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76" r:id="rId2"/>
    <p:sldId id="273" r:id="rId3"/>
    <p:sldId id="292" r:id="rId4"/>
    <p:sldId id="275" r:id="rId5"/>
    <p:sldId id="270" r:id="rId6"/>
    <p:sldId id="256" r:id="rId7"/>
    <p:sldId id="295" r:id="rId8"/>
    <p:sldId id="293" r:id="rId9"/>
    <p:sldId id="294" r:id="rId10"/>
    <p:sldId id="281" r:id="rId11"/>
    <p:sldId id="297" r:id="rId12"/>
    <p:sldId id="257" r:id="rId13"/>
    <p:sldId id="287" r:id="rId14"/>
    <p:sldId id="288" r:id="rId15"/>
    <p:sldId id="289" r:id="rId16"/>
    <p:sldId id="258" r:id="rId17"/>
    <p:sldId id="285" r:id="rId18"/>
    <p:sldId id="290" r:id="rId19"/>
    <p:sldId id="298" r:id="rId20"/>
    <p:sldId id="260" r:id="rId21"/>
    <p:sldId id="279" r:id="rId22"/>
    <p:sldId id="277" r:id="rId23"/>
    <p:sldId id="296" r:id="rId24"/>
    <p:sldId id="280" r:id="rId25"/>
    <p:sldId id="272" r:id="rId26"/>
    <p:sldId id="261" r:id="rId27"/>
    <p:sldId id="291" r:id="rId28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3"/>
    <p:restoredTop sz="94193"/>
  </p:normalViewPr>
  <p:slideViewPr>
    <p:cSldViewPr snapToGrid="0" snapToObjects="1">
      <p:cViewPr>
        <p:scale>
          <a:sx n="96" d="100"/>
          <a:sy n="96" d="100"/>
        </p:scale>
        <p:origin x="2120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BC286-52B6-44F1-B01F-E675DEBC733A}" type="doc">
      <dgm:prSet loTypeId="urn:microsoft.com/office/officeart/2005/8/layout/hChevron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E9F6734-4C3B-46D3-9244-D126F4C74BE5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pPr rtl="0"/>
          <a:r>
            <a:rPr lang="es-ES" sz="2600" dirty="0" smtClean="0"/>
            <a:t>RD/2007 </a:t>
          </a:r>
        </a:p>
        <a:p>
          <a:pPr rtl="0"/>
          <a:r>
            <a:rPr lang="es-ES" sz="2600" dirty="0" smtClean="0"/>
            <a:t>Matriculados 3 años</a:t>
          </a:r>
          <a:endParaRPr lang="es-ES" sz="2600" dirty="0"/>
        </a:p>
      </dgm:t>
    </dgm:pt>
    <dgm:pt modelId="{824BD4B9-D259-4D13-A0F8-2682C19007EE}" type="parTrans" cxnId="{5A9DA57D-2154-435A-804D-6BB956253B58}">
      <dgm:prSet/>
      <dgm:spPr/>
      <dgm:t>
        <a:bodyPr/>
        <a:lstStyle/>
        <a:p>
          <a:endParaRPr lang="es-ES"/>
        </a:p>
      </dgm:t>
    </dgm:pt>
    <dgm:pt modelId="{6E86A191-667F-4E32-A40F-01F36EB6A305}" type="sibTrans" cxnId="{5A9DA57D-2154-435A-804D-6BB956253B58}">
      <dgm:prSet/>
      <dgm:spPr/>
      <dgm:t>
        <a:bodyPr/>
        <a:lstStyle/>
        <a:p>
          <a:endParaRPr lang="es-ES"/>
        </a:p>
      </dgm:t>
    </dgm:pt>
    <dgm:pt modelId="{306F2E1D-56B7-4394-A928-3EC619F8E1B5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s-ES" sz="2000" dirty="0" smtClean="0"/>
            <a:t>Solicitud de Reconocimiento de 2º y 3º  Tutela a la CA</a:t>
          </a:r>
          <a:endParaRPr lang="es-ES" sz="2000" dirty="0"/>
        </a:p>
      </dgm:t>
    </dgm:pt>
    <dgm:pt modelId="{DA52468B-B828-4F3F-9C86-333BD6B5EF29}" type="parTrans" cxnId="{17B1553D-86E8-46EB-8672-B344354EE660}">
      <dgm:prSet/>
      <dgm:spPr/>
      <dgm:t>
        <a:bodyPr/>
        <a:lstStyle/>
        <a:p>
          <a:endParaRPr lang="es-ES"/>
        </a:p>
      </dgm:t>
    </dgm:pt>
    <dgm:pt modelId="{8C287F9E-1D3B-43EA-8902-235B702BABD8}" type="sibTrans" cxnId="{17B1553D-86E8-46EB-8672-B344354EE660}">
      <dgm:prSet/>
      <dgm:spPr/>
      <dgm:t>
        <a:bodyPr/>
        <a:lstStyle/>
        <a:p>
          <a:endParaRPr lang="es-ES"/>
        </a:p>
      </dgm:t>
    </dgm:pt>
    <dgm:pt modelId="{7F6A1C65-63CB-4EE7-B62B-76ADDA4C7A30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s-ES" sz="2600" dirty="0" smtClean="0"/>
            <a:t>Aprobación PI </a:t>
          </a:r>
          <a:endParaRPr lang="es-ES" sz="2600" dirty="0"/>
        </a:p>
      </dgm:t>
    </dgm:pt>
    <dgm:pt modelId="{6F6A800F-81FF-4880-BD99-7FF83582E5E9}" type="parTrans" cxnId="{78581AFA-18F2-4431-8E4D-727222AB2A1D}">
      <dgm:prSet/>
      <dgm:spPr/>
      <dgm:t>
        <a:bodyPr/>
        <a:lstStyle/>
        <a:p>
          <a:endParaRPr lang="es-ES"/>
        </a:p>
      </dgm:t>
    </dgm:pt>
    <dgm:pt modelId="{72CEB28E-8810-4582-9FC0-2EC693E3250A}" type="sibTrans" cxnId="{78581AFA-18F2-4431-8E4D-727222AB2A1D}">
      <dgm:prSet/>
      <dgm:spPr/>
      <dgm:t>
        <a:bodyPr/>
        <a:lstStyle/>
        <a:p>
          <a:endParaRPr lang="es-ES"/>
        </a:p>
      </dgm:t>
    </dgm:pt>
    <dgm:pt modelId="{22BD6024-7066-40A5-9D50-5B770D8C0E36}" type="pres">
      <dgm:prSet presAssocID="{03EBC286-52B6-44F1-B01F-E675DEBC73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228B94B-3867-4EB5-9419-43F7FFC0E694}" type="pres">
      <dgm:prSet presAssocID="{5E9F6734-4C3B-46D3-9244-D126F4C74BE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D8899-DCF4-4E77-B21F-C0959F9BCDC6}" type="pres">
      <dgm:prSet presAssocID="{6E86A191-667F-4E32-A40F-01F36EB6A305}" presName="parSpace" presStyleCnt="0"/>
      <dgm:spPr/>
    </dgm:pt>
    <dgm:pt modelId="{7145D981-6C14-4E98-885A-BB21DC70FBE3}" type="pres">
      <dgm:prSet presAssocID="{7F6A1C65-63CB-4EE7-B62B-76ADDA4C7A30}" presName="parTxOnly" presStyleLbl="node1" presStyleIdx="1" presStyleCnt="3" custLinFactNeighborX="3771" custLinFactNeighborY="18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FB8D3F-3EEA-48CD-BC53-2E7BA857CD0B}" type="pres">
      <dgm:prSet presAssocID="{72CEB28E-8810-4582-9FC0-2EC693E3250A}" presName="parSpace" presStyleCnt="0"/>
      <dgm:spPr/>
    </dgm:pt>
    <dgm:pt modelId="{9ED290F2-6868-47A5-ADC2-4C14C5D6BECC}" type="pres">
      <dgm:prSet presAssocID="{306F2E1D-56B7-4394-A928-3EC619F8E1B5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4C254BC-6AF0-C84A-9168-37358DAC5F8E}" type="presOf" srcId="{306F2E1D-56B7-4394-A928-3EC619F8E1B5}" destId="{9ED290F2-6868-47A5-ADC2-4C14C5D6BECC}" srcOrd="0" destOrd="0" presId="urn:microsoft.com/office/officeart/2005/8/layout/hChevron3"/>
    <dgm:cxn modelId="{E2CCF8EF-BCC4-FA4C-999C-966C136EBA99}" type="presOf" srcId="{03EBC286-52B6-44F1-B01F-E675DEBC733A}" destId="{22BD6024-7066-40A5-9D50-5B770D8C0E36}" srcOrd="0" destOrd="0" presId="urn:microsoft.com/office/officeart/2005/8/layout/hChevron3"/>
    <dgm:cxn modelId="{5A9DA57D-2154-435A-804D-6BB956253B58}" srcId="{03EBC286-52B6-44F1-B01F-E675DEBC733A}" destId="{5E9F6734-4C3B-46D3-9244-D126F4C74BE5}" srcOrd="0" destOrd="0" parTransId="{824BD4B9-D259-4D13-A0F8-2682C19007EE}" sibTransId="{6E86A191-667F-4E32-A40F-01F36EB6A305}"/>
    <dgm:cxn modelId="{C6F80473-5CB9-DF46-A7B7-F4831D78E7D8}" type="presOf" srcId="{7F6A1C65-63CB-4EE7-B62B-76ADDA4C7A30}" destId="{7145D981-6C14-4E98-885A-BB21DC70FBE3}" srcOrd="0" destOrd="0" presId="urn:microsoft.com/office/officeart/2005/8/layout/hChevron3"/>
    <dgm:cxn modelId="{78581AFA-18F2-4431-8E4D-727222AB2A1D}" srcId="{03EBC286-52B6-44F1-B01F-E675DEBC733A}" destId="{7F6A1C65-63CB-4EE7-B62B-76ADDA4C7A30}" srcOrd="1" destOrd="0" parTransId="{6F6A800F-81FF-4880-BD99-7FF83582E5E9}" sibTransId="{72CEB28E-8810-4582-9FC0-2EC693E3250A}"/>
    <dgm:cxn modelId="{89CFA3CC-1A30-DF49-BBB0-C5B2439DF652}" type="presOf" srcId="{5E9F6734-4C3B-46D3-9244-D126F4C74BE5}" destId="{E228B94B-3867-4EB5-9419-43F7FFC0E694}" srcOrd="0" destOrd="0" presId="urn:microsoft.com/office/officeart/2005/8/layout/hChevron3"/>
    <dgm:cxn modelId="{17B1553D-86E8-46EB-8672-B344354EE660}" srcId="{03EBC286-52B6-44F1-B01F-E675DEBC733A}" destId="{306F2E1D-56B7-4394-A928-3EC619F8E1B5}" srcOrd="2" destOrd="0" parTransId="{DA52468B-B828-4F3F-9C86-333BD6B5EF29}" sibTransId="{8C287F9E-1D3B-43EA-8902-235B702BABD8}"/>
    <dgm:cxn modelId="{B172B486-267E-954C-B598-63639AAE3BCF}" type="presParOf" srcId="{22BD6024-7066-40A5-9D50-5B770D8C0E36}" destId="{E228B94B-3867-4EB5-9419-43F7FFC0E694}" srcOrd="0" destOrd="0" presId="urn:microsoft.com/office/officeart/2005/8/layout/hChevron3"/>
    <dgm:cxn modelId="{299EF1B1-7DA2-2A42-B6BF-1C4C625475F7}" type="presParOf" srcId="{22BD6024-7066-40A5-9D50-5B770D8C0E36}" destId="{F4DD8899-DCF4-4E77-B21F-C0959F9BCDC6}" srcOrd="1" destOrd="0" presId="urn:microsoft.com/office/officeart/2005/8/layout/hChevron3"/>
    <dgm:cxn modelId="{473D15F2-9079-084A-A7CB-A33228DDDC77}" type="presParOf" srcId="{22BD6024-7066-40A5-9D50-5B770D8C0E36}" destId="{7145D981-6C14-4E98-885A-BB21DC70FBE3}" srcOrd="2" destOrd="0" presId="urn:microsoft.com/office/officeart/2005/8/layout/hChevron3"/>
    <dgm:cxn modelId="{F7066EC5-D057-DE4A-BEE5-5DA5AEFD6EDD}" type="presParOf" srcId="{22BD6024-7066-40A5-9D50-5B770D8C0E36}" destId="{6DFB8D3F-3EEA-48CD-BC53-2E7BA857CD0B}" srcOrd="3" destOrd="0" presId="urn:microsoft.com/office/officeart/2005/8/layout/hChevron3"/>
    <dgm:cxn modelId="{CEDB5AD2-493F-D34D-B1F8-A9552DFCCC09}" type="presParOf" srcId="{22BD6024-7066-40A5-9D50-5B770D8C0E36}" destId="{9ED290F2-6868-47A5-ADC2-4C14C5D6BEC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EBC286-52B6-44F1-B01F-E675DEBC733A}" type="doc">
      <dgm:prSet loTypeId="urn:microsoft.com/office/officeart/2005/8/layout/hChevron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E9F6734-4C3B-46D3-9244-D126F4C74BE5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pPr rtl="0"/>
          <a:r>
            <a:rPr lang="es-ES" dirty="0" smtClean="0"/>
            <a:t>RD/2007 </a:t>
          </a:r>
        </a:p>
        <a:p>
          <a:pPr rtl="0"/>
          <a:r>
            <a:rPr lang="es-ES" dirty="0" smtClean="0"/>
            <a:t>Matriculados  2 años</a:t>
          </a:r>
          <a:endParaRPr lang="es-ES" dirty="0"/>
        </a:p>
      </dgm:t>
    </dgm:pt>
    <dgm:pt modelId="{824BD4B9-D259-4D13-A0F8-2682C19007EE}" type="parTrans" cxnId="{5A9DA57D-2154-435A-804D-6BB956253B58}">
      <dgm:prSet/>
      <dgm:spPr/>
      <dgm:t>
        <a:bodyPr/>
        <a:lstStyle/>
        <a:p>
          <a:endParaRPr lang="es-ES"/>
        </a:p>
      </dgm:t>
    </dgm:pt>
    <dgm:pt modelId="{6E86A191-667F-4E32-A40F-01F36EB6A305}" type="sibTrans" cxnId="{5A9DA57D-2154-435A-804D-6BB956253B58}">
      <dgm:prSet/>
      <dgm:spPr/>
      <dgm:t>
        <a:bodyPr/>
        <a:lstStyle/>
        <a:p>
          <a:endParaRPr lang="es-ES"/>
        </a:p>
      </dgm:t>
    </dgm:pt>
    <dgm:pt modelId="{306F2E1D-56B7-4394-A928-3EC619F8E1B5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s-ES" sz="2000" dirty="0" smtClean="0"/>
            <a:t>Solicitud de Reconocimiento de una Tutela a la CA</a:t>
          </a:r>
          <a:endParaRPr lang="es-ES" sz="2000" dirty="0"/>
        </a:p>
      </dgm:t>
    </dgm:pt>
    <dgm:pt modelId="{DA52468B-B828-4F3F-9C86-333BD6B5EF29}" type="parTrans" cxnId="{17B1553D-86E8-46EB-8672-B344354EE660}">
      <dgm:prSet/>
      <dgm:spPr/>
      <dgm:t>
        <a:bodyPr/>
        <a:lstStyle/>
        <a:p>
          <a:endParaRPr lang="es-ES"/>
        </a:p>
      </dgm:t>
    </dgm:pt>
    <dgm:pt modelId="{8C287F9E-1D3B-43EA-8902-235B702BABD8}" type="sibTrans" cxnId="{17B1553D-86E8-46EB-8672-B344354EE660}">
      <dgm:prSet/>
      <dgm:spPr/>
      <dgm:t>
        <a:bodyPr/>
        <a:lstStyle/>
        <a:p>
          <a:endParaRPr lang="es-ES"/>
        </a:p>
      </dgm:t>
    </dgm:pt>
    <dgm:pt modelId="{7F6A1C65-63CB-4EE7-B62B-76ADDA4C7A30}">
      <dgm:prSet/>
      <dgm:spPr>
        <a:solidFill>
          <a:srgbClr val="92D050"/>
        </a:solidFill>
      </dgm:spPr>
      <dgm:t>
        <a:bodyPr/>
        <a:lstStyle/>
        <a:p>
          <a:pPr rtl="0"/>
          <a:r>
            <a:rPr lang="es-ES" dirty="0" smtClean="0"/>
            <a:t>Aprobación PI </a:t>
          </a:r>
          <a:endParaRPr lang="es-ES" dirty="0"/>
        </a:p>
      </dgm:t>
    </dgm:pt>
    <dgm:pt modelId="{6F6A800F-81FF-4880-BD99-7FF83582E5E9}" type="parTrans" cxnId="{78581AFA-18F2-4431-8E4D-727222AB2A1D}">
      <dgm:prSet/>
      <dgm:spPr/>
      <dgm:t>
        <a:bodyPr/>
        <a:lstStyle/>
        <a:p>
          <a:endParaRPr lang="es-ES"/>
        </a:p>
      </dgm:t>
    </dgm:pt>
    <dgm:pt modelId="{72CEB28E-8810-4582-9FC0-2EC693E3250A}" type="sibTrans" cxnId="{78581AFA-18F2-4431-8E4D-727222AB2A1D}">
      <dgm:prSet/>
      <dgm:spPr/>
      <dgm:t>
        <a:bodyPr/>
        <a:lstStyle/>
        <a:p>
          <a:endParaRPr lang="es-ES"/>
        </a:p>
      </dgm:t>
    </dgm:pt>
    <dgm:pt modelId="{22BD6024-7066-40A5-9D50-5B770D8C0E36}" type="pres">
      <dgm:prSet presAssocID="{03EBC286-52B6-44F1-B01F-E675DEBC73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228B94B-3867-4EB5-9419-43F7FFC0E694}" type="pres">
      <dgm:prSet presAssocID="{5E9F6734-4C3B-46D3-9244-D126F4C74BE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D8899-DCF4-4E77-B21F-C0959F9BCDC6}" type="pres">
      <dgm:prSet presAssocID="{6E86A191-667F-4E32-A40F-01F36EB6A305}" presName="parSpace" presStyleCnt="0"/>
      <dgm:spPr/>
    </dgm:pt>
    <dgm:pt modelId="{7145D981-6C14-4E98-885A-BB21DC70FBE3}" type="pres">
      <dgm:prSet presAssocID="{7F6A1C65-63CB-4EE7-B62B-76ADDA4C7A30}" presName="parTxOnly" presStyleLbl="node1" presStyleIdx="1" presStyleCnt="3" custLinFactNeighborX="3771" custLinFactNeighborY="18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FB8D3F-3EEA-48CD-BC53-2E7BA857CD0B}" type="pres">
      <dgm:prSet presAssocID="{72CEB28E-8810-4582-9FC0-2EC693E3250A}" presName="parSpace" presStyleCnt="0"/>
      <dgm:spPr/>
    </dgm:pt>
    <dgm:pt modelId="{9ED290F2-6868-47A5-ADC2-4C14C5D6BECC}" type="pres">
      <dgm:prSet presAssocID="{306F2E1D-56B7-4394-A928-3EC619F8E1B5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C53CCD1-3C6B-644E-A5B2-69A97F360E6B}" type="presOf" srcId="{7F6A1C65-63CB-4EE7-B62B-76ADDA4C7A30}" destId="{7145D981-6C14-4E98-885A-BB21DC70FBE3}" srcOrd="0" destOrd="0" presId="urn:microsoft.com/office/officeart/2005/8/layout/hChevron3"/>
    <dgm:cxn modelId="{452AE3C0-52CD-1848-B037-39AAB1AEAF39}" type="presOf" srcId="{5E9F6734-4C3B-46D3-9244-D126F4C74BE5}" destId="{E228B94B-3867-4EB5-9419-43F7FFC0E694}" srcOrd="0" destOrd="0" presId="urn:microsoft.com/office/officeart/2005/8/layout/hChevron3"/>
    <dgm:cxn modelId="{5A9DA57D-2154-435A-804D-6BB956253B58}" srcId="{03EBC286-52B6-44F1-B01F-E675DEBC733A}" destId="{5E9F6734-4C3B-46D3-9244-D126F4C74BE5}" srcOrd="0" destOrd="0" parTransId="{824BD4B9-D259-4D13-A0F8-2682C19007EE}" sibTransId="{6E86A191-667F-4E32-A40F-01F36EB6A305}"/>
    <dgm:cxn modelId="{78581AFA-18F2-4431-8E4D-727222AB2A1D}" srcId="{03EBC286-52B6-44F1-B01F-E675DEBC733A}" destId="{7F6A1C65-63CB-4EE7-B62B-76ADDA4C7A30}" srcOrd="1" destOrd="0" parTransId="{6F6A800F-81FF-4880-BD99-7FF83582E5E9}" sibTransId="{72CEB28E-8810-4582-9FC0-2EC693E3250A}"/>
    <dgm:cxn modelId="{2C4C9774-C7FB-AE49-9D96-82385B1E1A73}" type="presOf" srcId="{306F2E1D-56B7-4394-A928-3EC619F8E1B5}" destId="{9ED290F2-6868-47A5-ADC2-4C14C5D6BECC}" srcOrd="0" destOrd="0" presId="urn:microsoft.com/office/officeart/2005/8/layout/hChevron3"/>
    <dgm:cxn modelId="{17B1553D-86E8-46EB-8672-B344354EE660}" srcId="{03EBC286-52B6-44F1-B01F-E675DEBC733A}" destId="{306F2E1D-56B7-4394-A928-3EC619F8E1B5}" srcOrd="2" destOrd="0" parTransId="{DA52468B-B828-4F3F-9C86-333BD6B5EF29}" sibTransId="{8C287F9E-1D3B-43EA-8902-235B702BABD8}"/>
    <dgm:cxn modelId="{4DB1144F-AEED-E144-A821-32584E7360F9}" type="presOf" srcId="{03EBC286-52B6-44F1-B01F-E675DEBC733A}" destId="{22BD6024-7066-40A5-9D50-5B770D8C0E36}" srcOrd="0" destOrd="0" presId="urn:microsoft.com/office/officeart/2005/8/layout/hChevron3"/>
    <dgm:cxn modelId="{65FC5E18-D929-5D47-9690-04A2B2EA66EB}" type="presParOf" srcId="{22BD6024-7066-40A5-9D50-5B770D8C0E36}" destId="{E228B94B-3867-4EB5-9419-43F7FFC0E694}" srcOrd="0" destOrd="0" presId="urn:microsoft.com/office/officeart/2005/8/layout/hChevron3"/>
    <dgm:cxn modelId="{F6D46399-4210-2649-91E8-095368566C8B}" type="presParOf" srcId="{22BD6024-7066-40A5-9D50-5B770D8C0E36}" destId="{F4DD8899-DCF4-4E77-B21F-C0959F9BCDC6}" srcOrd="1" destOrd="0" presId="urn:microsoft.com/office/officeart/2005/8/layout/hChevron3"/>
    <dgm:cxn modelId="{A9769951-ACF0-0C4A-98D1-11A4A804725F}" type="presParOf" srcId="{22BD6024-7066-40A5-9D50-5B770D8C0E36}" destId="{7145D981-6C14-4E98-885A-BB21DC70FBE3}" srcOrd="2" destOrd="0" presId="urn:microsoft.com/office/officeart/2005/8/layout/hChevron3"/>
    <dgm:cxn modelId="{1D16AE2C-37BC-7347-8DD9-B3DBADA392A8}" type="presParOf" srcId="{22BD6024-7066-40A5-9D50-5B770D8C0E36}" destId="{6DFB8D3F-3EEA-48CD-BC53-2E7BA857CD0B}" srcOrd="3" destOrd="0" presId="urn:microsoft.com/office/officeart/2005/8/layout/hChevron3"/>
    <dgm:cxn modelId="{F874C516-80A9-B84F-B606-F829AB4BB8EA}" type="presParOf" srcId="{22BD6024-7066-40A5-9D50-5B770D8C0E36}" destId="{9ED290F2-6868-47A5-ADC2-4C14C5D6BEC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EBC286-52B6-44F1-B01F-E675DEBC733A}" type="doc">
      <dgm:prSet loTypeId="urn:microsoft.com/office/officeart/2005/8/layout/hChevron3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E9F6734-4C3B-46D3-9244-D126F4C74BE5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" sz="2600" dirty="0" smtClean="0"/>
            <a:t>RD99/2011</a:t>
          </a:r>
        </a:p>
        <a:p>
          <a:pPr rtl="0"/>
          <a:r>
            <a:rPr lang="es-ES" sz="2600" dirty="0" smtClean="0"/>
            <a:t>Nuevo ingreso</a:t>
          </a:r>
          <a:endParaRPr lang="es-ES" sz="2600" dirty="0"/>
        </a:p>
      </dgm:t>
    </dgm:pt>
    <dgm:pt modelId="{824BD4B9-D259-4D13-A0F8-2682C19007EE}" type="parTrans" cxnId="{5A9DA57D-2154-435A-804D-6BB956253B58}">
      <dgm:prSet/>
      <dgm:spPr/>
      <dgm:t>
        <a:bodyPr/>
        <a:lstStyle/>
        <a:p>
          <a:endParaRPr lang="es-ES" sz="1800"/>
        </a:p>
      </dgm:t>
    </dgm:pt>
    <dgm:pt modelId="{6E86A191-667F-4E32-A40F-01F36EB6A305}" type="sibTrans" cxnId="{5A9DA57D-2154-435A-804D-6BB956253B58}">
      <dgm:prSet/>
      <dgm:spPr/>
      <dgm:t>
        <a:bodyPr/>
        <a:lstStyle/>
        <a:p>
          <a:endParaRPr lang="es-ES" sz="1800"/>
        </a:p>
      </dgm:t>
    </dgm:pt>
    <dgm:pt modelId="{306F2E1D-56B7-4394-A928-3EC619F8E1B5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es-ES" sz="2000" dirty="0" smtClean="0"/>
            <a:t>Solicitud de Reconocimiento Una Tutela</a:t>
          </a:r>
          <a:endParaRPr lang="es-ES" sz="2000" dirty="0"/>
        </a:p>
      </dgm:t>
    </dgm:pt>
    <dgm:pt modelId="{DA52468B-B828-4F3F-9C86-333BD6B5EF29}" type="parTrans" cxnId="{17B1553D-86E8-46EB-8672-B344354EE660}">
      <dgm:prSet/>
      <dgm:spPr/>
      <dgm:t>
        <a:bodyPr/>
        <a:lstStyle/>
        <a:p>
          <a:endParaRPr lang="es-ES" sz="1800"/>
        </a:p>
      </dgm:t>
    </dgm:pt>
    <dgm:pt modelId="{8C287F9E-1D3B-43EA-8902-235B702BABD8}" type="sibTrans" cxnId="{17B1553D-86E8-46EB-8672-B344354EE660}">
      <dgm:prSet/>
      <dgm:spPr/>
      <dgm:t>
        <a:bodyPr/>
        <a:lstStyle/>
        <a:p>
          <a:endParaRPr lang="es-ES" sz="1800"/>
        </a:p>
      </dgm:t>
    </dgm:pt>
    <dgm:pt modelId="{7F6A1C65-63CB-4EE7-B62B-76ADDA4C7A3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pPr rtl="0"/>
          <a:r>
            <a:rPr lang="es-ES" sz="2600" dirty="0" smtClean="0"/>
            <a:t>Aprobación PI </a:t>
          </a:r>
          <a:endParaRPr lang="es-ES" sz="2600" dirty="0"/>
        </a:p>
      </dgm:t>
    </dgm:pt>
    <dgm:pt modelId="{6F6A800F-81FF-4880-BD99-7FF83582E5E9}" type="parTrans" cxnId="{78581AFA-18F2-4431-8E4D-727222AB2A1D}">
      <dgm:prSet/>
      <dgm:spPr/>
      <dgm:t>
        <a:bodyPr/>
        <a:lstStyle/>
        <a:p>
          <a:endParaRPr lang="es-ES" sz="1800"/>
        </a:p>
      </dgm:t>
    </dgm:pt>
    <dgm:pt modelId="{72CEB28E-8810-4582-9FC0-2EC693E3250A}" type="sibTrans" cxnId="{78581AFA-18F2-4431-8E4D-727222AB2A1D}">
      <dgm:prSet/>
      <dgm:spPr/>
      <dgm:t>
        <a:bodyPr/>
        <a:lstStyle/>
        <a:p>
          <a:endParaRPr lang="es-ES" sz="1800"/>
        </a:p>
      </dgm:t>
    </dgm:pt>
    <dgm:pt modelId="{22BD6024-7066-40A5-9D50-5B770D8C0E36}" type="pres">
      <dgm:prSet presAssocID="{03EBC286-52B6-44F1-B01F-E675DEBC73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228B94B-3867-4EB5-9419-43F7FFC0E694}" type="pres">
      <dgm:prSet presAssocID="{5E9F6734-4C3B-46D3-9244-D126F4C74BE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D8899-DCF4-4E77-B21F-C0959F9BCDC6}" type="pres">
      <dgm:prSet presAssocID="{6E86A191-667F-4E32-A40F-01F36EB6A305}" presName="parSpace" presStyleCnt="0"/>
      <dgm:spPr/>
    </dgm:pt>
    <dgm:pt modelId="{7145D981-6C14-4E98-885A-BB21DC70FBE3}" type="pres">
      <dgm:prSet presAssocID="{7F6A1C65-63CB-4EE7-B62B-76ADDA4C7A30}" presName="parTxOnly" presStyleLbl="node1" presStyleIdx="1" presStyleCnt="3" custLinFactNeighborY="77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FB8D3F-3EEA-48CD-BC53-2E7BA857CD0B}" type="pres">
      <dgm:prSet presAssocID="{72CEB28E-8810-4582-9FC0-2EC693E3250A}" presName="parSpace" presStyleCnt="0"/>
      <dgm:spPr/>
    </dgm:pt>
    <dgm:pt modelId="{9ED290F2-6868-47A5-ADC2-4C14C5D6BECC}" type="pres">
      <dgm:prSet presAssocID="{306F2E1D-56B7-4394-A928-3EC619F8E1B5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C3F277-F6EE-0B45-97DC-0298E5ED0EFC}" type="presOf" srcId="{306F2E1D-56B7-4394-A928-3EC619F8E1B5}" destId="{9ED290F2-6868-47A5-ADC2-4C14C5D6BECC}" srcOrd="0" destOrd="0" presId="urn:microsoft.com/office/officeart/2005/8/layout/hChevron3"/>
    <dgm:cxn modelId="{695454A5-F1A0-E646-AAC0-D8804102CB62}" type="presOf" srcId="{03EBC286-52B6-44F1-B01F-E675DEBC733A}" destId="{22BD6024-7066-40A5-9D50-5B770D8C0E36}" srcOrd="0" destOrd="0" presId="urn:microsoft.com/office/officeart/2005/8/layout/hChevron3"/>
    <dgm:cxn modelId="{6F3935FD-539B-E54E-9824-81AB075D00B0}" type="presOf" srcId="{7F6A1C65-63CB-4EE7-B62B-76ADDA4C7A30}" destId="{7145D981-6C14-4E98-885A-BB21DC70FBE3}" srcOrd="0" destOrd="0" presId="urn:microsoft.com/office/officeart/2005/8/layout/hChevron3"/>
    <dgm:cxn modelId="{5A9DA57D-2154-435A-804D-6BB956253B58}" srcId="{03EBC286-52B6-44F1-B01F-E675DEBC733A}" destId="{5E9F6734-4C3B-46D3-9244-D126F4C74BE5}" srcOrd="0" destOrd="0" parTransId="{824BD4B9-D259-4D13-A0F8-2682C19007EE}" sibTransId="{6E86A191-667F-4E32-A40F-01F36EB6A305}"/>
    <dgm:cxn modelId="{94B15AD3-B263-E34A-B5F8-A2B7CD15F9FF}" type="presOf" srcId="{5E9F6734-4C3B-46D3-9244-D126F4C74BE5}" destId="{E228B94B-3867-4EB5-9419-43F7FFC0E694}" srcOrd="0" destOrd="0" presId="urn:microsoft.com/office/officeart/2005/8/layout/hChevron3"/>
    <dgm:cxn modelId="{78581AFA-18F2-4431-8E4D-727222AB2A1D}" srcId="{03EBC286-52B6-44F1-B01F-E675DEBC733A}" destId="{7F6A1C65-63CB-4EE7-B62B-76ADDA4C7A30}" srcOrd="1" destOrd="0" parTransId="{6F6A800F-81FF-4880-BD99-7FF83582E5E9}" sibTransId="{72CEB28E-8810-4582-9FC0-2EC693E3250A}"/>
    <dgm:cxn modelId="{17B1553D-86E8-46EB-8672-B344354EE660}" srcId="{03EBC286-52B6-44F1-B01F-E675DEBC733A}" destId="{306F2E1D-56B7-4394-A928-3EC619F8E1B5}" srcOrd="2" destOrd="0" parTransId="{DA52468B-B828-4F3F-9C86-333BD6B5EF29}" sibTransId="{8C287F9E-1D3B-43EA-8902-235B702BABD8}"/>
    <dgm:cxn modelId="{C92A2E79-5825-D34D-B1F0-F0C777E6D1B1}" type="presParOf" srcId="{22BD6024-7066-40A5-9D50-5B770D8C0E36}" destId="{E228B94B-3867-4EB5-9419-43F7FFC0E694}" srcOrd="0" destOrd="0" presId="urn:microsoft.com/office/officeart/2005/8/layout/hChevron3"/>
    <dgm:cxn modelId="{E2458BBC-F948-4448-A774-2D21EF2C64C2}" type="presParOf" srcId="{22BD6024-7066-40A5-9D50-5B770D8C0E36}" destId="{F4DD8899-DCF4-4E77-B21F-C0959F9BCDC6}" srcOrd="1" destOrd="0" presId="urn:microsoft.com/office/officeart/2005/8/layout/hChevron3"/>
    <dgm:cxn modelId="{B148F072-BCA7-1E4E-91D8-8FB3E884651B}" type="presParOf" srcId="{22BD6024-7066-40A5-9D50-5B770D8C0E36}" destId="{7145D981-6C14-4E98-885A-BB21DC70FBE3}" srcOrd="2" destOrd="0" presId="urn:microsoft.com/office/officeart/2005/8/layout/hChevron3"/>
    <dgm:cxn modelId="{EA51691E-15E8-7846-8075-D58CBC61E5DD}" type="presParOf" srcId="{22BD6024-7066-40A5-9D50-5B770D8C0E36}" destId="{6DFB8D3F-3EEA-48CD-BC53-2E7BA857CD0B}" srcOrd="3" destOrd="0" presId="urn:microsoft.com/office/officeart/2005/8/layout/hChevron3"/>
    <dgm:cxn modelId="{F5493B00-45A2-734E-9763-7231971D764F}" type="presParOf" srcId="{22BD6024-7066-40A5-9D50-5B770D8C0E36}" destId="{9ED290F2-6868-47A5-ADC2-4C14C5D6BEC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EBC286-52B6-44F1-B01F-E675DEBC733A}" type="doc">
      <dgm:prSet loTypeId="urn:microsoft.com/office/officeart/2005/8/layout/hChevron3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5E9F6734-4C3B-46D3-9244-D126F4C74BE5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" sz="2600" dirty="0" smtClean="0"/>
            <a:t>RD99/2011</a:t>
          </a:r>
        </a:p>
        <a:p>
          <a:pPr rtl="0"/>
          <a:r>
            <a:rPr lang="es-ES" sz="2600" dirty="0" smtClean="0"/>
            <a:t>Baja y Alta de Nuevo</a:t>
          </a:r>
          <a:endParaRPr lang="es-ES" sz="2600" dirty="0"/>
        </a:p>
      </dgm:t>
    </dgm:pt>
    <dgm:pt modelId="{824BD4B9-D259-4D13-A0F8-2682C19007EE}" type="parTrans" cxnId="{5A9DA57D-2154-435A-804D-6BB956253B58}">
      <dgm:prSet/>
      <dgm:spPr/>
      <dgm:t>
        <a:bodyPr/>
        <a:lstStyle/>
        <a:p>
          <a:endParaRPr lang="es-ES" sz="1800"/>
        </a:p>
      </dgm:t>
    </dgm:pt>
    <dgm:pt modelId="{6E86A191-667F-4E32-A40F-01F36EB6A305}" type="sibTrans" cxnId="{5A9DA57D-2154-435A-804D-6BB956253B58}">
      <dgm:prSet/>
      <dgm:spPr/>
      <dgm:t>
        <a:bodyPr/>
        <a:lstStyle/>
        <a:p>
          <a:endParaRPr lang="es-ES" sz="1800"/>
        </a:p>
      </dgm:t>
    </dgm:pt>
    <dgm:pt modelId="{306F2E1D-56B7-4394-A928-3EC619F8E1B5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es-ES" sz="2000" dirty="0" smtClean="0"/>
            <a:t>Solicitud de Reconocimiento de una Tutela</a:t>
          </a:r>
          <a:endParaRPr lang="es-ES" sz="2000" dirty="0"/>
        </a:p>
      </dgm:t>
    </dgm:pt>
    <dgm:pt modelId="{DA52468B-B828-4F3F-9C86-333BD6B5EF29}" type="parTrans" cxnId="{17B1553D-86E8-46EB-8672-B344354EE660}">
      <dgm:prSet/>
      <dgm:spPr/>
      <dgm:t>
        <a:bodyPr/>
        <a:lstStyle/>
        <a:p>
          <a:endParaRPr lang="es-ES" sz="1800"/>
        </a:p>
      </dgm:t>
    </dgm:pt>
    <dgm:pt modelId="{8C287F9E-1D3B-43EA-8902-235B702BABD8}" type="sibTrans" cxnId="{17B1553D-86E8-46EB-8672-B344354EE660}">
      <dgm:prSet/>
      <dgm:spPr/>
      <dgm:t>
        <a:bodyPr/>
        <a:lstStyle/>
        <a:p>
          <a:endParaRPr lang="es-ES" sz="1800"/>
        </a:p>
      </dgm:t>
    </dgm:pt>
    <dgm:pt modelId="{7F6A1C65-63CB-4EE7-B62B-76ADDA4C7A3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pPr rtl="0"/>
          <a:r>
            <a:rPr lang="es-ES" sz="2600" dirty="0" smtClean="0"/>
            <a:t>Aprobación PI </a:t>
          </a:r>
          <a:endParaRPr lang="es-ES" sz="2600" dirty="0"/>
        </a:p>
      </dgm:t>
    </dgm:pt>
    <dgm:pt modelId="{6F6A800F-81FF-4880-BD99-7FF83582E5E9}" type="parTrans" cxnId="{78581AFA-18F2-4431-8E4D-727222AB2A1D}">
      <dgm:prSet/>
      <dgm:spPr/>
      <dgm:t>
        <a:bodyPr/>
        <a:lstStyle/>
        <a:p>
          <a:endParaRPr lang="es-ES" sz="1800"/>
        </a:p>
      </dgm:t>
    </dgm:pt>
    <dgm:pt modelId="{72CEB28E-8810-4582-9FC0-2EC693E3250A}" type="sibTrans" cxnId="{78581AFA-18F2-4431-8E4D-727222AB2A1D}">
      <dgm:prSet/>
      <dgm:spPr/>
      <dgm:t>
        <a:bodyPr/>
        <a:lstStyle/>
        <a:p>
          <a:endParaRPr lang="es-ES" sz="1800"/>
        </a:p>
      </dgm:t>
    </dgm:pt>
    <dgm:pt modelId="{22BD6024-7066-40A5-9D50-5B770D8C0E36}" type="pres">
      <dgm:prSet presAssocID="{03EBC286-52B6-44F1-B01F-E675DEBC73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228B94B-3867-4EB5-9419-43F7FFC0E694}" type="pres">
      <dgm:prSet presAssocID="{5E9F6734-4C3B-46D3-9244-D126F4C74BE5}" presName="parTxOnly" presStyleLbl="node1" presStyleIdx="0" presStyleCnt="3" custLinFactNeighborY="30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D8899-DCF4-4E77-B21F-C0959F9BCDC6}" type="pres">
      <dgm:prSet presAssocID="{6E86A191-667F-4E32-A40F-01F36EB6A305}" presName="parSpace" presStyleCnt="0"/>
      <dgm:spPr/>
    </dgm:pt>
    <dgm:pt modelId="{7145D981-6C14-4E98-885A-BB21DC70FBE3}" type="pres">
      <dgm:prSet presAssocID="{7F6A1C65-63CB-4EE7-B62B-76ADDA4C7A30}" presName="parTxOnly" presStyleLbl="node1" presStyleIdx="1" presStyleCnt="3" custLinFactNeighborX="0" custLinFactNeighborY="408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FB8D3F-3EEA-48CD-BC53-2E7BA857CD0B}" type="pres">
      <dgm:prSet presAssocID="{72CEB28E-8810-4582-9FC0-2EC693E3250A}" presName="parSpace" presStyleCnt="0"/>
      <dgm:spPr/>
    </dgm:pt>
    <dgm:pt modelId="{9ED290F2-6868-47A5-ADC2-4C14C5D6BECC}" type="pres">
      <dgm:prSet presAssocID="{306F2E1D-56B7-4394-A928-3EC619F8E1B5}" presName="parTxOnly" presStyleLbl="node1" presStyleIdx="2" presStyleCnt="3" custLinFactNeighborX="572" custLinFactNeighborY="33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A9DA57D-2154-435A-804D-6BB956253B58}" srcId="{03EBC286-52B6-44F1-B01F-E675DEBC733A}" destId="{5E9F6734-4C3B-46D3-9244-D126F4C74BE5}" srcOrd="0" destOrd="0" parTransId="{824BD4B9-D259-4D13-A0F8-2682C19007EE}" sibTransId="{6E86A191-667F-4E32-A40F-01F36EB6A305}"/>
    <dgm:cxn modelId="{EC24EDDA-30ED-AB42-822C-EDEECAE0A789}" type="presOf" srcId="{7F6A1C65-63CB-4EE7-B62B-76ADDA4C7A30}" destId="{7145D981-6C14-4E98-885A-BB21DC70FBE3}" srcOrd="0" destOrd="0" presId="urn:microsoft.com/office/officeart/2005/8/layout/hChevron3"/>
    <dgm:cxn modelId="{C2F16875-83A7-1B46-A407-FDAF52F3DE59}" type="presOf" srcId="{306F2E1D-56B7-4394-A928-3EC619F8E1B5}" destId="{9ED290F2-6868-47A5-ADC2-4C14C5D6BECC}" srcOrd="0" destOrd="0" presId="urn:microsoft.com/office/officeart/2005/8/layout/hChevron3"/>
    <dgm:cxn modelId="{78581AFA-18F2-4431-8E4D-727222AB2A1D}" srcId="{03EBC286-52B6-44F1-B01F-E675DEBC733A}" destId="{7F6A1C65-63CB-4EE7-B62B-76ADDA4C7A30}" srcOrd="1" destOrd="0" parTransId="{6F6A800F-81FF-4880-BD99-7FF83582E5E9}" sibTransId="{72CEB28E-8810-4582-9FC0-2EC693E3250A}"/>
    <dgm:cxn modelId="{653C9C09-6E56-EC4D-98F2-01AED5331A06}" type="presOf" srcId="{5E9F6734-4C3B-46D3-9244-D126F4C74BE5}" destId="{E228B94B-3867-4EB5-9419-43F7FFC0E694}" srcOrd="0" destOrd="0" presId="urn:microsoft.com/office/officeart/2005/8/layout/hChevron3"/>
    <dgm:cxn modelId="{17B1553D-86E8-46EB-8672-B344354EE660}" srcId="{03EBC286-52B6-44F1-B01F-E675DEBC733A}" destId="{306F2E1D-56B7-4394-A928-3EC619F8E1B5}" srcOrd="2" destOrd="0" parTransId="{DA52468B-B828-4F3F-9C86-333BD6B5EF29}" sibTransId="{8C287F9E-1D3B-43EA-8902-235B702BABD8}"/>
    <dgm:cxn modelId="{E09BB53C-0320-B140-A307-4BE64A84D9E1}" type="presOf" srcId="{03EBC286-52B6-44F1-B01F-E675DEBC733A}" destId="{22BD6024-7066-40A5-9D50-5B770D8C0E36}" srcOrd="0" destOrd="0" presId="urn:microsoft.com/office/officeart/2005/8/layout/hChevron3"/>
    <dgm:cxn modelId="{444A04A2-0BA0-0948-8F1B-8D5052B36B1B}" type="presParOf" srcId="{22BD6024-7066-40A5-9D50-5B770D8C0E36}" destId="{E228B94B-3867-4EB5-9419-43F7FFC0E694}" srcOrd="0" destOrd="0" presId="urn:microsoft.com/office/officeart/2005/8/layout/hChevron3"/>
    <dgm:cxn modelId="{1D672AA6-BB5B-AC47-BC6D-9E924B35FB31}" type="presParOf" srcId="{22BD6024-7066-40A5-9D50-5B770D8C0E36}" destId="{F4DD8899-DCF4-4E77-B21F-C0959F9BCDC6}" srcOrd="1" destOrd="0" presId="urn:microsoft.com/office/officeart/2005/8/layout/hChevron3"/>
    <dgm:cxn modelId="{47210367-F61E-C446-A27C-4DDE37C7AABD}" type="presParOf" srcId="{22BD6024-7066-40A5-9D50-5B770D8C0E36}" destId="{7145D981-6C14-4E98-885A-BB21DC70FBE3}" srcOrd="2" destOrd="0" presId="urn:microsoft.com/office/officeart/2005/8/layout/hChevron3"/>
    <dgm:cxn modelId="{6C41DFC2-14FF-7C42-A078-D49C9F0A887F}" type="presParOf" srcId="{22BD6024-7066-40A5-9D50-5B770D8C0E36}" destId="{6DFB8D3F-3EEA-48CD-BC53-2E7BA857CD0B}" srcOrd="3" destOrd="0" presId="urn:microsoft.com/office/officeart/2005/8/layout/hChevron3"/>
    <dgm:cxn modelId="{5A6D9B75-1192-3041-81B5-54B5A0295AB3}" type="presParOf" srcId="{22BD6024-7066-40A5-9D50-5B770D8C0E36}" destId="{9ED290F2-6868-47A5-ADC2-4C14C5D6BEC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94B-3867-4EB5-9419-43F7FFC0E694}">
      <dsp:nvSpPr>
        <dsp:cNvPr id="0" name=""/>
        <dsp:cNvSpPr/>
      </dsp:nvSpPr>
      <dsp:spPr>
        <a:xfrm>
          <a:off x="3850" y="154439"/>
          <a:ext cx="3366986" cy="1346794"/>
        </a:xfrm>
        <a:prstGeom prst="homePlate">
          <a:avLst/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8684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RD/2007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Matriculados 3 años</a:t>
          </a:r>
          <a:endParaRPr lang="es-ES" sz="2600" kern="1200" dirty="0"/>
        </a:p>
      </dsp:txBody>
      <dsp:txXfrm>
        <a:off x="3850" y="154439"/>
        <a:ext cx="3030288" cy="1346794"/>
      </dsp:txXfrm>
    </dsp:sp>
    <dsp:sp modelId="{7145D981-6C14-4E98-885A-BB21DC70FBE3}">
      <dsp:nvSpPr>
        <dsp:cNvPr id="0" name=""/>
        <dsp:cNvSpPr/>
      </dsp:nvSpPr>
      <dsp:spPr>
        <a:xfrm>
          <a:off x="2722833" y="179840"/>
          <a:ext cx="3366986" cy="1346794"/>
        </a:xfrm>
        <a:prstGeom prst="chevron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013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Aprobación PI </a:t>
          </a:r>
          <a:endParaRPr lang="es-ES" sz="2600" kern="1200" dirty="0"/>
        </a:p>
      </dsp:txBody>
      <dsp:txXfrm>
        <a:off x="3396230" y="179840"/>
        <a:ext cx="2020192" cy="1346794"/>
      </dsp:txXfrm>
    </dsp:sp>
    <dsp:sp modelId="{9ED290F2-6868-47A5-ADC2-4C14C5D6BECC}">
      <dsp:nvSpPr>
        <dsp:cNvPr id="0" name=""/>
        <dsp:cNvSpPr/>
      </dsp:nvSpPr>
      <dsp:spPr>
        <a:xfrm>
          <a:off x="5391028" y="154439"/>
          <a:ext cx="3366986" cy="1346794"/>
        </a:xfrm>
        <a:prstGeom prst="chevron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Solicitud de Reconocimiento de 2º y 3º  Tutela a la CA</a:t>
          </a:r>
          <a:endParaRPr lang="es-ES" sz="2000" kern="1200" dirty="0"/>
        </a:p>
      </dsp:txBody>
      <dsp:txXfrm>
        <a:off x="6064425" y="154439"/>
        <a:ext cx="2020192" cy="1346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94B-3867-4EB5-9419-43F7FFC0E694}">
      <dsp:nvSpPr>
        <dsp:cNvPr id="0" name=""/>
        <dsp:cNvSpPr/>
      </dsp:nvSpPr>
      <dsp:spPr>
        <a:xfrm>
          <a:off x="3850" y="154439"/>
          <a:ext cx="3366986" cy="1346794"/>
        </a:xfrm>
        <a:prstGeom prst="homePlate">
          <a:avLst/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8684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RD/2007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Matriculados  2 años</a:t>
          </a:r>
          <a:endParaRPr lang="es-ES" sz="2600" kern="1200" dirty="0"/>
        </a:p>
      </dsp:txBody>
      <dsp:txXfrm>
        <a:off x="3850" y="154439"/>
        <a:ext cx="3030288" cy="1346794"/>
      </dsp:txXfrm>
    </dsp:sp>
    <dsp:sp modelId="{7145D981-6C14-4E98-885A-BB21DC70FBE3}">
      <dsp:nvSpPr>
        <dsp:cNvPr id="0" name=""/>
        <dsp:cNvSpPr/>
      </dsp:nvSpPr>
      <dsp:spPr>
        <a:xfrm>
          <a:off x="2722833" y="179840"/>
          <a:ext cx="3366986" cy="1346794"/>
        </a:xfrm>
        <a:prstGeom prst="chevron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013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Aprobación PI </a:t>
          </a:r>
          <a:endParaRPr lang="es-ES" sz="2600" kern="1200" dirty="0"/>
        </a:p>
      </dsp:txBody>
      <dsp:txXfrm>
        <a:off x="3396230" y="179840"/>
        <a:ext cx="2020192" cy="1346794"/>
      </dsp:txXfrm>
    </dsp:sp>
    <dsp:sp modelId="{9ED290F2-6868-47A5-ADC2-4C14C5D6BECC}">
      <dsp:nvSpPr>
        <dsp:cNvPr id="0" name=""/>
        <dsp:cNvSpPr/>
      </dsp:nvSpPr>
      <dsp:spPr>
        <a:xfrm>
          <a:off x="5391028" y="154439"/>
          <a:ext cx="3366986" cy="1346794"/>
        </a:xfrm>
        <a:prstGeom prst="chevron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Solicitud de Reconocimiento de una Tutela a la CA</a:t>
          </a:r>
          <a:endParaRPr lang="es-ES" sz="2000" kern="1200" dirty="0"/>
        </a:p>
      </dsp:txBody>
      <dsp:txXfrm>
        <a:off x="6064425" y="154439"/>
        <a:ext cx="2020192" cy="13467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94B-3867-4EB5-9419-43F7FFC0E694}">
      <dsp:nvSpPr>
        <dsp:cNvPr id="0" name=""/>
        <dsp:cNvSpPr/>
      </dsp:nvSpPr>
      <dsp:spPr>
        <a:xfrm>
          <a:off x="3850" y="154439"/>
          <a:ext cx="3366986" cy="1346794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8684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RD99/2011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Nuevo ingreso</a:t>
          </a:r>
          <a:endParaRPr lang="es-ES" sz="2600" kern="1200" dirty="0"/>
        </a:p>
      </dsp:txBody>
      <dsp:txXfrm>
        <a:off x="3850" y="154439"/>
        <a:ext cx="3030288" cy="1346794"/>
      </dsp:txXfrm>
    </dsp:sp>
    <dsp:sp modelId="{7145D981-6C14-4E98-885A-BB21DC70FBE3}">
      <dsp:nvSpPr>
        <dsp:cNvPr id="0" name=""/>
        <dsp:cNvSpPr/>
      </dsp:nvSpPr>
      <dsp:spPr>
        <a:xfrm>
          <a:off x="2697439" y="164904"/>
          <a:ext cx="3366986" cy="1346794"/>
        </a:xfrm>
        <a:prstGeom prst="chevron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013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Aprobación PI </a:t>
          </a:r>
          <a:endParaRPr lang="es-ES" sz="2600" kern="1200" dirty="0"/>
        </a:p>
      </dsp:txBody>
      <dsp:txXfrm>
        <a:off x="3370836" y="164904"/>
        <a:ext cx="2020192" cy="1346794"/>
      </dsp:txXfrm>
    </dsp:sp>
    <dsp:sp modelId="{9ED290F2-6868-47A5-ADC2-4C14C5D6BECC}">
      <dsp:nvSpPr>
        <dsp:cNvPr id="0" name=""/>
        <dsp:cNvSpPr/>
      </dsp:nvSpPr>
      <dsp:spPr>
        <a:xfrm>
          <a:off x="5391028" y="154439"/>
          <a:ext cx="3366986" cy="1346794"/>
        </a:xfrm>
        <a:prstGeom prst="chevron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Solicitud de Reconocimiento Una Tutela</a:t>
          </a:r>
          <a:endParaRPr lang="es-ES" sz="2000" kern="1200" dirty="0"/>
        </a:p>
      </dsp:txBody>
      <dsp:txXfrm>
        <a:off x="6064425" y="154439"/>
        <a:ext cx="2020192" cy="13467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94B-3867-4EB5-9419-43F7FFC0E694}">
      <dsp:nvSpPr>
        <dsp:cNvPr id="0" name=""/>
        <dsp:cNvSpPr/>
      </dsp:nvSpPr>
      <dsp:spPr>
        <a:xfrm>
          <a:off x="3850" y="195368"/>
          <a:ext cx="3366986" cy="1346794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8684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RD99/2011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Baja y Alta de Nuevo</a:t>
          </a:r>
          <a:endParaRPr lang="es-ES" sz="2600" kern="1200" dirty="0"/>
        </a:p>
      </dsp:txBody>
      <dsp:txXfrm>
        <a:off x="3850" y="195368"/>
        <a:ext cx="3030288" cy="1346794"/>
      </dsp:txXfrm>
    </dsp:sp>
    <dsp:sp modelId="{7145D981-6C14-4E98-885A-BB21DC70FBE3}">
      <dsp:nvSpPr>
        <dsp:cNvPr id="0" name=""/>
        <dsp:cNvSpPr/>
      </dsp:nvSpPr>
      <dsp:spPr>
        <a:xfrm>
          <a:off x="2697439" y="209510"/>
          <a:ext cx="3366986" cy="1346794"/>
        </a:xfrm>
        <a:prstGeom prst="chevron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013" tIns="69342" rIns="34671" bIns="6934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Aprobación PI </a:t>
          </a:r>
          <a:endParaRPr lang="es-ES" sz="2600" kern="1200" dirty="0"/>
        </a:p>
      </dsp:txBody>
      <dsp:txXfrm>
        <a:off x="3370836" y="209510"/>
        <a:ext cx="2020192" cy="1346794"/>
      </dsp:txXfrm>
    </dsp:sp>
    <dsp:sp modelId="{9ED290F2-6868-47A5-ADC2-4C14C5D6BECC}">
      <dsp:nvSpPr>
        <dsp:cNvPr id="0" name=""/>
        <dsp:cNvSpPr/>
      </dsp:nvSpPr>
      <dsp:spPr>
        <a:xfrm>
          <a:off x="5394878" y="199045"/>
          <a:ext cx="3366986" cy="1346794"/>
        </a:xfrm>
        <a:prstGeom prst="chevron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Solicitud de Reconocimiento de una Tutela</a:t>
          </a:r>
          <a:endParaRPr lang="es-ES" sz="2000" kern="1200" dirty="0"/>
        </a:p>
      </dsp:txBody>
      <dsp:txXfrm>
        <a:off x="6068275" y="199045"/>
        <a:ext cx="2020192" cy="1346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CEB-E032-B247-A95D-4B08CD725D0B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69F08-A29A-3748-8F6A-F6D17811B1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6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31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45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07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35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6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3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05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50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77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3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0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FB5D6-84DA-AC46-8D44-16ABCCC6E504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E29A-F4F6-A84B-AD9A-BFCD99673FF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0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4.png"/><Relationship Id="rId6" Type="http://schemas.openxmlformats.org/officeDocument/2006/relationships/hyperlink" Target="http://www.uam.es/UAM/Home.htm?language=es" TargetMode="Externa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uam.es/EscuelaDoctorado/Home.htm?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5.tiff"/><Relationship Id="rId5" Type="http://schemas.openxmlformats.org/officeDocument/2006/relationships/hyperlink" Target="NULL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http://www.uam.es/UAM/Home.htm?language=es" TargetMode="Externa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NULL" TargetMode="External"/><Relationship Id="rId20" Type="http://schemas.openxmlformats.org/officeDocument/2006/relationships/image" Target="../media/image3.png"/><Relationship Id="rId10" Type="http://schemas.openxmlformats.org/officeDocument/2006/relationships/hyperlink" Target="NULL" TargetMode="External"/><Relationship Id="rId11" Type="http://schemas.openxmlformats.org/officeDocument/2006/relationships/image" Target="../media/image9.png"/><Relationship Id="rId12" Type="http://schemas.openxmlformats.org/officeDocument/2006/relationships/hyperlink" Target="NULL" TargetMode="External"/><Relationship Id="rId13" Type="http://schemas.openxmlformats.org/officeDocument/2006/relationships/hyperlink" Target="NULL" TargetMode="External"/><Relationship Id="rId14" Type="http://schemas.openxmlformats.org/officeDocument/2006/relationships/image" Target="../media/image10.png"/><Relationship Id="rId15" Type="http://schemas.openxmlformats.org/officeDocument/2006/relationships/hyperlink" Target="NULL" TargetMode="External"/><Relationship Id="rId16" Type="http://schemas.openxmlformats.org/officeDocument/2006/relationships/hyperlink" Target="NULL" TargetMode="External"/><Relationship Id="rId17" Type="http://schemas.openxmlformats.org/officeDocument/2006/relationships/image" Target="../media/image1.png"/><Relationship Id="rId18" Type="http://schemas.openxmlformats.org/officeDocument/2006/relationships/image" Target="../media/image2.jpg"/><Relationship Id="rId19" Type="http://schemas.openxmlformats.org/officeDocument/2006/relationships/hyperlink" Target="http://www.uam.es/UAM/Home.htm?language=e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NULL" TargetMode="External"/><Relationship Id="rId4" Type="http://schemas.openxmlformats.org/officeDocument/2006/relationships/hyperlink" Target="NULL" TargetMode="External"/><Relationship Id="rId5" Type="http://schemas.openxmlformats.org/officeDocument/2006/relationships/image" Target="../media/image7.png"/><Relationship Id="rId6" Type="http://schemas.openxmlformats.org/officeDocument/2006/relationships/hyperlink" Target="NULL" TargetMode="External"/><Relationship Id="rId7" Type="http://schemas.openxmlformats.org/officeDocument/2006/relationships/hyperlink" Target="NULL" TargetMode="External"/><Relationship Id="rId8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NUL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hyperlink" Target="http://www.uam.es/UAM/Home.htm?language=es" TargetMode="Externa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hyperlink" Target="NULL" TargetMode="External"/><Relationship Id="rId7" Type="http://schemas.openxmlformats.org/officeDocument/2006/relationships/hyperlink" Target="http://www.uam.es/UAM/Home.htm?language=es" TargetMode="Externa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hyperlink" Target="http://www.uam.es/UAM/Home.htm?language=es" TargetMode="Externa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NULL" TargetMode="External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hyperlink" Target="http://www.uam.es/ss/Satellite/es/1234886352083/1234886530139/servicioti/ServicioTI/Gestion_academica:_Sigma.htm" TargetMode="External"/><Relationship Id="rId7" Type="http://schemas.openxmlformats.org/officeDocument/2006/relationships/hyperlink" Target="http://www.uam.es/UAM/Home.htm?language=es" TargetMode="Externa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am.es/UAM/Home.htm?language=es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NULL" TargetMode="External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diagramQuickStyle" Target="../diagrams/quickStyle2.xml"/><Relationship Id="rId20" Type="http://schemas.openxmlformats.org/officeDocument/2006/relationships/diagramColors" Target="../diagrams/colors4.xml"/><Relationship Id="rId21" Type="http://schemas.microsoft.com/office/2007/relationships/diagramDrawing" Target="../diagrams/drawing4.xml"/><Relationship Id="rId22" Type="http://schemas.openxmlformats.org/officeDocument/2006/relationships/image" Target="../media/image1.png"/><Relationship Id="rId23" Type="http://schemas.openxmlformats.org/officeDocument/2006/relationships/image" Target="../media/image2.jpg"/><Relationship Id="rId24" Type="http://schemas.openxmlformats.org/officeDocument/2006/relationships/hyperlink" Target="http://www.uam.es/UAM/Home.htm?language=es" TargetMode="External"/><Relationship Id="rId25" Type="http://schemas.openxmlformats.org/officeDocument/2006/relationships/image" Target="../media/image3.png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2" Type="http://schemas.openxmlformats.org/officeDocument/2006/relationships/diagramData" Target="../diagrams/data3.xml"/><Relationship Id="rId13" Type="http://schemas.openxmlformats.org/officeDocument/2006/relationships/diagramLayout" Target="../diagrams/layout3.xml"/><Relationship Id="rId14" Type="http://schemas.openxmlformats.org/officeDocument/2006/relationships/diagramQuickStyle" Target="../diagrams/quickStyle3.xml"/><Relationship Id="rId15" Type="http://schemas.openxmlformats.org/officeDocument/2006/relationships/diagramColors" Target="../diagrams/colors3.xml"/><Relationship Id="rId16" Type="http://schemas.microsoft.com/office/2007/relationships/diagramDrawing" Target="../diagrams/drawing3.xml"/><Relationship Id="rId17" Type="http://schemas.openxmlformats.org/officeDocument/2006/relationships/diagramData" Target="../diagrams/data4.xml"/><Relationship Id="rId18" Type="http://schemas.openxmlformats.org/officeDocument/2006/relationships/diagramLayout" Target="../diagrams/layout4.xml"/><Relationship Id="rId19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www.uam.es/UAM/Home.htm?language=es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NULL" TargetMode="External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mailto:vicedecano.medicina.postgrado@uam.es" TargetMode="External"/><Relationship Id="rId5" Type="http://schemas.openxmlformats.org/officeDocument/2006/relationships/hyperlink" Target="http://www.uam.es/UAM/Home.htm?language=es" TargetMode="Externa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93009" y="1635760"/>
            <a:ext cx="1141286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300" b="1" dirty="0" err="1" smtClean="0">
                <a:latin typeface="Arial" charset="0"/>
                <a:ea typeface="Arial" charset="0"/>
                <a:cs typeface="Arial" charset="0"/>
              </a:rPr>
              <a:t>Matriculación</a:t>
            </a:r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3300" b="1" dirty="0" err="1" smtClean="0">
                <a:latin typeface="Arial" charset="0"/>
                <a:ea typeface="Arial" charset="0"/>
                <a:cs typeface="Arial" charset="0"/>
              </a:rPr>
              <a:t>Seguimiento</a:t>
            </a:r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3300" b="1" dirty="0" err="1" smtClean="0">
                <a:latin typeface="Arial" charset="0"/>
                <a:ea typeface="Arial" charset="0"/>
                <a:cs typeface="Arial" charset="0"/>
              </a:rPr>
              <a:t>Defensa</a:t>
            </a:r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3300" b="1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 Doctoral</a:t>
            </a:r>
          </a:p>
          <a:p>
            <a:pPr algn="ctr"/>
            <a:endParaRPr lang="en-GB" sz="33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3300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3300" dirty="0" err="1" smtClean="0">
                <a:latin typeface="Arial" charset="0"/>
                <a:ea typeface="Arial" charset="0"/>
                <a:cs typeface="Arial" charset="0"/>
              </a:rPr>
              <a:t>Facultad</a:t>
            </a:r>
            <a:r>
              <a:rPr lang="en-GB" sz="3300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3300" dirty="0" err="1" smtClean="0">
                <a:latin typeface="Arial" charset="0"/>
                <a:ea typeface="Arial" charset="0"/>
                <a:cs typeface="Arial" charset="0"/>
              </a:rPr>
              <a:t>Medicina</a:t>
            </a:r>
            <a:endParaRPr lang="en-GB" sz="33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3300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3300" dirty="0" smtClean="0">
                <a:latin typeface="Arial" charset="0"/>
                <a:ea typeface="Arial" charset="0"/>
                <a:cs typeface="Arial" charset="0"/>
              </a:rPr>
              <a:t>Universidad </a:t>
            </a:r>
            <a:r>
              <a:rPr lang="en-GB" sz="3300" dirty="0" err="1" smtClean="0">
                <a:latin typeface="Arial" charset="0"/>
                <a:ea typeface="Arial" charset="0"/>
                <a:cs typeface="Arial" charset="0"/>
              </a:rPr>
              <a:t>Autónoma</a:t>
            </a:r>
            <a:r>
              <a:rPr lang="en-GB" sz="3300" dirty="0" smtClean="0">
                <a:latin typeface="Arial" charset="0"/>
                <a:ea typeface="Arial" charset="0"/>
                <a:cs typeface="Arial" charset="0"/>
              </a:rPr>
              <a:t> de Madrid</a:t>
            </a:r>
            <a:endParaRPr lang="en-GB" sz="33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799" y="0"/>
            <a:ext cx="2743200" cy="838200"/>
          </a:xfrm>
          <a:prstGeom prst="rect">
            <a:avLst/>
          </a:prstGeom>
        </p:spPr>
      </p:pic>
      <p:pic>
        <p:nvPicPr>
          <p:cNvPr id="7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3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64160" y="2816224"/>
            <a:ext cx="1158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Escuela de Doctorado de la UAM es un elemento clave en la estrategia de la UAM para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impulsar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la formación de investigadores.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Agrupa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35 programas de doctorado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en las áreas de Artes y Humanidades, Ciencias, Ciencias de la Salud, Ciencias Sociales y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Jurídicas 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Ingeniería.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Su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principal objetivo es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elevar la calidad de los estudios de doctorado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potenciar su proyección social e internacional y fomentar las actividades transversales para favorecer la interdisciplinariedad, siempre orientado al respeto de los derechos humanos y de una cultura de paz, igualdad y progreso social y al respeto por el desarrollo sostenible.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 flipH="1">
            <a:off x="11302999" y="1734708"/>
            <a:ext cx="54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2"/>
              </a:rPr>
              <a:t>link</a:t>
            </a:r>
            <a:endParaRPr lang="en-GB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945" y="376288"/>
            <a:ext cx="5346700" cy="1790700"/>
          </a:xfrm>
          <a:prstGeom prst="rect">
            <a:avLst/>
          </a:prstGeom>
        </p:spPr>
      </p:pic>
      <p:pic>
        <p:nvPicPr>
          <p:cNvPr id="13" name="Picture 2" descr="niversidad Autónoma de Madrid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9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149" y="838200"/>
            <a:ext cx="10608972" cy="573457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1386739" y="6032513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>
                <a:solidFill>
                  <a:schemeClr val="accent1"/>
                </a:solidFill>
                <a:hlinkClick r:id="rId5" invalidUrl="https://uam.es/EscuelaDoctorado/(es_ES)-Requisitos-de-acceso-a-doctorado/1446744555423.htm?language=es_ES&amp;nDept=5&amp;nodepath=Requisitos de Acceso a Estudios de Doctorado"/>
              </a:rPr>
              <a:t>link</a:t>
            </a:r>
            <a:r>
              <a:rPr lang="en-GB" u="sng" dirty="0" smtClean="0">
                <a:solidFill>
                  <a:schemeClr val="accent1"/>
                </a:solidFill>
              </a:rPr>
              <a:t>2</a:t>
            </a:r>
            <a:endParaRPr lang="en-GB" u="sng" dirty="0">
              <a:solidFill>
                <a:schemeClr val="accent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0829586" y="603673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6" invalidUrl="http://www.uam.es/Medicina/MasteresOficiales/1242658319442.htm?language=es&amp;nodepath=M%C3%A1steres Oficiales&amp;pid=1234890396083"/>
              </a:rPr>
              <a:t>link1</a:t>
            </a:r>
            <a:endParaRPr lang="en-GB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313525" y="251790"/>
            <a:ext cx="5316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 smtClean="0"/>
              <a:t>Acceso</a:t>
            </a:r>
            <a:r>
              <a:rPr lang="en-GB" sz="2800" b="1" dirty="0" smtClean="0"/>
              <a:t> a </a:t>
            </a:r>
            <a:r>
              <a:rPr lang="en-GB" sz="2800" b="1" dirty="0" err="1" smtClean="0"/>
              <a:t>Doctorado</a:t>
            </a:r>
            <a:r>
              <a:rPr lang="en-GB" sz="2800" b="1" dirty="0" smtClean="0"/>
              <a:t> Fac. </a:t>
            </a:r>
            <a:r>
              <a:rPr lang="en-GB" sz="2800" b="1" dirty="0" err="1" smtClean="0"/>
              <a:t>medicina</a:t>
            </a:r>
            <a:r>
              <a:rPr lang="en-GB" sz="2800" b="1" dirty="0" smtClean="0"/>
              <a:t> </a:t>
            </a:r>
          </a:p>
        </p:txBody>
      </p:sp>
      <p:pic>
        <p:nvPicPr>
          <p:cNvPr id="18" name="Picture 2" descr="niversidad Autónoma de Madrid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4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97377" y="2134237"/>
            <a:ext cx="8197244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DOCTORADOS FAC. MEDICINA</a:t>
            </a:r>
          </a:p>
          <a:p>
            <a:pPr algn="ctr"/>
            <a:endParaRPr lang="en-GB" sz="3300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3300" b="1" dirty="0" smtClean="0">
                <a:latin typeface="Arial" charset="0"/>
                <a:ea typeface="Arial" charset="0"/>
                <a:cs typeface="Arial" charset="0"/>
              </a:rPr>
              <a:t>UNIVERSIDAD AUTÓNOMA DE MADRID</a:t>
            </a:r>
            <a:endParaRPr lang="en-GB" sz="33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grpSp>
        <p:nvGrpSpPr>
          <p:cNvPr id="58" name="Agrupar 57"/>
          <p:cNvGrpSpPr/>
          <p:nvPr/>
        </p:nvGrpSpPr>
        <p:grpSpPr>
          <a:xfrm>
            <a:off x="324302" y="18395925"/>
            <a:ext cx="14120116" cy="9602223"/>
            <a:chOff x="574630" y="13035150"/>
            <a:chExt cx="14120116" cy="9602223"/>
          </a:xfrm>
        </p:grpSpPr>
        <p:sp>
          <p:nvSpPr>
            <p:cNvPr id="59" name="Rectángulo 58"/>
            <p:cNvSpPr/>
            <p:nvPr/>
          </p:nvSpPr>
          <p:spPr>
            <a:xfrm>
              <a:off x="574630" y="13035150"/>
              <a:ext cx="14120116" cy="790073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0" name="Textfeld 670"/>
            <p:cNvSpPr txBox="1">
              <a:spLocks noChangeArrowheads="1"/>
            </p:cNvSpPr>
            <p:nvPr/>
          </p:nvSpPr>
          <p:spPr bwMode="auto">
            <a:xfrm>
              <a:off x="943366" y="21437044"/>
              <a:ext cx="13547991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GB" sz="2400" b="1" dirty="0" smtClean="0">
                  <a:latin typeface="Arial" charset="0"/>
                  <a:ea typeface="Arial" charset="0"/>
                  <a:cs typeface="Arial" charset="0"/>
                </a:rPr>
                <a:t>Figure 1</a:t>
              </a:r>
              <a:r>
                <a:rPr lang="en-GB" sz="2400" dirty="0" smtClean="0">
                  <a:latin typeface="Arial" charset="0"/>
                  <a:ea typeface="Arial" charset="0"/>
                  <a:cs typeface="Arial" charset="0"/>
                </a:rPr>
                <a:t>. </a:t>
              </a:r>
              <a:r>
                <a:rPr lang="en-GB" sz="2400" b="1" dirty="0" smtClean="0">
                  <a:latin typeface="Arial" charset="0"/>
                  <a:ea typeface="Arial" charset="0"/>
                  <a:cs typeface="Arial" charset="0"/>
                </a:rPr>
                <a:t>Organization of MSc and PhD training at Faculty of Medicine UAM. </a:t>
              </a:r>
              <a:r>
                <a:rPr lang="en-GB" sz="2400" dirty="0" smtClean="0">
                  <a:latin typeface="Arial" charset="0"/>
                  <a:ea typeface="Arial" charset="0"/>
                  <a:cs typeface="Arial" charset="0"/>
                </a:rPr>
                <a:t>The data show the thesis production over the academic years 2011-2012 to 2015-2016. The mean number of theses delivered per year is 156.</a:t>
              </a:r>
              <a:endParaRPr lang="en-GB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61" name="Agrupar 60"/>
            <p:cNvGrpSpPr>
              <a:grpSpLocks noChangeAspect="1"/>
            </p:cNvGrpSpPr>
            <p:nvPr/>
          </p:nvGrpSpPr>
          <p:grpSpPr>
            <a:xfrm>
              <a:off x="693038" y="14883818"/>
              <a:ext cx="2125942" cy="1908000"/>
              <a:chOff x="147122" y="1048010"/>
              <a:chExt cx="1172468" cy="1052270"/>
            </a:xfrm>
          </p:grpSpPr>
          <p:sp>
            <p:nvSpPr>
              <p:cNvPr id="107" name="Rectángulo redondeado 106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8" name="Rectángulo 107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Molecular</a:t>
                </a:r>
                <a:r>
                  <a:rPr lang="en-GB" sz="2000" b="1" kern="1200" baseline="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Biomedicine</a:t>
                </a:r>
              </a:p>
            </p:txBody>
          </p:sp>
        </p:grpSp>
        <p:grpSp>
          <p:nvGrpSpPr>
            <p:cNvPr id="62" name="Agrupar 61"/>
            <p:cNvGrpSpPr>
              <a:grpSpLocks noChangeAspect="1"/>
            </p:cNvGrpSpPr>
            <p:nvPr/>
          </p:nvGrpSpPr>
          <p:grpSpPr>
            <a:xfrm>
              <a:off x="2878140" y="14883818"/>
              <a:ext cx="2125942" cy="1908000"/>
              <a:chOff x="1722626" y="1048010"/>
              <a:chExt cx="1172468" cy="1052270"/>
            </a:xfrm>
          </p:grpSpPr>
          <p:sp>
            <p:nvSpPr>
              <p:cNvPr id="105" name="Rectángulo redondeado 104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6" name="Rectángulo 105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Pharmacological Research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3" name="Agrupar 62"/>
            <p:cNvGrpSpPr>
              <a:grpSpLocks noChangeAspect="1"/>
            </p:cNvGrpSpPr>
            <p:nvPr/>
          </p:nvGrpSpPr>
          <p:grpSpPr>
            <a:xfrm>
              <a:off x="5073271" y="14883818"/>
              <a:ext cx="2125942" cy="1908000"/>
              <a:chOff x="3298130" y="1048010"/>
              <a:chExt cx="1172468" cy="1052270"/>
            </a:xfrm>
          </p:grpSpPr>
          <p:sp>
            <p:nvSpPr>
              <p:cNvPr id="103" name="Rectángulo redondeado 102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4" name="Rectángulo 103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Neuroscience (#)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4" name="Agrupar 63"/>
            <p:cNvGrpSpPr>
              <a:grpSpLocks noChangeAspect="1"/>
            </p:cNvGrpSpPr>
            <p:nvPr/>
          </p:nvGrpSpPr>
          <p:grpSpPr>
            <a:xfrm>
              <a:off x="7279074" y="14883353"/>
              <a:ext cx="2125942" cy="1908000"/>
              <a:chOff x="147122" y="1048010"/>
              <a:chExt cx="1172468" cy="1052270"/>
            </a:xfrm>
          </p:grpSpPr>
          <p:sp>
            <p:nvSpPr>
              <p:cNvPr id="101" name="Rectángulo redondeado 100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2" name="Rectángulo 101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Microbiology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5" name="Agrupar 64"/>
            <p:cNvGrpSpPr>
              <a:grpSpLocks noChangeAspect="1"/>
            </p:cNvGrpSpPr>
            <p:nvPr/>
          </p:nvGrpSpPr>
          <p:grpSpPr>
            <a:xfrm>
              <a:off x="9464176" y="14883353"/>
              <a:ext cx="2125942" cy="1908000"/>
              <a:chOff x="1722626" y="1048010"/>
              <a:chExt cx="1172468" cy="1052270"/>
            </a:xfrm>
          </p:grpSpPr>
          <p:sp>
            <p:nvSpPr>
              <p:cNvPr id="99" name="Rectángulo redondeado 98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0" name="Rectángulo 99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Epidemiological Research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6" name="Agrupar 65"/>
            <p:cNvGrpSpPr>
              <a:grpSpLocks noChangeAspect="1"/>
            </p:cNvGrpSpPr>
            <p:nvPr/>
          </p:nvGrpSpPr>
          <p:grpSpPr>
            <a:xfrm>
              <a:off x="11659307" y="14883353"/>
              <a:ext cx="2125942" cy="1908000"/>
              <a:chOff x="3298130" y="1048010"/>
              <a:chExt cx="1172468" cy="1052270"/>
            </a:xfrm>
          </p:grpSpPr>
          <p:sp>
            <p:nvSpPr>
              <p:cNvPr id="97" name="Rectángulo redondeado 96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8" name="Rectángulo 97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Nursing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7" name="Agrupar 66"/>
            <p:cNvGrpSpPr>
              <a:grpSpLocks noChangeAspect="1"/>
            </p:cNvGrpSpPr>
            <p:nvPr/>
          </p:nvGrpSpPr>
          <p:grpSpPr>
            <a:xfrm>
              <a:off x="679184" y="16948139"/>
              <a:ext cx="2125942" cy="1908000"/>
              <a:chOff x="147122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95" name="Rectángulo redondeado 94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6" name="Rectángulo 95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Molecular</a:t>
                </a:r>
                <a:r>
                  <a:rPr lang="en-GB" sz="2000" b="1" kern="1200" baseline="0" dirty="0" smtClean="0">
                    <a:solidFill>
                      <a:schemeClr val="bg1"/>
                    </a:solidFill>
                  </a:rPr>
                  <a:t> Biosciences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(*,</a:t>
                </a:r>
                <a:r>
                  <a:rPr lang="en-GB" sz="2000" b="1" dirty="0">
                    <a:latin typeface="Times New Roman" charset="0"/>
                    <a:ea typeface="Times New Roman" charset="0"/>
                    <a:cs typeface="Times New Roman" charset="0"/>
                  </a:rPr>
                  <a:t> †</a:t>
                </a:r>
                <a:r>
                  <a:rPr lang="en-GB" sz="2000" b="1" dirty="0" smtClean="0">
                    <a:solidFill>
                      <a:schemeClr val="bg1"/>
                    </a:solidFill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8" name="Agrupar 67"/>
            <p:cNvGrpSpPr>
              <a:grpSpLocks noChangeAspect="1"/>
            </p:cNvGrpSpPr>
            <p:nvPr/>
          </p:nvGrpSpPr>
          <p:grpSpPr>
            <a:xfrm>
              <a:off x="2864286" y="16948139"/>
              <a:ext cx="2125942" cy="1908000"/>
              <a:chOff x="1722626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93" name="Rectángulo redondeado 92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4" name="Rectángulo 93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Pharmacology and Physiology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(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Times" charset="0"/>
                    <a:ea typeface="Times" charset="0"/>
                    <a:cs typeface="Times" charset="0"/>
                  </a:rPr>
                  <a:t>*</a:t>
                </a:r>
                <a:r>
                  <a:rPr lang="en-GB" sz="2000" b="1" dirty="0" smtClean="0">
                    <a:solidFill>
                      <a:schemeClr val="bg1"/>
                    </a:solidFill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9" name="Agrupar 68"/>
            <p:cNvGrpSpPr>
              <a:grpSpLocks noChangeAspect="1"/>
            </p:cNvGrpSpPr>
            <p:nvPr/>
          </p:nvGrpSpPr>
          <p:grpSpPr>
            <a:xfrm>
              <a:off x="5059417" y="16948139"/>
              <a:ext cx="2125942" cy="1908000"/>
              <a:chOff x="3298130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91" name="Rectángulo redondeado 90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2" name="Rectángulo 91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Neuroscience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0" name="Agrupar 69"/>
            <p:cNvGrpSpPr>
              <a:grpSpLocks noChangeAspect="1"/>
            </p:cNvGrpSpPr>
            <p:nvPr/>
          </p:nvGrpSpPr>
          <p:grpSpPr>
            <a:xfrm>
              <a:off x="7265220" y="16947674"/>
              <a:ext cx="2125942" cy="1908000"/>
              <a:chOff x="147122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89" name="Rectángulo redondeado 88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0" name="Rectángulo 89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2000" b="1" kern="1200" dirty="0" smtClean="0">
                  <a:solidFill>
                    <a:schemeClr val="bg1"/>
                  </a:solidFill>
                </a:endParaRP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Microbiology</a:t>
                </a:r>
              </a:p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>
                    <a:solidFill>
                      <a:schemeClr val="bg1"/>
                    </a:solidFill>
                  </a:rPr>
                  <a:t>(*,</a:t>
                </a:r>
                <a:r>
                  <a:rPr lang="en-GB" sz="2000" b="1" dirty="0">
                    <a:latin typeface="Times New Roman" charset="0"/>
                    <a:ea typeface="Times New Roman" charset="0"/>
                    <a:cs typeface="Times New Roman" charset="0"/>
                  </a:rPr>
                  <a:t> †</a:t>
                </a:r>
                <a:r>
                  <a:rPr lang="en-GB" sz="2000" b="1" dirty="0">
                    <a:solidFill>
                      <a:schemeClr val="bg1"/>
                    </a:solidFill>
                  </a:rPr>
                  <a:t>)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1" name="Agrupar 70"/>
            <p:cNvGrpSpPr>
              <a:grpSpLocks noChangeAspect="1"/>
            </p:cNvGrpSpPr>
            <p:nvPr/>
          </p:nvGrpSpPr>
          <p:grpSpPr>
            <a:xfrm>
              <a:off x="9450322" y="16947674"/>
              <a:ext cx="2125942" cy="1908000"/>
              <a:chOff x="1722626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87" name="Rectángulo redondeado 86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8" name="Rectángulo 87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Epidemiology and Public Health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2" name="Agrupar 71"/>
            <p:cNvGrpSpPr>
              <a:grpSpLocks noChangeAspect="1"/>
            </p:cNvGrpSpPr>
            <p:nvPr/>
          </p:nvGrpSpPr>
          <p:grpSpPr>
            <a:xfrm>
              <a:off x="11645453" y="16947674"/>
              <a:ext cx="2125942" cy="1908000"/>
              <a:chOff x="3298130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85" name="Rectángulo redondeado 84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6" name="Rectángulo 85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Medicine and Surgery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(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**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73" name="Rectángulo 72"/>
            <p:cNvSpPr/>
            <p:nvPr/>
          </p:nvSpPr>
          <p:spPr>
            <a:xfrm>
              <a:off x="684865" y="13764916"/>
              <a:ext cx="790418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Degrees in Biology, Biochemistry, Biotechnology, Pharmacy, Chemistry, Psychology, Medicine, other</a:t>
              </a:r>
              <a:endParaRPr lang="en-GB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74" name="Conector recto 73"/>
            <p:cNvCxnSpPr/>
            <p:nvPr/>
          </p:nvCxnSpPr>
          <p:spPr>
            <a:xfrm>
              <a:off x="735067" y="14509152"/>
              <a:ext cx="86002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9520059" y="14509152"/>
              <a:ext cx="2000321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/>
            <p:cNvCxnSpPr/>
            <p:nvPr/>
          </p:nvCxnSpPr>
          <p:spPr>
            <a:xfrm>
              <a:off x="11729044" y="14525566"/>
              <a:ext cx="200032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ángulo 76"/>
            <p:cNvSpPr/>
            <p:nvPr/>
          </p:nvSpPr>
          <p:spPr>
            <a:xfrm>
              <a:off x="9446481" y="13775772"/>
              <a:ext cx="2320251" cy="70788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Degree </a:t>
              </a:r>
              <a:r>
                <a:rPr lang="en-GB" sz="2000" b="1" smtClean="0">
                  <a:solidFill>
                    <a:schemeClr val="accent6">
                      <a:lumMod val="75000"/>
                    </a:schemeClr>
                  </a:solidFill>
                </a:rPr>
                <a:t>in Medicine,</a:t>
              </a:r>
            </a:p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other</a:t>
              </a:r>
              <a:endParaRPr lang="en-GB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11820604" y="14033268"/>
              <a:ext cx="20815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3">
                      <a:lumMod val="75000"/>
                    </a:schemeClr>
                  </a:solidFill>
                </a:rPr>
                <a:t>Degree in Nursing</a:t>
              </a:r>
              <a:endParaRPr lang="en-GB" sz="20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12035457" y="13284404"/>
              <a:ext cx="2600777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Degree in Medicine (</a:t>
              </a:r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‡</a:t>
              </a:r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)</a:t>
              </a:r>
              <a:endParaRPr lang="en-GB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0" name="Flecha abajo 79"/>
            <p:cNvSpPr/>
            <p:nvPr/>
          </p:nvSpPr>
          <p:spPr>
            <a:xfrm>
              <a:off x="4809371" y="14590159"/>
              <a:ext cx="451602" cy="280746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81" name="Flecha abajo 80"/>
            <p:cNvSpPr/>
            <p:nvPr/>
          </p:nvSpPr>
          <p:spPr>
            <a:xfrm>
              <a:off x="10235512" y="14572439"/>
              <a:ext cx="451602" cy="280746"/>
            </a:xfrm>
            <a:prstGeom prst="down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82" name="Flecha abajo 81"/>
            <p:cNvSpPr/>
            <p:nvPr/>
          </p:nvSpPr>
          <p:spPr>
            <a:xfrm>
              <a:off x="12450626" y="14575984"/>
              <a:ext cx="451602" cy="280746"/>
            </a:xfrm>
            <a:prstGeom prst="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83" name="Flecha curva 82"/>
            <p:cNvSpPr/>
            <p:nvPr/>
          </p:nvSpPr>
          <p:spPr>
            <a:xfrm flipH="1" flipV="1">
              <a:off x="13877716" y="13766714"/>
              <a:ext cx="511149" cy="4461597"/>
            </a:xfrm>
            <a:prstGeom prst="bentArrow">
              <a:avLst>
                <a:gd name="adj1" fmla="val 28153"/>
                <a:gd name="adj2" fmla="val 25000"/>
                <a:gd name="adj3" fmla="val 25000"/>
                <a:gd name="adj4" fmla="val 4375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4" name="Rectángulo 83"/>
            <p:cNvSpPr/>
            <p:nvPr/>
          </p:nvSpPr>
          <p:spPr>
            <a:xfrm>
              <a:off x="634080" y="19285068"/>
              <a:ext cx="9601431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1800" dirty="0" smtClean="0"/>
                <a:t>(</a:t>
              </a:r>
              <a:r>
                <a:rPr lang="en-GB" sz="1800" dirty="0" smtClean="0">
                  <a:latin typeface="Times New Roman" charset="0"/>
                  <a:ea typeface="Times New Roman" charset="0"/>
                  <a:cs typeface="Times New Roman" charset="0"/>
                </a:rPr>
                <a:t>‡</a:t>
              </a:r>
              <a:r>
                <a:rPr lang="en-GB" sz="1800" dirty="0" smtClean="0"/>
                <a:t>) The Degree of Medicine (6 years) has a MSc level and gives direct access to PhD studies</a:t>
              </a:r>
            </a:p>
            <a:p>
              <a:pPr lvl="0"/>
              <a:r>
                <a:rPr lang="en-GB" sz="1800" dirty="0" smtClean="0"/>
                <a:t>(#) All MSc with 60 ECTS, except MSc in Neuroscience (90 ECTS)</a:t>
              </a:r>
            </a:p>
            <a:p>
              <a:pPr lvl="0"/>
              <a:r>
                <a:rPr lang="en-GB" sz="1800" dirty="0" smtClean="0"/>
                <a:t>(*) Derived from PhD Programmes with Award of Excellence by the Spanish Ministry of Education</a:t>
              </a:r>
            </a:p>
            <a:p>
              <a:pPr lvl="0"/>
              <a:r>
                <a:rPr lang="en-GB" sz="1800" dirty="0" smtClean="0"/>
                <a:t>(</a:t>
              </a:r>
              <a:r>
                <a:rPr lang="en-GB" sz="1800" dirty="0" smtClean="0">
                  <a:latin typeface="Times New Roman" charset="0"/>
                  <a:ea typeface="Times New Roman" charset="0"/>
                  <a:cs typeface="Times New Roman" charset="0"/>
                </a:rPr>
                <a:t>†</a:t>
              </a:r>
              <a:r>
                <a:rPr lang="en-GB" sz="1800" dirty="0" smtClean="0"/>
                <a:t>) Joint Programmes with the Faculty of Sciences</a:t>
              </a:r>
            </a:p>
            <a:p>
              <a:pPr lvl="0"/>
              <a:r>
                <a:rPr lang="en-GB" sz="1800" dirty="0" smtClean="0"/>
                <a:t>(**) Includes a research line in Nursery</a:t>
              </a:r>
            </a:p>
          </p:txBody>
        </p:sp>
      </p:grpSp>
      <p:grpSp>
        <p:nvGrpSpPr>
          <p:cNvPr id="109" name="Agrupar 108"/>
          <p:cNvGrpSpPr/>
          <p:nvPr/>
        </p:nvGrpSpPr>
        <p:grpSpPr>
          <a:xfrm>
            <a:off x="476702" y="18548325"/>
            <a:ext cx="14120116" cy="9602223"/>
            <a:chOff x="574630" y="13035150"/>
            <a:chExt cx="14120116" cy="9602223"/>
          </a:xfrm>
        </p:grpSpPr>
        <p:sp>
          <p:nvSpPr>
            <p:cNvPr id="110" name="Rectángulo 109"/>
            <p:cNvSpPr/>
            <p:nvPr/>
          </p:nvSpPr>
          <p:spPr>
            <a:xfrm>
              <a:off x="574630" y="13035150"/>
              <a:ext cx="14120116" cy="790073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11" name="Textfeld 670"/>
            <p:cNvSpPr txBox="1">
              <a:spLocks noChangeArrowheads="1"/>
            </p:cNvSpPr>
            <p:nvPr/>
          </p:nvSpPr>
          <p:spPr bwMode="auto">
            <a:xfrm>
              <a:off x="943366" y="21437044"/>
              <a:ext cx="13547991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GB" sz="2400" b="1" dirty="0" smtClean="0">
                  <a:latin typeface="Arial" charset="0"/>
                  <a:ea typeface="Arial" charset="0"/>
                  <a:cs typeface="Arial" charset="0"/>
                </a:rPr>
                <a:t>Figure 1</a:t>
              </a:r>
              <a:r>
                <a:rPr lang="en-GB" sz="2400" dirty="0" smtClean="0">
                  <a:latin typeface="Arial" charset="0"/>
                  <a:ea typeface="Arial" charset="0"/>
                  <a:cs typeface="Arial" charset="0"/>
                </a:rPr>
                <a:t>. </a:t>
              </a:r>
              <a:r>
                <a:rPr lang="en-GB" sz="2400" b="1" dirty="0" smtClean="0">
                  <a:latin typeface="Arial" charset="0"/>
                  <a:ea typeface="Arial" charset="0"/>
                  <a:cs typeface="Arial" charset="0"/>
                </a:rPr>
                <a:t>Organization of MSc and PhD training at Faculty of Medicine UAM. </a:t>
              </a:r>
              <a:r>
                <a:rPr lang="en-GB" sz="2400" dirty="0" smtClean="0">
                  <a:latin typeface="Arial" charset="0"/>
                  <a:ea typeface="Arial" charset="0"/>
                  <a:cs typeface="Arial" charset="0"/>
                </a:rPr>
                <a:t>The data show the thesis production over the academic years 2011-2012 to 2015-2016. The mean number of theses delivered per year is 156.</a:t>
              </a:r>
              <a:endParaRPr lang="en-GB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12" name="Agrupar 111"/>
            <p:cNvGrpSpPr>
              <a:grpSpLocks noChangeAspect="1"/>
            </p:cNvGrpSpPr>
            <p:nvPr/>
          </p:nvGrpSpPr>
          <p:grpSpPr>
            <a:xfrm>
              <a:off x="693038" y="14883818"/>
              <a:ext cx="2125942" cy="1908000"/>
              <a:chOff x="147122" y="1048010"/>
              <a:chExt cx="1172468" cy="1052270"/>
            </a:xfrm>
          </p:grpSpPr>
          <p:sp>
            <p:nvSpPr>
              <p:cNvPr id="158" name="Rectángulo redondeado 157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9" name="Rectángulo 158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Molecular</a:t>
                </a:r>
                <a:r>
                  <a:rPr lang="en-GB" sz="2000" b="1" kern="1200" baseline="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Biomedicine</a:t>
                </a:r>
              </a:p>
            </p:txBody>
          </p:sp>
        </p:grpSp>
        <p:grpSp>
          <p:nvGrpSpPr>
            <p:cNvPr id="113" name="Agrupar 112"/>
            <p:cNvGrpSpPr>
              <a:grpSpLocks noChangeAspect="1"/>
            </p:cNvGrpSpPr>
            <p:nvPr/>
          </p:nvGrpSpPr>
          <p:grpSpPr>
            <a:xfrm>
              <a:off x="2878140" y="14883818"/>
              <a:ext cx="2125942" cy="1908000"/>
              <a:chOff x="1722626" y="1048010"/>
              <a:chExt cx="1172468" cy="1052270"/>
            </a:xfrm>
          </p:grpSpPr>
          <p:sp>
            <p:nvSpPr>
              <p:cNvPr id="156" name="Rectángulo redondeado 155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7" name="Rectángulo 156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Pharmacological Research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4" name="Agrupar 113"/>
            <p:cNvGrpSpPr>
              <a:grpSpLocks noChangeAspect="1"/>
            </p:cNvGrpSpPr>
            <p:nvPr/>
          </p:nvGrpSpPr>
          <p:grpSpPr>
            <a:xfrm>
              <a:off x="5073271" y="14883818"/>
              <a:ext cx="2125942" cy="1908000"/>
              <a:chOff x="3298130" y="1048010"/>
              <a:chExt cx="1172468" cy="1052270"/>
            </a:xfrm>
          </p:grpSpPr>
          <p:sp>
            <p:nvSpPr>
              <p:cNvPr id="154" name="Rectángulo redondeado 153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5" name="Rectángulo 154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Neuroscience (#)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5" name="Agrupar 114"/>
            <p:cNvGrpSpPr>
              <a:grpSpLocks noChangeAspect="1"/>
            </p:cNvGrpSpPr>
            <p:nvPr/>
          </p:nvGrpSpPr>
          <p:grpSpPr>
            <a:xfrm>
              <a:off x="7279074" y="14883353"/>
              <a:ext cx="2125942" cy="1908000"/>
              <a:chOff x="147122" y="1048010"/>
              <a:chExt cx="1172468" cy="1052270"/>
            </a:xfrm>
          </p:grpSpPr>
          <p:sp>
            <p:nvSpPr>
              <p:cNvPr id="152" name="Rectángulo redondeado 151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3" name="Rectángulo 152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Microbiology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6" name="Agrupar 115"/>
            <p:cNvGrpSpPr>
              <a:grpSpLocks noChangeAspect="1"/>
            </p:cNvGrpSpPr>
            <p:nvPr/>
          </p:nvGrpSpPr>
          <p:grpSpPr>
            <a:xfrm>
              <a:off x="9464176" y="14883353"/>
              <a:ext cx="2125942" cy="1908000"/>
              <a:chOff x="1722626" y="1048010"/>
              <a:chExt cx="1172468" cy="1052270"/>
            </a:xfrm>
          </p:grpSpPr>
          <p:sp>
            <p:nvSpPr>
              <p:cNvPr id="150" name="Rectángulo redondeado 149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1" name="Rectángulo 150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Epidemiological Research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7" name="Agrupar 116"/>
            <p:cNvGrpSpPr>
              <a:grpSpLocks noChangeAspect="1"/>
            </p:cNvGrpSpPr>
            <p:nvPr/>
          </p:nvGrpSpPr>
          <p:grpSpPr>
            <a:xfrm>
              <a:off x="11659307" y="14883353"/>
              <a:ext cx="2125942" cy="1908000"/>
              <a:chOff x="3298130" y="1048010"/>
              <a:chExt cx="1172468" cy="1052270"/>
            </a:xfrm>
          </p:grpSpPr>
          <p:sp>
            <p:nvSpPr>
              <p:cNvPr id="148" name="Rectángulo redondeado 147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9" name="Rectángulo 148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MSc in Nursing</a:t>
                </a:r>
                <a:endParaRPr lang="en-GB" sz="2000" b="1" kern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8" name="Agrupar 117"/>
            <p:cNvGrpSpPr>
              <a:grpSpLocks noChangeAspect="1"/>
            </p:cNvGrpSpPr>
            <p:nvPr/>
          </p:nvGrpSpPr>
          <p:grpSpPr>
            <a:xfrm>
              <a:off x="679184" y="16948139"/>
              <a:ext cx="2125942" cy="1908000"/>
              <a:chOff x="147122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46" name="Rectángulo redondeado 145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7" name="Rectángulo 146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Molecular</a:t>
                </a:r>
                <a:r>
                  <a:rPr lang="en-GB" sz="2000" b="1" kern="1200" baseline="0" dirty="0" smtClean="0">
                    <a:solidFill>
                      <a:schemeClr val="bg1"/>
                    </a:solidFill>
                  </a:rPr>
                  <a:t> Biosciences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(*,</a:t>
                </a:r>
                <a:r>
                  <a:rPr lang="en-GB" sz="2000" b="1" dirty="0">
                    <a:latin typeface="Times New Roman" charset="0"/>
                    <a:ea typeface="Times New Roman" charset="0"/>
                    <a:cs typeface="Times New Roman" charset="0"/>
                  </a:rPr>
                  <a:t> †</a:t>
                </a:r>
                <a:r>
                  <a:rPr lang="en-GB" sz="2000" b="1" dirty="0" smtClean="0">
                    <a:solidFill>
                      <a:schemeClr val="bg1"/>
                    </a:solidFill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9" name="Agrupar 118"/>
            <p:cNvGrpSpPr>
              <a:grpSpLocks noChangeAspect="1"/>
            </p:cNvGrpSpPr>
            <p:nvPr/>
          </p:nvGrpSpPr>
          <p:grpSpPr>
            <a:xfrm>
              <a:off x="2864286" y="16948139"/>
              <a:ext cx="2125942" cy="1908000"/>
              <a:chOff x="1722626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44" name="Rectángulo redondeado 143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5" name="Rectángulo 144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Pharmacology and Physiology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(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Times" charset="0"/>
                    <a:ea typeface="Times" charset="0"/>
                    <a:cs typeface="Times" charset="0"/>
                  </a:rPr>
                  <a:t>*</a:t>
                </a:r>
                <a:r>
                  <a:rPr lang="en-GB" sz="2000" b="1" dirty="0" smtClean="0">
                    <a:solidFill>
                      <a:schemeClr val="bg1"/>
                    </a:solidFill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0" name="Agrupar 119"/>
            <p:cNvGrpSpPr>
              <a:grpSpLocks noChangeAspect="1"/>
            </p:cNvGrpSpPr>
            <p:nvPr/>
          </p:nvGrpSpPr>
          <p:grpSpPr>
            <a:xfrm>
              <a:off x="5059417" y="16948139"/>
              <a:ext cx="2125942" cy="1908000"/>
              <a:chOff x="3298130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42" name="Rectángulo redondeado 141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3" name="Rectángulo 142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Neuroscience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1" name="Agrupar 120"/>
            <p:cNvGrpSpPr>
              <a:grpSpLocks noChangeAspect="1"/>
            </p:cNvGrpSpPr>
            <p:nvPr/>
          </p:nvGrpSpPr>
          <p:grpSpPr>
            <a:xfrm>
              <a:off x="7265220" y="16947674"/>
              <a:ext cx="2125942" cy="1908000"/>
              <a:chOff x="147122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40" name="Rectángulo redondeado 139"/>
              <p:cNvSpPr/>
              <p:nvPr/>
            </p:nvSpPr>
            <p:spPr>
              <a:xfrm>
                <a:off x="147122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1" name="Rectángulo 140"/>
              <p:cNvSpPr/>
              <p:nvPr/>
            </p:nvSpPr>
            <p:spPr>
              <a:xfrm>
                <a:off x="177942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2000" b="1" kern="1200" dirty="0" smtClean="0">
                  <a:solidFill>
                    <a:schemeClr val="bg1"/>
                  </a:solidFill>
                </a:endParaRP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Microbiology</a:t>
                </a:r>
              </a:p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>
                    <a:solidFill>
                      <a:schemeClr val="bg1"/>
                    </a:solidFill>
                  </a:rPr>
                  <a:t>(*,</a:t>
                </a:r>
                <a:r>
                  <a:rPr lang="en-GB" sz="2000" b="1" dirty="0">
                    <a:latin typeface="Times New Roman" charset="0"/>
                    <a:ea typeface="Times New Roman" charset="0"/>
                    <a:cs typeface="Times New Roman" charset="0"/>
                  </a:rPr>
                  <a:t> †</a:t>
                </a:r>
                <a:r>
                  <a:rPr lang="en-GB" sz="2000" b="1" dirty="0">
                    <a:solidFill>
                      <a:schemeClr val="bg1"/>
                    </a:solidFill>
                  </a:rPr>
                  <a:t>)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2" name="Agrupar 121"/>
            <p:cNvGrpSpPr>
              <a:grpSpLocks noChangeAspect="1"/>
            </p:cNvGrpSpPr>
            <p:nvPr/>
          </p:nvGrpSpPr>
          <p:grpSpPr>
            <a:xfrm>
              <a:off x="9450322" y="16947674"/>
              <a:ext cx="2125942" cy="1908000"/>
              <a:chOff x="1722626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38" name="Rectángulo redondeado 137"/>
              <p:cNvSpPr/>
              <p:nvPr/>
            </p:nvSpPr>
            <p:spPr>
              <a:xfrm>
                <a:off x="1722626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9" name="Rectángulo 138"/>
              <p:cNvSpPr/>
              <p:nvPr/>
            </p:nvSpPr>
            <p:spPr>
              <a:xfrm>
                <a:off x="1753446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Epidemiology and Public Health</a:t>
                </a:r>
                <a:endParaRPr lang="en-GB" sz="2000" b="1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3" name="Agrupar 122"/>
            <p:cNvGrpSpPr>
              <a:grpSpLocks noChangeAspect="1"/>
            </p:cNvGrpSpPr>
            <p:nvPr/>
          </p:nvGrpSpPr>
          <p:grpSpPr>
            <a:xfrm>
              <a:off x="11645453" y="16947674"/>
              <a:ext cx="2125942" cy="1908000"/>
              <a:chOff x="3298130" y="1048010"/>
              <a:chExt cx="1172468" cy="105227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36" name="Rectángulo redondeado 135"/>
              <p:cNvSpPr/>
              <p:nvPr/>
            </p:nvSpPr>
            <p:spPr>
              <a:xfrm>
                <a:off x="3298130" y="1048010"/>
                <a:ext cx="1172468" cy="1052270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7" name="Rectángulo 136"/>
              <p:cNvSpPr/>
              <p:nvPr/>
            </p:nvSpPr>
            <p:spPr>
              <a:xfrm>
                <a:off x="3328950" y="1078830"/>
                <a:ext cx="1110828" cy="99063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22860" rIns="30480" bIns="2286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dirty="0" smtClean="0">
                    <a:solidFill>
                      <a:schemeClr val="bg1"/>
                    </a:solidFill>
                  </a:rPr>
                  <a:t>PhD in Medicine and Surgery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(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**</a:t>
                </a:r>
                <a:r>
                  <a:rPr lang="en-GB" sz="2000" b="1" dirty="0" smtClean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)</a:t>
                </a:r>
                <a:endParaRPr lang="en-GB" sz="2000" b="1" kern="1200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124" name="Rectángulo 123"/>
            <p:cNvSpPr/>
            <p:nvPr/>
          </p:nvSpPr>
          <p:spPr>
            <a:xfrm>
              <a:off x="684865" y="13764916"/>
              <a:ext cx="790418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Degrees in Biology, Biochemistry, Biotechnology, Pharmacy, Chemistry, Psychology, Medicine, other</a:t>
              </a:r>
              <a:endParaRPr lang="en-GB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25" name="Conector recto 124"/>
            <p:cNvCxnSpPr/>
            <p:nvPr/>
          </p:nvCxnSpPr>
          <p:spPr>
            <a:xfrm>
              <a:off x="735067" y="14509152"/>
              <a:ext cx="86002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/>
            <p:cNvCxnSpPr/>
            <p:nvPr/>
          </p:nvCxnSpPr>
          <p:spPr>
            <a:xfrm>
              <a:off x="9520059" y="14509152"/>
              <a:ext cx="2000321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11729044" y="14525566"/>
              <a:ext cx="200032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ángulo 127"/>
            <p:cNvSpPr/>
            <p:nvPr/>
          </p:nvSpPr>
          <p:spPr>
            <a:xfrm>
              <a:off x="9446481" y="13775772"/>
              <a:ext cx="2320251" cy="70788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Degree </a:t>
              </a:r>
              <a:r>
                <a:rPr lang="en-GB" sz="2000" b="1" smtClean="0">
                  <a:solidFill>
                    <a:schemeClr val="accent6">
                      <a:lumMod val="75000"/>
                    </a:schemeClr>
                  </a:solidFill>
                </a:rPr>
                <a:t>in Medicine,</a:t>
              </a:r>
            </a:p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other</a:t>
              </a:r>
              <a:endParaRPr lang="en-GB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9" name="Rectángulo 128"/>
            <p:cNvSpPr/>
            <p:nvPr/>
          </p:nvSpPr>
          <p:spPr>
            <a:xfrm>
              <a:off x="11820604" y="14033268"/>
              <a:ext cx="20815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3">
                      <a:lumMod val="75000"/>
                    </a:schemeClr>
                  </a:solidFill>
                </a:rPr>
                <a:t>Degree in Nursing</a:t>
              </a:r>
              <a:endParaRPr lang="en-GB" sz="20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30" name="Rectángulo 129"/>
            <p:cNvSpPr/>
            <p:nvPr/>
          </p:nvSpPr>
          <p:spPr>
            <a:xfrm>
              <a:off x="12035457" y="13284404"/>
              <a:ext cx="2600777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Degree in Medicine (</a:t>
              </a:r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‡</a:t>
              </a:r>
              <a:r>
                <a:rPr lang="en-GB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)</a:t>
              </a:r>
              <a:endParaRPr lang="en-GB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1" name="Flecha abajo 130"/>
            <p:cNvSpPr/>
            <p:nvPr/>
          </p:nvSpPr>
          <p:spPr>
            <a:xfrm>
              <a:off x="4809371" y="14590159"/>
              <a:ext cx="451602" cy="280746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32" name="Flecha abajo 131"/>
            <p:cNvSpPr/>
            <p:nvPr/>
          </p:nvSpPr>
          <p:spPr>
            <a:xfrm>
              <a:off x="10235512" y="14572439"/>
              <a:ext cx="451602" cy="280746"/>
            </a:xfrm>
            <a:prstGeom prst="down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33" name="Flecha abajo 132"/>
            <p:cNvSpPr/>
            <p:nvPr/>
          </p:nvSpPr>
          <p:spPr>
            <a:xfrm>
              <a:off x="12450626" y="14575984"/>
              <a:ext cx="451602" cy="280746"/>
            </a:xfrm>
            <a:prstGeom prst="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34" name="Flecha curva 133"/>
            <p:cNvSpPr/>
            <p:nvPr/>
          </p:nvSpPr>
          <p:spPr>
            <a:xfrm flipH="1" flipV="1">
              <a:off x="13877716" y="13766714"/>
              <a:ext cx="511149" cy="4461597"/>
            </a:xfrm>
            <a:prstGeom prst="bentArrow">
              <a:avLst>
                <a:gd name="adj1" fmla="val 28153"/>
                <a:gd name="adj2" fmla="val 25000"/>
                <a:gd name="adj3" fmla="val 25000"/>
                <a:gd name="adj4" fmla="val 4375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ángulo 134"/>
            <p:cNvSpPr/>
            <p:nvPr/>
          </p:nvSpPr>
          <p:spPr>
            <a:xfrm>
              <a:off x="634080" y="19285068"/>
              <a:ext cx="9601431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1800" dirty="0" smtClean="0"/>
                <a:t>(</a:t>
              </a:r>
              <a:r>
                <a:rPr lang="en-GB" sz="1800" dirty="0" smtClean="0">
                  <a:latin typeface="Times New Roman" charset="0"/>
                  <a:ea typeface="Times New Roman" charset="0"/>
                  <a:cs typeface="Times New Roman" charset="0"/>
                </a:rPr>
                <a:t>‡</a:t>
              </a:r>
              <a:r>
                <a:rPr lang="en-GB" sz="1800" dirty="0" smtClean="0"/>
                <a:t>) The Degree of Medicine (6 years) has a MSc level and gives direct access to PhD studies</a:t>
              </a:r>
            </a:p>
            <a:p>
              <a:pPr lvl="0"/>
              <a:r>
                <a:rPr lang="en-GB" sz="1800" dirty="0" smtClean="0"/>
                <a:t>(#) All MSc with 60 ECTS, except MSc in Neuroscience (90 ECTS)</a:t>
              </a:r>
            </a:p>
            <a:p>
              <a:pPr lvl="0"/>
              <a:r>
                <a:rPr lang="en-GB" sz="1800" dirty="0" smtClean="0"/>
                <a:t>(*) Derived from PhD Programmes with Award of Excellence by the Spanish Ministry of Education</a:t>
              </a:r>
            </a:p>
            <a:p>
              <a:pPr lvl="0"/>
              <a:r>
                <a:rPr lang="en-GB" sz="1800" dirty="0" smtClean="0"/>
                <a:t>(</a:t>
              </a:r>
              <a:r>
                <a:rPr lang="en-GB" sz="1800" dirty="0" smtClean="0">
                  <a:latin typeface="Times New Roman" charset="0"/>
                  <a:ea typeface="Times New Roman" charset="0"/>
                  <a:cs typeface="Times New Roman" charset="0"/>
                </a:rPr>
                <a:t>†</a:t>
              </a:r>
              <a:r>
                <a:rPr lang="en-GB" sz="1800" dirty="0" smtClean="0"/>
                <a:t>) Joint Programmes with the Faculty of Sciences</a:t>
              </a:r>
            </a:p>
            <a:p>
              <a:pPr lvl="0"/>
              <a:r>
                <a:rPr lang="en-GB" sz="1800" dirty="0" smtClean="0"/>
                <a:t>(**) Includes a research line in Nursery</a:t>
              </a:r>
            </a:p>
          </p:txBody>
        </p:sp>
      </p:grpSp>
      <p:pic>
        <p:nvPicPr>
          <p:cNvPr id="163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4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5" y="602200"/>
            <a:ext cx="3123692" cy="87840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921534" y="311053"/>
            <a:ext cx="457529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Coordinador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  <a:hlinkClick r:id="rId3" invalidUrl="http://www.uam.es/Medicina/DoctoradoBiocienciasMoleculares/1242674832675.htm?language=es&amp;nodepath=Programa de Doctorado en Biociencias Moleculares"/>
              </a:rPr>
              <a:t>Isabel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  <a:hlinkClick r:id="rId4" invalidUrl="http://www.uam.es/Medicina/DoctoradoBiocienciasMoleculares/1242674832675.htm?language=es&amp;nodepath=Programa de Doctorado en Biociencias Moleculares"/>
              </a:rPr>
              <a:t>Sánchez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*</a:t>
            </a:r>
          </a:p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Departamento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Bioquímica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GB" sz="1400" dirty="0">
                <a:latin typeface="Arial" charset="0"/>
                <a:ea typeface="Arial" charset="0"/>
                <a:cs typeface="Arial" charset="0"/>
              </a:rPr>
            </a:b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Facultad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  <a:endParaRPr lang="en-GB" sz="14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Contacto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+(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34) 914 975 328</a:t>
            </a:r>
            <a:br>
              <a:rPr lang="en-GB" sz="1400" dirty="0">
                <a:latin typeface="Arial" charset="0"/>
                <a:ea typeface="Arial" charset="0"/>
                <a:cs typeface="Arial" charset="0"/>
              </a:rPr>
            </a:b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Correo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electrónico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administracion.bioquimica@uam.es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5" y="1831818"/>
            <a:ext cx="3148059" cy="87782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921534" y="1562227"/>
            <a:ext cx="57673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Coordinador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>
                <a:latin typeface="Arial" charset="0"/>
                <a:ea typeface="Arial" charset="0"/>
                <a:cs typeface="Arial" charset="0"/>
                <a:hlinkClick r:id="rId6" invalidUrl="http://www.uam.es/Medicina/DoctoradoEpidemiologiaSaludPublica/1242674832843.htm?language=es&amp;nodepath=Programa de Doctorado en Epidemiolog%C3%ADa y Salud P%C3%BAblica&amp;pid=1234890396083"/>
              </a:rPr>
              <a:t>Fernando Rodríguez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  <a:hlinkClick r:id="rId7" invalidUrl="http://www.uam.es/Medicina/DoctoradoEpidemiologiaSaludPublica/1242674832843.htm?language=es&amp;nodepath=Programa de Doctorado en Epidemiolog%C3%ADa y Salud P%C3%BAblica&amp;pid=1234890396083"/>
              </a:rPr>
              <a:t>Artalejo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*</a:t>
            </a:r>
          </a:p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Departamento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Preventiva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GB" sz="1400" dirty="0">
                <a:latin typeface="Arial" charset="0"/>
                <a:ea typeface="Arial" charset="0"/>
                <a:cs typeface="Arial" charset="0"/>
              </a:rPr>
            </a:b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Facultad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Contacto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(+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34) 91 497 54 42</a:t>
            </a:r>
            <a:br>
              <a:rPr lang="en-GB" sz="1400" dirty="0">
                <a:latin typeface="Arial" charset="0"/>
                <a:ea typeface="Arial" charset="0"/>
                <a:cs typeface="Arial" charset="0"/>
              </a:rPr>
            </a:b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Correo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electrónico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milagros.santos@uam.es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a.moratilla@uam.es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5" y="3060856"/>
            <a:ext cx="3123692" cy="87705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921534" y="2813401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err="1"/>
              <a:t>Coordinador</a:t>
            </a:r>
            <a:r>
              <a:rPr lang="en-GB" sz="1400" dirty="0"/>
              <a:t>: </a:t>
            </a:r>
            <a:r>
              <a:rPr lang="en-GB" sz="1400" dirty="0">
                <a:hlinkClick r:id="rId9" invalidUrl="http://www.uam.es/Medicina/DoctoradoFarmacologiaFisiologia/1242674832825.htm?language=es&amp;nodepath=Programa de Doctorado en Farmacolog%C3%ADa y Fisiolog%C3%ADa&amp;pid=1234890396083"/>
              </a:rPr>
              <a:t>Concha Peiró </a:t>
            </a:r>
            <a:r>
              <a:rPr lang="en-GB" sz="1400" dirty="0" smtClean="0">
                <a:hlinkClick r:id="rId10" invalidUrl="http://www.uam.es/Medicina/DoctoradoFarmacologiaFisiologia/1242674832825.htm?language=es&amp;nodepath=Programa de Doctorado en Farmacolog%C3%ADa y Fisiolog%C3%ADa&amp;pid=1234890396083"/>
              </a:rPr>
              <a:t>Vallejo</a:t>
            </a:r>
            <a:r>
              <a:rPr lang="en-GB" sz="1400" dirty="0" smtClean="0"/>
              <a:t>*</a:t>
            </a:r>
            <a:endParaRPr lang="en-GB" sz="1400" dirty="0"/>
          </a:p>
          <a:p>
            <a:r>
              <a:rPr lang="en-GB" sz="1400" dirty="0" err="1"/>
              <a:t>Departamento</a:t>
            </a:r>
            <a:r>
              <a:rPr lang="en-GB" sz="1400" dirty="0"/>
              <a:t> de </a:t>
            </a:r>
            <a:r>
              <a:rPr lang="en-GB" sz="1400" dirty="0" err="1" smtClean="0"/>
              <a:t>Farmacología</a:t>
            </a:r>
            <a:endParaRPr lang="en-GB" sz="1400" dirty="0" smtClean="0"/>
          </a:p>
          <a:p>
            <a:r>
              <a:rPr lang="en-GB" sz="1400" dirty="0" err="1" smtClean="0"/>
              <a:t>Facultad</a:t>
            </a:r>
            <a:r>
              <a:rPr lang="en-GB" sz="1400" dirty="0" smtClean="0"/>
              <a:t> </a:t>
            </a:r>
            <a:r>
              <a:rPr lang="en-GB" sz="1400" dirty="0"/>
              <a:t>de </a:t>
            </a:r>
            <a:r>
              <a:rPr lang="en-GB" sz="1400" dirty="0" err="1"/>
              <a:t>Medicina</a:t>
            </a:r>
            <a:r>
              <a:rPr lang="en-GB" sz="1400" dirty="0"/>
              <a:t> </a:t>
            </a:r>
          </a:p>
          <a:p>
            <a:r>
              <a:rPr lang="en-GB" sz="1400" dirty="0" err="1"/>
              <a:t>Contacto</a:t>
            </a:r>
            <a:r>
              <a:rPr lang="en-GB" sz="1400" dirty="0"/>
              <a:t>: </a:t>
            </a:r>
            <a:r>
              <a:rPr lang="cs-CZ" sz="1400" dirty="0" smtClean="0"/>
              <a:t>(+</a:t>
            </a:r>
            <a:r>
              <a:rPr lang="cs-CZ" sz="1400" dirty="0"/>
              <a:t>34) 91 497 5380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 err="1"/>
              <a:t>Correo</a:t>
            </a:r>
            <a:r>
              <a:rPr lang="en-GB" sz="1400" dirty="0"/>
              <a:t> </a:t>
            </a:r>
            <a:r>
              <a:rPr lang="en-GB" sz="1400" dirty="0" err="1"/>
              <a:t>electrónico</a:t>
            </a:r>
            <a:r>
              <a:rPr lang="en-GB" sz="1400" dirty="0"/>
              <a:t>: </a:t>
            </a:r>
            <a:r>
              <a:rPr lang="en-GB" sz="1400" dirty="0" err="1" smtClean="0"/>
              <a:t>info.doctorado.farmacologia@uam.es</a:t>
            </a:r>
            <a:endParaRPr lang="en-GB" sz="1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5" y="4289123"/>
            <a:ext cx="3142604" cy="87438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921534" y="4064575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Coordinador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>
                <a:latin typeface="Arial" charset="0"/>
                <a:ea typeface="Arial" charset="0"/>
                <a:cs typeface="Arial" charset="0"/>
                <a:hlinkClick r:id="rId12" invalidUrl="http://www.uam.es/Medicina/DoctoradoMedicinaCirugia/1242674832887.htm?language=es&amp;nodepath=Programa de Doctorado en Medicina y Cirug%C3%ADa&amp;pid=1234890396083"/>
              </a:rPr>
              <a:t>Francisco García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  <a:hlinkClick r:id="rId13" invalidUrl="http://www.uam.es/Medicina/DoctoradoMedicinaCirugia/1242674832887.htm?language=es&amp;nodepath=Programa de Doctorado en Medicina y Cirug%C3%ADa&amp;pid=1234890396083"/>
              </a:rPr>
              <a:t>Río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Departamento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Medicina</a:t>
            </a:r>
            <a:endParaRPr lang="en-GB" sz="14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Facultad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Contacto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cs-CZ" sz="1400" dirty="0" smtClean="0">
                <a:latin typeface="Arial" charset="0"/>
                <a:ea typeface="Arial" charset="0"/>
                <a:cs typeface="Arial" charset="0"/>
              </a:rPr>
              <a:t>(+</a:t>
            </a:r>
            <a:r>
              <a:rPr lang="cs-CZ" sz="1400" dirty="0">
                <a:latin typeface="Arial" charset="0"/>
                <a:ea typeface="Arial" charset="0"/>
                <a:cs typeface="Arial" charset="0"/>
              </a:rPr>
              <a:t>34) 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GB" sz="1400" dirty="0">
                <a:latin typeface="Arial" charset="0"/>
                <a:ea typeface="Arial" charset="0"/>
                <a:cs typeface="Arial" charset="0"/>
              </a:rPr>
            </a:b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Correo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electrónico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doctorado.medicinaycirugia@uam.es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5" y="5514727"/>
            <a:ext cx="3142605" cy="88045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5921534" y="5315750"/>
            <a:ext cx="67447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Coordinador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>
                <a:latin typeface="Arial" charset="0"/>
                <a:ea typeface="Arial" charset="0"/>
                <a:cs typeface="Arial" charset="0"/>
                <a:hlinkClick r:id="rId15" invalidUrl="http://www.uam.es/Medicina/DoctoradoNeurociencia/1242674832860.htm?language=es&amp;nodepath=Programa de Doctorado en Neurociencia&amp;pid=1234890396083"/>
              </a:rPr>
              <a:t>Carlos Avendaño 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  <a:hlinkClick r:id="rId16" invalidUrl="http://www.uam.es/Medicina/DoctoradoNeurociencia/1242674832860.htm?language=es&amp;nodepath=Programa de Doctorado en Neurociencia&amp;pid=1234890396083"/>
              </a:rPr>
              <a:t>Trueba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Departamento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Anatomía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Histología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Neurociencia</a:t>
            </a:r>
            <a:endParaRPr lang="en-GB" sz="14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Facultad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Contacto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cs-CZ" sz="1400" dirty="0" smtClean="0">
                <a:latin typeface="Arial" charset="0"/>
                <a:ea typeface="Arial" charset="0"/>
                <a:cs typeface="Arial" charset="0"/>
              </a:rPr>
              <a:t>(+</a:t>
            </a:r>
            <a:r>
              <a:rPr lang="cs-CZ" sz="1400" dirty="0">
                <a:latin typeface="Arial" charset="0"/>
                <a:ea typeface="Arial" charset="0"/>
                <a:cs typeface="Arial" charset="0"/>
              </a:rPr>
              <a:t>34) 914977573 </a:t>
            </a:r>
            <a:endParaRPr lang="cs-CZ" sz="14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Correo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>
                <a:latin typeface="Arial" charset="0"/>
                <a:ea typeface="Arial" charset="0"/>
                <a:cs typeface="Arial" charset="0"/>
              </a:rPr>
              <a:t>electrónico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info.doctorado.neurociencia@uam.es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76997" y="2906967"/>
            <a:ext cx="15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*links a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los</a:t>
            </a:r>
            <a:r>
              <a:rPr lang="en-GB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400" dirty="0" err="1" smtClean="0">
                <a:latin typeface="Arial" charset="0"/>
                <a:ea typeface="Arial" charset="0"/>
                <a:cs typeface="Arial" charset="0"/>
              </a:rPr>
              <a:t>títulos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" y="6502400"/>
            <a:ext cx="12191999" cy="3556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9" name="Picture 2" descr="niversidad Autónoma de Madrid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-35437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86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71058" y="1942127"/>
            <a:ext cx="109595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1.- Solicitar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admisión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en el programa de doctorado. Cada curso académico tiene tres períodos de admisión, para el curso 17/18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a)      Del 23 de febrero al 15 de mayo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2017 (+ 15 días de evaluación)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b)      Del 30 de junio al 15 de septiembre de 2017 (+ 15 días de evaluación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)       Del 30 de octubre al 15 de enero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2018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(+ 15 días de evaluación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algn="just"/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646845" y="831542"/>
            <a:ext cx="9251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Admisión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Matriculación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Programa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Doctorado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554480" y="782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CuadroTexto 5"/>
          <p:cNvSpPr txBox="1"/>
          <p:nvPr/>
        </p:nvSpPr>
        <p:spPr>
          <a:xfrm>
            <a:off x="11455621" y="240379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Solicitud-y-Admisi%C3%B3n/1429099872439.htm?language=es_ES&amp;nDept=5&amp;nodepath=Acceso y Admisi%C3%B3n"/>
              </a:rPr>
              <a:t>link</a:t>
            </a:r>
            <a:endParaRPr lang="en-GB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9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3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44554" y="1767651"/>
            <a:ext cx="109595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2.-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ser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admitido*, deberá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matricularse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en alguno de los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tres períodos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de matrícula para el mismo curso académico. En el curso académico 17/18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a)      Del 8 al 29 de junio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2017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b)      Del 8 al 29 de octubre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2017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c)       Del 8 al 28 de febrero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2018</a:t>
            </a:r>
          </a:p>
          <a:p>
            <a:pPr algn="just"/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* Los programas pueden solicitar algún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requisito adicional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antes de aprobar la solicitud, por lo que se recomienda que el candidato se informe al respecto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429116" y="216363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Primera-matr%C3%ADcula-de-la-Tutela-Acad%C3%A9mica/1429099918067.htm?language=es_ES&amp;nDept=5&amp;nodepath=Primera matr%C3%ADcula de la Tutela Acad%C3%A9mica"/>
              </a:rPr>
              <a:t>link</a:t>
            </a:r>
            <a:endParaRPr lang="en-GB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0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8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353615" y="894521"/>
            <a:ext cx="9440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Ej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.: Aval del Director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y Carta de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Referencia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(PDs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Neurociencia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Biociencias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)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37" y="1425248"/>
            <a:ext cx="5488162" cy="48924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231" y="1518012"/>
            <a:ext cx="5905462" cy="4418962"/>
          </a:xfrm>
          <a:prstGeom prst="rect">
            <a:avLst/>
          </a:prstGeom>
        </p:spPr>
      </p:pic>
      <p:pic>
        <p:nvPicPr>
          <p:cNvPr id="11" name="Picture 2" descr="niversidad Autónoma de Madrid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96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8537" y="1650824"/>
            <a:ext cx="114366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Apertura de expediente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27,54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€),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tasa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anual de Gastos de Secretaría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6,11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€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).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Alumnos de &lt;28 años: seguro escolar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1,12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euros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marL="285750" indent="-285750" algn="just">
              <a:buFontTx/>
              <a:buChar char="-"/>
            </a:pP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Tx/>
              <a:buChar char="-"/>
            </a:pP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Matrícula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anual de la tutela académica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390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€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para estudiantes a tiempo completo y 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234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€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para estudiantes a tiempo parcial)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Tx/>
              <a:buChar char="-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Tx/>
              <a:buChar char="-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Tasa de examen o defensa de la tesis doctoral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143,15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€).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Tasa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expedición del título de doctor (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229,86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€*)</a:t>
            </a:r>
          </a:p>
          <a:p>
            <a:pPr marL="285750" indent="-285750" algn="just">
              <a:buFontTx/>
              <a:buChar char="-"/>
            </a:pP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Tx/>
              <a:buChar char="-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* Reembolsada a los Premios Extraordinarios</a:t>
            </a: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586251" y="552015"/>
            <a:ext cx="3695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Tasas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del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Doctorado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1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4479" y="1363927"/>
            <a:ext cx="116230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b="1" dirty="0" smtClean="0">
                <a:latin typeface="Arial" charset="0"/>
                <a:ea typeface="Arial" charset="0"/>
                <a:cs typeface="Arial" charset="0"/>
              </a:rPr>
              <a:t>Asignación </a:t>
            </a:r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del Tutor:</a:t>
            </a: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Comisión Académica del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PD designará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un Tutor, para el seguimiento de la formación como investigador del doctorando, en el momento de resolver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admisión (o matriculación). </a:t>
            </a:r>
          </a:p>
          <a:p>
            <a:pPr marL="285750" indent="-285750" algn="just">
              <a:buFont typeface="Arial" charset="0"/>
              <a:buChar char="•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Tutor deberá ser un profesor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doctor, vinculado al programa de doctorado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y ligado de forma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permanente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a alguna de las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instituciones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participantes en el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programa.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El Tutor podrá ser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coincidente o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no*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con el Director de tesis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doctoral.</a:t>
            </a:r>
          </a:p>
          <a:p>
            <a:pPr marL="285750" indent="-285750" algn="just">
              <a:buFont typeface="Arial" charset="0"/>
              <a:buChar char="•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En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el caso de tutores de instituciones externas a la UAM, se  deberá aportar un documento (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convenio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que valide y regule dicha participación.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*En PD Medicina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Cirugía, debido al gran número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alumnos, NO recomiendan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designar tutores externos a la UAM (salvo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 Escuela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Fisioterapia de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ONCE-UAM). El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alumno que solicita su admisión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debería realizar un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contacto previo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con un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profesor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que reúna las condiciones para ser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tutor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presentar su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aval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entre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documentación a entregar.</a:t>
            </a: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 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53122" y="250547"/>
            <a:ext cx="44333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b="1" dirty="0" smtClean="0">
                <a:latin typeface="Arial" charset="0"/>
                <a:ea typeface="Arial" charset="0"/>
                <a:cs typeface="Arial" charset="0"/>
              </a:rPr>
              <a:t>Tutor de </a:t>
            </a:r>
            <a:r>
              <a:rPr lang="es-ES_tradnl" sz="2800" b="1" dirty="0">
                <a:latin typeface="Arial" charset="0"/>
                <a:ea typeface="Arial" charset="0"/>
                <a:cs typeface="Arial" charset="0"/>
              </a:rPr>
              <a:t>la tesis doctoral</a:t>
            </a:r>
          </a:p>
          <a:p>
            <a:endParaRPr lang="en-GB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1486716" y="98027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Director-y-Tutor-de-la-tesis-doctoral/1429099856484.htm?language=es_ES&amp;nDept=5&amp;nodepath=Director y Tutor de la tesis doctoral"/>
              </a:rPr>
              <a:t>link</a:t>
            </a:r>
            <a:endParaRPr lang="en-GB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1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7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4800" y="1655499"/>
            <a:ext cx="113041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000" b="1" dirty="0">
                <a:latin typeface="Arial" charset="0"/>
                <a:ea typeface="Arial" charset="0"/>
                <a:cs typeface="Arial" charset="0"/>
              </a:rPr>
              <a:t>Asignación del Director de Tesis:</a:t>
            </a: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En el plazo de 3 meses tras matriculación, 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Comisión Académica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designará un Director de Tesis.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Dicha asignación podrá recaer sobre cualquier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doctor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con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experiencia investigadora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acreditada con independencia de la universidad, centro o institución en que preste sus servicios.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Podrá designarse también un máximo de un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Codirector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285750" indent="-285750" algn="just">
              <a:buFont typeface="Arial" charset="0"/>
              <a:buChar char="•"/>
            </a:pP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*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En PD Medicina y Cirugía,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en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mayoría de las ocasiones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sólo se graba en SIGMA al tutor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pero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no el título ni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director/codirectores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. Esto se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realizará,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por indicación de la EDUAM,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en el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momento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depósito de tesis por posibles necesidades de cambios. Si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un alumno tiene mucho interés en que en SIGMA aparezca registrado su título y codirectores, puede hacerlo rellenando un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impreso específico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que está en la secretaría de la EDUAM de la Facultad.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292454" y="263108"/>
            <a:ext cx="49199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b="1" dirty="0" smtClean="0">
                <a:latin typeface="Arial" charset="0"/>
                <a:ea typeface="Arial" charset="0"/>
                <a:cs typeface="Arial" charset="0"/>
              </a:rPr>
              <a:t>Director de </a:t>
            </a:r>
            <a:r>
              <a:rPr lang="es-ES_tradnl" sz="2800" b="1" dirty="0">
                <a:latin typeface="Arial" charset="0"/>
                <a:ea typeface="Arial" charset="0"/>
                <a:cs typeface="Arial" charset="0"/>
              </a:rPr>
              <a:t>la tesis doctoral</a:t>
            </a:r>
          </a:p>
          <a:p>
            <a:endParaRPr lang="en-GB" sz="2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0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6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967" y="2079302"/>
            <a:ext cx="113487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3.- Una vez matriculados, cuando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se finaliza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cada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período,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Escuela de Doctorado abre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aplicaciones en sigma de inscripción y seguimiento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y comunica por correo electrónico a los nuevos doctorandos una serie de indicaciones que deben realizar a partir de ese momento, como son 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firma del compromiso documental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la realización y subida a sigma del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plan de investigación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(hasta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los cuatro meses desde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matriculación). 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Posteriormente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el plan de investigación tendrá que se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aprobado (2-6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meses)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por la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Comisión Académica de los PD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Activación del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correo electrónico institucional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para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envío de mensajes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mediante listas de distribución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29924" y="934277"/>
            <a:ext cx="10045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Aprobación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del Plan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Investigación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la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Doctoral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9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3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862965"/>
            <a:ext cx="4956467" cy="568065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60" y="688747"/>
            <a:ext cx="5892800" cy="60066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320748" y="1055916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6" invalidUrl="http://www.uam.es/EscuelaDoctorado/(es_ES)-Compromiso-Documental/1429099918840.htm?language=es_ES&amp;nDept=5&amp;nodepath=Compromiso Documental"/>
              </a:rPr>
              <a:t>link</a:t>
            </a:r>
            <a:endParaRPr lang="en-GB" dirty="0"/>
          </a:p>
        </p:txBody>
      </p:sp>
      <p:sp>
        <p:nvSpPr>
          <p:cNvPr id="9" name="CuadroTexto 8"/>
          <p:cNvSpPr txBox="1"/>
          <p:nvPr/>
        </p:nvSpPr>
        <p:spPr>
          <a:xfrm>
            <a:off x="5059680" y="203200"/>
            <a:ext cx="2064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/>
              <a:t>Documentos</a:t>
            </a:r>
            <a:endParaRPr lang="en-GB" sz="2800" b="1" dirty="0"/>
          </a:p>
        </p:txBody>
      </p:sp>
      <p:pic>
        <p:nvPicPr>
          <p:cNvPr id="11" name="Picture 2" descr="niversidad Autónoma de Madrid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7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61" y="358503"/>
            <a:ext cx="8932157" cy="614389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 flipH="1">
            <a:off x="10970678" y="871250"/>
            <a:ext cx="63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3" invalidUrl="http://www.uam.es/EscuelaDoctorado/(es_ES)-Plan-de-Investigaci%C3%B3n/1429099856779.htm?language=es_ES&amp;nDept=5&amp;nodepath=Plan de Investigaci%C3%B3n"/>
              </a:rPr>
              <a:t>link</a:t>
            </a:r>
            <a:endParaRPr lang="en-GB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7" name="Picture 2" descr="niversidad Autónoma de Madrid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79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" y="658523"/>
            <a:ext cx="9407718" cy="637883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504661" y="2160104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mtClean="0"/>
              <a:t>Opcional, según PD</a:t>
            </a:r>
            <a:endParaRPr lang="es-ES_tradnl"/>
          </a:p>
        </p:txBody>
      </p:sp>
      <p:pic>
        <p:nvPicPr>
          <p:cNvPr id="8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74320" y="1307794"/>
            <a:ext cx="114401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4.- 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Las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CA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(NO los directores/tutores) evaluarán la tutela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matriculada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anualmente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de cada doctorando. Los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doctorandos y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directores (o tutores)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tendrán que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subir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a sigma los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informes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anuales (director)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documento de actividades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realizadas (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aceptación Director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antes del 30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abril, agosto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diciembre, según plazo. 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 Escuela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Doctorado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comunicará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por correo electrónico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un mes antes de la fecha límite para subir la documentación 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sigma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.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58042" y="402239"/>
            <a:ext cx="8018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Evaluación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Tutelas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Académicas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Doctorado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4320" y="3709214"/>
            <a:ext cx="114401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5.- Los doctorandos matriculados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a tiempo completo en tercera tutela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que no vayan a depositar su tesis en la fecha que les indica sigma en su aplicación de inscripción y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seguimiento (2 meses después de evaluación),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tendrán que solicitar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prórroga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por un año en el programa, subiendo a sigma la correspondiente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solicitud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al mismo tiempo que suben los informes de evaluación para la tercera tutela.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comisiones académicas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evaluarán y podrán aceptar la prórroga, para comunicárselo a la Escuela. Los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doctorandos tendrán que matricularse en el período correspondiente de la cuarta tutela.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197992" y="925459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4" invalidUrl="http://www.uam.es/EscuelaDoctorado/(es_ES)-Evaluaci%C3%B3n-anual/1429099856877.htm?language=es_ES&amp;nDept=5&amp;nodepath=Evaluaci%C3%B3n anual"/>
              </a:rPr>
              <a:t>link</a:t>
            </a:r>
            <a:endParaRPr lang="en-GB" dirty="0"/>
          </a:p>
        </p:txBody>
      </p:sp>
      <p:pic>
        <p:nvPicPr>
          <p:cNvPr id="10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-101697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8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/>
          <p:cNvGrpSpPr/>
          <p:nvPr/>
        </p:nvGrpSpPr>
        <p:grpSpPr>
          <a:xfrm>
            <a:off x="1364872" y="617880"/>
            <a:ext cx="4462468" cy="6197423"/>
            <a:chOff x="7537047" y="777604"/>
            <a:chExt cx="4136793" cy="5724182"/>
          </a:xfrm>
        </p:grpSpPr>
        <p:grpSp>
          <p:nvGrpSpPr>
            <p:cNvPr id="4" name="Agrupar 3"/>
            <p:cNvGrpSpPr/>
            <p:nvPr/>
          </p:nvGrpSpPr>
          <p:grpSpPr>
            <a:xfrm>
              <a:off x="7537047" y="777604"/>
              <a:ext cx="4136793" cy="5724182"/>
              <a:chOff x="7537047" y="777604"/>
              <a:chExt cx="4136793" cy="572418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37047" y="777604"/>
                <a:ext cx="4136793" cy="5724182"/>
              </a:xfrm>
              <a:prstGeom prst="rect">
                <a:avLst/>
              </a:prstGeom>
            </p:spPr>
          </p:pic>
          <p:sp>
            <p:nvSpPr>
              <p:cNvPr id="3" name="Rectángulo 2"/>
              <p:cNvSpPr/>
              <p:nvPr/>
            </p:nvSpPr>
            <p:spPr>
              <a:xfrm>
                <a:off x="8375375" y="1497496"/>
                <a:ext cx="1073426" cy="1183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8620541" y="2113721"/>
                <a:ext cx="1073426" cy="1183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Rectángulo 5"/>
            <p:cNvSpPr/>
            <p:nvPr/>
          </p:nvSpPr>
          <p:spPr>
            <a:xfrm>
              <a:off x="7659757" y="5707332"/>
              <a:ext cx="622852" cy="468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0274947" y="5742582"/>
              <a:ext cx="622852" cy="468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05" y="1787307"/>
            <a:ext cx="6135814" cy="43688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1120317" y="938271"/>
            <a:ext cx="747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hlinkClick r:id="rId6"/>
              </a:rPr>
              <a:t>Sigma</a:t>
            </a:r>
            <a:endParaRPr lang="es-ES_tradnl" dirty="0"/>
          </a:p>
          <a:p>
            <a:endParaRPr lang="en-GB" dirty="0"/>
          </a:p>
        </p:txBody>
      </p:sp>
      <p:sp>
        <p:nvSpPr>
          <p:cNvPr id="2" name="CuadroTexto 1"/>
          <p:cNvSpPr txBox="1"/>
          <p:nvPr/>
        </p:nvSpPr>
        <p:spPr>
          <a:xfrm>
            <a:off x="6141759" y="1184492"/>
            <a:ext cx="373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Ej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.: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Documento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Actividades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: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Picture 2" descr="niversidad Autónoma de Madrid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61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176000" y="48768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Actividades-del-doctorando/1429099856826.htm?language=es_ES&amp;nDept=5&amp;nodepath=Actividades del doctorando"/>
              </a:rPr>
              <a:t>link</a:t>
            </a:r>
            <a:endParaRPr lang="en-GB" dirty="0"/>
          </a:p>
        </p:txBody>
      </p:sp>
      <p:sp>
        <p:nvSpPr>
          <p:cNvPr id="5" name="CuadroTexto 4"/>
          <p:cNvSpPr txBox="1"/>
          <p:nvPr/>
        </p:nvSpPr>
        <p:spPr>
          <a:xfrm>
            <a:off x="739830" y="1564640"/>
            <a:ext cx="111844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latin typeface="Arial" charset="0"/>
                <a:ea typeface="Arial" charset="0"/>
                <a:cs typeface="Arial" charset="0"/>
              </a:rPr>
              <a:t>Documento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000" b="1" dirty="0" err="1" smtClean="0">
                <a:latin typeface="Arial" charset="0"/>
                <a:ea typeface="Arial" charset="0"/>
                <a:cs typeface="Arial" charset="0"/>
              </a:rPr>
              <a:t>Actividades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 (</a:t>
            </a:r>
            <a:r>
              <a:rPr lang="en-GB" sz="2000" b="1" dirty="0" err="1" smtClean="0">
                <a:latin typeface="Arial" charset="0"/>
                <a:ea typeface="Arial" charset="0"/>
                <a:cs typeface="Arial" charset="0"/>
              </a:rPr>
              <a:t>Ej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.: PD </a:t>
            </a:r>
            <a:r>
              <a:rPr lang="en-GB" sz="2000" b="1" dirty="0" err="1" smtClean="0">
                <a:latin typeface="Arial" charset="0"/>
                <a:ea typeface="Arial" charset="0"/>
                <a:cs typeface="Arial" charset="0"/>
              </a:rPr>
              <a:t>medicina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2000" b="1" dirty="0" err="1" smtClean="0">
                <a:latin typeface="Arial" charset="0"/>
                <a:ea typeface="Arial" charset="0"/>
                <a:cs typeface="Arial" charset="0"/>
              </a:rPr>
              <a:t>Cirugía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):</a:t>
            </a:r>
          </a:p>
          <a:p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Seminarios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clínicos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y 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investigación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organizados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por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los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Departamentos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Servicios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Clínicos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Institutos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Investigación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Sanitaria    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Asistencia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jornadas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reuniones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cursos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formación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   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Presentación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trabajos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congresos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científicos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nacionales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o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internacionales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   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Presentación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de un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seminario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formal    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Elaboración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artículos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científicos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   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Estancias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investigación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centros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>
                <a:latin typeface="Arial" charset="0"/>
                <a:ea typeface="Arial" charset="0"/>
                <a:cs typeface="Arial" charset="0"/>
              </a:rPr>
              <a:t>nacionales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extranjeros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 algn="just">
              <a:buFont typeface="Arial" charset="0"/>
              <a:buChar char="•"/>
            </a:pP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2" descr="niversidad Autónoma de Madri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55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907" y="1065607"/>
            <a:ext cx="8915399" cy="4905424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9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49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04800" y="1501648"/>
            <a:ext cx="11551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6.- Para el depósito de la tesis, todos los doctorandos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deben tener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como mínimo,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matriculados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tiempo completo tres tutelas calificadas o reconocidas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los matriculados 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tiempo parcial, cinco tutelas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Para realizar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el depósito de la tesis tienen que depositar el ejemplar en papel con encuadernación no manipulable (no espiral ni canutillo), junto a toda la documentación que se describe en la página web en el Registro General de la Universidad. Entre la documentación se exige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a)      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Propuesta de Tribunal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que tendrá que ser aceptada por la Comisión Académica y firmada por el coordinador del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PD tras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consultar con el Director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(o  Tutor)</a:t>
            </a:r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b)      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Informe/s del director/es de la tesis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también firmada por el coordinador del programa</a:t>
            </a: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c)      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Documento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de actividades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que tendrán que imprimir desde Sigma</a:t>
            </a: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d)      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Solicitud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del doctorando</a:t>
            </a: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e)      Formulario de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cesión de derechos</a:t>
            </a:r>
          </a:p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f)       Documentación complementaria si solicitan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mención internacional</a:t>
            </a:r>
          </a:p>
          <a:p>
            <a:pPr algn="just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024748" y="432352"/>
            <a:ext cx="4794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Depósito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Doctoral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1157352" y="104494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4" invalidUrl="http://www.uam.es/EscuelaDoctorado/(es_ES)-Documentaci%C3%B3n-para-la-defensa/1429099857059.htm?language=es_ES&amp;nDept=5&amp;nodepath=Documentaci%C3%B3n para la defensa "/>
              </a:rPr>
              <a:t>link</a:t>
            </a:r>
            <a:endParaRPr lang="en-GB" dirty="0"/>
          </a:p>
        </p:txBody>
      </p:sp>
      <p:pic>
        <p:nvPicPr>
          <p:cNvPr id="10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7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41196" y="1649023"/>
            <a:ext cx="11324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Si un doctorando quiere anticipar la lectura de tesis, tiene que solicitar a la comisión académica del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programa, 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evaluación anticipada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la tercera o quinta tutela, o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solicitar reconocimiento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s-ES_tradnl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41196" y="2809779"/>
            <a:ext cx="1130808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600" b="1" dirty="0" err="1" smtClean="0">
                <a:latin typeface="Arial" charset="0"/>
                <a:ea typeface="Arial" charset="0"/>
                <a:cs typeface="Arial" charset="0"/>
              </a:rPr>
              <a:t>Evaluación</a:t>
            </a:r>
            <a:r>
              <a:rPr lang="en-GB" sz="2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600" b="1" dirty="0" err="1">
                <a:latin typeface="Arial" charset="0"/>
                <a:ea typeface="Arial" charset="0"/>
                <a:cs typeface="Arial" charset="0"/>
              </a:rPr>
              <a:t>Anticipada</a:t>
            </a:r>
            <a:endParaRPr lang="en-GB" sz="2600" b="1" dirty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doctorandos podrán solicitar,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tras matricular la TERCERA TUTELA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 tiempo completo o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QUINTA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 tiempo parcial, una evaluación adelantada de la misma por la Comisión Académica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del Programa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Doctorado para poder así defender la tesis durante el tercer o quinto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año respectivamente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just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1132788" y="3032764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Evaluaci%C3%B3n-anticipada-de-la-%C3%BAltima-tutela/1429099921846.htm?language=es_ES&amp;nDept=5&amp;nodepath=Evaluaci%C3%B3n anticipada de la %C3%BAltima tutela"/>
              </a:rPr>
              <a:t>link</a:t>
            </a:r>
            <a:endParaRPr lang="en-GB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10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406400" y="1793419"/>
            <a:ext cx="113893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Doctorandos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de nuevo ingreso a un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PD: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Los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doctorandos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podrán solicitar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excepcionalmente el reconocimiento de su actividad investigadora previa por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un período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equivalente 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una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tutela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(ej. TFM),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una vez que su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Plan de Investigación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esté aprobado, y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siempre que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dicha actividad previa aporte contribuciones relevantes al Plan aprobado. </a:t>
            </a:r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La solicitud deberá dirigirse 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Comisión Permanente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de la Escuela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Doctorado junto 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un informe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motivado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 la Comisión Académica del Programa de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Doctorado.</a:t>
            </a:r>
          </a:p>
          <a:p>
            <a:pPr algn="just"/>
            <a:endParaRPr lang="es-ES_tradnl" sz="2000" dirty="0" smtClean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es-ES_tradnl" sz="20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Doctorandos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con tutelas evaluadas positivamente en estudios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previos: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 Los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doctorandos que, por diferentes motivos, hayan causado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baja definitiva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en un Programa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del RD99/2011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se les acepte de nuevo admisión al mismo, una vez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matriculados y aprobado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su Plan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de Investigación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si llegaron a obtener evaluación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positiva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 de alguna tutela en el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mismo Programa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, podrán solicitar a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EDUAM la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convalidación de dicha tutela, que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será evaluada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y resuelta por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CA del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Programa.</a:t>
            </a:r>
          </a:p>
          <a:p>
            <a:pPr algn="just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06400" y="1239987"/>
            <a:ext cx="4313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smtClean="0">
                <a:latin typeface="Arial" charset="0"/>
                <a:ea typeface="Arial" charset="0"/>
                <a:cs typeface="Arial" charset="0"/>
              </a:rPr>
              <a:t>Reconocimiento</a:t>
            </a:r>
            <a:r>
              <a:rPr lang="en-GB" sz="26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600" b="1" dirty="0" err="1" smtClean="0">
                <a:latin typeface="Arial" charset="0"/>
                <a:ea typeface="Arial" charset="0"/>
                <a:cs typeface="Arial" charset="0"/>
              </a:rPr>
              <a:t>Tutela</a:t>
            </a:r>
            <a:endParaRPr lang="en-GB" sz="2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279272" y="1486209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 invalidUrl="http://www.uam.es/EscuelaDoctorado/(es_ES)-Reconocimiento-de-tutelas-por-actividad-investigadora-/1429099921487.htm?language=es_ES&amp;nDept=5&amp;nodepath=Reconocimiento de tutelas por actividad investigadora previa"/>
              </a:rPr>
              <a:t>link</a:t>
            </a:r>
            <a:endParaRPr lang="en-GB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9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06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11190158"/>
              </p:ext>
            </p:extLst>
          </p:nvPr>
        </p:nvGraphicFramePr>
        <p:xfrm>
          <a:off x="2303100" y="682389"/>
          <a:ext cx="8761865" cy="165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75495593"/>
              </p:ext>
            </p:extLst>
          </p:nvPr>
        </p:nvGraphicFramePr>
        <p:xfrm>
          <a:off x="2303099" y="2009339"/>
          <a:ext cx="8761865" cy="165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67781064"/>
              </p:ext>
            </p:extLst>
          </p:nvPr>
        </p:nvGraphicFramePr>
        <p:xfrm>
          <a:off x="2303100" y="3508565"/>
          <a:ext cx="8761865" cy="165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234895871"/>
              </p:ext>
            </p:extLst>
          </p:nvPr>
        </p:nvGraphicFramePr>
        <p:xfrm>
          <a:off x="2303100" y="4835515"/>
          <a:ext cx="8761865" cy="165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91485" y="4647249"/>
            <a:ext cx="2151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Matriculados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después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de 2014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54969" y="1812600"/>
            <a:ext cx="1808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Matriculados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20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ntes de 2014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Picture 2" descr="niversidad Autónoma de Madrid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09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8943" y="1930400"/>
            <a:ext cx="118373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Requerimientos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establecidos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para la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defensa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reconocimiento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tutelas</a:t>
            </a:r>
            <a:endParaRPr lang="en-GB" sz="3500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Programas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Doctorado</a:t>
            </a:r>
            <a:r>
              <a:rPr lang="en-GB" sz="3500" b="1" dirty="0" smtClean="0">
                <a:latin typeface="Arial" charset="0"/>
                <a:ea typeface="Arial" charset="0"/>
                <a:cs typeface="Arial" charset="0"/>
              </a:rPr>
              <a:t> de Fac. </a:t>
            </a:r>
            <a:r>
              <a:rPr lang="en-GB" sz="3500" b="1" dirty="0" err="1" smtClean="0">
                <a:latin typeface="Arial" charset="0"/>
                <a:ea typeface="Arial" charset="0"/>
                <a:cs typeface="Arial" charset="0"/>
              </a:rPr>
              <a:t>Medicina</a:t>
            </a:r>
            <a:endParaRPr lang="en-GB" sz="35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pic>
        <p:nvPicPr>
          <p:cNvPr id="8" name="Picture 2" descr="niversidad Autónoma de Madri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20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1940" y="616913"/>
            <a:ext cx="10515600" cy="132556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1940" y="2077413"/>
            <a:ext cx="10515600" cy="4351338"/>
          </a:xfrm>
        </p:spPr>
        <p:txBody>
          <a:bodyPr/>
          <a:lstStyle/>
          <a:p>
            <a:endParaRPr lang="en-GB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009176"/>
              </p:ext>
            </p:extLst>
          </p:nvPr>
        </p:nvGraphicFramePr>
        <p:xfrm>
          <a:off x="246178" y="307371"/>
          <a:ext cx="11646951" cy="6163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362"/>
                <a:gridCol w="1905000"/>
                <a:gridCol w="2105025"/>
                <a:gridCol w="1514475"/>
                <a:gridCol w="1565839"/>
                <a:gridCol w="1498095"/>
                <a:gridCol w="1542155"/>
              </a:tblGrid>
              <a:tr h="951582">
                <a:tc>
                  <a:txBody>
                    <a:bodyPr/>
                    <a:lstStyle/>
                    <a:p>
                      <a:pPr algn="l"/>
                      <a:r>
                        <a:rPr lang="es-ES_tradnl" sz="1200" noProof="0" dirty="0" smtClean="0"/>
                        <a:t>REQUERIMIENTOS</a:t>
                      </a:r>
                      <a:endParaRPr lang="es-ES_tradnl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200" b="1" kern="1200" noProof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75110">
                <a:tc>
                  <a:txBody>
                    <a:bodyPr/>
                    <a:lstStyle/>
                    <a:p>
                      <a:pPr algn="l"/>
                      <a:r>
                        <a:rPr lang="es-ES_tradnl" sz="1200" b="1" noProof="0" dirty="0" smtClean="0"/>
                        <a:t>Seguimiento</a:t>
                      </a:r>
                      <a:endParaRPr lang="es-ES_tradnl" sz="12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 tutela: 6 seminarios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2ª</a:t>
                      </a:r>
                      <a:r>
                        <a:rPr lang="es-ES_tradnl" sz="1200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tutela: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seminarios + curso formación</a:t>
                      </a:r>
                      <a:r>
                        <a:rPr lang="es-ES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jornada científica +/- </a:t>
                      </a:r>
                      <a:r>
                        <a:rPr lang="es-ES" sz="1200" kern="1200" noProof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Minireview</a:t>
                      </a:r>
                      <a:endParaRPr lang="es-ES" sz="12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3ª tutela: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seminarios + curso formación</a:t>
                      </a:r>
                      <a:endParaRPr lang="es-ES" sz="12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 anual favorable del Tutor, indicando el progreso en la investigación/elaboración de la tesis doctoral.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Asistencia a un mínimo de 8 seminarios y presentación de 1 seminario. Recomendable asistir a cursos o congresos, y estancias en extranjero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Asistencia a seminarios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Asistencia a seminarios (</a:t>
                      </a:r>
                      <a:r>
                        <a:rPr lang="es-ES_tradnl" sz="1200" kern="1200" noProof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medicina</a:t>
                      </a:r>
                      <a:r>
                        <a:rPr lang="es-ES_tradnl" sz="12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IIB).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Workshop </a:t>
                      </a:r>
                      <a:r>
                        <a:rPr lang="es-ES_tradnl" sz="1200" kern="1200" noProof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Minicongreso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alumnos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Asistencia a seminarios. </a:t>
                      </a:r>
                      <a:r>
                        <a:rPr lang="es-ES_tradnl" sz="12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Presentación del trabajo a la Comisión Académica y evaluación por expertos, previo a la defensa dela Tesis</a:t>
                      </a:r>
                      <a:endParaRPr lang="es-ES_tradnl" sz="1200" noProof="0" dirty="0"/>
                    </a:p>
                  </a:txBody>
                  <a:tcPr/>
                </a:tc>
              </a:tr>
              <a:tr h="967181">
                <a:tc>
                  <a:txBody>
                    <a:bodyPr/>
                    <a:lstStyle/>
                    <a:p>
                      <a:pPr algn="l"/>
                      <a:r>
                        <a:rPr lang="es-ES_tradnl" sz="1200" b="1" noProof="0" dirty="0" smtClean="0"/>
                        <a:t>Defensa de Tesis</a:t>
                      </a:r>
                      <a:endParaRPr lang="es-ES_tradnl" sz="12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hay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publicaciones originales en revistas 1</a:t>
                      </a:r>
                      <a:r>
                        <a:rPr lang="es-ES_tradnl" sz="1200" kern="1200" baseline="300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</a:t>
                      </a:r>
                      <a:r>
                        <a:rPr lang="es-ES_tradnl" sz="1200" kern="1200" noProof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Tercil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Autoría 1</a:t>
                      </a:r>
                      <a:r>
                        <a:rPr lang="es-ES_tradnl" sz="1200" kern="1200" baseline="300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-3ª posición. Durante o fuera del periodo de Tesis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publicación original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publicación indexada (no sirven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s-ES_tradnl" sz="1200" kern="1200" noProof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Letters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”)</a:t>
                      </a:r>
                      <a:r>
                        <a:rPr lang="es-ES_tradnl" sz="1200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como autor principal. </a:t>
                      </a:r>
                    </a:p>
                    <a:p>
                      <a:pPr algn="l"/>
                      <a:endParaRPr lang="es-ES_tradnl" sz="12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hay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publicación original. Autor principal. Indexada Q1/Q2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</a:tr>
              <a:tr h="599606">
                <a:tc>
                  <a:txBody>
                    <a:bodyPr/>
                    <a:lstStyle/>
                    <a:p>
                      <a:pPr algn="l"/>
                      <a:r>
                        <a:rPr lang="es-ES_tradnl" sz="1200" b="1" noProof="0" dirty="0" smtClean="0"/>
                        <a:t>Defensa</a:t>
                      </a:r>
                      <a:r>
                        <a:rPr lang="es-ES_tradnl" sz="1200" b="1" baseline="0" noProof="0" dirty="0" smtClean="0"/>
                        <a:t> por </a:t>
                      </a:r>
                      <a:r>
                        <a:rPr lang="es-ES_tradnl" sz="1200" b="1" baseline="0" noProof="0" smtClean="0"/>
                        <a:t>Compendio de Publicaciones</a:t>
                      </a:r>
                      <a:endParaRPr lang="es-ES_tradnl" sz="12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UAM*,</a:t>
                      </a:r>
                      <a:r>
                        <a:rPr lang="es-ES_tradnl" sz="1200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pero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de las publicaciones como 1</a:t>
                      </a:r>
                      <a:r>
                        <a:rPr lang="es-ES_tradnl" sz="1200" kern="1200" baseline="300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_tradnl" sz="12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autor</a:t>
                      </a:r>
                      <a:r>
                        <a:rPr lang="es-ES_tradnl" sz="1200" noProof="0" smtClean="0">
                          <a:effectLst/>
                        </a:rPr>
                        <a:t> (1</a:t>
                      </a:r>
                      <a:r>
                        <a:rPr lang="es-ES_tradnl" sz="1200" baseline="0" noProof="0" smtClean="0">
                          <a:effectLst/>
                        </a:rPr>
                        <a:t> en el Q1)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UAM*, pero además incluyendo revisiones.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 smtClean="0"/>
                    </a:p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UAM*</a:t>
                      </a:r>
                      <a:r>
                        <a:rPr lang="es-ES_tradnl" sz="1200" noProof="0" dirty="0" smtClean="0">
                          <a:effectLst/>
                        </a:rPr>
                        <a:t> </a:t>
                      </a:r>
                      <a:endParaRPr lang="es-ES_tradnl" sz="1200" noProof="0" dirty="0" smtClean="0"/>
                    </a:p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</a:tr>
              <a:tr h="1157197">
                <a:tc>
                  <a:txBody>
                    <a:bodyPr/>
                    <a:lstStyle/>
                    <a:p>
                      <a:pPr algn="l"/>
                      <a:r>
                        <a:rPr lang="es-ES_tradnl" sz="1200" b="1" noProof="0" dirty="0" smtClean="0"/>
                        <a:t>Homologación</a:t>
                      </a:r>
                    </a:p>
                    <a:p>
                      <a:pPr algn="l"/>
                      <a:r>
                        <a:rPr lang="es-ES_tradnl" sz="1200" b="1" noProof="0" dirty="0" smtClean="0"/>
                        <a:t> Título Doctor</a:t>
                      </a:r>
                      <a:endParaRPr lang="es-ES_tradnl" sz="12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artículos en revistas de primer </a:t>
                      </a:r>
                      <a:r>
                        <a:rPr lang="es-ES_tradnl" sz="1200" kern="120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tercil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factor de impacto,</a:t>
                      </a:r>
                      <a:r>
                        <a:rPr lang="es-ES_tradnl" sz="12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basados en </a:t>
                      </a:r>
                      <a:r>
                        <a:rPr lang="es-ES_tradnl" sz="12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frecuencia y distribución del estado de salud o sus determinantes en poblaciones humanas. </a:t>
                      </a:r>
                      <a:endParaRPr lang="es-ES_tradnl" sz="12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</a:tr>
              <a:tr h="403420">
                <a:tc>
                  <a:txBody>
                    <a:bodyPr/>
                    <a:lstStyle/>
                    <a:p>
                      <a:pPr algn="l"/>
                      <a:r>
                        <a:rPr lang="es-ES_tradnl" sz="1200" b="1" noProof="0" dirty="0" smtClean="0"/>
                        <a:t>Reconocimiento</a:t>
                      </a:r>
                      <a:r>
                        <a:rPr lang="es-ES_tradnl" sz="1200" b="1" baseline="0" noProof="0" dirty="0" smtClean="0"/>
                        <a:t> de Tutelas</a:t>
                      </a:r>
                      <a:endParaRPr lang="es-ES_tradnl" sz="12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noProof="0" dirty="0" smtClean="0"/>
                        <a:t>No aceptar ni TFM ni TFG como mérito </a:t>
                      </a:r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_tradnl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0" dirty="0" smtClean="0"/>
                        <a:t>No aceptar ni TFM ni TFG como mérito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80975" y="6505160"/>
            <a:ext cx="11756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*</a:t>
            </a:r>
            <a:r>
              <a:rPr lang="en-GB" sz="1100" dirty="0" err="1" smtClean="0"/>
              <a:t>Criterios</a:t>
            </a:r>
            <a:r>
              <a:rPr lang="en-GB" sz="1100" dirty="0" smtClean="0"/>
              <a:t> UAM de </a:t>
            </a:r>
            <a:r>
              <a:rPr lang="en-GB" sz="1100" dirty="0" err="1" smtClean="0"/>
              <a:t>Tesis</a:t>
            </a:r>
            <a:r>
              <a:rPr lang="en-GB" sz="1100" dirty="0" smtClean="0"/>
              <a:t> </a:t>
            </a:r>
            <a:r>
              <a:rPr lang="en-GB" sz="1100" dirty="0" err="1" smtClean="0"/>
              <a:t>por</a:t>
            </a:r>
            <a:r>
              <a:rPr lang="en-GB" sz="1100" dirty="0" smtClean="0"/>
              <a:t> </a:t>
            </a:r>
            <a:r>
              <a:rPr lang="en-GB" sz="1100" dirty="0" err="1" smtClean="0"/>
              <a:t>compendio</a:t>
            </a:r>
            <a:r>
              <a:rPr lang="en-GB" sz="1100" dirty="0" smtClean="0"/>
              <a:t>: </a:t>
            </a:r>
            <a:r>
              <a:rPr lang="en-GB" sz="1100" dirty="0" err="1"/>
              <a:t>publicados</a:t>
            </a:r>
            <a:r>
              <a:rPr lang="en-GB" sz="1100" dirty="0"/>
              <a:t> o </a:t>
            </a:r>
            <a:r>
              <a:rPr lang="en-GB" sz="1100" dirty="0" err="1"/>
              <a:t>admitidos</a:t>
            </a:r>
            <a:r>
              <a:rPr lang="en-GB" sz="1100" dirty="0"/>
              <a:t> para </a:t>
            </a:r>
            <a:r>
              <a:rPr lang="en-GB" sz="1100" dirty="0" err="1"/>
              <a:t>su</a:t>
            </a:r>
            <a:r>
              <a:rPr lang="en-GB" sz="1100" dirty="0"/>
              <a:t> </a:t>
            </a:r>
            <a:r>
              <a:rPr lang="en-GB" sz="1100" dirty="0" err="1"/>
              <a:t>publicación</a:t>
            </a:r>
            <a:r>
              <a:rPr lang="en-GB" sz="1100" dirty="0"/>
              <a:t> un </a:t>
            </a:r>
            <a:r>
              <a:rPr lang="en-GB" sz="1100" dirty="0" err="1"/>
              <a:t>mínimo</a:t>
            </a:r>
            <a:r>
              <a:rPr lang="en-GB" sz="1100" dirty="0"/>
              <a:t> de 3 </a:t>
            </a:r>
            <a:r>
              <a:rPr lang="en-GB" sz="1100" dirty="0" err="1"/>
              <a:t>artículos</a:t>
            </a:r>
            <a:r>
              <a:rPr lang="en-GB" sz="1100" dirty="0"/>
              <a:t> </a:t>
            </a:r>
            <a:r>
              <a:rPr lang="en-GB" sz="1100" dirty="0" err="1"/>
              <a:t>en</a:t>
            </a:r>
            <a:r>
              <a:rPr lang="en-GB" sz="1100" dirty="0"/>
              <a:t> </a:t>
            </a:r>
            <a:r>
              <a:rPr lang="en-GB" sz="1100" dirty="0" err="1"/>
              <a:t>revistas</a:t>
            </a:r>
            <a:r>
              <a:rPr lang="en-GB" sz="1100" dirty="0"/>
              <a:t> </a:t>
            </a:r>
            <a:r>
              <a:rPr lang="en-GB" sz="1100" dirty="0" err="1"/>
              <a:t>científicas</a:t>
            </a:r>
            <a:r>
              <a:rPr lang="en-GB" sz="1100" dirty="0"/>
              <a:t> de </a:t>
            </a:r>
            <a:r>
              <a:rPr lang="en-GB" sz="1100" dirty="0" err="1"/>
              <a:t>reconocido</a:t>
            </a:r>
            <a:r>
              <a:rPr lang="en-GB" sz="1100" dirty="0"/>
              <a:t> </a:t>
            </a:r>
            <a:r>
              <a:rPr lang="en-GB" sz="1100" dirty="0" err="1"/>
              <a:t>prestigio</a:t>
            </a:r>
            <a:r>
              <a:rPr lang="en-GB" sz="1100" dirty="0"/>
              <a:t> o </a:t>
            </a:r>
            <a:r>
              <a:rPr lang="en-GB" sz="1100" dirty="0" err="1"/>
              <a:t>en</a:t>
            </a:r>
            <a:r>
              <a:rPr lang="en-GB" sz="1100" dirty="0"/>
              <a:t> </a:t>
            </a:r>
            <a:r>
              <a:rPr lang="en-GB" sz="1100" dirty="0" err="1"/>
              <a:t>libros</a:t>
            </a:r>
            <a:r>
              <a:rPr lang="en-GB" sz="1100" dirty="0"/>
              <a:t> </a:t>
            </a:r>
            <a:r>
              <a:rPr lang="en-GB" sz="1100" dirty="0" err="1"/>
              <a:t>editados</a:t>
            </a:r>
            <a:r>
              <a:rPr lang="en-GB" sz="1100" dirty="0"/>
              <a:t> de </a:t>
            </a:r>
            <a:r>
              <a:rPr lang="en-GB" sz="1100" dirty="0" err="1"/>
              <a:t>importancia</a:t>
            </a:r>
            <a:r>
              <a:rPr lang="en-GB" sz="1100" dirty="0"/>
              <a:t> </a:t>
            </a:r>
            <a:r>
              <a:rPr lang="en-GB" sz="1100" dirty="0" err="1"/>
              <a:t>justificada</a:t>
            </a:r>
            <a:r>
              <a:rPr lang="en-GB" sz="1100" dirty="0"/>
              <a:t>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711406" y="386013"/>
            <a:ext cx="1974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Biociencias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moleculares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20151" y="386013"/>
            <a:ext cx="1974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Epidemiología</a:t>
            </a:r>
            <a:r>
              <a:rPr lang="en-GB" sz="1400" dirty="0" smtClean="0">
                <a:solidFill>
                  <a:schemeClr val="bg1"/>
                </a:solidFill>
              </a:rPr>
              <a:t> y </a:t>
            </a:r>
            <a:r>
              <a:rPr lang="en-GB" sz="1400" dirty="0" err="1" smtClean="0">
                <a:solidFill>
                  <a:schemeClr val="bg1"/>
                </a:solidFill>
              </a:rPr>
              <a:t>Salud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Pública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647912" y="278292"/>
            <a:ext cx="1684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Farmacología</a:t>
            </a:r>
            <a:r>
              <a:rPr lang="en-GB" sz="1400" dirty="0" smtClean="0">
                <a:solidFill>
                  <a:schemeClr val="bg1"/>
                </a:solidFill>
              </a:rPr>
              <a:t> y </a:t>
            </a:r>
            <a:r>
              <a:rPr lang="en-GB" sz="1400" dirty="0" err="1" smtClean="0">
                <a:solidFill>
                  <a:schemeClr val="bg1"/>
                </a:solidFill>
              </a:rPr>
              <a:t>Fisiología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211889" y="386013"/>
            <a:ext cx="16844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Medicina</a:t>
            </a:r>
            <a:r>
              <a:rPr lang="en-GB" sz="1400" dirty="0" smtClean="0">
                <a:solidFill>
                  <a:schemeClr val="bg1"/>
                </a:solidFill>
              </a:rPr>
              <a:t> y </a:t>
            </a:r>
            <a:r>
              <a:rPr lang="en-GB" sz="1400" dirty="0" err="1" smtClean="0">
                <a:solidFill>
                  <a:schemeClr val="bg1"/>
                </a:solidFill>
              </a:rPr>
              <a:t>Cirugía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748105" y="386013"/>
            <a:ext cx="16844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Microbiología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0243436" y="386013"/>
            <a:ext cx="16844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solidFill>
                  <a:schemeClr val="bg1"/>
                </a:solidFill>
              </a:rPr>
              <a:t>Programa</a:t>
            </a:r>
            <a:r>
              <a:rPr lang="en-GB" sz="1400" dirty="0" smtClean="0">
                <a:solidFill>
                  <a:schemeClr val="bg1"/>
                </a:solidFill>
              </a:rPr>
              <a:t> de </a:t>
            </a:r>
            <a:r>
              <a:rPr lang="en-GB" sz="1400" dirty="0" err="1" smtClean="0">
                <a:solidFill>
                  <a:schemeClr val="bg1"/>
                </a:solidFill>
              </a:rPr>
              <a:t>Doctorado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en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Neurociencia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52008" y="1762943"/>
            <a:ext cx="11360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7.- Una vez aprobada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defensa de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tesis y el tribunal de defensa por 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Comisión de Equivalencia y Defensa de tesis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doctorales, se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enviará un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correo a todos los miembros del tribunal, al doctorando y a los directores de tesis, con la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aprobación del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tribunal (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5+2 profesores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). 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4048" y="3208635"/>
            <a:ext cx="11360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8.- A partir de la fecha de aprobación de la 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tesis,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se podrá </a:t>
            </a:r>
            <a:r>
              <a:rPr lang="es-ES_tradnl" sz="2000" u="sng" dirty="0">
                <a:latin typeface="Arial" charset="0"/>
                <a:ea typeface="Arial" charset="0"/>
                <a:cs typeface="Arial" charset="0"/>
              </a:rPr>
              <a:t>fijar la fecha de la defensa de la </a:t>
            </a:r>
            <a:r>
              <a:rPr lang="es-ES_tradnl" sz="2000" u="sng" dirty="0" smtClean="0">
                <a:latin typeface="Arial" charset="0"/>
                <a:ea typeface="Arial" charset="0"/>
                <a:cs typeface="Arial" charset="0"/>
              </a:rPr>
              <a:t>tesis (en la Facultad de Medicina)</a:t>
            </a:r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dejando 15 días naturales desde la fecha de la Comisión y hasta 6 meses después.</a:t>
            </a:r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896277" y="529683"/>
            <a:ext cx="7451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Autorización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Defensa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GB" sz="2800" b="1" dirty="0" err="1" smtClean="0">
                <a:latin typeface="Arial" charset="0"/>
                <a:ea typeface="Arial" charset="0"/>
                <a:cs typeface="Arial" charset="0"/>
              </a:rPr>
              <a:t>Tesis</a:t>
            </a:r>
            <a:r>
              <a:rPr lang="en-GB" sz="2800" b="1" dirty="0" smtClean="0">
                <a:latin typeface="Arial" charset="0"/>
                <a:ea typeface="Arial" charset="0"/>
                <a:cs typeface="Arial" charset="0"/>
              </a:rPr>
              <a:t> Doctoral</a:t>
            </a:r>
            <a:endParaRPr lang="en-GB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228472" y="115670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4" invalidUrl="http://www.uam.es/EscuelaDoctorado/(es_ES)-Calendario-Dep%C3%B3sito-Tesis/1446747903325.htm?language=es_ES&amp;nDept=5&amp;nodepath=Calendario de dep%C3%B3sito de tesis"/>
              </a:rPr>
              <a:t>link</a:t>
            </a:r>
            <a:endParaRPr lang="en-GB" dirty="0"/>
          </a:p>
        </p:txBody>
      </p:sp>
      <p:pic>
        <p:nvPicPr>
          <p:cNvPr id="11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4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2400"/>
            <a:ext cx="12191999" cy="35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0"/>
            <a:ext cx="2743200" cy="8382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040996" y="1747520"/>
            <a:ext cx="447872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b="1" dirty="0" smtClean="0">
                <a:latin typeface="Arial" charset="0"/>
                <a:ea typeface="Arial" charset="0"/>
                <a:cs typeface="Arial" charset="0"/>
              </a:rPr>
              <a:t>¿</a:t>
            </a:r>
            <a:r>
              <a:rPr lang="en-GB" sz="4000" b="1" dirty="0" err="1" smtClean="0">
                <a:latin typeface="Arial" charset="0"/>
                <a:ea typeface="Arial" charset="0"/>
                <a:cs typeface="Arial" charset="0"/>
              </a:rPr>
              <a:t>Preguntas</a:t>
            </a:r>
            <a:r>
              <a:rPr lang="en-GB" sz="4000" b="1" dirty="0" smtClean="0"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 algn="ctr"/>
            <a:endParaRPr lang="en-GB" sz="4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4000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4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4000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Muchas</a:t>
            </a:r>
            <a:r>
              <a:rPr lang="en-GB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 err="1" smtClean="0">
                <a:latin typeface="Arial" charset="0"/>
                <a:ea typeface="Arial" charset="0"/>
                <a:cs typeface="Arial" charset="0"/>
              </a:rPr>
              <a:t>Gracias</a:t>
            </a:r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2000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S_tradnl" sz="2000" dirty="0">
                <a:hlinkClick r:id="rId4"/>
              </a:rPr>
              <a:t>vicedecano.medicina.postgrado@uam.es</a:t>
            </a:r>
            <a:endParaRPr lang="es-ES_tradnl" sz="2000" dirty="0"/>
          </a:p>
          <a:p>
            <a:pPr algn="ctr"/>
            <a:endParaRPr lang="en-GB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 descr="niversidad Autónoma de Madr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30823"/>
            <a:ext cx="2867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3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2184</Words>
  <Application>Microsoft Macintosh PowerPoint</Application>
  <PresentationFormat>Panorámica</PresentationFormat>
  <Paragraphs>278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Calibri</vt:lpstr>
      <vt:lpstr>Calibri Light</vt:lpstr>
      <vt:lpstr>Times</vt:lpstr>
      <vt:lpstr>Times New Roman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143</cp:revision>
  <dcterms:created xsi:type="dcterms:W3CDTF">2017-09-29T08:37:17Z</dcterms:created>
  <dcterms:modified xsi:type="dcterms:W3CDTF">2017-10-31T10:29:07Z</dcterms:modified>
</cp:coreProperties>
</file>