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3"/>
  </p:notesMasterIdLst>
  <p:handoutMasterIdLst>
    <p:handoutMasterId r:id="rId4"/>
  </p:handoutMasterIdLst>
  <p:sldIdLst>
    <p:sldId id="295" r:id="rId2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5C"/>
    <a:srgbClr val="42A4D3"/>
    <a:srgbClr val="F0852C"/>
    <a:srgbClr val="8BBC3A"/>
    <a:srgbClr val="24933E"/>
    <a:srgbClr val="977AB7"/>
    <a:srgbClr val="A76C07"/>
    <a:srgbClr val="EFB310"/>
    <a:srgbClr val="00807A"/>
    <a:srgbClr val="3197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40" autoAdjust="0"/>
    <p:restoredTop sz="94434" autoAdjust="0"/>
  </p:normalViewPr>
  <p:slideViewPr>
    <p:cSldViewPr snapToGrid="0" snapToObjects="1" showGuides="1">
      <p:cViewPr varScale="1">
        <p:scale>
          <a:sx n="91" d="100"/>
          <a:sy n="91" d="100"/>
        </p:scale>
        <p:origin x="1050" y="84"/>
      </p:cViewPr>
      <p:guideLst>
        <p:guide orient="horz"/>
        <p:guide pos="1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7" d="100"/>
          <a:sy n="57" d="100"/>
        </p:scale>
        <p:origin x="19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549F3-4DFB-4197-A28A-1631562A7238}" type="datetimeFigureOut">
              <a:rPr lang="es-ES" smtClean="0"/>
              <a:t>26/02/2018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4B718-A4C5-4C73-A30A-CE4DD45149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955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F31ED-B651-414C-97D7-0C6AB5E6AF41}" type="datetimeFigureOut">
              <a:rPr lang="es-ES" smtClean="0"/>
              <a:t>26/02/2018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37D0C-03A6-41B3-8CBC-8D22DEC74E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34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de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 userDrawn="1"/>
        </p:nvSpPr>
        <p:spPr>
          <a:xfrm flipH="1">
            <a:off x="-12251" y="-20516"/>
            <a:ext cx="2118762" cy="4901224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_tradnl" dirty="0" smtClean="0"/>
              <a:t>UNIVERSIDAD AUTÓNOMA DE MADRID</a:t>
            </a:r>
            <a:endParaRPr lang="es-ES_tradnl" dirty="0"/>
          </a:p>
        </p:txBody>
      </p:sp>
      <p:sp>
        <p:nvSpPr>
          <p:cNvPr id="10" name="CuadroTexto 17"/>
          <p:cNvSpPr txBox="1"/>
          <p:nvPr userDrawn="1"/>
        </p:nvSpPr>
        <p:spPr>
          <a:xfrm>
            <a:off x="0" y="4458627"/>
            <a:ext cx="164142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12" name="Rectángulo 11"/>
          <p:cNvSpPr/>
          <p:nvPr userDrawn="1"/>
        </p:nvSpPr>
        <p:spPr>
          <a:xfrm>
            <a:off x="2106512" y="4880708"/>
            <a:ext cx="6967362" cy="13279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  </a:t>
            </a:r>
            <a:endParaRPr lang="es-ES_tradnl" dirty="0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164857"/>
            <a:ext cx="1401086" cy="394170"/>
          </a:xfrm>
          <a:prstGeom prst="rect">
            <a:avLst/>
          </a:prstGeom>
        </p:spPr>
      </p:pic>
      <p:sp>
        <p:nvSpPr>
          <p:cNvPr id="17" name="Rectángulo 16"/>
          <p:cNvSpPr/>
          <p:nvPr userDrawn="1"/>
        </p:nvSpPr>
        <p:spPr>
          <a:xfrm>
            <a:off x="1679091" y="4062540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Rectángulo 17"/>
          <p:cNvSpPr/>
          <p:nvPr userDrawn="1"/>
        </p:nvSpPr>
        <p:spPr>
          <a:xfrm>
            <a:off x="1679091" y="4287508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Rectángulo 18"/>
          <p:cNvSpPr/>
          <p:nvPr userDrawn="1"/>
        </p:nvSpPr>
        <p:spPr>
          <a:xfrm>
            <a:off x="1678010" y="4508142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0" name="Imagen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37" y="396214"/>
            <a:ext cx="1423741" cy="1914002"/>
          </a:xfrm>
          <a:prstGeom prst="rect">
            <a:avLst/>
          </a:prstGeom>
        </p:spPr>
      </p:pic>
      <p:sp>
        <p:nvSpPr>
          <p:cNvPr id="22" name="Marcador de posición de imagen 21"/>
          <p:cNvSpPr>
            <a:spLocks noGrp="1"/>
          </p:cNvSpPr>
          <p:nvPr>
            <p:ph type="pic" sz="quarter" idx="10"/>
          </p:nvPr>
        </p:nvSpPr>
        <p:spPr>
          <a:xfrm>
            <a:off x="2106614" y="-20638"/>
            <a:ext cx="6967260" cy="4900613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Arrastre la imagen al marcador de posición o haga clic en el icono para agregarla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9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sección o contenido en det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 userDrawn="1"/>
        </p:nvSpPr>
        <p:spPr>
          <a:xfrm>
            <a:off x="1715220" y="727365"/>
            <a:ext cx="7376709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11"/>
          <p:cNvSpPr/>
          <p:nvPr userDrawn="1"/>
        </p:nvSpPr>
        <p:spPr>
          <a:xfrm flipH="1">
            <a:off x="-12251" y="727365"/>
            <a:ext cx="1734214" cy="5472543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3340768" cy="339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  <a:cs typeface="Helvetica" panose="020B0604020202020204" pitchFamily="34" charset="0"/>
              </a:defRPr>
            </a:lvl1pPr>
          </a:lstStyle>
          <a:p>
            <a:r>
              <a:rPr lang="es-ES_tradnl" dirty="0" smtClean="0"/>
              <a:t>UNIVERSIDAD AUTÓNOMA DE MADRID</a:t>
            </a:r>
            <a:endParaRPr lang="es-ES_tradnl" dirty="0"/>
          </a:p>
        </p:txBody>
      </p:sp>
      <p:sp>
        <p:nvSpPr>
          <p:cNvPr id="14" name="CuadroTexto 17"/>
          <p:cNvSpPr txBox="1"/>
          <p:nvPr userDrawn="1"/>
        </p:nvSpPr>
        <p:spPr>
          <a:xfrm>
            <a:off x="275418" y="5812544"/>
            <a:ext cx="6372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15" name="Rectángulo 14"/>
          <p:cNvSpPr/>
          <p:nvPr userDrawn="1"/>
        </p:nvSpPr>
        <p:spPr>
          <a:xfrm>
            <a:off x="1398998" y="5372872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Rectángulo 15"/>
          <p:cNvSpPr/>
          <p:nvPr userDrawn="1"/>
        </p:nvSpPr>
        <p:spPr>
          <a:xfrm>
            <a:off x="1398998" y="5597840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Rectángulo 16"/>
          <p:cNvSpPr/>
          <p:nvPr userDrawn="1"/>
        </p:nvSpPr>
        <p:spPr>
          <a:xfrm>
            <a:off x="1397917" y="5818474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6" y="1177898"/>
            <a:ext cx="1128559" cy="151717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sp>
        <p:nvSpPr>
          <p:cNvPr id="21" name="Marcador de posición de imagen 20"/>
          <p:cNvSpPr>
            <a:spLocks noGrp="1"/>
          </p:cNvSpPr>
          <p:nvPr>
            <p:ph type="pic" sz="quarter" idx="10"/>
          </p:nvPr>
        </p:nvSpPr>
        <p:spPr>
          <a:xfrm>
            <a:off x="1714500" y="727075"/>
            <a:ext cx="7377113" cy="42386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Arrastre la imagen al marcador de posición o haga clic en el icono para agregarla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91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con cober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1721620" y="727365"/>
            <a:ext cx="7364331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" name="Rectángulo 21"/>
          <p:cNvSpPr/>
          <p:nvPr userDrawn="1"/>
        </p:nvSpPr>
        <p:spPr>
          <a:xfrm flipH="1">
            <a:off x="-12251" y="727365"/>
            <a:ext cx="1734214" cy="5472543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17"/>
          <p:cNvSpPr txBox="1"/>
          <p:nvPr userDrawn="1"/>
        </p:nvSpPr>
        <p:spPr>
          <a:xfrm>
            <a:off x="275418" y="5812544"/>
            <a:ext cx="6372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24" name="Rectángulo 23"/>
          <p:cNvSpPr/>
          <p:nvPr userDrawn="1"/>
        </p:nvSpPr>
        <p:spPr>
          <a:xfrm>
            <a:off x="1398998" y="5372872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Rectángulo 24"/>
          <p:cNvSpPr/>
          <p:nvPr userDrawn="1"/>
        </p:nvSpPr>
        <p:spPr>
          <a:xfrm>
            <a:off x="1398998" y="5597840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Rectángulo 25"/>
          <p:cNvSpPr/>
          <p:nvPr userDrawn="1"/>
        </p:nvSpPr>
        <p:spPr>
          <a:xfrm>
            <a:off x="1397917" y="5818474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6" y="1177898"/>
            <a:ext cx="1128559" cy="151717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4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3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  <p:sp>
        <p:nvSpPr>
          <p:cNvPr id="3" name="Marcador de posición de imagen 2"/>
          <p:cNvSpPr>
            <a:spLocks noGrp="1"/>
          </p:cNvSpPr>
          <p:nvPr>
            <p:ph type="pic" sz="quarter" idx="10"/>
          </p:nvPr>
        </p:nvSpPr>
        <p:spPr>
          <a:xfrm>
            <a:off x="-22225" y="727075"/>
            <a:ext cx="4199413" cy="5472113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Arrastre la imagen al marcador de posición o haga clic en el icono para agregarla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32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  <p:sp>
        <p:nvSpPr>
          <p:cNvPr id="3" name="Marcador de posición de imagen 2"/>
          <p:cNvSpPr>
            <a:spLocks noGrp="1"/>
          </p:cNvSpPr>
          <p:nvPr>
            <p:ph type="pic" sz="quarter" idx="10"/>
          </p:nvPr>
        </p:nvSpPr>
        <p:spPr>
          <a:xfrm>
            <a:off x="4880023" y="727796"/>
            <a:ext cx="4199413" cy="5472113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Arrastre la imagen al marcador de posición o haga clic en el icono para agregarla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92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289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72" r:id="rId5"/>
    <p:sldLayoutId id="214748367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eminairefleuam.wixsite.com/inicio%0d" TargetMode="External"/><Relationship Id="rId5" Type="http://schemas.openxmlformats.org/officeDocument/2006/relationships/hyperlink" Target="mailto:seminaire.fle@uam.es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5"/>
          <p:cNvSpPr txBox="1"/>
          <p:nvPr/>
        </p:nvSpPr>
        <p:spPr>
          <a:xfrm>
            <a:off x="1731523" y="727364"/>
            <a:ext cx="7217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Seminario permanente de innovación docente </a:t>
            </a:r>
            <a:r>
              <a:rPr lang="es-ES" b="1" dirty="0" smtClean="0"/>
              <a:t>e </a:t>
            </a:r>
            <a:r>
              <a:rPr lang="es-ES" b="1" dirty="0"/>
              <a:t>investigación en FLE</a:t>
            </a:r>
            <a:endParaRPr lang="es-ES_tradnl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2102722" y="1446005"/>
            <a:ext cx="2907023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/>
              <a:t>Jueves 15 de marzo de 2018</a:t>
            </a:r>
            <a:endParaRPr lang="es-ES_tradnl" sz="900" i="1" dirty="0"/>
          </a:p>
          <a:p>
            <a:r>
              <a:rPr lang="es-ES" sz="800" dirty="0"/>
              <a:t> </a:t>
            </a:r>
            <a:endParaRPr lang="es-ES_tradnl" sz="800" dirty="0"/>
          </a:p>
          <a:p>
            <a:pPr algn="ctr"/>
            <a:r>
              <a:rPr lang="es-ES_tradnl" sz="800" dirty="0"/>
              <a:t>Sala de Juntas de la Facultad de Formación de Profesorado y Educación</a:t>
            </a:r>
            <a:endParaRPr lang="es-ES_tradnl" sz="800" i="1" dirty="0"/>
          </a:p>
          <a:p>
            <a:r>
              <a:rPr lang="es-ES_tradnl" sz="800" dirty="0"/>
              <a:t> </a:t>
            </a:r>
          </a:p>
          <a:p>
            <a:pPr algn="just"/>
            <a:r>
              <a:rPr lang="es-ES_tradnl" sz="900" dirty="0"/>
              <a:t>9:30 – 10:00: </a:t>
            </a:r>
            <a:r>
              <a:rPr lang="es-ES_tradnl" sz="900" b="1" dirty="0"/>
              <a:t>Beatriz </a:t>
            </a:r>
            <a:r>
              <a:rPr lang="es-ES_tradnl" sz="900" b="1" dirty="0" smtClean="0"/>
              <a:t>Mangada</a:t>
            </a:r>
            <a:r>
              <a:rPr lang="es-ES_tradnl" sz="900" dirty="0" smtClean="0"/>
              <a:t>, Coordinadora MESOB- Francés </a:t>
            </a:r>
            <a:r>
              <a:rPr lang="es-ES_tradnl" sz="900" b="1" dirty="0" smtClean="0"/>
              <a:t> - Gema Sanz</a:t>
            </a:r>
            <a:r>
              <a:rPr lang="es-ES_tradnl" sz="900" dirty="0" smtClean="0"/>
              <a:t>, </a:t>
            </a:r>
            <a:r>
              <a:rPr lang="es-ES_tradnl" sz="900" dirty="0"/>
              <a:t>Departamento de Filología Francesa, UAM</a:t>
            </a:r>
          </a:p>
          <a:p>
            <a:endParaRPr lang="es-ES_tradnl" sz="900" dirty="0"/>
          </a:p>
          <a:p>
            <a:pPr algn="just"/>
            <a:r>
              <a:rPr lang="es-ES_tradnl" sz="900" i="1" dirty="0"/>
              <a:t>Inauguración del Seminario permanente de Formación, Innovación e Investigación en FLE</a:t>
            </a:r>
          </a:p>
          <a:p>
            <a:r>
              <a:rPr lang="es-ES_tradnl" sz="900" dirty="0"/>
              <a:t>  </a:t>
            </a:r>
          </a:p>
          <a:p>
            <a:r>
              <a:rPr lang="es-ES_tradnl" sz="900" dirty="0"/>
              <a:t>10:00 – 10:30: </a:t>
            </a:r>
            <a:r>
              <a:rPr lang="es-ES_tradnl" sz="900" b="1" dirty="0" err="1"/>
              <a:t>Salah</a:t>
            </a:r>
            <a:r>
              <a:rPr lang="es-ES_tradnl" sz="900" b="1" dirty="0"/>
              <a:t> </a:t>
            </a:r>
            <a:r>
              <a:rPr lang="es-ES_tradnl" sz="900" b="1" dirty="0" err="1"/>
              <a:t>Khan</a:t>
            </a:r>
            <a:endParaRPr lang="es-ES_tradnl" sz="900" dirty="0"/>
          </a:p>
          <a:p>
            <a:r>
              <a:rPr lang="es-ES_tradnl" sz="900" dirty="0"/>
              <a:t>Departamento de Filología Francesa, UAM</a:t>
            </a:r>
          </a:p>
          <a:p>
            <a:r>
              <a:rPr lang="es-ES_tradnl" sz="900" i="1" dirty="0"/>
              <a:t> </a:t>
            </a:r>
            <a:endParaRPr lang="es-ES_tradnl" sz="900" dirty="0"/>
          </a:p>
          <a:p>
            <a:r>
              <a:rPr lang="fr-FR" sz="900" i="1" dirty="0"/>
              <a:t>Classes inversées : théorie et pratiques</a:t>
            </a:r>
            <a:endParaRPr lang="es-ES_tradnl" sz="900" i="1" dirty="0"/>
          </a:p>
          <a:p>
            <a:r>
              <a:rPr lang="es-ES_tradnl" sz="900" dirty="0"/>
              <a:t> </a:t>
            </a:r>
          </a:p>
          <a:p>
            <a:r>
              <a:rPr lang="es-ES_tradnl" sz="900" dirty="0"/>
              <a:t>10:30 – </a:t>
            </a:r>
            <a:r>
              <a:rPr lang="es-ES_tradnl" sz="900" dirty="0" smtClean="0"/>
              <a:t>11:00</a:t>
            </a:r>
            <a:r>
              <a:rPr lang="es-ES_tradnl" sz="900" dirty="0"/>
              <a:t>: </a:t>
            </a:r>
            <a:r>
              <a:rPr lang="es-ES_tradnl" sz="900" b="1" dirty="0"/>
              <a:t>Gema Sanz Espinar</a:t>
            </a:r>
            <a:endParaRPr lang="es-ES_tradnl" sz="900" dirty="0"/>
          </a:p>
          <a:p>
            <a:r>
              <a:rPr lang="es-ES_tradnl" sz="900" dirty="0"/>
              <a:t>Departamento de Filología Francesa, UAM</a:t>
            </a:r>
          </a:p>
          <a:p>
            <a:r>
              <a:rPr lang="es-ES_tradnl" sz="900" dirty="0"/>
              <a:t> </a:t>
            </a:r>
          </a:p>
          <a:p>
            <a:r>
              <a:rPr lang="fr-FR" sz="900" i="1" dirty="0"/>
              <a:t>Acquisition du français langue </a:t>
            </a:r>
            <a:r>
              <a:rPr lang="fr-FR" sz="900" i="1" dirty="0" smtClean="0"/>
              <a:t>étrangère</a:t>
            </a:r>
          </a:p>
          <a:p>
            <a:endParaRPr lang="fr-FR" sz="900" i="1" dirty="0"/>
          </a:p>
          <a:p>
            <a:r>
              <a:rPr lang="es-ES_tradnl" sz="900" dirty="0" smtClean="0"/>
              <a:t>11:00 </a:t>
            </a:r>
            <a:r>
              <a:rPr lang="es-ES_tradnl" sz="900" dirty="0"/>
              <a:t>– </a:t>
            </a:r>
            <a:r>
              <a:rPr lang="es-ES_tradnl" sz="900" dirty="0" smtClean="0"/>
              <a:t>11:30</a:t>
            </a:r>
            <a:r>
              <a:rPr lang="es-ES_tradnl" sz="900" dirty="0"/>
              <a:t>: </a:t>
            </a:r>
            <a:r>
              <a:rPr lang="es-ES_tradnl" sz="900" b="1" dirty="0" smtClean="0"/>
              <a:t>Ana Belén Soto Cano</a:t>
            </a:r>
            <a:endParaRPr lang="es-ES_tradnl" sz="900" dirty="0"/>
          </a:p>
          <a:p>
            <a:r>
              <a:rPr lang="es-ES_tradnl" sz="900" dirty="0"/>
              <a:t>Departamento de Filología Francesa, UAM</a:t>
            </a:r>
          </a:p>
          <a:p>
            <a:r>
              <a:rPr lang="es-ES_tradnl" sz="900" dirty="0"/>
              <a:t> </a:t>
            </a:r>
          </a:p>
          <a:p>
            <a:r>
              <a:rPr lang="fr-FR" sz="900" i="1" dirty="0" smtClean="0"/>
              <a:t>La littérature en classe de FLE à l’ère numérique: usages dans l’enseignement secondaire.</a:t>
            </a:r>
            <a:endParaRPr lang="fr-FR" sz="900" i="1" dirty="0"/>
          </a:p>
          <a:p>
            <a:r>
              <a:rPr lang="es-ES_tradnl" sz="900" dirty="0"/>
              <a:t> </a:t>
            </a:r>
          </a:p>
          <a:p>
            <a:r>
              <a:rPr lang="es-ES_tradnl" sz="900" dirty="0"/>
              <a:t>12:00 – 14:00: </a:t>
            </a:r>
            <a:r>
              <a:rPr lang="es-ES_tradnl" sz="900" b="1" dirty="0" err="1"/>
              <a:t>Alix</a:t>
            </a:r>
            <a:r>
              <a:rPr lang="es-ES_tradnl" sz="900" b="1" dirty="0"/>
              <a:t> </a:t>
            </a:r>
            <a:r>
              <a:rPr lang="es-ES_tradnl" sz="900" b="1" dirty="0" err="1"/>
              <a:t>Creuzé</a:t>
            </a:r>
            <a:r>
              <a:rPr lang="es-ES_tradnl" sz="900" b="1" dirty="0"/>
              <a:t> y </a:t>
            </a:r>
            <a:r>
              <a:rPr lang="fr-FR" sz="900" b="1" dirty="0"/>
              <a:t>Audrey </a:t>
            </a:r>
            <a:r>
              <a:rPr lang="fr-FR" sz="900" b="1" dirty="0" err="1" smtClean="0"/>
              <a:t>Gloanec</a:t>
            </a:r>
            <a:r>
              <a:rPr lang="fr-FR" sz="900" b="1" dirty="0" smtClean="0"/>
              <a:t>, </a:t>
            </a:r>
            <a:r>
              <a:rPr lang="es-ES_tradnl" sz="900" dirty="0" err="1"/>
              <a:t>I</a:t>
            </a:r>
            <a:r>
              <a:rPr lang="es-ES_tradnl" sz="900" dirty="0" err="1" smtClean="0"/>
              <a:t>nstitut</a:t>
            </a:r>
            <a:r>
              <a:rPr lang="es-ES_tradnl" sz="900" dirty="0" smtClean="0"/>
              <a:t> </a:t>
            </a:r>
            <a:r>
              <a:rPr lang="es-ES_tradnl" sz="900" dirty="0" err="1"/>
              <a:t>français</a:t>
            </a:r>
            <a:r>
              <a:rPr lang="es-ES_tradnl" sz="900" dirty="0"/>
              <a:t> de Madrid</a:t>
            </a:r>
          </a:p>
          <a:p>
            <a:r>
              <a:rPr lang="es-ES_tradnl" sz="900" i="1" dirty="0"/>
              <a:t> </a:t>
            </a:r>
            <a:endParaRPr lang="es-ES_tradnl" sz="900" dirty="0"/>
          </a:p>
          <a:p>
            <a:r>
              <a:rPr lang="fr-FR" sz="900" i="1" dirty="0"/>
              <a:t>Ressources pédagogiques pour les enseignants du secondaire. Ressources à l’Institut Français de Madrid</a:t>
            </a:r>
            <a:r>
              <a:rPr lang="es-ES_tradnl" sz="900" i="1" dirty="0"/>
              <a:t> </a:t>
            </a:r>
            <a:endParaRPr lang="es-ES" sz="900" i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0">
              <a:buClr>
                <a:srgbClr val="00B050"/>
              </a:buClr>
              <a:buSzPct val="150000"/>
            </a:pPr>
            <a:endParaRPr lang="es-E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Rectángulo 8"/>
          <p:cNvSpPr/>
          <p:nvPr/>
        </p:nvSpPr>
        <p:spPr>
          <a:xfrm flipH="1">
            <a:off x="9075906" y="727365"/>
            <a:ext cx="45719" cy="5469154"/>
          </a:xfrm>
          <a:prstGeom prst="rect">
            <a:avLst/>
          </a:prstGeom>
          <a:solidFill>
            <a:srgbClr val="0080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Rectángulo 15"/>
          <p:cNvSpPr/>
          <p:nvPr/>
        </p:nvSpPr>
        <p:spPr>
          <a:xfrm>
            <a:off x="5787959" y="1424020"/>
            <a:ext cx="265565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_tradnl" sz="900" b="1" dirty="0">
                <a:solidFill>
                  <a:srgbClr val="000000"/>
                </a:solidFill>
                <a:ea typeface="Cambria" charset="0"/>
              </a:rPr>
              <a:t>Viernes 16 de marzo de 2018</a:t>
            </a:r>
            <a:endParaRPr lang="es-ES_tradnl" sz="900" dirty="0">
              <a:ea typeface="Cambria" charset="0"/>
            </a:endParaRPr>
          </a:p>
          <a:p>
            <a:pPr algn="ctr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 </a:t>
            </a:r>
            <a:endParaRPr lang="es-ES_tradnl" sz="900" dirty="0">
              <a:ea typeface="Cambria" charset="0"/>
            </a:endParaRPr>
          </a:p>
          <a:p>
            <a:pPr algn="ctr">
              <a:spcAft>
                <a:spcPts val="0"/>
              </a:spcAft>
            </a:pP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Sala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de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Juntas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de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la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Facultad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de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Formación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de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Profesorado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y</a:t>
            </a:r>
            <a:r>
              <a:rPr lang="es-ES_tradnl" sz="800" dirty="0">
                <a:solidFill>
                  <a:srgbClr val="000000"/>
                </a:solidFill>
                <a:ea typeface="Cambria" charset="0"/>
                <a:cs typeface="Times New Roman" charset="0"/>
              </a:rPr>
              <a:t> </a:t>
            </a:r>
            <a:r>
              <a:rPr lang="es-ES_tradnl" sz="8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Educación</a:t>
            </a:r>
            <a:endParaRPr lang="es-ES_tradnl" sz="800" i="1" dirty="0">
              <a:solidFill>
                <a:srgbClr val="1D518B"/>
              </a:solidFill>
              <a:ea typeface="Cambria" charset="0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 </a:t>
            </a:r>
            <a:endParaRPr lang="es-ES_tradnl" sz="900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9:00 – 10:30: </a:t>
            </a:r>
            <a:r>
              <a:rPr lang="es-ES_tradnl" sz="900" b="1" dirty="0" err="1">
                <a:solidFill>
                  <a:srgbClr val="000000"/>
                </a:solidFill>
                <a:ea typeface="Cambria" charset="0"/>
              </a:rPr>
              <a:t>Anne-Sophie</a:t>
            </a:r>
            <a:r>
              <a:rPr lang="es-ES_tradnl" sz="900" b="1" dirty="0">
                <a:solidFill>
                  <a:srgbClr val="000000"/>
                </a:solidFill>
                <a:ea typeface="Cambria" charset="0"/>
              </a:rPr>
              <a:t> </a:t>
            </a:r>
            <a:r>
              <a:rPr lang="es-ES_tradnl" sz="900" b="1" dirty="0" err="1">
                <a:solidFill>
                  <a:srgbClr val="000000"/>
                </a:solidFill>
                <a:ea typeface="Cambria" charset="0"/>
              </a:rPr>
              <a:t>Delhomme</a:t>
            </a:r>
            <a:endParaRPr lang="es-ES_tradnl" sz="900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Times New Roman" charset="0"/>
              </a:rPr>
              <a:t>Colaboradora y asesora pedagógica Editorial Santillana </a:t>
            </a:r>
            <a:r>
              <a:rPr lang="es-ES_tradnl" sz="900" dirty="0" err="1" smtClean="0">
                <a:solidFill>
                  <a:srgbClr val="000000"/>
                </a:solidFill>
                <a:ea typeface="Times New Roman" charset="0"/>
              </a:rPr>
              <a:t>Français</a:t>
            </a:r>
            <a:endParaRPr lang="es-ES_tradnl" sz="900" dirty="0" smtClean="0">
              <a:ea typeface="Cambria" charset="0"/>
            </a:endParaRPr>
          </a:p>
          <a:p>
            <a:pPr algn="just">
              <a:spcAft>
                <a:spcPts val="0"/>
              </a:spcAft>
            </a:pPr>
            <a:endParaRPr lang="es-ES_tradnl" sz="900" i="1" dirty="0">
              <a:solidFill>
                <a:srgbClr val="000000"/>
              </a:solidFill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i="1" dirty="0" smtClean="0">
                <a:solidFill>
                  <a:srgbClr val="000000"/>
                </a:solidFill>
                <a:ea typeface="Times New Roman" charset="0"/>
              </a:rPr>
              <a:t>Los </a:t>
            </a:r>
            <a:r>
              <a:rPr lang="es-ES_tradnl" sz="900" i="1" dirty="0">
                <a:solidFill>
                  <a:srgbClr val="000000"/>
                </a:solidFill>
                <a:ea typeface="Times New Roman" charset="0"/>
              </a:rPr>
              <a:t>métodos de francés en Santillana </a:t>
            </a:r>
            <a:r>
              <a:rPr lang="es-ES_tradnl" sz="900" i="1" dirty="0" err="1">
                <a:solidFill>
                  <a:srgbClr val="000000"/>
                </a:solidFill>
                <a:ea typeface="Times New Roman" charset="0"/>
              </a:rPr>
              <a:t>Français</a:t>
            </a:r>
            <a:endParaRPr lang="es-ES_tradnl" sz="900" i="1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 </a:t>
            </a:r>
            <a:endParaRPr lang="es-ES_tradnl" sz="900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 </a:t>
            </a:r>
            <a:endParaRPr lang="es-ES_tradnl" sz="900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10:30 – 12:30: </a:t>
            </a:r>
            <a:r>
              <a:rPr lang="es-ES_tradnl" sz="900" b="1" dirty="0" err="1">
                <a:solidFill>
                  <a:srgbClr val="000000"/>
                </a:solidFill>
                <a:ea typeface="Cambria" charset="0"/>
              </a:rPr>
              <a:t>Sylvie</a:t>
            </a:r>
            <a:r>
              <a:rPr lang="es-ES_tradnl" sz="900" b="1" dirty="0">
                <a:solidFill>
                  <a:srgbClr val="000000"/>
                </a:solidFill>
                <a:ea typeface="Cambria" charset="0"/>
              </a:rPr>
              <a:t> </a:t>
            </a:r>
            <a:r>
              <a:rPr lang="es-ES_tradnl" sz="900" b="1" dirty="0" err="1">
                <a:solidFill>
                  <a:srgbClr val="000000"/>
                </a:solidFill>
                <a:ea typeface="Cambria" charset="0"/>
              </a:rPr>
              <a:t>Courtier</a:t>
            </a:r>
            <a:endParaRPr lang="es-ES_tradnl" sz="900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Directora de Santillana </a:t>
            </a:r>
            <a:r>
              <a:rPr lang="es-ES_tradnl" sz="900" dirty="0" smtClean="0">
                <a:solidFill>
                  <a:srgbClr val="000000"/>
                </a:solidFill>
                <a:ea typeface="Cambria" charset="0"/>
              </a:rPr>
              <a:t>Francés</a:t>
            </a:r>
            <a:endParaRPr lang="es-ES_tradnl" sz="900" dirty="0" smtClean="0">
              <a:ea typeface="Cambria" charset="0"/>
            </a:endParaRPr>
          </a:p>
          <a:p>
            <a:pPr algn="just">
              <a:spcAft>
                <a:spcPts val="0"/>
              </a:spcAft>
            </a:pPr>
            <a:endParaRPr lang="es-ES_tradnl" sz="900" i="1" dirty="0">
              <a:solidFill>
                <a:srgbClr val="000000"/>
              </a:solidFill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fr-FR" sz="900" i="1" dirty="0" smtClean="0">
                <a:solidFill>
                  <a:srgbClr val="000000"/>
                </a:solidFill>
                <a:ea typeface="Cambria" charset="0"/>
              </a:rPr>
              <a:t>Processus </a:t>
            </a:r>
            <a:r>
              <a:rPr lang="fr-FR" sz="900" i="1" dirty="0">
                <a:solidFill>
                  <a:srgbClr val="000000"/>
                </a:solidFill>
                <a:ea typeface="Cambria" charset="0"/>
              </a:rPr>
              <a:t>de conception et d’élaboration de méthodes pour la secondaire en Espagne et dans la Communauté Autonome de Madrid</a:t>
            </a:r>
            <a:endParaRPr lang="es-ES_tradnl" sz="900" i="1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fr-FR" sz="900" i="1" dirty="0">
                <a:solidFill>
                  <a:srgbClr val="000000"/>
                </a:solidFill>
                <a:ea typeface="Cambria" charset="0"/>
              </a:rPr>
              <a:t> </a:t>
            </a:r>
            <a:endParaRPr lang="es-ES_tradnl" sz="900" i="1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 </a:t>
            </a:r>
            <a:endParaRPr lang="es-ES_tradnl" sz="900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 </a:t>
            </a:r>
            <a:endParaRPr lang="es-ES_tradnl" sz="900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12:45 – 14:45: </a:t>
            </a:r>
            <a:r>
              <a:rPr lang="es-ES_tradnl" sz="900" b="1" dirty="0">
                <a:solidFill>
                  <a:srgbClr val="000000"/>
                </a:solidFill>
                <a:ea typeface="Cambria" charset="0"/>
              </a:rPr>
              <a:t>Victoria Díaz Díaz</a:t>
            </a:r>
            <a:endParaRPr lang="es-ES_tradnl" sz="900" dirty="0"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es-ES_tradnl" sz="900" dirty="0">
                <a:solidFill>
                  <a:srgbClr val="000000"/>
                </a:solidFill>
                <a:ea typeface="Cambria" charset="0"/>
              </a:rPr>
              <a:t>Profesora en la Sección lingüística de Francés del IES Pintor Antonio López de Tres </a:t>
            </a:r>
            <a:r>
              <a:rPr lang="es-ES_tradnl" sz="900" dirty="0" smtClean="0">
                <a:solidFill>
                  <a:srgbClr val="000000"/>
                </a:solidFill>
                <a:ea typeface="Cambria" charset="0"/>
              </a:rPr>
              <a:t>Cantos</a:t>
            </a:r>
            <a:endParaRPr lang="es-ES_tradnl" sz="900" dirty="0" smtClean="0">
              <a:ea typeface="Cambria" charset="0"/>
            </a:endParaRPr>
          </a:p>
          <a:p>
            <a:pPr algn="just">
              <a:spcAft>
                <a:spcPts val="0"/>
              </a:spcAft>
            </a:pPr>
            <a:endParaRPr lang="es-ES_tradnl" sz="900" i="1" dirty="0">
              <a:solidFill>
                <a:srgbClr val="000000"/>
              </a:solidFill>
              <a:ea typeface="Cambria" charset="0"/>
            </a:endParaRPr>
          </a:p>
          <a:p>
            <a:pPr algn="just">
              <a:spcAft>
                <a:spcPts val="0"/>
              </a:spcAft>
            </a:pPr>
            <a:r>
              <a:rPr lang="fr-FR" sz="900" i="1" dirty="0" smtClean="0">
                <a:solidFill>
                  <a:srgbClr val="000000"/>
                </a:solidFill>
                <a:ea typeface="Cambria" charset="0"/>
              </a:rPr>
              <a:t>Les </a:t>
            </a:r>
            <a:r>
              <a:rPr lang="fr-FR" sz="900" i="1" dirty="0">
                <a:solidFill>
                  <a:srgbClr val="000000"/>
                </a:solidFill>
                <a:ea typeface="Cambria" charset="0"/>
              </a:rPr>
              <a:t>sections linguistiques de français dans la </a:t>
            </a:r>
            <a:r>
              <a:rPr lang="es-ES_tradnl" sz="900" i="1" dirty="0">
                <a:solidFill>
                  <a:srgbClr val="000000"/>
                </a:solidFill>
                <a:ea typeface="Cambria" charset="0"/>
              </a:rPr>
              <a:t>Comunidad Autónoma</a:t>
            </a:r>
            <a:r>
              <a:rPr lang="fr-FR" sz="900" i="1" dirty="0">
                <a:solidFill>
                  <a:srgbClr val="000000"/>
                </a:solidFill>
                <a:ea typeface="Cambria" charset="0"/>
              </a:rPr>
              <a:t> de Madrid: un parcours de 12 ans</a:t>
            </a:r>
            <a:endParaRPr lang="es-ES_tradnl" sz="900" i="1" dirty="0">
              <a:effectLst/>
              <a:ea typeface="Cambria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76" y="3005847"/>
            <a:ext cx="1760999" cy="1439694"/>
          </a:xfrm>
          <a:prstGeom prst="rect">
            <a:avLst/>
          </a:prstGeom>
        </p:spPr>
      </p:pic>
      <p:pic>
        <p:nvPicPr>
          <p:cNvPr id="19" name="Imagen 1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3110"/>
            <a:ext cx="1731523" cy="379379"/>
          </a:xfrm>
          <a:prstGeom prst="rect">
            <a:avLst/>
          </a:prstGeom>
        </p:spPr>
      </p:pic>
      <p:pic>
        <p:nvPicPr>
          <p:cNvPr id="20" name="Imagen 19" descr="../../../Downloads/santillana_francais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07" y="4745793"/>
            <a:ext cx="1324508" cy="50687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Cuadro de texto 33"/>
          <p:cNvSpPr txBox="1"/>
          <p:nvPr/>
        </p:nvSpPr>
        <p:spPr>
          <a:xfrm>
            <a:off x="0" y="3136290"/>
            <a:ext cx="1703887" cy="117880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90170" algn="ctr">
              <a:spcAft>
                <a:spcPts val="0"/>
              </a:spcAft>
            </a:pPr>
            <a:endParaRPr lang="es-ES_tradnl" sz="1050" b="1" dirty="0" smtClean="0">
              <a:solidFill>
                <a:srgbClr val="000000"/>
              </a:solidFill>
              <a:effectLst/>
              <a:latin typeface="Times New Roman" charset="0"/>
              <a:ea typeface="Cambria" charset="0"/>
            </a:endParaRPr>
          </a:p>
          <a:p>
            <a:pPr algn="ctr"/>
            <a:r>
              <a:rPr lang="es-ES_tradnl" sz="1050" b="1" dirty="0"/>
              <a:t>Máster de Formación </a:t>
            </a:r>
          </a:p>
          <a:p>
            <a:pPr algn="ctr"/>
            <a:r>
              <a:rPr lang="es-ES_tradnl" sz="1050" b="1" dirty="0"/>
              <a:t>del Profesorado </a:t>
            </a:r>
          </a:p>
          <a:p>
            <a:pPr algn="ctr"/>
            <a:r>
              <a:rPr lang="es-ES_tradnl" sz="1050" b="1" dirty="0"/>
              <a:t>de ESO y Bachillerato</a:t>
            </a:r>
          </a:p>
          <a:p>
            <a:pPr marR="90170" algn="ctr">
              <a:spcAft>
                <a:spcPts val="0"/>
              </a:spcAft>
            </a:pPr>
            <a:r>
              <a:rPr lang="es-ES_tradnl" sz="1600" b="1" dirty="0">
                <a:solidFill>
                  <a:srgbClr val="000000"/>
                </a:solidFill>
                <a:effectLst/>
                <a:latin typeface="Times New Roman" charset="0"/>
                <a:ea typeface="Cambria" charset="0"/>
              </a:rPr>
              <a:t> </a:t>
            </a:r>
            <a:r>
              <a:rPr lang="es-ES_tradnl" sz="1200" b="1" dirty="0" smtClean="0">
                <a:solidFill>
                  <a:srgbClr val="000000"/>
                </a:solidFill>
                <a:effectLst/>
                <a:latin typeface="Times New Roman" charset="0"/>
                <a:ea typeface="Cambria" charset="0"/>
              </a:rPr>
              <a:t>FRANCÉS</a:t>
            </a:r>
            <a:endParaRPr lang="es-ES_tradnl" sz="1050" dirty="0">
              <a:effectLst/>
              <a:latin typeface="Times New Roman" charset="0"/>
              <a:ea typeface="Cambria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6673173" y="5298469"/>
            <a:ext cx="22762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b="1" dirty="0"/>
              <a:t>Contacto</a:t>
            </a:r>
            <a:endParaRPr lang="es-ES_tradnl" sz="900" dirty="0"/>
          </a:p>
          <a:p>
            <a:pPr algn="ctr"/>
            <a:r>
              <a:rPr lang="es-ES_tradnl" sz="900" u="sng" dirty="0">
                <a:hlinkClick r:id="rId5"/>
              </a:rPr>
              <a:t>seminaire.fle@uam.es</a:t>
            </a:r>
            <a:endParaRPr lang="es-ES_tradnl" sz="900" dirty="0"/>
          </a:p>
          <a:p>
            <a:pPr algn="ctr"/>
            <a:r>
              <a:rPr lang="es-ES_tradnl" sz="900" dirty="0"/>
              <a:t> </a:t>
            </a:r>
          </a:p>
          <a:p>
            <a:pPr algn="ctr"/>
            <a:r>
              <a:rPr lang="es-ES_tradnl" sz="900" b="1" dirty="0"/>
              <a:t>Información</a:t>
            </a:r>
            <a:endParaRPr lang="es-ES_tradnl" sz="900" dirty="0"/>
          </a:p>
          <a:p>
            <a:pPr algn="ctr"/>
            <a:r>
              <a:rPr lang="es-ES_tradnl" sz="900" u="sng" dirty="0">
                <a:hlinkClick r:id="rId6"/>
              </a:rPr>
              <a:t>https://</a:t>
            </a:r>
            <a:r>
              <a:rPr lang="es-ES_tradnl" sz="900" u="sng" dirty="0" smtClean="0">
                <a:hlinkClick r:id="rId6"/>
              </a:rPr>
              <a:t>seminairefleuam.wixsite.com/inicio</a:t>
            </a:r>
            <a:endParaRPr lang="es-ES_tradnl" sz="900" dirty="0"/>
          </a:p>
        </p:txBody>
      </p:sp>
    </p:spTree>
    <p:extLst>
      <p:ext uri="{BB962C8B-B14F-4D97-AF65-F5344CB8AC3E}">
        <p14:creationId xmlns:p14="http://schemas.microsoft.com/office/powerpoint/2010/main" val="140185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UAM5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2" id="{DCCB0145-F64F-4277-84D7-C194DA8F2DAA}" vid="{F6A595EB-230C-4208-A272-E7AC6054B2C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UAM50_Plantilla de presentaci¢n</Template>
  <TotalTime>51</TotalTime>
  <Words>32</Words>
  <Application>Microsoft Office PowerPoint</Application>
  <PresentationFormat>Presentación en pantalla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Cambria</vt:lpstr>
      <vt:lpstr>Helvetica</vt:lpstr>
      <vt:lpstr>Times New Roman</vt:lpstr>
      <vt:lpstr>Plantilla UAM50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beatriz.mangada@uam.es</dc:creator>
  <cp:lastModifiedBy>Pedro Aceves Tome</cp:lastModifiedBy>
  <cp:revision>3</cp:revision>
  <dcterms:created xsi:type="dcterms:W3CDTF">2018-02-25T20:23:21Z</dcterms:created>
  <dcterms:modified xsi:type="dcterms:W3CDTF">2018-02-26T11:05:15Z</dcterms:modified>
</cp:coreProperties>
</file>