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</p:sldMasterIdLst>
  <p:notesMasterIdLst>
    <p:notesMasterId r:id="rId5"/>
  </p:notesMasterIdLst>
  <p:handoutMasterIdLst>
    <p:handoutMasterId r:id="rId6"/>
  </p:handoutMasterIdLst>
  <p:sldIdLst>
    <p:sldId id="297" r:id="rId2"/>
    <p:sldId id="295" r:id="rId3"/>
    <p:sldId id="300" r:id="rId4"/>
  </p:sldIdLst>
  <p:sldSz cx="9144000" cy="6858000" type="screen4x3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14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65C"/>
    <a:srgbClr val="42A4D3"/>
    <a:srgbClr val="F0852C"/>
    <a:srgbClr val="8BBC3A"/>
    <a:srgbClr val="24933E"/>
    <a:srgbClr val="977AB7"/>
    <a:srgbClr val="A76C07"/>
    <a:srgbClr val="EFB310"/>
    <a:srgbClr val="00807A"/>
    <a:srgbClr val="3197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24" autoAdjust="0"/>
    <p:restoredTop sz="94434" autoAdjust="0"/>
  </p:normalViewPr>
  <p:slideViewPr>
    <p:cSldViewPr snapToGrid="0" snapToObjects="1" showGuides="1">
      <p:cViewPr varScale="1">
        <p:scale>
          <a:sx n="73" d="100"/>
          <a:sy n="73" d="100"/>
        </p:scale>
        <p:origin x="1368" y="54"/>
      </p:cViewPr>
      <p:guideLst>
        <p:guide orient="horz"/>
        <p:guide pos="14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57" d="100"/>
          <a:sy n="57" d="100"/>
        </p:scale>
        <p:origin x="198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4549F3-4DFB-4197-A28A-1631562A7238}" type="datetimeFigureOut">
              <a:rPr lang="es-ES" smtClean="0"/>
              <a:t>30/10/2018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F4B718-A4C5-4C73-A30A-CE4DD45149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79554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8F31ED-B651-414C-97D7-0C6AB5E6AF41}" type="datetimeFigureOut">
              <a:rPr lang="es-ES" smtClean="0"/>
              <a:t>30/10/2018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937D0C-03A6-41B3-8CBC-8D22DEC74E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3344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de present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/>
          <p:cNvSpPr/>
          <p:nvPr userDrawn="1"/>
        </p:nvSpPr>
        <p:spPr>
          <a:xfrm flipH="1">
            <a:off x="-12251" y="-20516"/>
            <a:ext cx="2118762" cy="4901224"/>
          </a:xfrm>
          <a:prstGeom prst="rect">
            <a:avLst/>
          </a:prstGeom>
          <a:solidFill>
            <a:srgbClr val="00A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ES_tradnl" dirty="0" smtClean="0"/>
              <a:t>UNIVERSIDAD AUTÓNOMA DE MADRID</a:t>
            </a:r>
            <a:endParaRPr lang="es-ES_tradnl" dirty="0"/>
          </a:p>
        </p:txBody>
      </p:sp>
      <p:sp>
        <p:nvSpPr>
          <p:cNvPr id="10" name="CuadroTexto 17"/>
          <p:cNvSpPr txBox="1"/>
          <p:nvPr userDrawn="1"/>
        </p:nvSpPr>
        <p:spPr>
          <a:xfrm>
            <a:off x="0" y="4458627"/>
            <a:ext cx="164142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b="1" dirty="0" smtClean="0">
                <a:solidFill>
                  <a:schemeClr val="bg1"/>
                </a:solidFill>
                <a:latin typeface="Arial Narrow" pitchFamily="34" charset="0"/>
                <a:cs typeface="Arial"/>
              </a:rPr>
              <a:t>www.uam.es</a:t>
            </a:r>
            <a:endParaRPr lang="es-ES_tradnl" sz="700" b="1" dirty="0">
              <a:solidFill>
                <a:schemeClr val="bg1"/>
              </a:solidFill>
              <a:latin typeface="Arial Narrow" pitchFamily="34" charset="0"/>
              <a:cs typeface="Arial"/>
            </a:endParaRPr>
          </a:p>
        </p:txBody>
      </p:sp>
      <p:sp>
        <p:nvSpPr>
          <p:cNvPr id="12" name="Rectángulo 11"/>
          <p:cNvSpPr/>
          <p:nvPr userDrawn="1"/>
        </p:nvSpPr>
        <p:spPr>
          <a:xfrm>
            <a:off x="2106512" y="4880708"/>
            <a:ext cx="6967362" cy="13279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  </a:t>
            </a:r>
            <a:endParaRPr lang="es-ES_tradnl" dirty="0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12" y="5164857"/>
            <a:ext cx="1401086" cy="394170"/>
          </a:xfrm>
          <a:prstGeom prst="rect">
            <a:avLst/>
          </a:prstGeom>
        </p:spPr>
      </p:pic>
      <p:sp>
        <p:nvSpPr>
          <p:cNvPr id="17" name="Rectángulo 16"/>
          <p:cNvSpPr/>
          <p:nvPr userDrawn="1"/>
        </p:nvSpPr>
        <p:spPr>
          <a:xfrm>
            <a:off x="1679091" y="4062540"/>
            <a:ext cx="172356" cy="1723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8" name="Rectángulo 17"/>
          <p:cNvSpPr/>
          <p:nvPr userDrawn="1"/>
        </p:nvSpPr>
        <p:spPr>
          <a:xfrm>
            <a:off x="1679091" y="4287508"/>
            <a:ext cx="172356" cy="17235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9" name="Rectángulo 18"/>
          <p:cNvSpPr/>
          <p:nvPr userDrawn="1"/>
        </p:nvSpPr>
        <p:spPr>
          <a:xfrm>
            <a:off x="1678010" y="4508142"/>
            <a:ext cx="172356" cy="1723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0" name="Imagen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37" y="396214"/>
            <a:ext cx="1423741" cy="1914002"/>
          </a:xfrm>
          <a:prstGeom prst="rect">
            <a:avLst/>
          </a:prstGeom>
        </p:spPr>
      </p:pic>
      <p:sp>
        <p:nvSpPr>
          <p:cNvPr id="22" name="Marcador de posición de imagen 21"/>
          <p:cNvSpPr>
            <a:spLocks noGrp="1"/>
          </p:cNvSpPr>
          <p:nvPr>
            <p:ph type="pic" sz="quarter" idx="10"/>
          </p:nvPr>
        </p:nvSpPr>
        <p:spPr>
          <a:xfrm>
            <a:off x="2106614" y="-20638"/>
            <a:ext cx="6967260" cy="490061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en el icono para agregar una imagen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990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sección o contenido en deta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/>
          <p:cNvSpPr/>
          <p:nvPr userDrawn="1"/>
        </p:nvSpPr>
        <p:spPr>
          <a:xfrm>
            <a:off x="1715220" y="727365"/>
            <a:ext cx="7376709" cy="54725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Rectángulo 11"/>
          <p:cNvSpPr/>
          <p:nvPr userDrawn="1"/>
        </p:nvSpPr>
        <p:spPr>
          <a:xfrm flipH="1">
            <a:off x="-12251" y="727365"/>
            <a:ext cx="1734214" cy="5472543"/>
          </a:xfrm>
          <a:prstGeom prst="rect">
            <a:avLst/>
          </a:prstGeom>
          <a:solidFill>
            <a:srgbClr val="00A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3340768" cy="339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  <a:cs typeface="Helvetica" panose="020B0604020202020204" pitchFamily="34" charset="0"/>
              </a:defRPr>
            </a:lvl1pPr>
          </a:lstStyle>
          <a:p>
            <a:r>
              <a:rPr lang="es-ES_tradnl" dirty="0" smtClean="0"/>
              <a:t>UNIVERSIDAD AUTÓNOMA DE MADRID</a:t>
            </a:r>
            <a:endParaRPr lang="es-ES_tradnl" dirty="0"/>
          </a:p>
        </p:txBody>
      </p:sp>
      <p:sp>
        <p:nvSpPr>
          <p:cNvPr id="14" name="CuadroTexto 17"/>
          <p:cNvSpPr txBox="1"/>
          <p:nvPr userDrawn="1"/>
        </p:nvSpPr>
        <p:spPr>
          <a:xfrm>
            <a:off x="275418" y="5812544"/>
            <a:ext cx="63727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b="1" dirty="0" smtClean="0">
                <a:solidFill>
                  <a:schemeClr val="bg1"/>
                </a:solidFill>
                <a:latin typeface="Arial Narrow" pitchFamily="34" charset="0"/>
                <a:cs typeface="Arial"/>
              </a:rPr>
              <a:t>www.uam.es</a:t>
            </a:r>
            <a:endParaRPr lang="es-ES_tradnl" sz="700" b="1" dirty="0">
              <a:solidFill>
                <a:schemeClr val="bg1"/>
              </a:solidFill>
              <a:latin typeface="Arial Narrow" pitchFamily="34" charset="0"/>
              <a:cs typeface="Arial"/>
            </a:endParaRPr>
          </a:p>
        </p:txBody>
      </p:sp>
      <p:sp>
        <p:nvSpPr>
          <p:cNvPr id="15" name="Rectángulo 14"/>
          <p:cNvSpPr/>
          <p:nvPr userDrawn="1"/>
        </p:nvSpPr>
        <p:spPr>
          <a:xfrm>
            <a:off x="1398998" y="5372872"/>
            <a:ext cx="172356" cy="1723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6" name="Rectángulo 15"/>
          <p:cNvSpPr/>
          <p:nvPr userDrawn="1"/>
        </p:nvSpPr>
        <p:spPr>
          <a:xfrm>
            <a:off x="1398998" y="5597840"/>
            <a:ext cx="172356" cy="17235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7" name="Rectángulo 16"/>
          <p:cNvSpPr/>
          <p:nvPr userDrawn="1"/>
        </p:nvSpPr>
        <p:spPr>
          <a:xfrm>
            <a:off x="1397917" y="5818474"/>
            <a:ext cx="172356" cy="1723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8" name="Imagen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16" y="1177898"/>
            <a:ext cx="1128559" cy="1517176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4" y="6342755"/>
            <a:ext cx="1256139" cy="353392"/>
          </a:xfrm>
          <a:prstGeom prst="rect">
            <a:avLst/>
          </a:prstGeom>
        </p:spPr>
      </p:pic>
      <p:sp>
        <p:nvSpPr>
          <p:cNvPr id="21" name="Marcador de posición de imagen 20"/>
          <p:cNvSpPr>
            <a:spLocks noGrp="1"/>
          </p:cNvSpPr>
          <p:nvPr>
            <p:ph type="pic" sz="quarter" idx="10"/>
          </p:nvPr>
        </p:nvSpPr>
        <p:spPr>
          <a:xfrm>
            <a:off x="1714500" y="727075"/>
            <a:ext cx="7377113" cy="42386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en el icono para agregar una imagen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6914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con cobert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1721620" y="727365"/>
            <a:ext cx="7364331" cy="54725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2" name="Rectángulo 21"/>
          <p:cNvSpPr/>
          <p:nvPr userDrawn="1"/>
        </p:nvSpPr>
        <p:spPr>
          <a:xfrm flipH="1">
            <a:off x="-12251" y="727365"/>
            <a:ext cx="1734214" cy="5472543"/>
          </a:xfrm>
          <a:prstGeom prst="rect">
            <a:avLst/>
          </a:prstGeom>
          <a:solidFill>
            <a:srgbClr val="00A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3" name="CuadroTexto 17"/>
          <p:cNvSpPr txBox="1"/>
          <p:nvPr userDrawn="1"/>
        </p:nvSpPr>
        <p:spPr>
          <a:xfrm>
            <a:off x="275418" y="5812544"/>
            <a:ext cx="63727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b="1" dirty="0" smtClean="0">
                <a:solidFill>
                  <a:schemeClr val="bg1"/>
                </a:solidFill>
                <a:latin typeface="Arial Narrow" pitchFamily="34" charset="0"/>
                <a:cs typeface="Arial"/>
              </a:rPr>
              <a:t>www.uam.es</a:t>
            </a:r>
            <a:endParaRPr lang="es-ES_tradnl" sz="700" b="1" dirty="0">
              <a:solidFill>
                <a:schemeClr val="bg1"/>
              </a:solidFill>
              <a:latin typeface="Arial Narrow" pitchFamily="34" charset="0"/>
              <a:cs typeface="Arial"/>
            </a:endParaRPr>
          </a:p>
        </p:txBody>
      </p:sp>
      <p:sp>
        <p:nvSpPr>
          <p:cNvPr id="24" name="Rectángulo 23"/>
          <p:cNvSpPr/>
          <p:nvPr userDrawn="1"/>
        </p:nvSpPr>
        <p:spPr>
          <a:xfrm>
            <a:off x="1398998" y="5372872"/>
            <a:ext cx="172356" cy="1723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5" name="Rectángulo 24"/>
          <p:cNvSpPr/>
          <p:nvPr userDrawn="1"/>
        </p:nvSpPr>
        <p:spPr>
          <a:xfrm>
            <a:off x="1398998" y="5597840"/>
            <a:ext cx="172356" cy="17235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6" name="Rectángulo 25"/>
          <p:cNvSpPr/>
          <p:nvPr userDrawn="1"/>
        </p:nvSpPr>
        <p:spPr>
          <a:xfrm>
            <a:off x="1397917" y="5818474"/>
            <a:ext cx="172356" cy="1723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7" name="Imagen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16" y="1177898"/>
            <a:ext cx="1128559" cy="1517176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4" y="6342755"/>
            <a:ext cx="1256139" cy="35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241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o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727365"/>
            <a:ext cx="9095107" cy="54725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8" name="Imagen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4" y="6342755"/>
            <a:ext cx="1256139" cy="353392"/>
          </a:xfrm>
          <a:prstGeom prst="rect">
            <a:avLst/>
          </a:prstGeom>
        </p:spPr>
      </p:pic>
      <p:pic>
        <p:nvPicPr>
          <p:cNvPr id="19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70" y="220553"/>
            <a:ext cx="1062633" cy="28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639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delo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727365"/>
            <a:ext cx="9095107" cy="54725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8" name="Imagen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4" y="6342755"/>
            <a:ext cx="1256139" cy="353392"/>
          </a:xfrm>
          <a:prstGeom prst="rect">
            <a:avLst/>
          </a:prstGeom>
        </p:spPr>
      </p:pic>
      <p:pic>
        <p:nvPicPr>
          <p:cNvPr id="19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70" y="220553"/>
            <a:ext cx="1062633" cy="281870"/>
          </a:xfrm>
          <a:prstGeom prst="rect">
            <a:avLst/>
          </a:prstGeom>
        </p:spPr>
      </p:pic>
      <p:sp>
        <p:nvSpPr>
          <p:cNvPr id="3" name="Marcador de posición de imagen 2"/>
          <p:cNvSpPr>
            <a:spLocks noGrp="1"/>
          </p:cNvSpPr>
          <p:nvPr>
            <p:ph type="pic" sz="quarter" idx="10"/>
          </p:nvPr>
        </p:nvSpPr>
        <p:spPr>
          <a:xfrm>
            <a:off x="-22225" y="727075"/>
            <a:ext cx="4199413" cy="547211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en el icono para agregar una imagen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5323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odelo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727365"/>
            <a:ext cx="9095107" cy="54725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8" name="Imagen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4" y="6342755"/>
            <a:ext cx="1256139" cy="353392"/>
          </a:xfrm>
          <a:prstGeom prst="rect">
            <a:avLst/>
          </a:prstGeom>
        </p:spPr>
      </p:pic>
      <p:pic>
        <p:nvPicPr>
          <p:cNvPr id="19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70" y="220553"/>
            <a:ext cx="1062633" cy="281870"/>
          </a:xfrm>
          <a:prstGeom prst="rect">
            <a:avLst/>
          </a:prstGeom>
        </p:spPr>
      </p:pic>
      <p:sp>
        <p:nvSpPr>
          <p:cNvPr id="3" name="Marcador de posición de imagen 2"/>
          <p:cNvSpPr>
            <a:spLocks noGrp="1"/>
          </p:cNvSpPr>
          <p:nvPr>
            <p:ph type="pic" sz="quarter" idx="10"/>
          </p:nvPr>
        </p:nvSpPr>
        <p:spPr>
          <a:xfrm>
            <a:off x="4880023" y="727796"/>
            <a:ext cx="4199413" cy="547211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en el icono para agregar una imagen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5926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22894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72" r:id="rId5"/>
    <p:sldLayoutId id="214748367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am.es/ope/cursos_de_formacion_en_competencias.html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am.es/ope/cursos_de_formacion_en_competencias.html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" b="376"/>
          <a:stretch>
            <a:fillRect/>
          </a:stretch>
        </p:blipFill>
        <p:spPr/>
      </p:pic>
      <p:sp>
        <p:nvSpPr>
          <p:cNvPr id="4" name="Rectángulo 3"/>
          <p:cNvSpPr/>
          <p:nvPr/>
        </p:nvSpPr>
        <p:spPr>
          <a:xfrm flipH="1">
            <a:off x="9095106" y="-8793"/>
            <a:ext cx="45719" cy="6226287"/>
          </a:xfrm>
          <a:prstGeom prst="rect">
            <a:avLst/>
          </a:prstGeom>
          <a:solidFill>
            <a:srgbClr val="00A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" name="CuadroTexto 4"/>
          <p:cNvSpPr txBox="1"/>
          <p:nvPr/>
        </p:nvSpPr>
        <p:spPr>
          <a:xfrm>
            <a:off x="2420207" y="4813418"/>
            <a:ext cx="5759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latin typeface="Arial Narrow"/>
                <a:cs typeface="Times"/>
              </a:rPr>
              <a:t>CURSO BÁSICO Y AVANZADO DE </a:t>
            </a:r>
          </a:p>
          <a:p>
            <a:pPr algn="ctr"/>
            <a:r>
              <a:rPr lang="es-ES" sz="1600" b="1" dirty="0" smtClean="0">
                <a:latin typeface="Arial Narrow"/>
                <a:cs typeface="Times"/>
              </a:rPr>
              <a:t>“TÉCNICAS </a:t>
            </a:r>
            <a:r>
              <a:rPr lang="es-ES" sz="1600" b="1" dirty="0">
                <a:latin typeface="Arial Narrow"/>
                <a:cs typeface="Times"/>
              </a:rPr>
              <a:t>PARA HABLAR EN PÚBLICO: PRESENTACIONES </a:t>
            </a:r>
            <a:r>
              <a:rPr lang="es-ES" sz="1600" b="1" dirty="0" smtClean="0">
                <a:latin typeface="Arial Narrow"/>
                <a:cs typeface="Times"/>
              </a:rPr>
              <a:t>EFICACES”</a:t>
            </a:r>
            <a:endParaRPr lang="es-ES_tradnl" sz="1600" b="1" dirty="0">
              <a:latin typeface="Arial Narrow"/>
              <a:cs typeface="Times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326026" y="5683200"/>
            <a:ext cx="66517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500" dirty="0">
                <a:solidFill>
                  <a:srgbClr val="24933E"/>
                </a:solidFill>
                <a:latin typeface="Arial Narrow"/>
                <a:cs typeface="Arial Black"/>
              </a:rPr>
              <a:t> Oficina de Prácticas Externas y Empleabilidad (OPE</a:t>
            </a:r>
            <a:r>
              <a:rPr lang="es-ES" sz="1500" dirty="0" smtClean="0">
                <a:solidFill>
                  <a:srgbClr val="24933E"/>
                </a:solidFill>
                <a:latin typeface="Arial Narrow"/>
                <a:cs typeface="Arial Black"/>
              </a:rPr>
              <a:t>)</a:t>
            </a:r>
          </a:p>
          <a:p>
            <a:pPr algn="ctr"/>
            <a:r>
              <a:rPr lang="es-ES" sz="1500" dirty="0" smtClean="0">
                <a:solidFill>
                  <a:srgbClr val="24933E"/>
                </a:solidFill>
                <a:latin typeface="Arial Narrow"/>
                <a:cs typeface="Arial Black"/>
              </a:rPr>
              <a:t>Facultad de Formación del Profesorado y Educación</a:t>
            </a:r>
            <a:endParaRPr lang="es-ES_tradnl" sz="1100" dirty="0">
              <a:solidFill>
                <a:srgbClr val="24933E"/>
              </a:solidFill>
              <a:latin typeface="Arial Narrow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614950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 flipH="1">
            <a:off x="9095104" y="727364"/>
            <a:ext cx="45719" cy="1171603"/>
          </a:xfrm>
          <a:prstGeom prst="rect">
            <a:avLst/>
          </a:prstGeom>
          <a:solidFill>
            <a:srgbClr val="00A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" name="CuadroTexto 15"/>
          <p:cNvSpPr txBox="1"/>
          <p:nvPr/>
        </p:nvSpPr>
        <p:spPr>
          <a:xfrm>
            <a:off x="1721620" y="668857"/>
            <a:ext cx="4239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rgbClr val="24933E"/>
                </a:solidFill>
                <a:latin typeface="Arial Narrow"/>
                <a:cs typeface="Arial Black"/>
              </a:rPr>
              <a:t>Oficina </a:t>
            </a:r>
            <a:r>
              <a:rPr lang="es-ES" sz="1600" dirty="0">
                <a:solidFill>
                  <a:srgbClr val="24933E"/>
                </a:solidFill>
                <a:latin typeface="Arial Narrow"/>
                <a:cs typeface="Arial Black"/>
              </a:rPr>
              <a:t>de Prácticas Externas y Empleabilidad (OPE</a:t>
            </a:r>
            <a:r>
              <a:rPr lang="es-ES" sz="1600" dirty="0" smtClean="0">
                <a:solidFill>
                  <a:srgbClr val="24933E"/>
                </a:solidFill>
                <a:latin typeface="Arial Narrow"/>
                <a:cs typeface="Arial Black"/>
              </a:rPr>
              <a:t>) </a:t>
            </a:r>
          </a:p>
          <a:p>
            <a:r>
              <a:rPr lang="es-ES" sz="1600" dirty="0" smtClean="0">
                <a:solidFill>
                  <a:srgbClr val="24933E"/>
                </a:solidFill>
                <a:latin typeface="Arial Narrow"/>
                <a:cs typeface="Arial Black"/>
              </a:rPr>
              <a:t>Cursos </a:t>
            </a:r>
            <a:r>
              <a:rPr lang="es-ES" sz="1600" dirty="0">
                <a:solidFill>
                  <a:srgbClr val="24933E"/>
                </a:solidFill>
                <a:latin typeface="Arial Narrow"/>
                <a:cs typeface="Arial Black"/>
              </a:rPr>
              <a:t>de Formación en Competencias 2018-2019</a:t>
            </a:r>
          </a:p>
          <a:p>
            <a:endParaRPr lang="es-ES_tradnl" sz="1600" dirty="0">
              <a:solidFill>
                <a:schemeClr val="tx1">
                  <a:lumMod val="85000"/>
                  <a:lumOff val="15000"/>
                </a:schemeClr>
              </a:solidFill>
              <a:latin typeface="Arial Narrow"/>
              <a:cs typeface="Arial Black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109293" y="1588260"/>
            <a:ext cx="6761576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  <a:buClr>
                <a:srgbClr val="00B050"/>
              </a:buClr>
              <a:buSzPct val="150000"/>
            </a:pPr>
            <a:r>
              <a:rPr lang="es-ES" b="1" dirty="0" smtClean="0">
                <a:latin typeface="Arial Narrow"/>
                <a:cs typeface="Arial Black"/>
              </a:rPr>
              <a:t>INTRODUCCIÓN </a:t>
            </a:r>
            <a:r>
              <a:rPr lang="es-ES" b="1" dirty="0">
                <a:latin typeface="Arial Narrow"/>
                <a:cs typeface="Arial Black"/>
              </a:rPr>
              <a:t>A LAS TÉCNICAS PARA HABLAR EN PÚBLICO: </a:t>
            </a:r>
            <a:r>
              <a:rPr lang="es-ES" b="1" dirty="0" smtClean="0">
                <a:latin typeface="Arial Narrow"/>
                <a:cs typeface="Arial Black"/>
              </a:rPr>
              <a:t>PRESENTACIONES  </a:t>
            </a:r>
            <a:r>
              <a:rPr lang="es-ES" b="1" dirty="0">
                <a:latin typeface="Arial Narrow"/>
                <a:cs typeface="Arial Black"/>
              </a:rPr>
              <a:t>EFICACES </a:t>
            </a:r>
            <a:r>
              <a:rPr lang="es-ES" b="1" dirty="0" smtClean="0">
                <a:latin typeface="Arial Narrow"/>
                <a:cs typeface="Arial Black"/>
              </a:rPr>
              <a:t> (Curso Básico)</a:t>
            </a:r>
            <a:endParaRPr lang="es-ES" b="1" dirty="0">
              <a:latin typeface="Arial Narrow"/>
              <a:cs typeface="Arial Black"/>
            </a:endParaRPr>
          </a:p>
          <a:p>
            <a:pPr lvl="0">
              <a:spcAft>
                <a:spcPts val="600"/>
              </a:spcAft>
              <a:buClr>
                <a:srgbClr val="00B050"/>
              </a:buClr>
              <a:buSzPct val="100000"/>
            </a:pPr>
            <a:r>
              <a:rPr lang="es-ES" sz="1500" dirty="0">
                <a:latin typeface="Arial Narrow"/>
                <a:cs typeface="Arial Black"/>
              </a:rPr>
              <a:t>   </a:t>
            </a:r>
            <a:endParaRPr lang="es-ES" sz="1500" dirty="0" smtClean="0">
              <a:latin typeface="Arial Narrow"/>
              <a:cs typeface="Arial Black"/>
            </a:endParaRPr>
          </a:p>
          <a:p>
            <a:pPr lvl="0">
              <a:spcAft>
                <a:spcPts val="600"/>
              </a:spcAft>
              <a:buClr>
                <a:srgbClr val="00B050"/>
              </a:buClr>
              <a:buSzPct val="100000"/>
            </a:pPr>
            <a:r>
              <a:rPr lang="es-ES" sz="1600" b="1" dirty="0" smtClean="0">
                <a:latin typeface="Arial Narrow"/>
                <a:cs typeface="Arial Black"/>
              </a:rPr>
              <a:t>Profesor</a:t>
            </a:r>
            <a:r>
              <a:rPr lang="es-ES" sz="1600" b="1" dirty="0">
                <a:latin typeface="Arial Narrow"/>
                <a:cs typeface="Arial Black"/>
              </a:rPr>
              <a:t>: Roberto Ruiz Barquín. </a:t>
            </a:r>
          </a:p>
          <a:p>
            <a:pPr lvl="0">
              <a:spcAft>
                <a:spcPts val="600"/>
              </a:spcAft>
              <a:buClr>
                <a:srgbClr val="00B050"/>
              </a:buClr>
              <a:buSzPct val="100000"/>
            </a:pPr>
            <a:endParaRPr lang="es-ES" sz="1500" dirty="0">
              <a:latin typeface="Arial Narrow"/>
              <a:cs typeface="Arial Black"/>
            </a:endParaRPr>
          </a:p>
          <a:p>
            <a:pPr lvl="0">
              <a:spcAft>
                <a:spcPts val="600"/>
              </a:spcAft>
              <a:buClr>
                <a:srgbClr val="00B050"/>
              </a:buClr>
              <a:buSzPct val="100000"/>
            </a:pPr>
            <a:r>
              <a:rPr lang="es-ES" sz="1600" dirty="0" smtClean="0">
                <a:latin typeface="Arial Narrow"/>
                <a:cs typeface="Arial Black"/>
              </a:rPr>
              <a:t>21 </a:t>
            </a:r>
            <a:r>
              <a:rPr lang="es-ES" sz="1600" dirty="0">
                <a:latin typeface="Arial Narrow"/>
                <a:cs typeface="Arial Black"/>
              </a:rPr>
              <a:t>de </a:t>
            </a:r>
            <a:r>
              <a:rPr lang="es-ES" sz="1600" dirty="0" smtClean="0">
                <a:latin typeface="Arial Narrow"/>
                <a:cs typeface="Arial Black"/>
              </a:rPr>
              <a:t>noviembre </a:t>
            </a:r>
            <a:r>
              <a:rPr lang="es-ES" sz="1600" dirty="0">
                <a:latin typeface="Arial Narrow"/>
                <a:cs typeface="Arial Black"/>
              </a:rPr>
              <a:t>de 15:30 a 20:30 h.</a:t>
            </a:r>
          </a:p>
          <a:p>
            <a:pPr lvl="0">
              <a:spcAft>
                <a:spcPts val="600"/>
              </a:spcAft>
              <a:buClr>
                <a:srgbClr val="00B050"/>
              </a:buClr>
              <a:buSzPct val="100000"/>
            </a:pPr>
            <a:r>
              <a:rPr lang="es-ES" sz="1600" dirty="0" smtClean="0">
                <a:latin typeface="Arial Narrow"/>
                <a:cs typeface="Arial Black"/>
              </a:rPr>
              <a:t>Sala </a:t>
            </a:r>
            <a:r>
              <a:rPr lang="es-ES" sz="1600" dirty="0">
                <a:latin typeface="Arial Narrow"/>
                <a:cs typeface="Arial Black"/>
              </a:rPr>
              <a:t>de Juntas de la Facultad de Formación del Profesorado y de la Educación.</a:t>
            </a:r>
          </a:p>
          <a:p>
            <a:pPr lvl="0">
              <a:spcAft>
                <a:spcPts val="600"/>
              </a:spcAft>
              <a:buClr>
                <a:srgbClr val="00B050"/>
              </a:buClr>
              <a:buSzPct val="100000"/>
            </a:pPr>
            <a:r>
              <a:rPr lang="es-ES" sz="1600" dirty="0" smtClean="0">
                <a:latin typeface="Arial Narrow"/>
                <a:cs typeface="Arial Black"/>
              </a:rPr>
              <a:t>Dirigido a:  Estudiantes de </a:t>
            </a:r>
            <a:r>
              <a:rPr lang="es-ES" sz="1600" dirty="0">
                <a:latin typeface="Arial Narrow"/>
                <a:cs typeface="Arial Black"/>
              </a:rPr>
              <a:t>1º y 2º curso de </a:t>
            </a:r>
            <a:r>
              <a:rPr lang="es-ES" sz="1600" dirty="0" smtClean="0">
                <a:latin typeface="Arial Narrow"/>
                <a:cs typeface="Arial Black"/>
              </a:rPr>
              <a:t>Grado de la UAM.</a:t>
            </a:r>
            <a:endParaRPr lang="es-ES" sz="1600" dirty="0">
              <a:latin typeface="Arial Narrow"/>
              <a:cs typeface="Arial Black"/>
            </a:endParaRPr>
          </a:p>
          <a:p>
            <a:pPr lvl="0">
              <a:spcAft>
                <a:spcPts val="600"/>
              </a:spcAft>
              <a:buClr>
                <a:srgbClr val="00B050"/>
              </a:buClr>
              <a:buSzPct val="100000"/>
            </a:pPr>
            <a:endParaRPr lang="es-ES" sz="1600" dirty="0" smtClean="0">
              <a:latin typeface="Arial Narrow"/>
              <a:cs typeface="Arial Black"/>
            </a:endParaRPr>
          </a:p>
          <a:p>
            <a:pPr lvl="0">
              <a:spcAft>
                <a:spcPts val="600"/>
              </a:spcAft>
              <a:buClr>
                <a:srgbClr val="00B050"/>
              </a:buClr>
              <a:buSzPct val="100000"/>
            </a:pPr>
            <a:r>
              <a:rPr lang="es-ES" sz="1600" dirty="0" smtClean="0">
                <a:latin typeface="Arial Narrow"/>
                <a:cs typeface="Arial Black"/>
              </a:rPr>
              <a:t>Inscripciones e información en: </a:t>
            </a:r>
            <a:r>
              <a:rPr lang="es-ES" sz="1600" dirty="0" smtClean="0">
                <a:latin typeface="Arial Narrow"/>
                <a:cs typeface="Arial Black"/>
                <a:hlinkClick r:id="rId2"/>
              </a:rPr>
              <a:t>http</a:t>
            </a:r>
            <a:r>
              <a:rPr lang="es-ES" sz="1600" dirty="0">
                <a:latin typeface="Arial Narrow"/>
                <a:cs typeface="Arial Black"/>
                <a:hlinkClick r:id="rId2"/>
              </a:rPr>
              <a:t>://</a:t>
            </a:r>
            <a:r>
              <a:rPr lang="es-ES" sz="1600" dirty="0" smtClean="0">
                <a:latin typeface="Arial Narrow"/>
                <a:cs typeface="Arial Black"/>
                <a:hlinkClick r:id="rId2"/>
              </a:rPr>
              <a:t>www.uam.es/ope/cursos_de_formacion_en_competencias.html</a:t>
            </a:r>
            <a:endParaRPr lang="es-ES" sz="1600" dirty="0" smtClean="0">
              <a:latin typeface="Arial Narrow"/>
              <a:cs typeface="Arial Black"/>
            </a:endParaRPr>
          </a:p>
          <a:p>
            <a:pPr lvl="0">
              <a:spcAft>
                <a:spcPts val="600"/>
              </a:spcAft>
              <a:buClr>
                <a:srgbClr val="00B050"/>
              </a:buClr>
              <a:buSzPct val="100000"/>
            </a:pPr>
            <a:endParaRPr lang="es-ES" sz="1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lvl="0">
              <a:spcAft>
                <a:spcPts val="600"/>
              </a:spcAft>
              <a:buClr>
                <a:srgbClr val="00B050"/>
              </a:buClr>
              <a:buSzPct val="100000"/>
            </a:pPr>
            <a:endParaRPr lang="es-ES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171450" lvl="0" indent="-171450">
              <a:buClr>
                <a:srgbClr val="00B050"/>
              </a:buClr>
              <a:buSzPct val="100000"/>
              <a:buFont typeface="Wingdings" panose="05000000000000000000" pitchFamily="2" charset="2"/>
              <a:buChar char="§"/>
            </a:pPr>
            <a:endParaRPr lang="es-ES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lvl="0">
              <a:buClr>
                <a:srgbClr val="00B050"/>
              </a:buClr>
              <a:buSzPct val="150000"/>
            </a:pPr>
            <a:endParaRPr lang="es-ES" sz="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5" name="Rectángulo 4"/>
          <p:cNvSpPr/>
          <p:nvPr/>
        </p:nvSpPr>
        <p:spPr>
          <a:xfrm flipH="1">
            <a:off x="9095103" y="1886661"/>
            <a:ext cx="45722" cy="539746"/>
          </a:xfrm>
          <a:prstGeom prst="rect">
            <a:avLst/>
          </a:prstGeom>
          <a:solidFill>
            <a:srgbClr val="0066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" name="Rectángulo 5"/>
          <p:cNvSpPr/>
          <p:nvPr/>
        </p:nvSpPr>
        <p:spPr>
          <a:xfrm flipH="1">
            <a:off x="9095101" y="2428903"/>
            <a:ext cx="45721" cy="539746"/>
          </a:xfrm>
          <a:prstGeom prst="rect">
            <a:avLst/>
          </a:prstGeom>
          <a:solidFill>
            <a:srgbClr val="FAA9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Rectángulo 6"/>
          <p:cNvSpPr/>
          <p:nvPr/>
        </p:nvSpPr>
        <p:spPr>
          <a:xfrm flipH="1">
            <a:off x="9095100" y="2971462"/>
            <a:ext cx="48899" cy="539746"/>
          </a:xfrm>
          <a:prstGeom prst="rect">
            <a:avLst/>
          </a:prstGeom>
          <a:solidFill>
            <a:srgbClr val="CD0D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/>
          <p:cNvSpPr/>
          <p:nvPr/>
        </p:nvSpPr>
        <p:spPr>
          <a:xfrm flipH="1">
            <a:off x="9095098" y="3506553"/>
            <a:ext cx="48900" cy="539746"/>
          </a:xfrm>
          <a:prstGeom prst="rect">
            <a:avLst/>
          </a:prstGeom>
          <a:solidFill>
            <a:srgbClr val="3197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Rectángulo 8"/>
          <p:cNvSpPr/>
          <p:nvPr/>
        </p:nvSpPr>
        <p:spPr>
          <a:xfrm flipH="1">
            <a:off x="9095097" y="4043766"/>
            <a:ext cx="48901" cy="539746"/>
          </a:xfrm>
          <a:prstGeom prst="rect">
            <a:avLst/>
          </a:prstGeom>
          <a:solidFill>
            <a:srgbClr val="0080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" name="Rectángulo 9"/>
          <p:cNvSpPr/>
          <p:nvPr/>
        </p:nvSpPr>
        <p:spPr>
          <a:xfrm flipH="1">
            <a:off x="9095103" y="4583702"/>
            <a:ext cx="48895" cy="539746"/>
          </a:xfrm>
          <a:prstGeom prst="rect">
            <a:avLst/>
          </a:prstGeom>
          <a:solidFill>
            <a:srgbClr val="EFB3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Rectángulo 10"/>
          <p:cNvSpPr/>
          <p:nvPr/>
        </p:nvSpPr>
        <p:spPr>
          <a:xfrm flipH="1">
            <a:off x="9095096" y="5126261"/>
            <a:ext cx="58047" cy="539746"/>
          </a:xfrm>
          <a:prstGeom prst="rect">
            <a:avLst/>
          </a:prstGeom>
          <a:solidFill>
            <a:srgbClr val="977A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Rectángulo 11"/>
          <p:cNvSpPr/>
          <p:nvPr/>
        </p:nvSpPr>
        <p:spPr>
          <a:xfrm flipH="1">
            <a:off x="9095104" y="5664317"/>
            <a:ext cx="58040" cy="539746"/>
          </a:xfrm>
          <a:prstGeom prst="rect">
            <a:avLst/>
          </a:prstGeom>
          <a:solidFill>
            <a:srgbClr val="A76C0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CuadroTexto 12"/>
          <p:cNvSpPr txBox="1"/>
          <p:nvPr/>
        </p:nvSpPr>
        <p:spPr>
          <a:xfrm>
            <a:off x="6185646" y="732278"/>
            <a:ext cx="2909450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24933E"/>
                </a:solidFill>
                <a:latin typeface="Arial Narrow"/>
                <a:cs typeface="Arial Black"/>
              </a:rPr>
              <a:t>FACULTAD DE FORMACIÓN DEL PROFESORADO Y EDUCACIÓN</a:t>
            </a:r>
          </a:p>
        </p:txBody>
      </p:sp>
    </p:spTree>
    <p:extLst>
      <p:ext uri="{BB962C8B-B14F-4D97-AF65-F5344CB8AC3E}">
        <p14:creationId xmlns:p14="http://schemas.microsoft.com/office/powerpoint/2010/main" val="140185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5"/>
          <p:cNvSpPr txBox="1"/>
          <p:nvPr/>
        </p:nvSpPr>
        <p:spPr>
          <a:xfrm>
            <a:off x="1721620" y="668857"/>
            <a:ext cx="4239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rgbClr val="24933E"/>
                </a:solidFill>
                <a:latin typeface="Arial Narrow"/>
                <a:cs typeface="Arial Black"/>
              </a:rPr>
              <a:t>Oficina </a:t>
            </a:r>
            <a:r>
              <a:rPr lang="es-ES" sz="1600" dirty="0">
                <a:solidFill>
                  <a:srgbClr val="24933E"/>
                </a:solidFill>
                <a:latin typeface="Arial Narrow"/>
                <a:cs typeface="Arial Black"/>
              </a:rPr>
              <a:t>de Prácticas Externas y Empleabilidad (OPE</a:t>
            </a:r>
            <a:r>
              <a:rPr lang="es-ES" sz="1600" dirty="0" smtClean="0">
                <a:solidFill>
                  <a:srgbClr val="24933E"/>
                </a:solidFill>
                <a:latin typeface="Arial Narrow"/>
                <a:cs typeface="Arial Black"/>
              </a:rPr>
              <a:t>) </a:t>
            </a:r>
          </a:p>
          <a:p>
            <a:r>
              <a:rPr lang="es-ES" sz="1600" dirty="0" smtClean="0">
                <a:solidFill>
                  <a:srgbClr val="24933E"/>
                </a:solidFill>
                <a:latin typeface="Arial Narrow"/>
                <a:cs typeface="Arial Black"/>
              </a:rPr>
              <a:t>Cursos </a:t>
            </a:r>
            <a:r>
              <a:rPr lang="es-ES" sz="1600" dirty="0">
                <a:solidFill>
                  <a:srgbClr val="24933E"/>
                </a:solidFill>
                <a:latin typeface="Arial Narrow"/>
                <a:cs typeface="Arial Black"/>
              </a:rPr>
              <a:t>de Formación en Competencias 2018-2019</a:t>
            </a:r>
          </a:p>
          <a:p>
            <a:endParaRPr lang="es-ES_tradnl" sz="1600" dirty="0">
              <a:solidFill>
                <a:schemeClr val="tx1">
                  <a:lumMod val="85000"/>
                  <a:lumOff val="15000"/>
                </a:schemeClr>
              </a:solidFill>
              <a:latin typeface="Arial Narrow"/>
              <a:cs typeface="Arial Black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109293" y="1730760"/>
            <a:ext cx="6761576" cy="533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00B050"/>
              </a:buClr>
              <a:buSzPct val="150000"/>
            </a:pPr>
            <a:r>
              <a:rPr lang="es-ES" sz="1600" b="1" dirty="0" smtClean="0">
                <a:latin typeface="Arial Narrow" panose="020B0606020202030204" pitchFamily="34" charset="0"/>
                <a:cs typeface="Arial Black"/>
              </a:rPr>
              <a:t>  </a:t>
            </a:r>
            <a:r>
              <a:rPr lang="es-ES" b="1" dirty="0" smtClean="0">
                <a:latin typeface="Arial Narrow" panose="020B0606020202030204" pitchFamily="34" charset="0"/>
                <a:cs typeface="Arial Black"/>
              </a:rPr>
              <a:t>TÉCNICAS </a:t>
            </a:r>
            <a:r>
              <a:rPr lang="es-ES" b="1" dirty="0">
                <a:latin typeface="Arial Narrow" panose="020B0606020202030204" pitchFamily="34" charset="0"/>
                <a:cs typeface="Arial Black"/>
              </a:rPr>
              <a:t>PARA HABLAR EN PÚBLICO: PRESENTACIONES </a:t>
            </a:r>
            <a:r>
              <a:rPr lang="es-ES" b="1" dirty="0" smtClean="0">
                <a:latin typeface="Arial Narrow" panose="020B0606020202030204" pitchFamily="34" charset="0"/>
                <a:cs typeface="Arial Black"/>
              </a:rPr>
              <a:t>EFICACES </a:t>
            </a:r>
          </a:p>
          <a:p>
            <a:pPr lvl="0">
              <a:buClr>
                <a:srgbClr val="00B050"/>
              </a:buClr>
              <a:buSzPct val="150000"/>
            </a:pPr>
            <a:r>
              <a:rPr lang="es-ES" b="1" dirty="0">
                <a:latin typeface="Arial Narrow" panose="020B0606020202030204" pitchFamily="34" charset="0"/>
                <a:cs typeface="Arial Black"/>
              </a:rPr>
              <a:t> </a:t>
            </a:r>
            <a:r>
              <a:rPr lang="es-ES" b="1" dirty="0" smtClean="0">
                <a:latin typeface="Arial Narrow" panose="020B0606020202030204" pitchFamily="34" charset="0"/>
                <a:cs typeface="Arial Black"/>
              </a:rPr>
              <a:t> (Curso Avanzado) </a:t>
            </a:r>
            <a:endParaRPr lang="es-ES" b="1" dirty="0">
              <a:latin typeface="Arial Narrow" panose="020B0606020202030204" pitchFamily="34" charset="0"/>
              <a:cs typeface="Arial Black"/>
            </a:endParaRPr>
          </a:p>
          <a:p>
            <a:pPr lvl="0">
              <a:buClr>
                <a:srgbClr val="00B050"/>
              </a:buClr>
              <a:buSzPct val="100000"/>
            </a:pPr>
            <a:r>
              <a:rPr lang="es-ES" sz="1600" dirty="0">
                <a:latin typeface="Arial Narrow" panose="020B0606020202030204" pitchFamily="34" charset="0"/>
                <a:cs typeface="Arial Black"/>
              </a:rPr>
              <a:t>   </a:t>
            </a:r>
          </a:p>
          <a:p>
            <a:pPr>
              <a:spcAft>
                <a:spcPts val="600"/>
              </a:spcAft>
              <a:buClr>
                <a:srgbClr val="00B050"/>
              </a:buClr>
              <a:buSzPct val="100000"/>
            </a:pPr>
            <a:r>
              <a:rPr lang="es-ES" sz="1600" dirty="0">
                <a:latin typeface="Arial Narrow" panose="020B0606020202030204" pitchFamily="34" charset="0"/>
                <a:cs typeface="Arial Black"/>
              </a:rPr>
              <a:t>  </a:t>
            </a:r>
            <a:r>
              <a:rPr lang="es-ES" sz="1600" b="1" dirty="0" smtClean="0">
                <a:latin typeface="Arial Narrow" panose="020B0606020202030204" pitchFamily="34" charset="0"/>
                <a:cs typeface="Arial Black"/>
              </a:rPr>
              <a:t>Profesores</a:t>
            </a:r>
            <a:r>
              <a:rPr lang="es-ES" sz="1600" b="1" dirty="0">
                <a:latin typeface="Arial Narrow" panose="020B0606020202030204" pitchFamily="34" charset="0"/>
                <a:cs typeface="Arial Black"/>
              </a:rPr>
              <a:t>: Roberto Ruiz Barquín y Javier González Patiño</a:t>
            </a:r>
          </a:p>
          <a:p>
            <a:pPr>
              <a:spcAft>
                <a:spcPts val="600"/>
              </a:spcAft>
              <a:buClr>
                <a:srgbClr val="00B050"/>
              </a:buClr>
              <a:buSzPct val="100000"/>
            </a:pPr>
            <a:endParaRPr lang="es-ES" sz="1600" b="1" dirty="0">
              <a:latin typeface="Arial Narrow" panose="020B0606020202030204" pitchFamily="34" charset="0"/>
              <a:cs typeface="Arial Black"/>
            </a:endParaRPr>
          </a:p>
          <a:p>
            <a:pPr>
              <a:spcAft>
                <a:spcPts val="600"/>
              </a:spcAft>
              <a:buClr>
                <a:srgbClr val="00B050"/>
              </a:buClr>
              <a:buSzPct val="100000"/>
            </a:pPr>
            <a:r>
              <a:rPr lang="es-ES" sz="1600" dirty="0">
                <a:latin typeface="Arial Narrow" panose="020B0606020202030204" pitchFamily="34" charset="0"/>
                <a:cs typeface="Arial Black"/>
              </a:rPr>
              <a:t>  </a:t>
            </a:r>
            <a:r>
              <a:rPr lang="es-ES" sz="1600" dirty="0" smtClean="0">
                <a:latin typeface="Arial Narrow" panose="020B0606020202030204" pitchFamily="34" charset="0"/>
                <a:cs typeface="Arial Black"/>
              </a:rPr>
              <a:t>27</a:t>
            </a:r>
            <a:r>
              <a:rPr lang="es-ES" sz="1600" dirty="0">
                <a:latin typeface="Arial Narrow" panose="020B0606020202030204" pitchFamily="34" charset="0"/>
                <a:cs typeface="Arial Black"/>
              </a:rPr>
              <a:t>, 28, 29 y 30 de noviembre de 15:30 a 20:30 h.</a:t>
            </a:r>
          </a:p>
          <a:p>
            <a:pPr>
              <a:spcAft>
                <a:spcPts val="600"/>
              </a:spcAft>
              <a:buClr>
                <a:srgbClr val="00B050"/>
              </a:buClr>
              <a:buSzPct val="100000"/>
            </a:pPr>
            <a:r>
              <a:rPr lang="es-ES" sz="1600" dirty="0">
                <a:latin typeface="Arial Narrow" panose="020B0606020202030204" pitchFamily="34" charset="0"/>
                <a:cs typeface="Arial Black"/>
              </a:rPr>
              <a:t>  </a:t>
            </a:r>
            <a:r>
              <a:rPr lang="es-ES" sz="1600" dirty="0" smtClean="0">
                <a:latin typeface="Arial Narrow" panose="020B0606020202030204" pitchFamily="34" charset="0"/>
                <a:cs typeface="Arial Black"/>
              </a:rPr>
              <a:t>Sala </a:t>
            </a:r>
            <a:r>
              <a:rPr lang="es-ES" sz="1600" dirty="0">
                <a:latin typeface="Arial Narrow" panose="020B0606020202030204" pitchFamily="34" charset="0"/>
                <a:cs typeface="Arial Black"/>
              </a:rPr>
              <a:t>de Juntas de la Facultad de Formación del Profesorado y de la Educación.</a:t>
            </a:r>
          </a:p>
          <a:p>
            <a:pPr>
              <a:spcAft>
                <a:spcPts val="600"/>
              </a:spcAft>
              <a:buClr>
                <a:srgbClr val="00B050"/>
              </a:buClr>
              <a:buSzPct val="100000"/>
            </a:pPr>
            <a:r>
              <a:rPr lang="es-ES" sz="1600" dirty="0">
                <a:latin typeface="Arial Narrow" panose="020B0606020202030204" pitchFamily="34" charset="0"/>
                <a:cs typeface="Arial Black"/>
              </a:rPr>
              <a:t>  </a:t>
            </a:r>
            <a:r>
              <a:rPr lang="es-ES" sz="1600" dirty="0" smtClean="0">
                <a:latin typeface="Arial Narrow" panose="020B0606020202030204" pitchFamily="34" charset="0"/>
                <a:cs typeface="Arial Black"/>
              </a:rPr>
              <a:t>Dirigido a:  Estudiantes </a:t>
            </a:r>
            <a:r>
              <a:rPr lang="es-ES" sz="1600" dirty="0">
                <a:latin typeface="Arial Narrow" panose="020B0606020202030204" pitchFamily="34" charset="0"/>
                <a:cs typeface="Arial Black"/>
              </a:rPr>
              <a:t>de al menos 3º </a:t>
            </a:r>
            <a:r>
              <a:rPr lang="es-ES" sz="1600" dirty="0" smtClean="0">
                <a:latin typeface="Arial Narrow" panose="020B0606020202030204" pitchFamily="34" charset="0"/>
                <a:cs typeface="Arial Black"/>
              </a:rPr>
              <a:t>curso de </a:t>
            </a:r>
            <a:r>
              <a:rPr lang="es-ES" sz="1600" dirty="0">
                <a:latin typeface="Arial Narrow" panose="020B0606020202030204" pitchFamily="34" charset="0"/>
                <a:cs typeface="Arial Black"/>
              </a:rPr>
              <a:t>Grado de la UAM</a:t>
            </a:r>
            <a:r>
              <a:rPr lang="es-ES" sz="1600" dirty="0" smtClean="0">
                <a:latin typeface="Arial Narrow" panose="020B0606020202030204" pitchFamily="34" charset="0"/>
                <a:cs typeface="Arial Black"/>
              </a:rPr>
              <a:t>.</a:t>
            </a:r>
          </a:p>
          <a:p>
            <a:pPr>
              <a:spcAft>
                <a:spcPts val="600"/>
              </a:spcAft>
              <a:buClr>
                <a:srgbClr val="00B050"/>
              </a:buClr>
              <a:buSzPct val="100000"/>
            </a:pPr>
            <a:r>
              <a:rPr lang="es-ES" sz="1600" dirty="0">
                <a:latin typeface="Arial Narrow" panose="020B0606020202030204" pitchFamily="34" charset="0"/>
                <a:cs typeface="Arial Black"/>
              </a:rPr>
              <a:t> </a:t>
            </a:r>
            <a:r>
              <a:rPr lang="es-ES" sz="1600" dirty="0" smtClean="0">
                <a:latin typeface="Arial Narrow" panose="020B0606020202030204" pitchFamily="34" charset="0"/>
                <a:cs typeface="Arial Black"/>
              </a:rPr>
              <a:t>                    Estudiantes de Posgrado de la UAM.</a:t>
            </a:r>
            <a:endParaRPr lang="es-ES" sz="1600" dirty="0">
              <a:latin typeface="Arial Narrow" panose="020B0606020202030204" pitchFamily="34" charset="0"/>
              <a:cs typeface="Arial Black"/>
            </a:endParaRPr>
          </a:p>
          <a:p>
            <a:pPr>
              <a:spcAft>
                <a:spcPts val="600"/>
              </a:spcAft>
              <a:buClr>
                <a:srgbClr val="00B050"/>
              </a:buClr>
              <a:buSzPct val="100000"/>
            </a:pPr>
            <a:r>
              <a:rPr lang="es-ES" sz="1600" dirty="0">
                <a:latin typeface="Arial Narrow" panose="020B0606020202030204" pitchFamily="34" charset="0"/>
                <a:cs typeface="Arial Black"/>
              </a:rPr>
              <a:t> </a:t>
            </a:r>
            <a:endParaRPr lang="es-ES" sz="1600" dirty="0" smtClean="0">
              <a:latin typeface="Arial Narrow" panose="020B0606020202030204" pitchFamily="34" charset="0"/>
              <a:cs typeface="Arial Black"/>
            </a:endParaRPr>
          </a:p>
          <a:p>
            <a:pPr>
              <a:spcAft>
                <a:spcPts val="600"/>
              </a:spcAft>
              <a:buClr>
                <a:srgbClr val="00B050"/>
              </a:buClr>
              <a:buSzPct val="100000"/>
            </a:pPr>
            <a:r>
              <a:rPr lang="es-ES" sz="1600" dirty="0" smtClean="0">
                <a:latin typeface="Arial Narrow" panose="020B0606020202030204" pitchFamily="34" charset="0"/>
                <a:cs typeface="Arial Black"/>
              </a:rPr>
              <a:t> Inscripciones </a:t>
            </a:r>
            <a:r>
              <a:rPr lang="es-ES" sz="1600" dirty="0">
                <a:latin typeface="Arial Narrow" panose="020B0606020202030204" pitchFamily="34" charset="0"/>
                <a:cs typeface="Arial Black"/>
              </a:rPr>
              <a:t>e </a:t>
            </a:r>
            <a:r>
              <a:rPr lang="es-ES" sz="1600" dirty="0" smtClean="0">
                <a:latin typeface="Arial Narrow" panose="020B0606020202030204" pitchFamily="34" charset="0"/>
                <a:cs typeface="Arial Black"/>
              </a:rPr>
              <a:t>información </a:t>
            </a:r>
            <a:r>
              <a:rPr lang="es-ES" sz="1600" dirty="0">
                <a:latin typeface="Arial Narrow" panose="020B0606020202030204" pitchFamily="34" charset="0"/>
                <a:cs typeface="Arial Black"/>
              </a:rPr>
              <a:t>en: </a:t>
            </a:r>
            <a:r>
              <a:rPr lang="es-ES" sz="1600" dirty="0" smtClean="0">
                <a:latin typeface="Arial Narrow" panose="020B0606020202030204" pitchFamily="34" charset="0"/>
                <a:cs typeface="Arial Black"/>
              </a:rPr>
              <a:t>   </a:t>
            </a:r>
          </a:p>
          <a:p>
            <a:pPr>
              <a:spcAft>
                <a:spcPts val="600"/>
              </a:spcAft>
              <a:buClr>
                <a:srgbClr val="00B050"/>
              </a:buClr>
              <a:buSzPct val="100000"/>
            </a:pPr>
            <a:r>
              <a:rPr lang="es-ES" sz="1600" dirty="0">
                <a:latin typeface="Arial Narrow" panose="020B0606020202030204" pitchFamily="34" charset="0"/>
                <a:cs typeface="Arial Black"/>
              </a:rPr>
              <a:t> </a:t>
            </a:r>
            <a:r>
              <a:rPr lang="es-ES" sz="1600" dirty="0" smtClean="0">
                <a:latin typeface="Arial Narrow" panose="020B0606020202030204" pitchFamily="34" charset="0"/>
                <a:cs typeface="Arial Black"/>
                <a:hlinkClick r:id="rId2"/>
              </a:rPr>
              <a:t>http</a:t>
            </a:r>
            <a:r>
              <a:rPr lang="es-ES" sz="1600" dirty="0">
                <a:latin typeface="Arial Narrow" panose="020B0606020202030204" pitchFamily="34" charset="0"/>
                <a:cs typeface="Arial Black"/>
                <a:hlinkClick r:id="rId2"/>
              </a:rPr>
              <a:t>://</a:t>
            </a:r>
            <a:r>
              <a:rPr lang="es-ES" sz="1600" dirty="0" smtClean="0">
                <a:latin typeface="Arial Narrow" panose="020B0606020202030204" pitchFamily="34" charset="0"/>
                <a:cs typeface="Arial Black"/>
                <a:hlinkClick r:id="rId2"/>
              </a:rPr>
              <a:t>www.uam.es/ope/cursos_de_formacion_en_competencias.html</a:t>
            </a:r>
            <a:endParaRPr lang="es-ES" sz="1600" dirty="0" smtClean="0">
              <a:latin typeface="Arial Narrow" panose="020B0606020202030204" pitchFamily="34" charset="0"/>
              <a:cs typeface="Arial Black"/>
            </a:endParaRPr>
          </a:p>
          <a:p>
            <a:pPr>
              <a:spcAft>
                <a:spcPts val="600"/>
              </a:spcAft>
              <a:buClr>
                <a:srgbClr val="00B050"/>
              </a:buClr>
              <a:buSzPct val="100000"/>
            </a:pPr>
            <a:endParaRPr lang="es-ES" sz="1600" dirty="0">
              <a:latin typeface="Arial Narrow" panose="020B0606020202030204" pitchFamily="34" charset="0"/>
              <a:cs typeface="Arial Black"/>
            </a:endParaRPr>
          </a:p>
          <a:p>
            <a:pPr>
              <a:spcAft>
                <a:spcPts val="600"/>
              </a:spcAft>
              <a:buClr>
                <a:srgbClr val="00B050"/>
              </a:buClr>
              <a:buSzPct val="100000"/>
            </a:pPr>
            <a:endParaRPr lang="es-E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lvl="0">
              <a:spcAft>
                <a:spcPts val="600"/>
              </a:spcAft>
              <a:buClr>
                <a:srgbClr val="00B050"/>
              </a:buClr>
              <a:buSzPct val="100000"/>
            </a:pPr>
            <a:endParaRPr lang="es-E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lvl="0" indent="-171450">
              <a:spcAft>
                <a:spcPts val="600"/>
              </a:spcAft>
              <a:buClr>
                <a:srgbClr val="00B050"/>
              </a:buClr>
              <a:buSzPct val="100000"/>
              <a:buFont typeface="Wingdings" panose="05000000000000000000" pitchFamily="2" charset="2"/>
              <a:buChar char="§"/>
            </a:pPr>
            <a:endParaRPr lang="es-E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lvl="0">
              <a:spcAft>
                <a:spcPts val="600"/>
              </a:spcAft>
              <a:buClr>
                <a:srgbClr val="00B050"/>
              </a:buClr>
              <a:buSzPct val="150000"/>
            </a:pPr>
            <a:endParaRPr lang="es-E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185646" y="732278"/>
            <a:ext cx="2909450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24933E"/>
                </a:solidFill>
                <a:latin typeface="Arial Narrow"/>
                <a:cs typeface="Arial Black"/>
              </a:rPr>
              <a:t>FACULTAD DE FORMACIÓN DEL PROFESORADO Y EDUCACIÓN</a:t>
            </a:r>
          </a:p>
        </p:txBody>
      </p:sp>
      <p:sp>
        <p:nvSpPr>
          <p:cNvPr id="6" name="Rectángulo 5"/>
          <p:cNvSpPr/>
          <p:nvPr/>
        </p:nvSpPr>
        <p:spPr>
          <a:xfrm flipH="1">
            <a:off x="9095104" y="727364"/>
            <a:ext cx="45719" cy="1171603"/>
          </a:xfrm>
          <a:prstGeom prst="rect">
            <a:avLst/>
          </a:prstGeom>
          <a:solidFill>
            <a:srgbClr val="00A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Rectángulo 6"/>
          <p:cNvSpPr/>
          <p:nvPr/>
        </p:nvSpPr>
        <p:spPr>
          <a:xfrm flipH="1">
            <a:off x="9095103" y="1886661"/>
            <a:ext cx="45722" cy="539746"/>
          </a:xfrm>
          <a:prstGeom prst="rect">
            <a:avLst/>
          </a:prstGeom>
          <a:solidFill>
            <a:srgbClr val="0066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/>
          <p:cNvSpPr/>
          <p:nvPr/>
        </p:nvSpPr>
        <p:spPr>
          <a:xfrm flipH="1">
            <a:off x="9095101" y="2428903"/>
            <a:ext cx="45721" cy="539746"/>
          </a:xfrm>
          <a:prstGeom prst="rect">
            <a:avLst/>
          </a:prstGeom>
          <a:solidFill>
            <a:srgbClr val="FAA9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Rectángulo 8"/>
          <p:cNvSpPr/>
          <p:nvPr/>
        </p:nvSpPr>
        <p:spPr>
          <a:xfrm flipH="1">
            <a:off x="9095100" y="2971462"/>
            <a:ext cx="48899" cy="539746"/>
          </a:xfrm>
          <a:prstGeom prst="rect">
            <a:avLst/>
          </a:prstGeom>
          <a:solidFill>
            <a:srgbClr val="CD0D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" name="Rectángulo 9"/>
          <p:cNvSpPr/>
          <p:nvPr/>
        </p:nvSpPr>
        <p:spPr>
          <a:xfrm flipH="1">
            <a:off x="9095098" y="3506553"/>
            <a:ext cx="48900" cy="539746"/>
          </a:xfrm>
          <a:prstGeom prst="rect">
            <a:avLst/>
          </a:prstGeom>
          <a:solidFill>
            <a:srgbClr val="3197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Rectángulo 10"/>
          <p:cNvSpPr/>
          <p:nvPr/>
        </p:nvSpPr>
        <p:spPr>
          <a:xfrm flipH="1">
            <a:off x="9095097" y="4043766"/>
            <a:ext cx="48901" cy="539746"/>
          </a:xfrm>
          <a:prstGeom prst="rect">
            <a:avLst/>
          </a:prstGeom>
          <a:solidFill>
            <a:srgbClr val="0080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Rectángulo 11"/>
          <p:cNvSpPr/>
          <p:nvPr/>
        </p:nvSpPr>
        <p:spPr>
          <a:xfrm flipH="1">
            <a:off x="9095103" y="4583702"/>
            <a:ext cx="48895" cy="539746"/>
          </a:xfrm>
          <a:prstGeom prst="rect">
            <a:avLst/>
          </a:prstGeom>
          <a:solidFill>
            <a:srgbClr val="EFB3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Rectángulo 12"/>
          <p:cNvSpPr/>
          <p:nvPr/>
        </p:nvSpPr>
        <p:spPr>
          <a:xfrm flipH="1">
            <a:off x="9095096" y="5126261"/>
            <a:ext cx="58047" cy="539746"/>
          </a:xfrm>
          <a:prstGeom prst="rect">
            <a:avLst/>
          </a:prstGeom>
          <a:solidFill>
            <a:srgbClr val="977A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Rectángulo 13"/>
          <p:cNvSpPr/>
          <p:nvPr/>
        </p:nvSpPr>
        <p:spPr>
          <a:xfrm flipH="1">
            <a:off x="9095104" y="5664317"/>
            <a:ext cx="58040" cy="539746"/>
          </a:xfrm>
          <a:prstGeom prst="rect">
            <a:avLst/>
          </a:prstGeom>
          <a:solidFill>
            <a:srgbClr val="A76C0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51602503"/>
      </p:ext>
    </p:extLst>
  </p:cSld>
  <p:clrMapOvr>
    <a:masterClrMapping/>
  </p:clrMapOvr>
</p:sld>
</file>

<file path=ppt/theme/theme1.xml><?xml version="1.0" encoding="utf-8"?>
<a:theme xmlns:a="http://schemas.openxmlformats.org/drawingml/2006/main" name="Plantilla UAM5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2" id="{DCCB0145-F64F-4277-84D7-C194DA8F2DAA}" vid="{F6A595EB-230C-4208-A272-E7AC6054B2C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UAM50_Plantilla de presentaci¢n</Template>
  <TotalTime>73</TotalTime>
  <Words>237</Words>
  <Application>Microsoft Office PowerPoint</Application>
  <PresentationFormat>Presentación en pantalla (4:3)</PresentationFormat>
  <Paragraphs>36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12" baseType="lpstr">
      <vt:lpstr>Arial</vt:lpstr>
      <vt:lpstr>Arial Black</vt:lpstr>
      <vt:lpstr>Arial Narrow</vt:lpstr>
      <vt:lpstr>Calibri</vt:lpstr>
      <vt:lpstr>Calibri Light</vt:lpstr>
      <vt:lpstr>Helvetica</vt:lpstr>
      <vt:lpstr>Times</vt:lpstr>
      <vt:lpstr>Wingdings</vt:lpstr>
      <vt:lpstr>Plantilla UAM50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roberto.ruiz@uam.es</dc:creator>
  <cp:lastModifiedBy>roberto.ruiz@uam.es</cp:lastModifiedBy>
  <cp:revision>11</cp:revision>
  <dcterms:created xsi:type="dcterms:W3CDTF">2018-10-26T15:29:37Z</dcterms:created>
  <dcterms:modified xsi:type="dcterms:W3CDTF">2018-10-30T10:10:49Z</dcterms:modified>
</cp:coreProperties>
</file>