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67" r:id="rId5"/>
    <p:sldId id="269" r:id="rId6"/>
    <p:sldId id="270" r:id="rId7"/>
    <p:sldId id="272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4EB"/>
    <a:srgbClr val="DDDDDD"/>
    <a:srgbClr val="E7EAED"/>
    <a:srgbClr val="CBD1D7"/>
    <a:srgbClr val="EAEAEA"/>
    <a:srgbClr val="0077C8"/>
    <a:srgbClr val="497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84485-B83C-4383-8183-8A3B576E582D}" v="18" dt="2026-07-31T10:03:39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Formariz Esteban" userId="5cd3cdf8-663b-4f1a-a68e-53d4850b6480" providerId="ADAL" clId="{28EC5D2F-9146-4A94-A6E9-03AB46783B7F}"/>
    <pc:docChg chg="undo custSel modSld">
      <pc:chgData name="Fernando Formariz Esteban" userId="5cd3cdf8-663b-4f1a-a68e-53d4850b6480" providerId="ADAL" clId="{28EC5D2F-9146-4A94-A6E9-03AB46783B7F}" dt="2026-07-21T10:11:46.381" v="13" actId="20577"/>
      <pc:docMkLst>
        <pc:docMk/>
      </pc:docMkLst>
      <pc:sldChg chg="modSp mod">
        <pc:chgData name="Fernando Formariz Esteban" userId="5cd3cdf8-663b-4f1a-a68e-53d4850b6480" providerId="ADAL" clId="{28EC5D2F-9146-4A94-A6E9-03AB46783B7F}" dt="2026-07-21T10:11:46.381" v="13" actId="20577"/>
        <pc:sldMkLst>
          <pc:docMk/>
          <pc:sldMk cId="2940303090" sldId="267"/>
        </pc:sldMkLst>
        <pc:graphicFrameChg chg="mod modGraphic">
          <ac:chgData name="Fernando Formariz Esteban" userId="5cd3cdf8-663b-4f1a-a68e-53d4850b6480" providerId="ADAL" clId="{28EC5D2F-9146-4A94-A6E9-03AB46783B7F}" dt="2026-07-21T10:11:46.381" v="13" actId="20577"/>
          <ac:graphicFrameMkLst>
            <pc:docMk/>
            <pc:sldMk cId="2940303090" sldId="267"/>
            <ac:graphicFrameMk id="11" creationId="{70E99DA4-B921-ED1E-141E-4B34F22FD50D}"/>
          </ac:graphicFrameMkLst>
        </pc:graphicFrameChg>
      </pc:sldChg>
    </pc:docChg>
  </pc:docChgLst>
  <pc:docChgLst>
    <pc:chgData name="Ana Isabel Rojo Oviedo" userId="4d3eaf77-725d-45d4-87b6-3d85d10ce679" providerId="ADAL" clId="{011824D8-791D-4BF1-8617-44DF141544B8}"/>
    <pc:docChg chg="undo custSel modSld">
      <pc:chgData name="Ana Isabel Rojo Oviedo" userId="4d3eaf77-725d-45d4-87b6-3d85d10ce679" providerId="ADAL" clId="{011824D8-791D-4BF1-8617-44DF141544B8}" dt="2026-07-31T10:03:39.120" v="145"/>
      <pc:docMkLst>
        <pc:docMk/>
      </pc:docMkLst>
      <pc:sldChg chg="modSp mod">
        <pc:chgData name="Ana Isabel Rojo Oviedo" userId="4d3eaf77-725d-45d4-87b6-3d85d10ce679" providerId="ADAL" clId="{011824D8-791D-4BF1-8617-44DF141544B8}" dt="2026-07-23T07:55:33.251" v="126" actId="1076"/>
        <pc:sldMkLst>
          <pc:docMk/>
          <pc:sldMk cId="2940303090" sldId="267"/>
        </pc:sldMkLst>
        <pc:spChg chg="mod">
          <ac:chgData name="Ana Isabel Rojo Oviedo" userId="4d3eaf77-725d-45d4-87b6-3d85d10ce679" providerId="ADAL" clId="{011824D8-791D-4BF1-8617-44DF141544B8}" dt="2026-07-23T07:55:15.591" v="123" actId="14100"/>
          <ac:spMkLst>
            <pc:docMk/>
            <pc:sldMk cId="2940303090" sldId="267"/>
            <ac:spMk id="8" creationId="{2E183820-A901-F5EB-5E22-886D6460C2F5}"/>
          </ac:spMkLst>
        </pc:spChg>
        <pc:graphicFrameChg chg="mod">
          <ac:chgData name="Ana Isabel Rojo Oviedo" userId="4d3eaf77-725d-45d4-87b6-3d85d10ce679" providerId="ADAL" clId="{011824D8-791D-4BF1-8617-44DF141544B8}" dt="2026-07-23T07:54:55.521" v="119" actId="1076"/>
          <ac:graphicFrameMkLst>
            <pc:docMk/>
            <pc:sldMk cId="2940303090" sldId="267"/>
            <ac:graphicFrameMk id="4" creationId="{BE67F09D-8B92-A865-C73B-1275E93CF1BE}"/>
          </ac:graphicFrameMkLst>
        </pc:graphicFrameChg>
        <pc:graphicFrameChg chg="mod">
          <ac:chgData name="Ana Isabel Rojo Oviedo" userId="4d3eaf77-725d-45d4-87b6-3d85d10ce679" providerId="ADAL" clId="{011824D8-791D-4BF1-8617-44DF141544B8}" dt="2026-07-23T07:54:52.011" v="118" actId="1076"/>
          <ac:graphicFrameMkLst>
            <pc:docMk/>
            <pc:sldMk cId="2940303090" sldId="267"/>
            <ac:graphicFrameMk id="9" creationId="{EE82C0F7-52D5-00AD-DC5D-FD7D18406993}"/>
          </ac:graphicFrameMkLst>
        </pc:graphicFrameChg>
        <pc:graphicFrameChg chg="mod modGraphic">
          <ac:chgData name="Ana Isabel Rojo Oviedo" userId="4d3eaf77-725d-45d4-87b6-3d85d10ce679" providerId="ADAL" clId="{011824D8-791D-4BF1-8617-44DF141544B8}" dt="2026-07-23T07:55:33.251" v="126" actId="1076"/>
          <ac:graphicFrameMkLst>
            <pc:docMk/>
            <pc:sldMk cId="2940303090" sldId="267"/>
            <ac:graphicFrameMk id="10" creationId="{70B5A1BF-BDBE-FB4C-3234-EB1E44D458F6}"/>
          </ac:graphicFrameMkLst>
        </pc:graphicFrameChg>
        <pc:graphicFrameChg chg="mod modGraphic">
          <ac:chgData name="Ana Isabel Rojo Oviedo" userId="4d3eaf77-725d-45d4-87b6-3d85d10ce679" providerId="ADAL" clId="{011824D8-791D-4BF1-8617-44DF141544B8}" dt="2026-07-23T07:54:58.205" v="120" actId="1076"/>
          <ac:graphicFrameMkLst>
            <pc:docMk/>
            <pc:sldMk cId="2940303090" sldId="267"/>
            <ac:graphicFrameMk id="11" creationId="{70E99DA4-B921-ED1E-141E-4B34F22FD50D}"/>
          </ac:graphicFrameMkLst>
        </pc:graphicFrameChg>
      </pc:sldChg>
      <pc:sldChg chg="modSp mod">
        <pc:chgData name="Ana Isabel Rojo Oviedo" userId="4d3eaf77-725d-45d4-87b6-3d85d10ce679" providerId="ADAL" clId="{011824D8-791D-4BF1-8617-44DF141544B8}" dt="2026-07-23T07:55:44.403" v="127" actId="1076"/>
        <pc:sldMkLst>
          <pc:docMk/>
          <pc:sldMk cId="1494346705" sldId="269"/>
        </pc:sldMkLst>
        <pc:graphicFrameChg chg="mod modGraphic">
          <ac:chgData name="Ana Isabel Rojo Oviedo" userId="4d3eaf77-725d-45d4-87b6-3d85d10ce679" providerId="ADAL" clId="{011824D8-791D-4BF1-8617-44DF141544B8}" dt="2026-07-23T07:55:44.403" v="127" actId="1076"/>
          <ac:graphicFrameMkLst>
            <pc:docMk/>
            <pc:sldMk cId="1494346705" sldId="269"/>
            <ac:graphicFrameMk id="13" creationId="{19D33C9E-BB7F-7136-0F16-57A46AF3475C}"/>
          </ac:graphicFrameMkLst>
        </pc:graphicFrameChg>
      </pc:sldChg>
      <pc:sldChg chg="modSp mod">
        <pc:chgData name="Ana Isabel Rojo Oviedo" userId="4d3eaf77-725d-45d4-87b6-3d85d10ce679" providerId="ADAL" clId="{011824D8-791D-4BF1-8617-44DF141544B8}" dt="2026-07-31T10:03:39.120" v="145"/>
        <pc:sldMkLst>
          <pc:docMk/>
          <pc:sldMk cId="1199859770" sldId="270"/>
        </pc:sldMkLst>
        <pc:graphicFrameChg chg="mod modGraphic">
          <ac:chgData name="Ana Isabel Rojo Oviedo" userId="4d3eaf77-725d-45d4-87b6-3d85d10ce679" providerId="ADAL" clId="{011824D8-791D-4BF1-8617-44DF141544B8}" dt="2026-07-31T10:03:39.120" v="145"/>
          <ac:graphicFrameMkLst>
            <pc:docMk/>
            <pc:sldMk cId="1199859770" sldId="270"/>
            <ac:graphicFrameMk id="13" creationId="{14B7C60F-EB86-CA3C-FC11-7E1432D6C8D2}"/>
          </ac:graphicFrameMkLst>
        </pc:graphicFrameChg>
      </pc:sldChg>
      <pc:sldChg chg="addSp delSp modSp mod">
        <pc:chgData name="Ana Isabel Rojo Oviedo" userId="4d3eaf77-725d-45d4-87b6-3d85d10ce679" providerId="ADAL" clId="{011824D8-791D-4BF1-8617-44DF141544B8}" dt="2026-07-23T07:52:44.579" v="83" actId="20577"/>
        <pc:sldMkLst>
          <pc:docMk/>
          <pc:sldMk cId="4251366903" sldId="272"/>
        </pc:sldMkLst>
        <pc:spChg chg="mod">
          <ac:chgData name="Ana Isabel Rojo Oviedo" userId="4d3eaf77-725d-45d4-87b6-3d85d10ce679" providerId="ADAL" clId="{011824D8-791D-4BF1-8617-44DF141544B8}" dt="2026-07-23T07:52:39.523" v="82" actId="1076"/>
          <ac:spMkLst>
            <pc:docMk/>
            <pc:sldMk cId="4251366903" sldId="272"/>
            <ac:spMk id="10" creationId="{4D15EF3F-8124-D055-BB5D-8DA9BDC84F95}"/>
          </ac:spMkLst>
        </pc:spChg>
        <pc:graphicFrameChg chg="mod modGraphic">
          <ac:chgData name="Ana Isabel Rojo Oviedo" userId="4d3eaf77-725d-45d4-87b6-3d85d10ce679" providerId="ADAL" clId="{011824D8-791D-4BF1-8617-44DF141544B8}" dt="2026-07-23T07:52:44.579" v="83" actId="20577"/>
          <ac:graphicFrameMkLst>
            <pc:docMk/>
            <pc:sldMk cId="4251366903" sldId="272"/>
            <ac:graphicFrameMk id="13" creationId="{CF6EFBA0-63D0-DF0F-0217-E3535213CEA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272A2-47B3-4F22-8F78-93ACA12A3E54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182EB-8936-4BA5-9374-60959B8EE5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717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36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962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01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036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862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24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713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539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830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664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40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1A8CBC-090A-4217-A67B-343C0C674CA1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08BA36-3B24-44A8-8B90-CE1FC7ECB7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910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77E836-04DA-9CFA-6905-CD9A803F8C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9" b="8065"/>
          <a:stretch/>
        </p:blipFill>
        <p:spPr>
          <a:xfrm>
            <a:off x="0" y="-11420"/>
            <a:ext cx="9906000" cy="99297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C6B6374-D53A-FA6A-CE3C-666A57AF27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321"/>
          <a:stretch/>
        </p:blipFill>
        <p:spPr>
          <a:xfrm>
            <a:off x="0" y="6095704"/>
            <a:ext cx="9906000" cy="762296"/>
          </a:xfrm>
          <a:prstGeom prst="rect">
            <a:avLst/>
          </a:prstGeom>
        </p:spPr>
      </p:pic>
      <p:pic>
        <p:nvPicPr>
          <p:cNvPr id="5" name="Imagen 4" descr="Dibujo abstracto de colores&#10;&#10;Descripción generada automáticamente con confianza baja">
            <a:extLst>
              <a:ext uri="{FF2B5EF4-FFF2-40B4-BE49-F238E27FC236}">
                <a16:creationId xmlns:a16="http://schemas.microsoft.com/office/drawing/2014/main" id="{8CBCB090-88A9-A555-1E69-914DB9914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2" y="239158"/>
            <a:ext cx="2793163" cy="47538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78C3F75-195B-F23F-64CF-BB18A647A061}"/>
              </a:ext>
            </a:extLst>
          </p:cNvPr>
          <p:cNvSpPr txBox="1"/>
          <p:nvPr/>
        </p:nvSpPr>
        <p:spPr>
          <a:xfrm>
            <a:off x="3531022" y="380934"/>
            <a:ext cx="4133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977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Máster en Arqueología y Patrimonio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4D3DA91-8CA4-F05C-66FF-369640CB5F80}"/>
              </a:ext>
            </a:extLst>
          </p:cNvPr>
          <p:cNvCxnSpPr/>
          <p:nvPr/>
        </p:nvCxnSpPr>
        <p:spPr>
          <a:xfrm>
            <a:off x="3531022" y="315253"/>
            <a:ext cx="0" cy="43338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67F09D-8B92-A865-C73B-1275E93CF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854384"/>
              </p:ext>
            </p:extLst>
          </p:nvPr>
        </p:nvGraphicFramePr>
        <p:xfrm>
          <a:off x="441450" y="1192184"/>
          <a:ext cx="8914096" cy="261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4096">
                  <a:extLst>
                    <a:ext uri="{9D8B030D-6E8A-4147-A177-3AD203B41FA5}">
                      <a16:colId xmlns:a16="http://schemas.microsoft.com/office/drawing/2014/main" val="3076266411"/>
                    </a:ext>
                  </a:extLst>
                </a:gridCol>
              </a:tblGrid>
              <a:tr h="261711">
                <a:tc>
                  <a:txBody>
                    <a:bodyPr/>
                    <a:lstStyle/>
                    <a:p>
                      <a:pPr algn="ctr"/>
                      <a:r>
                        <a:rPr lang="es-ES" sz="1100" cap="none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PRIMER CUATRIMESTRE (21/09/26-18/12/26)</a:t>
                      </a:r>
                    </a:p>
                  </a:txBody>
                  <a:tcPr anchor="ctr">
                    <a:solidFill>
                      <a:srgbClr val="5DA4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8356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3BC8B7D-CFDF-9672-4D45-D16F5595B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440" y="6311345"/>
            <a:ext cx="1193601" cy="3771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441F29E-3E1E-C742-7C29-45689FCEC4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203"/>
          <a:stretch/>
        </p:blipFill>
        <p:spPr>
          <a:xfrm>
            <a:off x="8476924" y="6311345"/>
            <a:ext cx="328168" cy="35903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E183820-A901-F5EB-5E22-886D6460C2F5}"/>
              </a:ext>
            </a:extLst>
          </p:cNvPr>
          <p:cNvSpPr txBox="1"/>
          <p:nvPr/>
        </p:nvSpPr>
        <p:spPr>
          <a:xfrm>
            <a:off x="8805092" y="6095704"/>
            <a:ext cx="5504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E82C0F7-52D5-00AD-DC5D-FD7D18406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77640"/>
              </p:ext>
            </p:extLst>
          </p:nvPr>
        </p:nvGraphicFramePr>
        <p:xfrm>
          <a:off x="559163" y="854039"/>
          <a:ext cx="8555210" cy="329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5210">
                  <a:extLst>
                    <a:ext uri="{9D8B030D-6E8A-4147-A177-3AD203B41FA5}">
                      <a16:colId xmlns:a16="http://schemas.microsoft.com/office/drawing/2014/main" val="3869382938"/>
                    </a:ext>
                  </a:extLst>
                </a:gridCol>
              </a:tblGrid>
              <a:tr h="329509">
                <a:tc>
                  <a:txBody>
                    <a:bodyPr/>
                    <a:lstStyle/>
                    <a:p>
                      <a:r>
                        <a:rPr lang="es-ES" sz="11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Aula docencia : (pendiente)                                                                                                                                              fecha inicio/fin: 21/09/26-30/04/27</a:t>
                      </a:r>
                      <a:endParaRPr lang="es-ES" sz="1000" cap="small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553605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70E99DA4-B921-ED1E-141E-4B34F22FD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628519"/>
              </p:ext>
            </p:extLst>
          </p:nvPr>
        </p:nvGraphicFramePr>
        <p:xfrm>
          <a:off x="441450" y="1514738"/>
          <a:ext cx="8914096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652">
                  <a:extLst>
                    <a:ext uri="{9D8B030D-6E8A-4147-A177-3AD203B41FA5}">
                      <a16:colId xmlns:a16="http://schemas.microsoft.com/office/drawing/2014/main" val="23058461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4613520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05740021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081892378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4273574362"/>
                    </a:ext>
                  </a:extLst>
                </a:gridCol>
                <a:gridCol w="1292225">
                  <a:extLst>
                    <a:ext uri="{9D8B030D-6E8A-4147-A177-3AD203B41FA5}">
                      <a16:colId xmlns:a16="http://schemas.microsoft.com/office/drawing/2014/main" val="3971800433"/>
                    </a:ext>
                  </a:extLst>
                </a:gridCol>
                <a:gridCol w="1044575">
                  <a:extLst>
                    <a:ext uri="{9D8B030D-6E8A-4147-A177-3AD203B41FA5}">
                      <a16:colId xmlns:a16="http://schemas.microsoft.com/office/drawing/2014/main" val="3751175349"/>
                    </a:ext>
                  </a:extLst>
                </a:gridCol>
                <a:gridCol w="1162667">
                  <a:extLst>
                    <a:ext uri="{9D8B030D-6E8A-4147-A177-3AD203B41FA5}">
                      <a16:colId xmlns:a16="http://schemas.microsoft.com/office/drawing/2014/main" val="1926976410"/>
                    </a:ext>
                  </a:extLst>
                </a:gridCol>
                <a:gridCol w="1033127">
                  <a:extLst>
                    <a:ext uri="{9D8B030D-6E8A-4147-A177-3AD203B41FA5}">
                      <a16:colId xmlns:a16="http://schemas.microsoft.com/office/drawing/2014/main" val="448028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Tarde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Lunes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Martes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Miércoles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Jueves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31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15:00-16:00</a:t>
                      </a:r>
                    </a:p>
                  </a:txBody>
                  <a:tcPr>
                    <a:solidFill>
                      <a:srgbClr val="DDDDD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34305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Enfoques teóricos en Arqueología y Patrimonio: discurso e interpretación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Rafael Garrido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34305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Enfoques teóricos en Arqueología y Patrimonio: discurso e interpretación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Rafael Garrido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34313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Laboratorio Arqueológico: Técnicas, muestreo y Procedimientos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 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34323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Legislación, políticas culturales y patrimonio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 Zamora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34313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Laboratorio Arqueológico: Técnicas, muestreo y Procedimientos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34323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Legislación, políticas culturales y patrimonio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 Zamora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441700"/>
                  </a:ext>
                </a:extLst>
              </a:tr>
              <a:tr h="2307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16:00-17:00</a:t>
                      </a:r>
                    </a:p>
                  </a:txBody>
                  <a:tcPr>
                    <a:solidFill>
                      <a:srgbClr val="DDDDDD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532903"/>
                  </a:ext>
                </a:extLst>
              </a:tr>
              <a:tr h="10718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17:00-18:00</a:t>
                      </a:r>
                    </a:p>
                  </a:txBody>
                  <a:tcPr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34319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Cambio climático y Arqueología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Corina Liesau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María Soto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34325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Museos y educación patrimonial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34319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Cambio climático y Arqueología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Corina Liesau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María Soto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34325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Museos y educación patrimonial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34311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Bases de Datos, FAIR, Ciencia Abierta y datos cuantitativos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34312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Representación gráfica del patrimonio arqueológico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Nuria Castañeda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Mód.VII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rgbClr val="5DA4EB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34311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Bases de Datos, FAIR, Ciencia Abierta y datos cuantitativos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34312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Representación gráfica del patrimonio arqueológico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Nuria Castañeda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Mód.VII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71262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18:00-19:00</a:t>
                      </a: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34317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Arqueología de la Arquitectura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Silvia González</a:t>
                      </a:r>
                    </a:p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34326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Diseño de exposiciones y comisariado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Juan </a:t>
                      </a:r>
                      <a:r>
                        <a:rPr lang="es-ES" sz="1100" b="0" kern="1200" dirty="0" err="1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Blánquez</a:t>
                      </a: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34317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Arqueología de la Arquitectura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34326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Diseño de exposiciones y comisariado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Juan </a:t>
                      </a:r>
                      <a:r>
                        <a:rPr lang="es-ES" sz="1100" b="0" kern="1200" dirty="0" err="1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Blánquez</a:t>
                      </a: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790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19:00-20:00</a:t>
                      </a: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1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212189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70B5A1BF-BDBE-FB4C-3234-EB1E44D45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548890"/>
              </p:ext>
            </p:extLst>
          </p:nvPr>
        </p:nvGraphicFramePr>
        <p:xfrm>
          <a:off x="1642785" y="6240819"/>
          <a:ext cx="3776473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6473">
                  <a:extLst>
                    <a:ext uri="{9D8B030D-6E8A-4147-A177-3AD203B41FA5}">
                      <a16:colId xmlns:a16="http://schemas.microsoft.com/office/drawing/2014/main" val="3869382938"/>
                    </a:ext>
                  </a:extLst>
                </a:gridCol>
              </a:tblGrid>
              <a:tr h="158666">
                <a:tc>
                  <a:txBody>
                    <a:bodyPr/>
                    <a:lstStyle/>
                    <a:p>
                      <a:r>
                        <a:rPr lang="es-ES" sz="11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SEMANA DE CONFERENCIAS 03-06/11/2026</a:t>
                      </a:r>
                      <a:endParaRPr lang="es-ES" sz="1000" cap="small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553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303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F6F12-70BD-C860-5FD4-18B842FF8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184936F-A450-FC7F-5FDA-6890E51B4E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9" b="8065"/>
          <a:stretch/>
        </p:blipFill>
        <p:spPr>
          <a:xfrm>
            <a:off x="0" y="-11420"/>
            <a:ext cx="9906000" cy="99297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6A08567-F53D-E845-50FB-F5DC7AE3E9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321"/>
          <a:stretch/>
        </p:blipFill>
        <p:spPr>
          <a:xfrm>
            <a:off x="0" y="6095704"/>
            <a:ext cx="9906000" cy="762296"/>
          </a:xfrm>
          <a:prstGeom prst="rect">
            <a:avLst/>
          </a:prstGeom>
        </p:spPr>
      </p:pic>
      <p:pic>
        <p:nvPicPr>
          <p:cNvPr id="5" name="Imagen 4" descr="Dibujo abstracto de colores&#10;&#10;Descripción generada automáticamente con confianza baja">
            <a:extLst>
              <a:ext uri="{FF2B5EF4-FFF2-40B4-BE49-F238E27FC236}">
                <a16:creationId xmlns:a16="http://schemas.microsoft.com/office/drawing/2014/main" id="{85365B0F-6DCD-A9B7-2084-EA6FDFB65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2" y="239158"/>
            <a:ext cx="2793163" cy="47538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4DE9B030-3300-6E14-1672-C85BA715D90D}"/>
              </a:ext>
            </a:extLst>
          </p:cNvPr>
          <p:cNvSpPr txBox="1"/>
          <p:nvPr/>
        </p:nvSpPr>
        <p:spPr>
          <a:xfrm>
            <a:off x="3531022" y="380934"/>
            <a:ext cx="4133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977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Máster en Arqueología y Patrimonio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0975F962-3784-164E-22ED-107A0ED99A12}"/>
              </a:ext>
            </a:extLst>
          </p:cNvPr>
          <p:cNvCxnSpPr/>
          <p:nvPr/>
        </p:nvCxnSpPr>
        <p:spPr>
          <a:xfrm>
            <a:off x="3531022" y="315253"/>
            <a:ext cx="0" cy="43338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0934D3E-4257-4EA8-F6BC-92358059B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752749"/>
              </p:ext>
            </p:extLst>
          </p:nvPr>
        </p:nvGraphicFramePr>
        <p:xfrm>
          <a:off x="472441" y="1373904"/>
          <a:ext cx="8961118" cy="261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1118">
                  <a:extLst>
                    <a:ext uri="{9D8B030D-6E8A-4147-A177-3AD203B41FA5}">
                      <a16:colId xmlns:a16="http://schemas.microsoft.com/office/drawing/2014/main" val="3076266411"/>
                    </a:ext>
                  </a:extLst>
                </a:gridCol>
              </a:tblGrid>
              <a:tr h="261711">
                <a:tc>
                  <a:txBody>
                    <a:bodyPr/>
                    <a:lstStyle/>
                    <a:p>
                      <a:pPr algn="ctr"/>
                      <a:r>
                        <a:rPr lang="es-ES" sz="1100" cap="none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PRIMER CUATRIMESTRE (21/09/26-18/12/26)</a:t>
                      </a:r>
                    </a:p>
                  </a:txBody>
                  <a:tcPr anchor="ctr">
                    <a:solidFill>
                      <a:srgbClr val="5DA4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8356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5300F311-A4F2-86D4-CD11-B7CA86A44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440" y="6311345"/>
            <a:ext cx="1193601" cy="3771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2CECEE9-DE11-AB1A-5F41-CFE8D691B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203"/>
          <a:stretch/>
        </p:blipFill>
        <p:spPr>
          <a:xfrm>
            <a:off x="8476924" y="6311345"/>
            <a:ext cx="328168" cy="35903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3801199-340B-5400-7D84-DD76D9779605}"/>
              </a:ext>
            </a:extLst>
          </p:cNvPr>
          <p:cNvSpPr txBox="1"/>
          <p:nvPr/>
        </p:nvSpPr>
        <p:spPr>
          <a:xfrm>
            <a:off x="8873200" y="6183258"/>
            <a:ext cx="4823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6701CEC0-7A50-6A8B-62D6-5E4F1893A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191896"/>
              </p:ext>
            </p:extLst>
          </p:nvPr>
        </p:nvGraphicFramePr>
        <p:xfrm>
          <a:off x="472441" y="1041220"/>
          <a:ext cx="7528620" cy="332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8620">
                  <a:extLst>
                    <a:ext uri="{9D8B030D-6E8A-4147-A177-3AD203B41FA5}">
                      <a16:colId xmlns:a16="http://schemas.microsoft.com/office/drawing/2014/main" val="3869382938"/>
                    </a:ext>
                  </a:extLst>
                </a:gridCol>
              </a:tblGrid>
              <a:tr h="332913">
                <a:tc>
                  <a:txBody>
                    <a:bodyPr/>
                    <a:lstStyle/>
                    <a:p>
                      <a:r>
                        <a:rPr lang="es-ES" sz="11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SEMANAS </a:t>
                      </a:r>
                      <a:r>
                        <a:rPr lang="es-ES" sz="10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10/11-18/12/2026</a:t>
                      </a:r>
                      <a:endParaRPr lang="es-ES" sz="1000" cap="small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553605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19D33C9E-BB7F-7136-0F16-57A46AF34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126432"/>
              </p:ext>
            </p:extLst>
          </p:nvPr>
        </p:nvGraphicFramePr>
        <p:xfrm>
          <a:off x="472441" y="1706817"/>
          <a:ext cx="8961115" cy="453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89">
                  <a:extLst>
                    <a:ext uri="{9D8B030D-6E8A-4147-A177-3AD203B41FA5}">
                      <a16:colId xmlns:a16="http://schemas.microsoft.com/office/drawing/2014/main" val="548646503"/>
                    </a:ext>
                  </a:extLst>
                </a:gridCol>
                <a:gridCol w="1722922">
                  <a:extLst>
                    <a:ext uri="{9D8B030D-6E8A-4147-A177-3AD203B41FA5}">
                      <a16:colId xmlns:a16="http://schemas.microsoft.com/office/drawing/2014/main" val="2592732460"/>
                    </a:ext>
                  </a:extLst>
                </a:gridCol>
                <a:gridCol w="1934678">
                  <a:extLst>
                    <a:ext uri="{9D8B030D-6E8A-4147-A177-3AD203B41FA5}">
                      <a16:colId xmlns:a16="http://schemas.microsoft.com/office/drawing/2014/main" val="3583173676"/>
                    </a:ext>
                  </a:extLst>
                </a:gridCol>
                <a:gridCol w="1121343">
                  <a:extLst>
                    <a:ext uri="{9D8B030D-6E8A-4147-A177-3AD203B41FA5}">
                      <a16:colId xmlns:a16="http://schemas.microsoft.com/office/drawing/2014/main" val="4172503855"/>
                    </a:ext>
                  </a:extLst>
                </a:gridCol>
                <a:gridCol w="1121343">
                  <a:extLst>
                    <a:ext uri="{9D8B030D-6E8A-4147-A177-3AD203B41FA5}">
                      <a16:colId xmlns:a16="http://schemas.microsoft.com/office/drawing/2014/main" val="2439704580"/>
                    </a:ext>
                  </a:extLst>
                </a:gridCol>
                <a:gridCol w="1088420">
                  <a:extLst>
                    <a:ext uri="{9D8B030D-6E8A-4147-A177-3AD203B41FA5}">
                      <a16:colId xmlns:a16="http://schemas.microsoft.com/office/drawing/2014/main" val="373563167"/>
                    </a:ext>
                  </a:extLst>
                </a:gridCol>
                <a:gridCol w="1088420">
                  <a:extLst>
                    <a:ext uri="{9D8B030D-6E8A-4147-A177-3AD203B41FA5}">
                      <a16:colId xmlns:a16="http://schemas.microsoft.com/office/drawing/2014/main" val="13928083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Tarde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Lunes 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Martes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Miércoles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Jueves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867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15:00-16:00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34305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Enfoques teóricos en Arqueología y Patrimonio: discurso e interpretación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Rafael Garrido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34305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Enfoques teóricos en Arqueología y Patrimonio: discurso e interpretación</a:t>
                      </a:r>
                      <a:endParaRPr lang="es-ES" sz="1100" dirty="0">
                        <a:solidFill>
                          <a:srgbClr val="5DA4EB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Rafael Garrido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34313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Laboratorio Arqueológico: Técnicas, muestreo y Procedimientos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34323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Legislación, políticas culturales y patrimonio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34313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Laboratorio Arqueológico: Técnicas, muestreo y Procedimientos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34323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Legislación, políticas culturales y patrimonio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80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16:00-17:00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34307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Perspectiva de Género en Estudios Arqueológicos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7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17:00-18:00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34315</a:t>
                      </a:r>
                    </a:p>
                    <a:p>
                      <a:pPr algn="ctr"/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Arqueobiología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Corina Liesau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34322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SIG para la gestión y planificación del patrimonio arqueológico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 Zamora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34315</a:t>
                      </a:r>
                    </a:p>
                    <a:p>
                      <a:pPr algn="ctr"/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Arqueobiología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Corina Liesau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34322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SIG para la gestión y planificación del patrimonio arqueológico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 Zamora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</a:p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045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18:00-19:00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34308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Elaboración y presentación de artículos científicos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34308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Elaboración y presentación de artículos científicos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34307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Perspectiva de Género en Estudios Arqueológicos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Francesca Romagnoli</a:t>
                      </a:r>
                      <a:endParaRPr lang="es-ES" sz="1100" dirty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781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19:00-20:00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459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346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1EC8E-D8DD-0435-F91C-2AF1113C5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93A8A4A-9272-C670-42B2-678E6273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9" b="8065"/>
          <a:stretch/>
        </p:blipFill>
        <p:spPr>
          <a:xfrm>
            <a:off x="0" y="-11420"/>
            <a:ext cx="9906000" cy="99297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194CF13-8100-319C-24C2-CCACAC04F4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321"/>
          <a:stretch/>
        </p:blipFill>
        <p:spPr>
          <a:xfrm>
            <a:off x="0" y="6095704"/>
            <a:ext cx="9906000" cy="762296"/>
          </a:xfrm>
          <a:prstGeom prst="rect">
            <a:avLst/>
          </a:prstGeom>
        </p:spPr>
      </p:pic>
      <p:pic>
        <p:nvPicPr>
          <p:cNvPr id="5" name="Imagen 4" descr="Dibujo abstracto de colores&#10;&#10;Descripción generada automáticamente con confianza baja">
            <a:extLst>
              <a:ext uri="{FF2B5EF4-FFF2-40B4-BE49-F238E27FC236}">
                <a16:creationId xmlns:a16="http://schemas.microsoft.com/office/drawing/2014/main" id="{0500BA58-28CC-52F5-5F33-5D5A46DBC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2" y="239158"/>
            <a:ext cx="2793163" cy="47538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324EBBC-EFA4-8880-6AF4-0A41D1E03C19}"/>
              </a:ext>
            </a:extLst>
          </p:cNvPr>
          <p:cNvSpPr txBox="1"/>
          <p:nvPr/>
        </p:nvSpPr>
        <p:spPr>
          <a:xfrm>
            <a:off x="3531022" y="380934"/>
            <a:ext cx="4133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977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Máster en Arqueología y Patrimonio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3807985B-0749-EF2C-0776-F60B83652B20}"/>
              </a:ext>
            </a:extLst>
          </p:cNvPr>
          <p:cNvCxnSpPr/>
          <p:nvPr/>
        </p:nvCxnSpPr>
        <p:spPr>
          <a:xfrm>
            <a:off x="3531022" y="315253"/>
            <a:ext cx="0" cy="43338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32CC037-E50E-628E-221B-44F1F8134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663617"/>
              </p:ext>
            </p:extLst>
          </p:nvPr>
        </p:nvGraphicFramePr>
        <p:xfrm>
          <a:off x="394428" y="1414938"/>
          <a:ext cx="8961118" cy="261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1118">
                  <a:extLst>
                    <a:ext uri="{9D8B030D-6E8A-4147-A177-3AD203B41FA5}">
                      <a16:colId xmlns:a16="http://schemas.microsoft.com/office/drawing/2014/main" val="3076266411"/>
                    </a:ext>
                  </a:extLst>
                </a:gridCol>
              </a:tblGrid>
              <a:tr h="261711">
                <a:tc>
                  <a:txBody>
                    <a:bodyPr/>
                    <a:lstStyle/>
                    <a:p>
                      <a:pPr algn="ctr"/>
                      <a:r>
                        <a:rPr lang="es-ES" sz="1100" cap="none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SEGUNDO CUATRIMESTRE (01/02/27-30/04/27)</a:t>
                      </a:r>
                    </a:p>
                  </a:txBody>
                  <a:tcPr anchor="ctr">
                    <a:solidFill>
                      <a:srgbClr val="5DA4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8356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5023A1B8-22D0-897F-C2AF-FA07B3B30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440" y="6311345"/>
            <a:ext cx="1193601" cy="3771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1117F6F-7BA6-FB08-558B-9CBDC9666A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203"/>
          <a:stretch/>
        </p:blipFill>
        <p:spPr>
          <a:xfrm>
            <a:off x="8476924" y="6311345"/>
            <a:ext cx="328168" cy="35903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4E63F20-1F63-DD48-B775-93C10E4A17B9}"/>
              </a:ext>
            </a:extLst>
          </p:cNvPr>
          <p:cNvSpPr txBox="1"/>
          <p:nvPr/>
        </p:nvSpPr>
        <p:spPr>
          <a:xfrm>
            <a:off x="8873200" y="6183258"/>
            <a:ext cx="4823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A4B2A01-BE72-B9BA-3EA8-067E15D76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588273"/>
              </p:ext>
            </p:extLst>
          </p:nvPr>
        </p:nvGraphicFramePr>
        <p:xfrm>
          <a:off x="394428" y="1065671"/>
          <a:ext cx="7528620" cy="33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8620">
                  <a:extLst>
                    <a:ext uri="{9D8B030D-6E8A-4147-A177-3AD203B41FA5}">
                      <a16:colId xmlns:a16="http://schemas.microsoft.com/office/drawing/2014/main" val="3869382938"/>
                    </a:ext>
                  </a:extLst>
                </a:gridCol>
              </a:tblGrid>
              <a:tr h="332914">
                <a:tc>
                  <a:txBody>
                    <a:bodyPr/>
                    <a:lstStyle/>
                    <a:p>
                      <a:r>
                        <a:rPr lang="es-ES" sz="11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SEMANAS </a:t>
                      </a:r>
                      <a:r>
                        <a:rPr lang="es-ES" sz="10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01/02-12/03/2027</a:t>
                      </a:r>
                      <a:endParaRPr lang="es-ES" sz="1000" cap="small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553605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14B7C60F-EB86-CA3C-FC11-7E1432D6C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755909"/>
              </p:ext>
            </p:extLst>
          </p:nvPr>
        </p:nvGraphicFramePr>
        <p:xfrm>
          <a:off x="394431" y="1764203"/>
          <a:ext cx="8961115" cy="383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89">
                  <a:extLst>
                    <a:ext uri="{9D8B030D-6E8A-4147-A177-3AD203B41FA5}">
                      <a16:colId xmlns:a16="http://schemas.microsoft.com/office/drawing/2014/main" val="548646503"/>
                    </a:ext>
                  </a:extLst>
                </a:gridCol>
                <a:gridCol w="967339">
                  <a:extLst>
                    <a:ext uri="{9D8B030D-6E8A-4147-A177-3AD203B41FA5}">
                      <a16:colId xmlns:a16="http://schemas.microsoft.com/office/drawing/2014/main" val="2592732460"/>
                    </a:ext>
                  </a:extLst>
                </a:gridCol>
                <a:gridCol w="967339">
                  <a:extLst>
                    <a:ext uri="{9D8B030D-6E8A-4147-A177-3AD203B41FA5}">
                      <a16:colId xmlns:a16="http://schemas.microsoft.com/office/drawing/2014/main" val="2639627868"/>
                    </a:ext>
                  </a:extLst>
                </a:gridCol>
                <a:gridCol w="861461">
                  <a:extLst>
                    <a:ext uri="{9D8B030D-6E8A-4147-A177-3AD203B41FA5}">
                      <a16:colId xmlns:a16="http://schemas.microsoft.com/office/drawing/2014/main" val="3583173676"/>
                    </a:ext>
                  </a:extLst>
                </a:gridCol>
                <a:gridCol w="861461">
                  <a:extLst>
                    <a:ext uri="{9D8B030D-6E8A-4147-A177-3AD203B41FA5}">
                      <a16:colId xmlns:a16="http://schemas.microsoft.com/office/drawing/2014/main" val="1970043594"/>
                    </a:ext>
                  </a:extLst>
                </a:gridCol>
                <a:gridCol w="1121343">
                  <a:extLst>
                    <a:ext uri="{9D8B030D-6E8A-4147-A177-3AD203B41FA5}">
                      <a16:colId xmlns:a16="http://schemas.microsoft.com/office/drawing/2014/main" val="4172503855"/>
                    </a:ext>
                  </a:extLst>
                </a:gridCol>
                <a:gridCol w="1121343">
                  <a:extLst>
                    <a:ext uri="{9D8B030D-6E8A-4147-A177-3AD203B41FA5}">
                      <a16:colId xmlns:a16="http://schemas.microsoft.com/office/drawing/2014/main" val="1632535336"/>
                    </a:ext>
                  </a:extLst>
                </a:gridCol>
                <a:gridCol w="1088420">
                  <a:extLst>
                    <a:ext uri="{9D8B030D-6E8A-4147-A177-3AD203B41FA5}">
                      <a16:colId xmlns:a16="http://schemas.microsoft.com/office/drawing/2014/main" val="373563167"/>
                    </a:ext>
                  </a:extLst>
                </a:gridCol>
                <a:gridCol w="1088420">
                  <a:extLst>
                    <a:ext uri="{9D8B030D-6E8A-4147-A177-3AD203B41FA5}">
                      <a16:colId xmlns:a16="http://schemas.microsoft.com/office/drawing/2014/main" val="37741306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Tarde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Lunes 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Martes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Miércoles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Jueves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867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15:00-16:00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34306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los procesos tecnológicos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Moralejo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los procesos tecnológicos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Moralejo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s-ES" sz="1100" dirty="0">
                        <a:solidFill>
                          <a:srgbClr val="5DA4EB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34310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Comunicación y Divulgación ética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ES" sz="1100" dirty="0">
                        <a:solidFill>
                          <a:srgbClr val="5DA4EB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34310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Comunicación y Divulgación ética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80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16:00-17:00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7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17:00-18:00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del territorio y del paisaje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34320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Museología y Museografía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del territorio y del paisaje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34320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Museología y Museografía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34318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Forense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34321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Modelos de gestión documental en museos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34318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Forense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34321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Modelos de gestión documental en museos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045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18:00-19:00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781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19:00-20:00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34316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la muerte, el ritual y la religiosidad</a:t>
                      </a:r>
                    </a:p>
                    <a:p>
                      <a:pPr algn="ctr"/>
                      <a:r>
                        <a:rPr lang="es-ES" sz="110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  <a:endParaRPr lang="es-ES" sz="1100" dirty="0">
                        <a:solidFill>
                          <a:srgbClr val="5DA4EB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Patrimonio biológico en Museos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34316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la muerte, el ritual y la religiosidad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Patrimonio biológico en Museos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Ángel Fuentes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459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20:00-21:00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365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859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3047A-F6F4-C697-667B-34A5C1A2C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E650057-4C83-24DA-99AC-6B342F5CF9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9" b="8065"/>
          <a:stretch/>
        </p:blipFill>
        <p:spPr>
          <a:xfrm>
            <a:off x="0" y="-11420"/>
            <a:ext cx="9906000" cy="99297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15001F-AEA1-56CB-E326-62341BA415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321"/>
          <a:stretch/>
        </p:blipFill>
        <p:spPr>
          <a:xfrm>
            <a:off x="0" y="6095704"/>
            <a:ext cx="9906000" cy="762296"/>
          </a:xfrm>
          <a:prstGeom prst="rect">
            <a:avLst/>
          </a:prstGeom>
        </p:spPr>
      </p:pic>
      <p:pic>
        <p:nvPicPr>
          <p:cNvPr id="5" name="Imagen 4" descr="Dibujo abstracto de colores&#10;&#10;Descripción generada automáticamente con confianza baja">
            <a:extLst>
              <a:ext uri="{FF2B5EF4-FFF2-40B4-BE49-F238E27FC236}">
                <a16:creationId xmlns:a16="http://schemas.microsoft.com/office/drawing/2014/main" id="{6DC76593-09A7-EBC5-B755-9C9273EB1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2" y="239158"/>
            <a:ext cx="2793163" cy="47538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A89F1177-AE40-2D49-C7F1-2E47D2C9446D}"/>
              </a:ext>
            </a:extLst>
          </p:cNvPr>
          <p:cNvSpPr txBox="1"/>
          <p:nvPr/>
        </p:nvSpPr>
        <p:spPr>
          <a:xfrm>
            <a:off x="3531022" y="380934"/>
            <a:ext cx="4133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4977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Máster en Arqueología y Patrimonio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B778074-68C1-7F03-C80F-FF9847C7F03F}"/>
              </a:ext>
            </a:extLst>
          </p:cNvPr>
          <p:cNvCxnSpPr/>
          <p:nvPr/>
        </p:nvCxnSpPr>
        <p:spPr>
          <a:xfrm>
            <a:off x="3531022" y="315253"/>
            <a:ext cx="0" cy="43338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31484CA-4F32-84F7-82FC-BD18F8109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584"/>
              </p:ext>
            </p:extLst>
          </p:nvPr>
        </p:nvGraphicFramePr>
        <p:xfrm>
          <a:off x="472442" y="1591162"/>
          <a:ext cx="8961118" cy="261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1118">
                  <a:extLst>
                    <a:ext uri="{9D8B030D-6E8A-4147-A177-3AD203B41FA5}">
                      <a16:colId xmlns:a16="http://schemas.microsoft.com/office/drawing/2014/main" val="3076266411"/>
                    </a:ext>
                  </a:extLst>
                </a:gridCol>
              </a:tblGrid>
              <a:tr h="261711">
                <a:tc>
                  <a:txBody>
                    <a:bodyPr/>
                    <a:lstStyle/>
                    <a:p>
                      <a:pPr algn="ctr"/>
                      <a:r>
                        <a:rPr lang="es-ES" sz="1100" cap="none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SEGUNDO CUATRIMESTRE (01/02/27-30/04/27)</a:t>
                      </a:r>
                    </a:p>
                  </a:txBody>
                  <a:tcPr anchor="ctr">
                    <a:solidFill>
                      <a:srgbClr val="5DA4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8356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6731886-9D5B-D28F-7769-50749D2EB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2440" y="6311345"/>
            <a:ext cx="1193601" cy="3771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3BD7B48-C9C5-5E77-E045-E5817CC0BF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203"/>
          <a:stretch/>
        </p:blipFill>
        <p:spPr>
          <a:xfrm>
            <a:off x="8476924" y="6311345"/>
            <a:ext cx="328168" cy="35903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7933F8A-0807-C665-74DF-B1A4C8474867}"/>
              </a:ext>
            </a:extLst>
          </p:cNvPr>
          <p:cNvSpPr txBox="1"/>
          <p:nvPr/>
        </p:nvSpPr>
        <p:spPr>
          <a:xfrm>
            <a:off x="8873200" y="6183258"/>
            <a:ext cx="4823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9CB1CE8-CD90-1B3F-D20C-44AE6CF27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077018"/>
              </p:ext>
            </p:extLst>
          </p:nvPr>
        </p:nvGraphicFramePr>
        <p:xfrm>
          <a:off x="472440" y="1157702"/>
          <a:ext cx="7528620" cy="33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8620">
                  <a:extLst>
                    <a:ext uri="{9D8B030D-6E8A-4147-A177-3AD203B41FA5}">
                      <a16:colId xmlns:a16="http://schemas.microsoft.com/office/drawing/2014/main" val="3869382938"/>
                    </a:ext>
                  </a:extLst>
                </a:gridCol>
              </a:tblGrid>
              <a:tr h="332914">
                <a:tc>
                  <a:txBody>
                    <a:bodyPr/>
                    <a:lstStyle/>
                    <a:p>
                      <a:r>
                        <a:rPr lang="es-ES" sz="11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SEMANAS </a:t>
                      </a:r>
                      <a:r>
                        <a:rPr lang="es-ES" sz="1000" b="1" cap="small" baseline="0" dirty="0">
                          <a:solidFill>
                            <a:srgbClr val="5DA4EB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15/03-30/04/2027</a:t>
                      </a:r>
                      <a:endParaRPr lang="es-ES" sz="1000" cap="small" baseline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553605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CF6EFBA0-63D0-DF0F-0217-E3535213C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653171"/>
              </p:ext>
            </p:extLst>
          </p:nvPr>
        </p:nvGraphicFramePr>
        <p:xfrm>
          <a:off x="472440" y="1909642"/>
          <a:ext cx="896112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220">
                  <a:extLst>
                    <a:ext uri="{9D8B030D-6E8A-4147-A177-3AD203B41FA5}">
                      <a16:colId xmlns:a16="http://schemas.microsoft.com/office/drawing/2014/main" val="548646503"/>
                    </a:ext>
                  </a:extLst>
                </a:gridCol>
                <a:gridCol w="1908680">
                  <a:extLst>
                    <a:ext uri="{9D8B030D-6E8A-4147-A177-3AD203B41FA5}">
                      <a16:colId xmlns:a16="http://schemas.microsoft.com/office/drawing/2014/main" val="2592732460"/>
                    </a:ext>
                  </a:extLst>
                </a:gridCol>
                <a:gridCol w="1908680">
                  <a:extLst>
                    <a:ext uri="{9D8B030D-6E8A-4147-A177-3AD203B41FA5}">
                      <a16:colId xmlns:a16="http://schemas.microsoft.com/office/drawing/2014/main" val="1781689663"/>
                    </a:ext>
                  </a:extLst>
                </a:gridCol>
                <a:gridCol w="1699770">
                  <a:extLst>
                    <a:ext uri="{9D8B030D-6E8A-4147-A177-3AD203B41FA5}">
                      <a16:colId xmlns:a16="http://schemas.microsoft.com/office/drawing/2014/main" val="3583173676"/>
                    </a:ext>
                  </a:extLst>
                </a:gridCol>
                <a:gridCol w="1699770">
                  <a:extLst>
                    <a:ext uri="{9D8B030D-6E8A-4147-A177-3AD203B41FA5}">
                      <a16:colId xmlns:a16="http://schemas.microsoft.com/office/drawing/2014/main" val="39236692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Tarde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Lunes 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alibri" panose="020F0502020204030204" pitchFamily="34" charset="0"/>
                        </a:rPr>
                        <a:t>Martes</a:t>
                      </a:r>
                    </a:p>
                  </a:txBody>
                  <a:tcPr>
                    <a:solidFill>
                      <a:srgbClr val="5DA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867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15:00-16:00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34306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los procesos tecnológicos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Moralejo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34306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 los procesos tecnológicos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Baena</a:t>
                      </a:r>
                    </a:p>
                    <a:p>
                      <a:pPr algn="ctr"/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Javier Moralejo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80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16:00-17:00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7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17:00-18:00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del territorio y del paisaje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ADI-7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34320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Museología y Museografía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34314</a:t>
                      </a:r>
                    </a:p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Arqueología del territorio y del paisaje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Mar Zamora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Patricia Ríos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ADI-7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100" dirty="0" err="1">
                          <a:latin typeface="Arial Narrow" panose="020B0606020202030204" pitchFamily="34" charset="0"/>
                        </a:rPr>
                        <a:t>Mód.IX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)</a:t>
                      </a:r>
                      <a:endParaRPr lang="es-ES" sz="11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1100">
                          <a:latin typeface="Arial Narrow" panose="020B0606020202030204" pitchFamily="34" charset="0"/>
                        </a:rPr>
                        <a:t>34320</a:t>
                      </a:r>
                    </a:p>
                    <a:p>
                      <a:pPr algn="ctr"/>
                      <a:r>
                        <a:rPr lang="es-ES" sz="1100">
                          <a:latin typeface="Arial Narrow" panose="020B0606020202030204" pitchFamily="34" charset="0"/>
                        </a:rPr>
                        <a:t>Museología </a:t>
                      </a:r>
                      <a:r>
                        <a:rPr lang="es-ES" sz="1100" dirty="0">
                          <a:latin typeface="Arial Narrow" panose="020B0606020202030204" pitchFamily="34" charset="0"/>
                        </a:rPr>
                        <a:t>y Museografía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5DA4EB"/>
                          </a:solidFill>
                          <a:latin typeface="Arial Narrow" panose="020B0606020202030204" pitchFamily="34" charset="0"/>
                        </a:rPr>
                        <a:t>Silvia González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045602"/>
                  </a:ext>
                </a:extLst>
              </a:tr>
              <a:tr h="272726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latin typeface="Arial Narrow" panose="020B0606020202030204" pitchFamily="34" charset="0"/>
                        </a:rPr>
                        <a:t>18:00-19:00</a:t>
                      </a: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sz="110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781301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4D15EF3F-8124-D055-BB5D-8DA9BDC84F95}"/>
              </a:ext>
            </a:extLst>
          </p:cNvPr>
          <p:cNvSpPr txBox="1"/>
          <p:nvPr/>
        </p:nvSpPr>
        <p:spPr>
          <a:xfrm>
            <a:off x="525917" y="4639042"/>
            <a:ext cx="88541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Arial Narrow" panose="020B0606020202030204" pitchFamily="34" charset="0"/>
              </a:rPr>
              <a:t>Arqueología de campo: Técnicas, Prácticas (</a:t>
            </a:r>
            <a:r>
              <a:rPr lang="es-ES" sz="1100" dirty="0">
                <a:solidFill>
                  <a:srgbClr val="5DA4EB"/>
                </a:solidFill>
                <a:latin typeface="Arial Narrow" panose="020B0606020202030204" pitchFamily="34" charset="0"/>
              </a:rPr>
              <a:t>Javier Baena; Juan </a:t>
            </a:r>
            <a:r>
              <a:rPr lang="es-ES" sz="1100" dirty="0" err="1">
                <a:solidFill>
                  <a:srgbClr val="5DA4EB"/>
                </a:solidFill>
                <a:latin typeface="Arial Narrow" panose="020B0606020202030204" pitchFamily="34" charset="0"/>
              </a:rPr>
              <a:t>Blánquez</a:t>
            </a:r>
            <a:r>
              <a:rPr lang="es-ES" sz="1100" dirty="0">
                <a:solidFill>
                  <a:srgbClr val="5DA4EB"/>
                </a:solidFill>
                <a:latin typeface="Arial Narrow" panose="020B0606020202030204" pitchFamily="34" charset="0"/>
              </a:rPr>
              <a:t>)</a:t>
            </a:r>
            <a:endParaRPr lang="es-ES" sz="1100" dirty="0">
              <a:latin typeface="Arial Narrow" panose="020B0606020202030204" pitchFamily="34" charset="0"/>
            </a:endParaRPr>
          </a:p>
          <a:p>
            <a:r>
              <a:rPr lang="es-ES" sz="1100" dirty="0">
                <a:latin typeface="Arial Narrow" panose="020B0606020202030204" pitchFamily="34" charset="0"/>
              </a:rPr>
              <a:t>La asignatura se realizará en dos yacimientos arqueológicos a lo largo de varios días en las dos primeras semanas de junio (fechas pendientes de confirmación) </a:t>
            </a:r>
          </a:p>
        </p:txBody>
      </p:sp>
    </p:spTree>
    <p:extLst>
      <p:ext uri="{BB962C8B-B14F-4D97-AF65-F5344CB8AC3E}">
        <p14:creationId xmlns:p14="http://schemas.microsoft.com/office/powerpoint/2010/main" val="42513669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c78817-1ebc-4433-9948-b59b69df9b54">
      <Terms xmlns="http://schemas.microsoft.com/office/infopath/2007/PartnerControls"/>
    </lcf76f155ced4ddcb4097134ff3c332f>
    <TaxCatchAll xmlns="09dcebf8-375c-4ec0-b6b2-78bde5b9dc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AC138DC2484F4CB11AAE48BC6E8D9D" ma:contentTypeVersion="16" ma:contentTypeDescription="Crear nuevo documento." ma:contentTypeScope="" ma:versionID="ee2677ce3a4c9f2c0b7c15dc2b81ca47">
  <xsd:schema xmlns:xsd="http://www.w3.org/2001/XMLSchema" xmlns:xs="http://www.w3.org/2001/XMLSchema" xmlns:p="http://schemas.microsoft.com/office/2006/metadata/properties" xmlns:ns2="94c78817-1ebc-4433-9948-b59b69df9b54" xmlns:ns3="09dcebf8-375c-4ec0-b6b2-78bde5b9dc60" targetNamespace="http://schemas.microsoft.com/office/2006/metadata/properties" ma:root="true" ma:fieldsID="810474098dad396e1896bfb498ae157a" ns2:_="" ns3:_="">
    <xsd:import namespace="94c78817-1ebc-4433-9948-b59b69df9b54"/>
    <xsd:import namespace="09dcebf8-375c-4ec0-b6b2-78bde5b9dc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78817-1ebc-4433-9948-b59b69df9b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98d204fa-6c57-4ed6-bc91-93595ac1d6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cebf8-375c-4ec0-b6b2-78bde5b9dc6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4863cde-101a-4b5b-9b0a-6d6daa243740}" ma:internalName="TaxCatchAll" ma:showField="CatchAllData" ma:web="09dcebf8-375c-4ec0-b6b2-78bde5b9dc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EF8A28-D35F-43DD-9AA9-BB8A42F5BBE9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09dcebf8-375c-4ec0-b6b2-78bde5b9dc60"/>
    <ds:schemaRef ds:uri="94c78817-1ebc-4433-9948-b59b69df9b54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28CBA38-E4B0-41DA-BC63-AA95A83C15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06B2A9-2FCD-4A0A-8414-2D0E2ACF97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c78817-1ebc-4433-9948-b59b69df9b54"/>
    <ds:schemaRef ds:uri="09dcebf8-375c-4ec0-b6b2-78bde5b9d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7524</TotalTime>
  <Words>701</Words>
  <Application>Microsoft Office PowerPoint</Application>
  <PresentationFormat>A4 (210 x 297 mm)</PresentationFormat>
  <Paragraphs>252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Arial Narrow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Palomo Ramos</dc:creator>
  <cp:lastModifiedBy>Ana Isabel Rojo Oviedo</cp:lastModifiedBy>
  <cp:revision>20</cp:revision>
  <dcterms:created xsi:type="dcterms:W3CDTF">2024-09-30T08:46:36Z</dcterms:created>
  <dcterms:modified xsi:type="dcterms:W3CDTF">2026-07-31T10:03:42Z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0x01010047AC138DC2484F4CB11AAE48BC6E8D9D</vt:lpwstr>
  </property>
  <property fmtid="{D5CDD505-2E9C-101B-9397-08002B2CF9AE}" pid="3" name="MediaServiceImageTags">
    <vt:lpwstr/>
  </property>
</Properties>
</file>