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57" r:id="rId6"/>
    <p:sldId id="258" r:id="rId7"/>
    <p:sldId id="259" r:id="rId8"/>
    <p:sldId id="260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1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54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95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62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96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7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52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48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96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9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8A896C-99BF-43BD-8E85-9FCF28B19FB9}" type="datetimeFigureOut">
              <a:rPr lang="es-ES" smtClean="0"/>
              <a:t>05/09/2024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E767D9-8655-4334-A5A2-525506A182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97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m.es/uam/organos-gobierno/consejo-social/permanenci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m.es/Psicologia/Preguntas-Frecuentes-de-la-Facultad/1446803694823.htm?language=es&amp;nodepath=Normativa%20de%20evaluaci%C3%B3n%20acad%C3%A9mi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m.es/Psicologia/Cambio-de-turno,-grupo,-asignaturas-y-ampliaci%C3%B3n-de-matr%C3%ADcula/1446839478582.htm?language=es&amp;nodepath=Cambio%20de%20turno,%20grupo,%20asignaturas%20y%20ampliaci%C3%B3n%20de%20matr%C3%ADcula&amp;pid=14468346053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am.es/uam/biblioteca-psicologia?d=Desktop" TargetMode="External"/><Relationship Id="rId3" Type="http://schemas.openxmlformats.org/officeDocument/2006/relationships/hyperlink" Target="https://www.uam.es/uam/estudiantes" TargetMode="External"/><Relationship Id="rId7" Type="http://schemas.openxmlformats.org/officeDocument/2006/relationships/hyperlink" Target="https://www.uam.es/Psicologia/PlanoFacultad/1234889175382.htm?idenlace=1234889176205&amp;language=es&amp;nodepath=Plano%20de%20la%20facultad" TargetMode="External"/><Relationship Id="rId2" Type="http://schemas.openxmlformats.org/officeDocument/2006/relationships/hyperlink" Target="https://mividaenlauam.es/primeros-pas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am.es/Psicologia/Horarios-Estudios-y-Facultad/1242677725016.htm?language=es&amp;nodepath=Horarios&amp;pid=1234889175515" TargetMode="External"/><Relationship Id="rId5" Type="http://schemas.openxmlformats.org/officeDocument/2006/relationships/hyperlink" Target="https://www.uam.es/Psicologia/Home.htm" TargetMode="External"/><Relationship Id="rId4" Type="http://schemas.openxmlformats.org/officeDocument/2006/relationships/hyperlink" Target="https://www.uam.es/uam/informacion-para-estudiantes" TargetMode="External"/><Relationship Id="rId9" Type="http://schemas.openxmlformats.org/officeDocument/2006/relationships/hyperlink" Target="https://www.uam.es/ss/Satellite?c=Page&amp;cid=1242687136914&amp;language=es&amp;nodepath=PsInvestiga+-+Sistema+de+participaci%3Fn+en+investigaciones&amp;pagename=FacdPsicologia%2FPage%2FUAM_listad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ordinacion.pat.psicologia@uam.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icedecanato.psicologia.estudiantes@uam.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3D5DF-8C26-A0A0-1852-43F41CD66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7300" dirty="0"/>
              <a:t>Facultad de Psicología</a:t>
            </a:r>
            <a:br>
              <a:rPr lang="es-ES" sz="7300" dirty="0"/>
            </a:br>
            <a:r>
              <a:rPr lang="es-ES" sz="7300" dirty="0"/>
              <a:t>Jornadas de bienvenida </a:t>
            </a:r>
            <a:br>
              <a:rPr lang="es-ES" sz="7300" dirty="0"/>
            </a:br>
            <a:r>
              <a:rPr lang="es-ES" sz="7300" dirty="0"/>
              <a:t>Curso 24-25</a:t>
            </a:r>
            <a:br>
              <a:rPr lang="es-ES" dirty="0"/>
            </a:br>
            <a:endParaRPr lang="es-ES" dirty="0"/>
          </a:p>
        </p:txBody>
      </p:sp>
      <p:pic>
        <p:nvPicPr>
          <p:cNvPr id="1030" name="Picture 6" descr="UAM - Facultad de Psicología - Plano de la Facultad">
            <a:extLst>
              <a:ext uri="{FF2B5EF4-FFF2-40B4-BE49-F238E27FC236}">
                <a16:creationId xmlns:a16="http://schemas.microsoft.com/office/drawing/2014/main" id="{D52A205C-CE00-BBDD-7DA0-37075B6B7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19" y="4700422"/>
            <a:ext cx="5523722" cy="99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2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3D5DF-8C26-A0A0-1852-43F41CD6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490472"/>
            <a:ext cx="10058400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300" dirty="0"/>
              <a:t>¡Muchas gracias por vuestra atención!</a:t>
            </a:r>
            <a:br>
              <a:rPr lang="es-ES" sz="7300" dirty="0"/>
            </a:br>
            <a:br>
              <a:rPr lang="es-ES" sz="7300" dirty="0"/>
            </a:br>
            <a:r>
              <a:rPr lang="es-ES" sz="7300" dirty="0"/>
              <a:t>¡Bienvenidos!</a:t>
            </a:r>
            <a:br>
              <a:rPr lang="es-ES" dirty="0"/>
            </a:br>
            <a:endParaRPr lang="es-ES" dirty="0"/>
          </a:p>
        </p:txBody>
      </p:sp>
      <p:pic>
        <p:nvPicPr>
          <p:cNvPr id="1030" name="Picture 6" descr="UAM - Facultad de Psicología - Plano de la Facultad">
            <a:extLst>
              <a:ext uri="{FF2B5EF4-FFF2-40B4-BE49-F238E27FC236}">
                <a16:creationId xmlns:a16="http://schemas.microsoft.com/office/drawing/2014/main" id="{D52A205C-CE00-BBDD-7DA0-37075B6B7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19" y="4700422"/>
            <a:ext cx="5523722" cy="99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89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 esencial para el estudiante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A82DE2D-FCE7-1971-C007-B58F079A72B7}"/>
              </a:ext>
            </a:extLst>
          </p:cNvPr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/>
              <a:t>Normativa de matrícula y permanencia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b="1" dirty="0"/>
              <a:t>Matrícula</a:t>
            </a:r>
            <a:r>
              <a:rPr lang="es-ES" dirty="0"/>
              <a:t> a tiempo </a:t>
            </a:r>
            <a:r>
              <a:rPr lang="es-ES" b="1" dirty="0"/>
              <a:t>completo</a:t>
            </a:r>
            <a:r>
              <a:rPr lang="es-ES" dirty="0"/>
              <a:t> (37-60 ECTS) y matrícula a tiempo </a:t>
            </a:r>
            <a:r>
              <a:rPr lang="es-ES" b="1" dirty="0"/>
              <a:t>parcial</a:t>
            </a:r>
            <a:r>
              <a:rPr lang="es-ES" dirty="0"/>
              <a:t> (24-36 ECTS)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Plazo para </a:t>
            </a:r>
            <a:r>
              <a:rPr lang="es-ES" b="1" dirty="0"/>
              <a:t>anulación</a:t>
            </a:r>
            <a:r>
              <a:rPr lang="es-ES" dirty="0"/>
              <a:t> matrícula: 30 días (45 para estudiantes de nuevo acceso) desde el inicio clases de cada semestre del curso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900" dirty="0"/>
              <a:t>Fuera de plazo: causas sobrevenidas y debidamente justificadas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b="1" dirty="0"/>
              <a:t>Criterios</a:t>
            </a:r>
            <a:r>
              <a:rPr lang="es-ES" dirty="0"/>
              <a:t> de permanencia: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/>
              <a:t>Porcentaje</a:t>
            </a:r>
            <a:r>
              <a:rPr lang="es-ES" sz="2000" dirty="0"/>
              <a:t> mínimo de créditos a superar por curso: 20% de los créditos matriculados (Grado), 50% (Posgrado). Si no se supera este mínimo, el estudiante deberá solicitar permanencia para poder continuar los estudios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dirty="0" err="1"/>
              <a:t>Nº</a:t>
            </a:r>
            <a:r>
              <a:rPr lang="es-ES" sz="2000" dirty="0"/>
              <a:t> máximo de </a:t>
            </a:r>
            <a:r>
              <a:rPr lang="es-ES" sz="2000" b="1" dirty="0"/>
              <a:t>matrículas</a:t>
            </a:r>
            <a:r>
              <a:rPr lang="es-ES" sz="2000" dirty="0"/>
              <a:t> para superar las asignaturas: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sz="2000" dirty="0"/>
              <a:t>2 (con 2 convocatorias cada una: ordinaria y extraordinaria) </a:t>
            </a:r>
            <a:r>
              <a:rPr lang="es-ES" sz="2000" dirty="0">
                <a:sym typeface="Wingdings" panose="05000000000000000000" pitchFamily="2" charset="2"/>
              </a:rPr>
              <a:t> Posibilidad de solicitar una </a:t>
            </a:r>
            <a:r>
              <a:rPr lang="es-ES" sz="2000" b="1" dirty="0">
                <a:sym typeface="Wingdings" panose="05000000000000000000" pitchFamily="2" charset="2"/>
              </a:rPr>
              <a:t>convocatoria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b="1" dirty="0">
                <a:sym typeface="Wingdings" panose="05000000000000000000" pitchFamily="2" charset="2"/>
              </a:rPr>
              <a:t>excepcional</a:t>
            </a:r>
            <a:r>
              <a:rPr lang="es-ES" sz="2000" dirty="0">
                <a:sym typeface="Wingdings" panose="05000000000000000000" pitchFamily="2" charset="2"/>
              </a:rPr>
              <a:t> (tercera matrícula)</a:t>
            </a:r>
            <a:endParaRPr lang="es-E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s-ES" sz="2000" dirty="0"/>
              <a:t>Cuando el estudiante haya agotado las dos matrículas a las que tiene derecho en más de tres asignaturas, deberá solicitar permanencia para poder continuar los estudios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200" dirty="0"/>
              <a:t> Enlace a la normativa </a:t>
            </a:r>
            <a:r>
              <a:rPr lang="es-ES" sz="2200" dirty="0">
                <a:sym typeface="Wingdings" panose="05000000000000000000" pitchFamily="2" charset="2"/>
              </a:rPr>
              <a:t> </a:t>
            </a:r>
            <a:r>
              <a:rPr lang="es-ES" sz="2200" dirty="0">
                <a:sym typeface="Wingdings" panose="05000000000000000000" pitchFamily="2" charset="2"/>
                <a:hlinkClick r:id="rId2"/>
              </a:rPr>
              <a:t>https://www.uam.es/uam/organos-gobierno/consejo-social/permanencia2</a:t>
            </a:r>
            <a:endParaRPr lang="es-ES" sz="22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sz="2200" dirty="0"/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 esencial para el estudiante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A82DE2D-FCE7-1971-C007-B58F079A72B7}"/>
              </a:ext>
            </a:extLst>
          </p:cNvPr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/>
              <a:t>Normativa de evaluación académica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Derechos y deberes de estudiantes y docentes en la evaluación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/>
              <a:t>Realización de las pruebas (calendario, convocatoria, modificaciones de fecha…), corrección, calificación y revisión de las pruebas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/>
              <a:t>Reclamaciones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Enlace a la normativa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  <a:hlinkClick r:id="rId2"/>
              </a:rPr>
              <a:t>https://www.uam.es/Psicologia/Preguntas-Frecuentes-de-la-Facultad/1446803694823.htm?language=es&amp;nodepath=Normativa%20de%20evaluaci%C3%B3n%20acad%C3%A9mica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38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 esencial para el estudiante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A82DE2D-FCE7-1971-C007-B58F079A72B7}"/>
              </a:ext>
            </a:extLst>
          </p:cNvPr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/>
              <a:t>Normativa de cambio de turno, grupo, asignaturas y ampliación de matrícula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Únicamente disponible en </a:t>
            </a:r>
            <a:r>
              <a:rPr lang="es-ES" b="1" dirty="0"/>
              <a:t>periodos concretos </a:t>
            </a:r>
            <a:r>
              <a:rPr lang="es-ES" dirty="0"/>
              <a:t>del año </a:t>
            </a:r>
            <a:endParaRPr lang="es-E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Periodo oficial: durante la segunda quincena de julio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Reservado únicamente para </a:t>
            </a:r>
            <a:r>
              <a:rPr lang="es-ES" b="1" dirty="0">
                <a:sym typeface="Wingdings" panose="05000000000000000000" pitchFamily="2" charset="2"/>
              </a:rPr>
              <a:t>causas sobrevenidas </a:t>
            </a:r>
            <a:r>
              <a:rPr lang="es-ES" dirty="0">
                <a:sym typeface="Wingdings" panose="05000000000000000000" pitchFamily="2" charset="2"/>
              </a:rPr>
              <a:t>y debidamente justificadas en función de la normativa de cambio de grupo de la facultad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Enlace a la normativa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  <a:hlinkClick r:id="rId2"/>
              </a:rPr>
              <a:t>https://www.uam.es/Psicologia/Cambio-de-turno,-grupo,-asignaturas-y-ampliaci%C3%B3n-de-matr%C3%ADcula/1446839478582.htm?language=es&amp;nodepath=Cambio%20de%20turno,%20grupo,%20asignaturas%20y%20ampliaci%C3%B3n%20de%20matr%C3%ADcula&amp;pid=1446834605360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769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51752-B6CD-E3F8-F7A8-A6C81B3C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Otros enlaces de interés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F57B7-404F-D8F5-BF07-BED8DC279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Guía de estudiantes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  <a:hlinkClick r:id="rId2"/>
              </a:rPr>
              <a:t>https://mividaenlauam.es/primeros-pasos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UAM Estudiantes  </a:t>
            </a:r>
            <a:r>
              <a:rPr lang="es-ES" dirty="0">
                <a:sym typeface="Wingdings" panose="05000000000000000000" pitchFamily="2" charset="2"/>
                <a:hlinkClick r:id="rId3"/>
              </a:rPr>
              <a:t>https://www.uam.es/uam/estudiantes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Web de la UAM  </a:t>
            </a:r>
            <a:r>
              <a:rPr lang="es-ES" dirty="0">
                <a:sym typeface="Wingdings" panose="05000000000000000000" pitchFamily="2" charset="2"/>
                <a:hlinkClick r:id="rId4"/>
              </a:rPr>
              <a:t>https://www.uam.es/uam/informacion-para-estudiantes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Web de la Facultad  </a:t>
            </a:r>
            <a:r>
              <a:rPr lang="es-ES" dirty="0">
                <a:sym typeface="Wingdings" panose="05000000000000000000" pitchFamily="2" charset="2"/>
                <a:hlinkClick r:id="rId5"/>
              </a:rPr>
              <a:t>https://www.uam.es/Psicologia/Home.htm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Horarios y aulas de clase  </a:t>
            </a:r>
            <a:r>
              <a:rPr lang="es-ES" dirty="0">
                <a:sym typeface="Wingdings" panose="05000000000000000000" pitchFamily="2" charset="2"/>
                <a:hlinkClick r:id="rId6"/>
              </a:rPr>
              <a:t>https://www.uam.es/Psicologia/Horarios-Estudios-y-Facultad/1242677725016.htm?language=es&amp;nodepath=Horarios&amp;pid=1234889175515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Plano de la facultad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  <a:hlinkClick r:id="rId7"/>
              </a:rPr>
              <a:t>https://www.uam.es/Psicologia/PlanoFacultad/1234889175382.htm?idenlace=1234889176205&amp;language=es&amp;nodepath=Plano%20de%20la%20facultad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Biblioteca de la facultad  </a:t>
            </a:r>
            <a:r>
              <a:rPr lang="es-ES" dirty="0">
                <a:sym typeface="Wingdings" panose="05000000000000000000" pitchFamily="2" charset="2"/>
                <a:hlinkClick r:id="rId8"/>
              </a:rPr>
              <a:t>https://www.uam.es/uam/biblioteca-psicologia?d=Desktop</a:t>
            </a:r>
            <a:endParaRPr lang="es-E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Psinvestiga</a:t>
            </a:r>
            <a:r>
              <a:rPr lang="es-ES" dirty="0">
                <a:sym typeface="Wingdings" panose="05000000000000000000" pitchFamily="2" charset="2"/>
              </a:rPr>
              <a:t>  </a:t>
            </a:r>
            <a:r>
              <a:rPr lang="es-ES" dirty="0">
                <a:sym typeface="Wingdings" panose="05000000000000000000" pitchFamily="2" charset="2"/>
                <a:hlinkClick r:id="rId9"/>
              </a:rPr>
              <a:t>https://www.uam.es/ss/Satellite?c=Page&amp;cid=1242687136914&amp;language=es&amp;nodepath=PsInvestiga+-+Sistema+de+participaci%3Fn+en+investigaciones&amp;pagename=FacdPsicologia%2FPage%2FUAM_listado</a:t>
            </a:r>
            <a:endParaRPr lang="es-ES" dirty="0">
              <a:sym typeface="Wingdings" panose="05000000000000000000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492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Docencia en la red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Plataforma online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>
                <a:sym typeface="Wingdings" panose="05000000000000000000" pitchFamily="2" charset="2"/>
              </a:rPr>
              <a:t>Moodle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 Acceso con usuario y contraseña del correo electrónico institucional </a:t>
            </a:r>
            <a:r>
              <a:rPr lang="es-ES" b="1" dirty="0"/>
              <a:t>@estudiante.uam.es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 dirty="0"/>
              <a:t> </a:t>
            </a:r>
            <a:r>
              <a:rPr lang="es-ES" dirty="0"/>
              <a:t>Cada asignatura/grupo cuenta con un espacio en Moodle, accesible para los estudiantes matriculados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 Sirve de apoyo a la docencia: disponibilidad de materiales docentes, entrega y realización de pruebas de evaluación, foro de intercambio de información con el profesor y entre todos los estudiantes del grupo</a:t>
            </a:r>
          </a:p>
          <a:p>
            <a:pPr marL="0" indent="0">
              <a:buNone/>
            </a:pPr>
            <a:r>
              <a:rPr lang="es-ES" dirty="0"/>
              <a:t>Plataforma para reuniones online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/>
              <a:t>Microsoft </a:t>
            </a:r>
            <a:r>
              <a:rPr lang="es-ES" b="1" dirty="0" err="1"/>
              <a:t>Teams</a:t>
            </a:r>
            <a:endParaRPr lang="es-E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 Instalación del programa con la licencia UAM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 Acceso con correo electrónico institucional </a:t>
            </a:r>
            <a:r>
              <a:rPr lang="es-ES" b="1" dirty="0"/>
              <a:t>@estudiante.uam.es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 Cada asignatura tiene un equipo de trabajo distinto (tutorías online, subir materiales, chat, etc.)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672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acción tutelar (PAT)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A82DE2D-FCE7-1971-C007-B58F079A72B7}"/>
              </a:ext>
            </a:extLst>
          </p:cNvPr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Objetivo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Atención personalizada, a través de tutorías individuales de escucha y acompañamiento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Dirigida a estudiantes que presentan una situación personal que incide negativamente en su desarrollo y rendimiento académico</a:t>
            </a:r>
          </a:p>
          <a:p>
            <a:r>
              <a:rPr lang="es-ES" b="1" dirty="0"/>
              <a:t>Metodología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Orientación académica: con especial atención a los procedimientos de permanencia, convocatoria excepcional, compensación curricular, convocatoria anticipada y anulación de matrícula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Apoyo en el desarrollo académico: informando sobre los recursos que la UAM pone a su disposición con este objetivo (todos ellos disponibles en la web del programa de acompañamiento socioemocional de la UAM)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Seguimiento del proceso de aprendizaje: tutorías periódicas, a determinar por el profesor tutor, para ver la evolución del estudiante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441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EAE74-7A06-C327-3C30-4CEDB592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acción tutelar (PAT)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7EE28-2679-EB00-0BEC-F19DB3BA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A82DE2D-FCE7-1971-C007-B58F079A72B7}"/>
              </a:ext>
            </a:extLst>
          </p:cNvPr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200" b="1" dirty="0"/>
              <a:t>Usuarios</a:t>
            </a:r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b="1" dirty="0"/>
              <a:t>Estudiantes</a:t>
            </a:r>
            <a:r>
              <a:rPr lang="es-ES" dirty="0"/>
              <a:t> de grado y posgrado que se pueden adherir al programa en cualquier momento a través de dos vías</a:t>
            </a:r>
          </a:p>
          <a:p>
            <a:pPr marL="292608" lvl="1" indent="0">
              <a:buNone/>
            </a:pPr>
            <a:r>
              <a:rPr lang="es-ES" dirty="0"/>
              <a:t>Adhesión </a:t>
            </a:r>
            <a:r>
              <a:rPr lang="es-ES" b="1" dirty="0"/>
              <a:t>obligatoria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sz="1700" dirty="0"/>
              <a:t>Estudiantes que han incumplido permanencia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sz="1700" dirty="0"/>
              <a:t>Estudiantes con alguna asignatura en convocatoria excepcional</a:t>
            </a:r>
          </a:p>
          <a:p>
            <a:pPr marL="292608" lvl="1" indent="0">
              <a:buNone/>
            </a:pPr>
            <a:r>
              <a:rPr lang="es-ES" dirty="0"/>
              <a:t>Adhesión </a:t>
            </a:r>
            <a:r>
              <a:rPr lang="es-ES" b="1" dirty="0"/>
              <a:t>voluntaria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sz="1700" dirty="0"/>
              <a:t>Cualquier estudiante que solicite su adhesión vía mail al coordinador PAT del centro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sz="1700" dirty="0"/>
              <a:t>Estudiantes que lleguen a través del “Programa de alerta o detección temprana” impulsado desde la Unidad de Escucha y Acompañamiento de la UAM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Cada estudiante será tutorizado como </a:t>
            </a:r>
            <a:r>
              <a:rPr lang="es-ES" b="1" dirty="0"/>
              <a:t>mínimo</a:t>
            </a:r>
            <a:r>
              <a:rPr lang="es-ES" dirty="0"/>
              <a:t> durante </a:t>
            </a:r>
            <a:r>
              <a:rPr lang="es-ES" b="1" dirty="0"/>
              <a:t>un curso académico</a:t>
            </a:r>
            <a:r>
              <a:rPr lang="es-ES" dirty="0"/>
              <a:t>, produciéndose la salida del programa cuando lo decida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El tutor PAT, en el caso de los estudiantes que accedieron de forma obligatoria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dirty="0"/>
              <a:t>El tutor PAT y/o el estudiante en los casos de acceso voluntario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b="1" dirty="0"/>
              <a:t>Dirección</a:t>
            </a:r>
            <a:r>
              <a:rPr lang="es-ES" dirty="0"/>
              <a:t> de contacto: </a:t>
            </a:r>
            <a:r>
              <a:rPr lang="es-ES" dirty="0">
                <a:hlinkClick r:id="rId2"/>
              </a:rPr>
              <a:t>coordinacion.pat.psicologia@uam.es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Font typeface="Calibri" panose="020F0502020204030204" pitchFamily="34" charset="0"/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157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3D5DF-8C26-A0A0-1852-43F41CD6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810106"/>
            <a:ext cx="10058400" cy="2039518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hlinkClick r:id="rId2"/>
              </a:rPr>
              <a:t>vicedecanato.psicologia.estudiantes@uam.es</a:t>
            </a:r>
            <a:br>
              <a:rPr lang="es-ES" dirty="0"/>
            </a:br>
            <a:endParaRPr lang="es-ES" dirty="0"/>
          </a:p>
        </p:txBody>
      </p:sp>
      <p:pic>
        <p:nvPicPr>
          <p:cNvPr id="1030" name="Picture 6" descr="UAM - Facultad de Psicología - Plano de la Facultad">
            <a:extLst>
              <a:ext uri="{FF2B5EF4-FFF2-40B4-BE49-F238E27FC236}">
                <a16:creationId xmlns:a16="http://schemas.microsoft.com/office/drawing/2014/main" id="{D52A205C-CE00-BBDD-7DA0-37075B6B7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19" y="4700422"/>
            <a:ext cx="5523722" cy="99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904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</TotalTime>
  <Words>1035</Words>
  <Application>Microsoft Office PowerPoint</Application>
  <PresentationFormat>Panorámica</PresentationFormat>
  <Paragraphs>71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Retrospección</vt:lpstr>
      <vt:lpstr>Facultad de Psicología Jornadas de bienvenida  Curso 24-25 </vt:lpstr>
      <vt:lpstr>Normativa esencial para el estudiante</vt:lpstr>
      <vt:lpstr>Normativa esencial para el estudiante</vt:lpstr>
      <vt:lpstr>Normativa esencial para el estudiante</vt:lpstr>
      <vt:lpstr>Otros enlaces de interés</vt:lpstr>
      <vt:lpstr>Docencia en la red</vt:lpstr>
      <vt:lpstr>Plan de acción tutelar (PAT)</vt:lpstr>
      <vt:lpstr>Plan de acción tutelar (PAT)</vt:lpstr>
      <vt:lpstr>vicedecanato.psicologia.estudiantes@uam.es </vt:lpstr>
      <vt:lpstr>¡Muchas gracias por vuestra atención!  ¡Bienvenidos!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David Moreno Perez</dc:creator>
  <cp:lastModifiedBy>Jose David Moreno Perez</cp:lastModifiedBy>
  <cp:revision>25</cp:revision>
  <dcterms:created xsi:type="dcterms:W3CDTF">2024-09-03T08:35:47Z</dcterms:created>
  <dcterms:modified xsi:type="dcterms:W3CDTF">2024-09-05T13:53:23Z</dcterms:modified>
</cp:coreProperties>
</file>