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729"/>
    <a:srgbClr val="0077C8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sca.gob.es/es/agenda-2030/conoce-la-agenda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EA0EE40-1EBA-B941-6FE0-825FF9CDBC02}"/>
              </a:ext>
            </a:extLst>
          </p:cNvPr>
          <p:cNvSpPr/>
          <p:nvPr/>
        </p:nvSpPr>
        <p:spPr>
          <a:xfrm>
            <a:off x="369589" y="236661"/>
            <a:ext cx="3874198" cy="6486523"/>
          </a:xfrm>
          <a:prstGeom prst="roundRect">
            <a:avLst/>
          </a:prstGeom>
          <a:solidFill>
            <a:srgbClr val="4A77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32816" y="443593"/>
            <a:ext cx="6924576" cy="711809"/>
          </a:xfrm>
        </p:spPr>
        <p:txBody>
          <a:bodyPr/>
          <a:lstStyle/>
          <a:p>
            <a:r>
              <a:rPr lang="es-ES" b="1">
                <a:latin typeface="Calibri"/>
                <a:ea typeface="Calibri"/>
                <a:cs typeface="Calibri"/>
              </a:rPr>
              <a:t>PROPUESTA DE COLABORACION COIL</a:t>
            </a:r>
          </a:p>
        </p:txBody>
      </p:sp>
      <p:pic>
        <p:nvPicPr>
          <p:cNvPr id="7" name="Marcador de contenido 6" descr="Icono&#10;&#10;El contenido generado por IA puede ser incorrecto.">
            <a:extLst>
              <a:ext uri="{FF2B5EF4-FFF2-40B4-BE49-F238E27FC236}">
                <a16:creationId xmlns:a16="http://schemas.microsoft.com/office/drawing/2014/main" id="{7FC990FB-71EE-0DBA-0981-9224D6EFC5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1716" r="11716"/>
          <a:stretch>
            <a:fillRect/>
          </a:stretch>
        </p:blipFill>
        <p:spPr>
          <a:xfrm>
            <a:off x="1460184" y="437979"/>
            <a:ext cx="1655730" cy="2162404"/>
          </a:xfrm>
          <a:prstGeom prst="roundRect">
            <a:avLst/>
          </a:prstGeom>
          <a:ln w="28575">
            <a:solidFill>
              <a:prstClr val="black"/>
            </a:solidFill>
          </a:ln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59F2E7-B7A4-12EE-96C2-8A6A977B4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733" y="2828223"/>
            <a:ext cx="3704631" cy="3793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2000" b="1" dirty="0">
                <a:latin typeface="Calibri"/>
                <a:ea typeface="Calibri"/>
                <a:cs typeface="Calibri"/>
              </a:rPr>
              <a:t>PROFESOR/A</a:t>
            </a:r>
            <a:r>
              <a:rPr lang="es-ES" sz="2000" dirty="0">
                <a:latin typeface="Calibri"/>
                <a:ea typeface="Calibri"/>
                <a:cs typeface="Calibri"/>
              </a:rPr>
              <a:t>:</a:t>
            </a:r>
          </a:p>
          <a:p>
            <a:endParaRPr lang="es-ES" sz="2000" dirty="0">
              <a:latin typeface="Calibri"/>
              <a:ea typeface="Calibri"/>
              <a:cs typeface="Calibri"/>
            </a:endParaRPr>
          </a:p>
          <a:p>
            <a:r>
              <a:rPr lang="es-ES" sz="2000" b="1" dirty="0">
                <a:latin typeface="Calibri"/>
                <a:ea typeface="Calibri"/>
                <a:cs typeface="Calibri"/>
              </a:rPr>
              <a:t>EMAIL:</a:t>
            </a:r>
          </a:p>
          <a:p>
            <a:endParaRPr lang="es-ES" sz="2000" dirty="0">
              <a:latin typeface="Calibri"/>
              <a:ea typeface="Calibri"/>
              <a:cs typeface="Calibri"/>
            </a:endParaRPr>
          </a:p>
          <a:p>
            <a:r>
              <a:rPr lang="es-ES" sz="2000" b="1" dirty="0">
                <a:latin typeface="Calibri"/>
                <a:ea typeface="Calibri"/>
                <a:cs typeface="Calibri"/>
              </a:rPr>
              <a:t>PALABRAS CLAVE INICIATIVA COIL</a:t>
            </a:r>
            <a:r>
              <a:rPr lang="es-ES" sz="2000" dirty="0">
                <a:latin typeface="Calibri"/>
                <a:ea typeface="Calibri"/>
                <a:cs typeface="Calibri"/>
              </a:rPr>
              <a:t>:</a:t>
            </a:r>
          </a:p>
          <a:p>
            <a:endParaRPr lang="es-ES" sz="2000" b="1" dirty="0">
              <a:latin typeface="Calibri"/>
              <a:ea typeface="Calibri"/>
              <a:cs typeface="Calibri"/>
            </a:endParaRPr>
          </a:p>
          <a:p>
            <a:r>
              <a:rPr lang="es-ES" sz="2000" b="1" dirty="0">
                <a:latin typeface="Calibri"/>
                <a:ea typeface="Calibri"/>
                <a:cs typeface="Calibri"/>
              </a:rPr>
              <a:t>DISCIPLINA ACADÉMICA</a:t>
            </a:r>
            <a:r>
              <a:rPr lang="es-ES" sz="2000" dirty="0">
                <a:latin typeface="Calibri"/>
                <a:ea typeface="Calibri"/>
                <a:cs typeface="Calibri"/>
              </a:rPr>
              <a:t>:</a:t>
            </a:r>
          </a:p>
          <a:p>
            <a:endParaRPr lang="es-ES" sz="1800" dirty="0"/>
          </a:p>
          <a:p>
            <a:endParaRPr lang="es-ES" sz="1800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B8C66F79-1D82-0A6D-782F-6F82903E4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2581" y="5981014"/>
            <a:ext cx="1427020" cy="770300"/>
          </a:xfrm>
          <a:prstGeom prst="rect">
            <a:avLst/>
          </a:prstGeom>
        </p:spPr>
      </p:pic>
      <p:sp>
        <p:nvSpPr>
          <p:cNvPr id="10" name="Triángulo rectángulo 9">
            <a:extLst>
              <a:ext uri="{FF2B5EF4-FFF2-40B4-BE49-F238E27FC236}">
                <a16:creationId xmlns:a16="http://schemas.microsoft.com/office/drawing/2014/main" id="{978CC45A-E67E-29EA-9797-336D1B475BA8}"/>
              </a:ext>
            </a:extLst>
          </p:cNvPr>
          <p:cNvSpPr/>
          <p:nvPr/>
        </p:nvSpPr>
        <p:spPr>
          <a:xfrm rot="10800000">
            <a:off x="10075418" y="1771"/>
            <a:ext cx="2120949" cy="1746664"/>
          </a:xfrm>
          <a:prstGeom prst="rtTriangle">
            <a:avLst/>
          </a:prstGeom>
          <a:solidFill>
            <a:srgbClr val="0077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pic>
        <p:nvPicPr>
          <p:cNvPr id="12" name="Gráfico 11" descr="Marca de insignia1 con relleno sólido">
            <a:extLst>
              <a:ext uri="{FF2B5EF4-FFF2-40B4-BE49-F238E27FC236}">
                <a16:creationId xmlns:a16="http://schemas.microsoft.com/office/drawing/2014/main" id="{2063A319-8A1E-1332-244B-EA94C42875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78837" y="-48491"/>
            <a:ext cx="914400" cy="914400"/>
          </a:xfrm>
          <a:prstGeom prst="rect">
            <a:avLst/>
          </a:prstGeom>
        </p:spPr>
      </p:pic>
      <p:pic>
        <p:nvPicPr>
          <p:cNvPr id="13" name="Gráfico 12" descr="Insignia de cruz con relleno sólido">
            <a:extLst>
              <a:ext uri="{FF2B5EF4-FFF2-40B4-BE49-F238E27FC236}">
                <a16:creationId xmlns:a16="http://schemas.microsoft.com/office/drawing/2014/main" id="{B2A898AF-03B7-F58D-E416-C6D495FED0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60727" y="436418"/>
            <a:ext cx="914400" cy="914400"/>
          </a:xfrm>
          <a:prstGeom prst="rect">
            <a:avLst/>
          </a:prstGeom>
        </p:spPr>
      </p:pic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BE59D431-F0D4-E9EB-F02E-FF694D09A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19301"/>
              </p:ext>
            </p:extLst>
          </p:nvPr>
        </p:nvGraphicFramePr>
        <p:xfrm>
          <a:off x="4544290" y="1260763"/>
          <a:ext cx="6693946" cy="46493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3981">
                  <a:extLst>
                    <a:ext uri="{9D8B030D-6E8A-4147-A177-3AD203B41FA5}">
                      <a16:colId xmlns:a16="http://schemas.microsoft.com/office/drawing/2014/main" val="3013695215"/>
                    </a:ext>
                  </a:extLst>
                </a:gridCol>
                <a:gridCol w="3929965">
                  <a:extLst>
                    <a:ext uri="{9D8B030D-6E8A-4147-A177-3AD203B41FA5}">
                      <a16:colId xmlns:a16="http://schemas.microsoft.com/office/drawing/2014/main" val="598328728"/>
                    </a:ext>
                  </a:extLst>
                </a:gridCol>
              </a:tblGrid>
              <a:tr h="62345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Asignatura/curso: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s-ES" sz="20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s-ES" sz="200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2583671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Grado/posgrado: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s-ES" sz="200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601845"/>
                  </a:ext>
                </a:extLst>
              </a:tr>
              <a:tr h="74792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 dirty="0">
                          <a:latin typeface="Calibri"/>
                        </a:rPr>
                        <a:t>Conexión con </a:t>
                      </a:r>
                      <a:r>
                        <a:rPr lang="es-ES" sz="2000" dirty="0">
                          <a:latin typeface="Calibri"/>
                          <a:hlinkClick r:id="rId8"/>
                        </a:rPr>
                        <a:t>Objetivos de Desarrollo Sostenible</a:t>
                      </a:r>
                      <a:r>
                        <a:rPr lang="es-ES" sz="2000" dirty="0">
                          <a:latin typeface="Calibri"/>
                        </a:rPr>
                        <a:t>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>
                          <a:latin typeface="Calibri"/>
                        </a:rPr>
                        <a:t>(Por ej. ODS 4, ODS 5, etc.)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689438"/>
                  </a:ext>
                </a:extLst>
              </a:tr>
              <a:tr h="35329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>
                          <a:latin typeface="Calibri"/>
                        </a:rPr>
                        <a:t>Fechas inicio/fin: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200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18026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 err="1">
                          <a:latin typeface="Calibri"/>
                        </a:rPr>
                        <a:t>Nº</a:t>
                      </a:r>
                      <a:r>
                        <a:rPr lang="es-ES" sz="2000">
                          <a:latin typeface="Calibri"/>
                        </a:rPr>
                        <a:t> estimado estudiantes: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200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444544"/>
                  </a:ext>
                </a:extLst>
              </a:tr>
              <a:tr h="74792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000">
                          <a:latin typeface="Calibri"/>
                        </a:rPr>
                        <a:t>Temas/tareas de interés para colaborar en COIL: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20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s-ES" sz="20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s-ES" sz="200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783005"/>
                  </a:ext>
                </a:extLst>
              </a:tr>
              <a:tr h="498763">
                <a:tc>
                  <a:txBody>
                    <a:bodyPr/>
                    <a:lstStyle/>
                    <a:p>
                      <a:r>
                        <a:rPr lang="es-ES" sz="2000">
                          <a:latin typeface="Calibri"/>
                        </a:rPr>
                        <a:t>Idioma de preferencia para COIL: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2000" dirty="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176919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FA87FBA9-F386-A752-58B6-41B9B339927F}"/>
              </a:ext>
            </a:extLst>
          </p:cNvPr>
          <p:cNvSpPr txBox="1"/>
          <p:nvPr/>
        </p:nvSpPr>
        <p:spPr>
          <a:xfrm>
            <a:off x="1559324" y="1683669"/>
            <a:ext cx="14574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/>
              <a:t>FOTO </a:t>
            </a:r>
          </a:p>
          <a:p>
            <a:pPr algn="ctr"/>
            <a:r>
              <a:rPr lang="es-ES" b="1" dirty="0"/>
              <a:t>(OPCIONAL)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Macintosh PowerPoint</Application>
  <PresentationFormat>Panorámica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PROPUESTA DE COLABORACION COIL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Francisco Javier Roman Gonzalez</cp:lastModifiedBy>
  <cp:revision>4</cp:revision>
  <dcterms:created xsi:type="dcterms:W3CDTF">2025-12-30T18:38:55Z</dcterms:created>
  <dcterms:modified xsi:type="dcterms:W3CDTF">2026-01-14T19:22:56Z</dcterms:modified>
</cp:coreProperties>
</file>