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46" r:id="rId5"/>
    <p:sldId id="2789" r:id="rId6"/>
    <p:sldId id="278" r:id="rId7"/>
    <p:sldId id="286" r:id="rId8"/>
    <p:sldId id="279" r:id="rId9"/>
    <p:sldId id="287" r:id="rId10"/>
    <p:sldId id="2828" r:id="rId11"/>
    <p:sldId id="2815" r:id="rId12"/>
    <p:sldId id="2816" r:id="rId13"/>
    <p:sldId id="2817" r:id="rId14"/>
    <p:sldId id="2820" r:id="rId15"/>
    <p:sldId id="2821" r:id="rId16"/>
    <p:sldId id="316" r:id="rId17"/>
    <p:sldId id="2818" r:id="rId18"/>
    <p:sldId id="2819" r:id="rId19"/>
    <p:sldId id="2822" r:id="rId20"/>
    <p:sldId id="2823" r:id="rId21"/>
    <p:sldId id="2824" r:id="rId22"/>
    <p:sldId id="2825" r:id="rId23"/>
    <p:sldId id="318" r:id="rId24"/>
    <p:sldId id="2742" r:id="rId25"/>
    <p:sldId id="2829" r:id="rId26"/>
    <p:sldId id="345" r:id="rId27"/>
    <p:sldId id="34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A8A9DA-1BBF-4570-B58B-65227454C753}">
          <p14:sldIdLst>
            <p14:sldId id="346"/>
            <p14:sldId id="2789"/>
            <p14:sldId id="278"/>
            <p14:sldId id="286"/>
            <p14:sldId id="279"/>
            <p14:sldId id="287"/>
            <p14:sldId id="2828"/>
            <p14:sldId id="2815"/>
            <p14:sldId id="2816"/>
            <p14:sldId id="2817"/>
            <p14:sldId id="2820"/>
            <p14:sldId id="2821"/>
          </p14:sldIdLst>
        </p14:section>
        <p14:section name="Untitled Section" id="{7AA2DAC1-F5E6-4082-8725-41A40AEAFCA3}">
          <p14:sldIdLst>
            <p14:sldId id="316"/>
            <p14:sldId id="2818"/>
            <p14:sldId id="2819"/>
            <p14:sldId id="2822"/>
            <p14:sldId id="2823"/>
            <p14:sldId id="2824"/>
            <p14:sldId id="2825"/>
            <p14:sldId id="318"/>
            <p14:sldId id="2742"/>
            <p14:sldId id="2829"/>
            <p14:sldId id="345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FFD5FD-9957-0476-5505-DE3A37FE09E6}" name="SAMBENTO Monica (EACEA)" initials="SM(" userId="S::monica.sambento@ec.europa.eu::35d3f9e9-d896-4d98-94e8-41f85a36b9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CE"/>
    <a:srgbClr val="DDEDFF"/>
    <a:srgbClr val="034EA2"/>
    <a:srgbClr val="B3D7FF"/>
    <a:srgbClr val="4BC5DE"/>
    <a:srgbClr val="1EC08A"/>
    <a:srgbClr val="004494"/>
    <a:srgbClr val="035DC1"/>
    <a:srgbClr val="0356B1"/>
    <a:srgbClr val="02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06" y="96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9D1C35-D332-48A8-BB5C-9C99208B952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58F2272-369E-4462-A31E-A40DD2C08D2B}">
      <dgm:prSet phldrT="[Text]"/>
      <dgm:spPr/>
      <dgm:t>
        <a:bodyPr/>
        <a:lstStyle/>
        <a:p>
          <a:endParaRPr lang="en-GB" dirty="0"/>
        </a:p>
      </dgm:t>
    </dgm:pt>
    <dgm:pt modelId="{89971B4B-4508-46DF-BAD2-2AF97696BAC5}" type="parTrans" cxnId="{7768857D-1947-4BE4-878E-F4845E623319}">
      <dgm:prSet/>
      <dgm:spPr/>
      <dgm:t>
        <a:bodyPr/>
        <a:lstStyle/>
        <a:p>
          <a:endParaRPr lang="en-GB"/>
        </a:p>
      </dgm:t>
    </dgm:pt>
    <dgm:pt modelId="{C019BDCB-453E-42C4-B80E-A7EF240437FC}" type="sibTrans" cxnId="{7768857D-1947-4BE4-878E-F4845E623319}">
      <dgm:prSet/>
      <dgm:spPr/>
      <dgm:t>
        <a:bodyPr/>
        <a:lstStyle/>
        <a:p>
          <a:endParaRPr lang="en-GB"/>
        </a:p>
      </dgm:t>
    </dgm:pt>
    <dgm:pt modelId="{80BF4CE0-9602-4D2E-92D1-949A0F0ECCB9}">
      <dgm:prSet phldrT="[Text]" phldr="1"/>
      <dgm:spPr/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0F0F0540-0844-4422-991F-9985765DCCC3}" type="sibTrans" cxnId="{164DAF6E-D674-4559-BD35-6A631687F847}">
      <dgm:prSet/>
      <dgm:spPr/>
      <dgm:t>
        <a:bodyPr/>
        <a:lstStyle/>
        <a:p>
          <a:endParaRPr lang="en-GB"/>
        </a:p>
      </dgm:t>
    </dgm:pt>
    <dgm:pt modelId="{3C7A691C-F84A-4A32-8E29-8635E2CE1620}" type="parTrans" cxnId="{164DAF6E-D674-4559-BD35-6A631687F847}">
      <dgm:prSet/>
      <dgm:spPr/>
      <dgm:t>
        <a:bodyPr/>
        <a:lstStyle/>
        <a:p>
          <a:endParaRPr lang="en-GB"/>
        </a:p>
      </dgm:t>
    </dgm:pt>
    <dgm:pt modelId="{FF227725-90CD-4A3A-AE29-CF7975C2C939}">
      <dgm:prSet phldrT="[Text]" phldr="1"/>
      <dgm:spPr/>
      <dgm:t>
        <a:bodyPr/>
        <a:lstStyle/>
        <a:p>
          <a:endParaRPr lang="en-GB" dirty="0">
            <a:solidFill>
              <a:schemeClr val="bg1"/>
            </a:solidFill>
          </a:endParaRPr>
        </a:p>
      </dgm:t>
    </dgm:pt>
    <dgm:pt modelId="{F838B47B-D539-4EAC-8D7A-0A6D5CCB5566}" type="sibTrans" cxnId="{48FB81EA-5D91-436B-B186-51F22D6D06CE}">
      <dgm:prSet/>
      <dgm:spPr/>
      <dgm:t>
        <a:bodyPr/>
        <a:lstStyle/>
        <a:p>
          <a:endParaRPr lang="en-GB"/>
        </a:p>
      </dgm:t>
    </dgm:pt>
    <dgm:pt modelId="{BC1A9270-F4D0-4AB6-B4E4-075EEBEB036E}" type="parTrans" cxnId="{48FB81EA-5D91-436B-B186-51F22D6D06CE}">
      <dgm:prSet/>
      <dgm:spPr/>
      <dgm:t>
        <a:bodyPr/>
        <a:lstStyle/>
        <a:p>
          <a:endParaRPr lang="en-GB"/>
        </a:p>
      </dgm:t>
    </dgm:pt>
    <dgm:pt modelId="{9594A97B-556C-4B0C-BD68-2F9F4405D037}" type="pres">
      <dgm:prSet presAssocID="{319D1C35-D332-48A8-BB5C-9C99208B952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8082EA5-874E-422E-835A-8F65B0F2974A}" type="pres">
      <dgm:prSet presAssocID="{458F2272-369E-4462-A31E-A40DD2C08D2B}" presName="Accent1" presStyleCnt="0"/>
      <dgm:spPr/>
    </dgm:pt>
    <dgm:pt modelId="{B3FE5D0C-C102-480E-AC84-2D81964C0971}" type="pres">
      <dgm:prSet presAssocID="{458F2272-369E-4462-A31E-A40DD2C08D2B}" presName="Accent" presStyleLbl="node1" presStyleIdx="0" presStyleCnt="3" custAng="2090018" custScaleX="124095" custScaleY="124095" custLinFactNeighborX="63186" custLinFactNeighborY="78059"/>
      <dgm:spPr>
        <a:solidFill>
          <a:srgbClr val="004494"/>
        </a:solidFill>
      </dgm:spPr>
    </dgm:pt>
    <dgm:pt modelId="{6C165BC2-943F-4ED3-AB39-FDFB36711103}" type="pres">
      <dgm:prSet presAssocID="{458F2272-369E-4462-A31E-A40DD2C08D2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6C261387-5102-4C44-ABA5-E18AA55370BA}" type="pres">
      <dgm:prSet presAssocID="{FF227725-90CD-4A3A-AE29-CF7975C2C939}" presName="Accent2" presStyleCnt="0"/>
      <dgm:spPr/>
    </dgm:pt>
    <dgm:pt modelId="{7EC037C1-8E7B-410F-8115-E4E937BC20B0}" type="pres">
      <dgm:prSet presAssocID="{FF227725-90CD-4A3A-AE29-CF7975C2C939}" presName="Accent" presStyleLbl="node1" presStyleIdx="1" presStyleCnt="3" custScaleX="124095" custScaleY="124095" custLinFactNeighborX="-54116" custLinFactNeighborY="24664"/>
      <dgm:spPr>
        <a:solidFill>
          <a:schemeClr val="accent2"/>
        </a:solidFill>
      </dgm:spPr>
    </dgm:pt>
    <dgm:pt modelId="{5E990528-324C-419D-B544-8E7BB98399C8}" type="pres">
      <dgm:prSet presAssocID="{FF227725-90CD-4A3A-AE29-CF7975C2C939}" presName="Parent2" presStyleLbl="revTx" presStyleIdx="1" presStyleCnt="3" custLinFactY="956" custLinFactNeighborX="20252" custLinFactNeighborY="100000">
        <dgm:presLayoutVars>
          <dgm:chMax val="1"/>
          <dgm:chPref val="1"/>
          <dgm:bulletEnabled val="1"/>
        </dgm:presLayoutVars>
      </dgm:prSet>
      <dgm:spPr/>
    </dgm:pt>
    <dgm:pt modelId="{920A192C-83A8-44A7-88AA-E12ACEA57966}" type="pres">
      <dgm:prSet presAssocID="{80BF4CE0-9602-4D2E-92D1-949A0F0ECCB9}" presName="Accent3" presStyleCnt="0"/>
      <dgm:spPr/>
    </dgm:pt>
    <dgm:pt modelId="{6FDCA8F3-03C4-4455-9802-1B8692C34B59}" type="pres">
      <dgm:prSet presAssocID="{80BF4CE0-9602-4D2E-92D1-949A0F0ECCB9}" presName="Accent" presStyleLbl="node1" presStyleIdx="2" presStyleCnt="3" custAng="14811121" custScaleX="136092" custScaleY="136092" custLinFactY="-49020" custLinFactNeighborX="-14119" custLinFactNeighborY="-100000"/>
      <dgm:spPr>
        <a:solidFill>
          <a:srgbClr val="0088CE"/>
        </a:solidFill>
      </dgm:spPr>
    </dgm:pt>
    <dgm:pt modelId="{EC3EAF59-23A9-420E-A409-812BAF7B9162}" type="pres">
      <dgm:prSet presAssocID="{80BF4CE0-9602-4D2E-92D1-949A0F0ECCB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69CFC0F-A173-45BC-B064-1C3AB732FB62}" type="presOf" srcId="{FF227725-90CD-4A3A-AE29-CF7975C2C939}" destId="{5E990528-324C-419D-B544-8E7BB98399C8}" srcOrd="0" destOrd="0" presId="urn:microsoft.com/office/officeart/2009/layout/CircleArrowProcess"/>
    <dgm:cxn modelId="{A3448C14-99CC-4E4A-9B3B-A62EE78CFC19}" type="presOf" srcId="{319D1C35-D332-48A8-BB5C-9C99208B952E}" destId="{9594A97B-556C-4B0C-BD68-2F9F4405D037}" srcOrd="0" destOrd="0" presId="urn:microsoft.com/office/officeart/2009/layout/CircleArrowProcess"/>
    <dgm:cxn modelId="{164DAF6E-D674-4559-BD35-6A631687F847}" srcId="{319D1C35-D332-48A8-BB5C-9C99208B952E}" destId="{80BF4CE0-9602-4D2E-92D1-949A0F0ECCB9}" srcOrd="2" destOrd="0" parTransId="{3C7A691C-F84A-4A32-8E29-8635E2CE1620}" sibTransId="{0F0F0540-0844-4422-991F-9985765DCCC3}"/>
    <dgm:cxn modelId="{7768857D-1947-4BE4-878E-F4845E623319}" srcId="{319D1C35-D332-48A8-BB5C-9C99208B952E}" destId="{458F2272-369E-4462-A31E-A40DD2C08D2B}" srcOrd="0" destOrd="0" parTransId="{89971B4B-4508-46DF-BAD2-2AF97696BAC5}" sibTransId="{C019BDCB-453E-42C4-B80E-A7EF240437FC}"/>
    <dgm:cxn modelId="{BA48C28F-FCE7-4BB6-8615-1817DCEEDE03}" type="presOf" srcId="{80BF4CE0-9602-4D2E-92D1-949A0F0ECCB9}" destId="{EC3EAF59-23A9-420E-A409-812BAF7B9162}" srcOrd="0" destOrd="0" presId="urn:microsoft.com/office/officeart/2009/layout/CircleArrowProcess"/>
    <dgm:cxn modelId="{2660ABD2-B057-44B2-A511-FABF45D2F4DB}" type="presOf" srcId="{458F2272-369E-4462-A31E-A40DD2C08D2B}" destId="{6C165BC2-943F-4ED3-AB39-FDFB36711103}" srcOrd="0" destOrd="0" presId="urn:microsoft.com/office/officeart/2009/layout/CircleArrowProcess"/>
    <dgm:cxn modelId="{48FB81EA-5D91-436B-B186-51F22D6D06CE}" srcId="{319D1C35-D332-48A8-BB5C-9C99208B952E}" destId="{FF227725-90CD-4A3A-AE29-CF7975C2C939}" srcOrd="1" destOrd="0" parTransId="{BC1A9270-F4D0-4AB6-B4E4-075EEBEB036E}" sibTransId="{F838B47B-D539-4EAC-8D7A-0A6D5CCB5566}"/>
    <dgm:cxn modelId="{661A5AAE-5937-4C08-885A-54E420ACC9C7}" type="presParOf" srcId="{9594A97B-556C-4B0C-BD68-2F9F4405D037}" destId="{A8082EA5-874E-422E-835A-8F65B0F2974A}" srcOrd="0" destOrd="0" presId="urn:microsoft.com/office/officeart/2009/layout/CircleArrowProcess"/>
    <dgm:cxn modelId="{B371AE4F-77E1-418E-9636-BD87C5038868}" type="presParOf" srcId="{A8082EA5-874E-422E-835A-8F65B0F2974A}" destId="{B3FE5D0C-C102-480E-AC84-2D81964C0971}" srcOrd="0" destOrd="0" presId="urn:microsoft.com/office/officeart/2009/layout/CircleArrowProcess"/>
    <dgm:cxn modelId="{08ACF6A5-3BE2-4F35-AD48-1D8DA6B929B1}" type="presParOf" srcId="{9594A97B-556C-4B0C-BD68-2F9F4405D037}" destId="{6C165BC2-943F-4ED3-AB39-FDFB36711103}" srcOrd="1" destOrd="0" presId="urn:microsoft.com/office/officeart/2009/layout/CircleArrowProcess"/>
    <dgm:cxn modelId="{88BAD639-CB22-4C67-8A98-DDA603C5B81D}" type="presParOf" srcId="{9594A97B-556C-4B0C-BD68-2F9F4405D037}" destId="{6C261387-5102-4C44-ABA5-E18AA55370BA}" srcOrd="2" destOrd="0" presId="urn:microsoft.com/office/officeart/2009/layout/CircleArrowProcess"/>
    <dgm:cxn modelId="{39F01E34-B502-4F48-AF86-5B2BC6868E9E}" type="presParOf" srcId="{6C261387-5102-4C44-ABA5-E18AA55370BA}" destId="{7EC037C1-8E7B-410F-8115-E4E937BC20B0}" srcOrd="0" destOrd="0" presId="urn:microsoft.com/office/officeart/2009/layout/CircleArrowProcess"/>
    <dgm:cxn modelId="{98B1D32A-4798-488F-88E3-2FEBCE8DE93E}" type="presParOf" srcId="{9594A97B-556C-4B0C-BD68-2F9F4405D037}" destId="{5E990528-324C-419D-B544-8E7BB98399C8}" srcOrd="3" destOrd="0" presId="urn:microsoft.com/office/officeart/2009/layout/CircleArrowProcess"/>
    <dgm:cxn modelId="{11193333-6D77-4735-A356-F12575F603DB}" type="presParOf" srcId="{9594A97B-556C-4B0C-BD68-2F9F4405D037}" destId="{920A192C-83A8-44A7-88AA-E12ACEA57966}" srcOrd="4" destOrd="0" presId="urn:microsoft.com/office/officeart/2009/layout/CircleArrowProcess"/>
    <dgm:cxn modelId="{AA317CEB-A8FA-49C5-8DDF-F34D84632798}" type="presParOf" srcId="{920A192C-83A8-44A7-88AA-E12ACEA57966}" destId="{6FDCA8F3-03C4-4455-9802-1B8692C34B59}" srcOrd="0" destOrd="0" presId="urn:microsoft.com/office/officeart/2009/layout/CircleArrowProcess"/>
    <dgm:cxn modelId="{B2DCD881-B4C5-40BB-9861-E17691041532}" type="presParOf" srcId="{9594A97B-556C-4B0C-BD68-2F9F4405D037}" destId="{EC3EAF59-23A9-420E-A409-812BAF7B916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E5D0C-C102-480E-AC84-2D81964C0971}">
      <dsp:nvSpPr>
        <dsp:cNvPr id="0" name=""/>
        <dsp:cNvSpPr/>
      </dsp:nvSpPr>
      <dsp:spPr>
        <a:xfrm rot="2090018">
          <a:off x="3618988" y="1361866"/>
          <a:ext cx="2628686" cy="262908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449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65BC2-943F-4ED3-AB39-FDFB36711103}">
      <dsp:nvSpPr>
        <dsp:cNvPr id="0" name=""/>
        <dsp:cNvSpPr/>
      </dsp:nvSpPr>
      <dsp:spPr>
        <a:xfrm>
          <a:off x="3003939" y="728222"/>
          <a:ext cx="1177090" cy="588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0" kern="1200" dirty="0"/>
        </a:p>
      </dsp:txBody>
      <dsp:txXfrm>
        <a:off x="3003939" y="728222"/>
        <a:ext cx="1177090" cy="588404"/>
      </dsp:txXfrm>
    </dsp:sp>
    <dsp:sp modelId="{7EC037C1-8E7B-410F-8115-E4E937BC20B0}">
      <dsp:nvSpPr>
        <dsp:cNvPr id="0" name=""/>
        <dsp:cNvSpPr/>
      </dsp:nvSpPr>
      <dsp:spPr>
        <a:xfrm>
          <a:off x="545850" y="1447932"/>
          <a:ext cx="2628686" cy="262908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90528-324C-419D-B544-8E7BB98399C8}">
      <dsp:nvSpPr>
        <dsp:cNvPr id="0" name=""/>
        <dsp:cNvSpPr/>
      </dsp:nvSpPr>
      <dsp:spPr>
        <a:xfrm>
          <a:off x="2656364" y="2546591"/>
          <a:ext cx="1177090" cy="588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>
            <a:solidFill>
              <a:schemeClr val="bg1"/>
            </a:solidFill>
          </a:endParaRPr>
        </a:p>
      </dsp:txBody>
      <dsp:txXfrm>
        <a:off x="2656364" y="2546591"/>
        <a:ext cx="1177090" cy="588404"/>
      </dsp:txXfrm>
    </dsp:sp>
    <dsp:sp modelId="{6FDCA8F3-03C4-4455-9802-1B8692C34B59}">
      <dsp:nvSpPr>
        <dsp:cNvPr id="0" name=""/>
        <dsp:cNvSpPr/>
      </dsp:nvSpPr>
      <dsp:spPr>
        <a:xfrm rot="14811121">
          <a:off x="2101112" y="-498105"/>
          <a:ext cx="2476786" cy="247777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88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3EAF59-23A9-420E-A409-812BAF7B9162}">
      <dsp:nvSpPr>
        <dsp:cNvPr id="0" name=""/>
        <dsp:cNvSpPr/>
      </dsp:nvSpPr>
      <dsp:spPr>
        <a:xfrm>
          <a:off x="3006724" y="3178661"/>
          <a:ext cx="1177090" cy="588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700" kern="1200" dirty="0">
            <a:solidFill>
              <a:schemeClr val="bg1"/>
            </a:solidFill>
          </a:endParaRPr>
        </a:p>
      </dsp:txBody>
      <dsp:txXfrm>
        <a:off x="3006724" y="3178661"/>
        <a:ext cx="1177090" cy="588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319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860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073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690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44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826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00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23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063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654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55CF2-256D-44FD-9430-5B63A079CF5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533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Even less than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634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668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884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78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rgbClr val="0088CE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88C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rgbClr val="0088CE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rgbClr val="0088CE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rgbClr val="0088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88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88C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notesSlide" Target="../notesSlides/notesSlide7.xml"/><Relationship Id="rId2" Type="http://schemas.openxmlformats.org/officeDocument/2006/relationships/tags" Target="../tags/tag19.xml"/><Relationship Id="rId16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funding-tenders/opportunities/portal/screen/home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erasmus-plus.ec.europa.eu/document/erasmus-programme-guide-2026" TargetMode="External"/><Relationship Id="rId7" Type="http://schemas.openxmlformats.org/officeDocument/2006/relationships/hyperlink" Target="https://www.eacea.ec.europa.eu/news-events/events/online-qa-session-erasmus-mundus-action-2026-2025-12-11_en#:~:text=The%20European%20Education%20and%20Culture%20Executive%20Agency%20%28EACEA%29,11%20December%202025%2C%20from%2010%3A00%20to%2011%3A30%20%28CET%29.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eacea.ec.europa.eu/grants/how-get-grant_en" TargetMode="External"/><Relationship Id="rId5" Type="http://schemas.openxmlformats.org/officeDocument/2006/relationships/hyperlink" Target="https://ec.europa.eu/info/funding-tenders/opportunities/portal/screen/opportunities/topic-details/ERASMUS-EDU-2026-PEX-EMJM-MOB?order=DESC&amp;pageNumber=1&amp;pageSize=50&amp;sortBy=startDate&amp;isExactMatch=true&amp;status=31094502,31094501&amp;frameworkProgramme=43353764" TargetMode="External"/><Relationship Id="rId4" Type="http://schemas.openxmlformats.org/officeDocument/2006/relationships/hyperlink" Target="https://ec.europa.eu/info/funding-tenders/opportunities/portal/screen/opportunities/topic-details/ERASMUS-EDU-2026-EMJM-DESIGN?order=DESC&amp;pageNumber=1&amp;pageSize=50&amp;sortBy=startDate&amp;isExactMatch=true&amp;status=31094501,31094502&amp;frameworkProgramme=43353764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.europa.eu/doi/10.2797/639462" TargetMode="External"/><Relationship Id="rId13" Type="http://schemas.openxmlformats.org/officeDocument/2006/relationships/hyperlink" Target="https://wayback.archive-it.org/12090/20201031112405/https:/eacea.ec.europa.eu/erasmus-plus/events/erasmus-mundus-joint-master-degrees-06-2019_en" TargetMode="External"/><Relationship Id="rId3" Type="http://schemas.openxmlformats.org/officeDocument/2006/relationships/hyperlink" Target="https://op.europa.eu/en/" TargetMode="External"/><Relationship Id="rId7" Type="http://schemas.openxmlformats.org/officeDocument/2006/relationships/hyperlink" Target="https://data.europa.eu/doi/10.2797/836328" TargetMode="External"/><Relationship Id="rId12" Type="http://schemas.openxmlformats.org/officeDocument/2006/relationships/hyperlink" Target="https://wayback.archive-it.org/12090/20201031112503/https:/eacea.ec.europa.eu/erasmus-plus/events/cluster-meeting-2018-european-approach-quality-assurance-joint-programmes2_en" TargetMode="External"/><Relationship Id="rId17" Type="http://schemas.openxmlformats.org/officeDocument/2006/relationships/image" Target="../media/image12.png"/><Relationship Id="rId2" Type="http://schemas.openxmlformats.org/officeDocument/2006/relationships/hyperlink" Target="https://op.europa.eu/en/publication-detail/-/publication/fa2067a3-18cb-11ef-a251-01aa75ed71a1/language-en" TargetMode="External"/><Relationship Id="rId16" Type="http://schemas.openxmlformats.org/officeDocument/2006/relationships/hyperlink" Target="https://ec.europa.eu/programmes/erasmus-plus/projects_en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op.europa.eu/en/publication-detail/-/publication/4d820682-eaf4-11ed-a05c-01aa75ed71a1/language-en/format-PDF/source-294103693" TargetMode="External"/><Relationship Id="rId11" Type="http://schemas.openxmlformats.org/officeDocument/2006/relationships/hyperlink" Target="https://www.eacea.ec.europa.eu/scholarships/erasmus-mundus-catalogue_en" TargetMode="External"/><Relationship Id="rId5" Type="http://schemas.openxmlformats.org/officeDocument/2006/relationships/hyperlink" Target="https://op.europa.eu/en/publication-detail/-/publication/f8ed3ffb-973a-11ef-a130-01aa75ed71a1/language-en" TargetMode="External"/><Relationship Id="rId15" Type="http://schemas.openxmlformats.org/officeDocument/2006/relationships/hyperlink" Target="https://op.europa.eu/en/publication-detail/-/publication/2e2b8855-6142-11e7-8dc1-01aa75ed71a1" TargetMode="External"/><Relationship Id="rId10" Type="http://schemas.openxmlformats.org/officeDocument/2006/relationships/hyperlink" Target="https://op.europa.eu/en/publication-detail/-/publication/6e06043f-2f96-11eb-b27b-01aa75ed71a1/language-en/format-PDF/source-209259056" TargetMode="External"/><Relationship Id="rId4" Type="http://schemas.openxmlformats.org/officeDocument/2006/relationships/hyperlink" Target="https://op.europa.eu/en/publication-detail/-/publication/ec3b9b47-1be3-11ef-a251-01aa75ed71a1/language-en" TargetMode="External"/><Relationship Id="rId9" Type="http://schemas.openxmlformats.org/officeDocument/2006/relationships/hyperlink" Target="https://ec.europa.eu/programmes/erasmus-plus/about/factsheets_en#worldwide" TargetMode="External"/><Relationship Id="rId14" Type="http://schemas.openxmlformats.org/officeDocument/2006/relationships/hyperlink" Target="https://op.europa.eu/en/publication-detail/-/publication/6f52e9bb-31f2-11e6-b497-01aa75ed71a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hyperlink" Target="mailto:EACEA-EPLUS-ERASMUS-MUNDUS@ec.europa.eu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17056" y="2529918"/>
            <a:ext cx="5040312" cy="1603375"/>
          </a:xfrm>
        </p:spPr>
        <p:txBody>
          <a:bodyPr/>
          <a:lstStyle/>
          <a:p>
            <a:pPr marL="0" indent="0">
              <a:buNone/>
            </a:pPr>
            <a:r>
              <a:rPr lang="en-GB" sz="3200"/>
              <a:t>Erasmus Mundus </a:t>
            </a:r>
            <a:br>
              <a:rPr lang="en-GB" sz="3200"/>
            </a:br>
            <a:r>
              <a:rPr lang="en-GB" sz="3200"/>
              <a:t>Design Measures  (EMDM)</a:t>
            </a:r>
            <a:endParaRPr lang="en-GB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17056" y="874038"/>
            <a:ext cx="5040313" cy="782357"/>
          </a:xfrm>
        </p:spPr>
        <p:txBody>
          <a:bodyPr/>
          <a:lstStyle/>
          <a:p>
            <a:r>
              <a:rPr lang="en-GB" sz="5400" b="1"/>
              <a:t>Erasmus+</a:t>
            </a:r>
            <a:endParaRPr lang="en-GB" sz="5400" b="1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r="36911"/>
          <a:stretch/>
        </p:blipFill>
        <p:spPr>
          <a:xfrm>
            <a:off x="-81552" y="15163"/>
            <a:ext cx="6151825" cy="6842837"/>
          </a:xfrm>
        </p:spPr>
      </p:pic>
      <p:sp>
        <p:nvSpPr>
          <p:cNvPr id="9" name="Text Placeholder 7"/>
          <p:cNvSpPr txBox="1">
            <a:spLocks/>
          </p:cNvSpPr>
          <p:nvPr/>
        </p:nvSpPr>
        <p:spPr>
          <a:xfrm>
            <a:off x="6817056" y="5006816"/>
            <a:ext cx="5040312" cy="757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Tx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34EA2"/>
              </a:buClr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88C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European Education and Culture </a:t>
            </a:r>
            <a:b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88C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0088C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Executive Agency</a:t>
            </a:r>
          </a:p>
        </p:txBody>
      </p:sp>
    </p:spTree>
    <p:extLst>
      <p:ext uri="{BB962C8B-B14F-4D97-AF65-F5344CB8AC3E}">
        <p14:creationId xmlns:p14="http://schemas.microsoft.com/office/powerpoint/2010/main" val="208513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outcomes of an EMDM (1)</a:t>
            </a:r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442654" y="7590970"/>
            <a:ext cx="10905698" cy="4190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chemeClr val="tx2"/>
                </a:solidFill>
              </a:rPr>
              <a:t>The jointly designed master should: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Offer a </a:t>
            </a:r>
            <a:r>
              <a:rPr lang="en-US" b="1" dirty="0"/>
              <a:t>fully integrated curriculum</a:t>
            </a:r>
            <a:r>
              <a:rPr lang="en-US" dirty="0"/>
              <a:t> </a:t>
            </a:r>
            <a:r>
              <a:rPr lang="en-US" b="1" dirty="0"/>
              <a:t>delivered by a consortium </a:t>
            </a:r>
            <a:r>
              <a:rPr lang="en-US" sz="2000" dirty="0"/>
              <a:t>(</a:t>
            </a:r>
            <a:r>
              <a:rPr lang="en-GB" sz="2000" dirty="0"/>
              <a:t>involving at  least  three HEIs from three different countries, of which at least two must be EU Member States or third countries associated to the Programme</a:t>
            </a:r>
            <a:r>
              <a:rPr lang="en-US" sz="20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Aim at </a:t>
            </a:r>
            <a:r>
              <a:rPr lang="en-US" b="1" dirty="0"/>
              <a:t>attracting excellent students </a:t>
            </a:r>
            <a:r>
              <a:rPr lang="en-US" dirty="0"/>
              <a:t>worldwide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Include compulsory </a:t>
            </a:r>
            <a:r>
              <a:rPr lang="en-US" b="1" dirty="0"/>
              <a:t>physical mobility </a:t>
            </a:r>
            <a:r>
              <a:rPr lang="en-US" dirty="0"/>
              <a:t>for all recruited students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Lead to either a </a:t>
            </a:r>
            <a:r>
              <a:rPr lang="en-US" b="1" dirty="0"/>
              <a:t>Joint degree </a:t>
            </a:r>
            <a:r>
              <a:rPr lang="en-US" dirty="0"/>
              <a:t>or </a:t>
            </a:r>
            <a:r>
              <a:rPr lang="en-US" b="1" dirty="0"/>
              <a:t>multiple degrees</a:t>
            </a:r>
          </a:p>
        </p:txBody>
      </p:sp>
      <p:grpSp>
        <p:nvGrpSpPr>
          <p:cNvPr id="11" name="Grupo 23">
            <a:extLst>
              <a:ext uri="{FF2B5EF4-FFF2-40B4-BE49-F238E27FC236}">
                <a16:creationId xmlns:a16="http://schemas.microsoft.com/office/drawing/2014/main" id="{708829D1-B09F-5021-5D46-16406AA25AD9}"/>
              </a:ext>
            </a:extLst>
          </p:cNvPr>
          <p:cNvGrpSpPr/>
          <p:nvPr/>
        </p:nvGrpSpPr>
        <p:grpSpPr>
          <a:xfrm>
            <a:off x="970722" y="1600164"/>
            <a:ext cx="9142713" cy="3313581"/>
            <a:chOff x="1799898" y="2083000"/>
            <a:chExt cx="9215530" cy="3469192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8B064FEB-6F16-0BEA-0FCD-A8737CDE7D2A}"/>
                </a:ext>
              </a:extLst>
            </p:cNvPr>
            <p:cNvSpPr/>
            <p:nvPr/>
          </p:nvSpPr>
          <p:spPr>
            <a:xfrm flipH="1">
              <a:off x="1799898" y="2083000"/>
              <a:ext cx="1366344" cy="965551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C4008A8D-B9BF-18CC-5025-9026436C36FF}"/>
                </a:ext>
              </a:extLst>
            </p:cNvPr>
            <p:cNvSpPr/>
            <p:nvPr/>
          </p:nvSpPr>
          <p:spPr>
            <a:xfrm flipH="1">
              <a:off x="1838987" y="3339404"/>
              <a:ext cx="1366344" cy="965551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EBD9EB8-61E8-FC52-8ED3-E3224D40ADC8}"/>
                </a:ext>
              </a:extLst>
            </p:cNvPr>
            <p:cNvSpPr/>
            <p:nvPr/>
          </p:nvSpPr>
          <p:spPr>
            <a:xfrm flipH="1">
              <a:off x="2980359" y="3340438"/>
              <a:ext cx="8035069" cy="965551"/>
            </a:xfrm>
            <a:custGeom>
              <a:avLst/>
              <a:gdLst>
                <a:gd name="connsiteX0" fmla="*/ 5145513 w 5628288"/>
                <a:gd name="connsiteY0" fmla="*/ 0 h 965551"/>
                <a:gd name="connsiteX1" fmla="*/ 4908331 w 5628288"/>
                <a:gd name="connsiteY1" fmla="*/ 0 h 965551"/>
                <a:gd name="connsiteX2" fmla="*/ 4261944 w 5628288"/>
                <a:gd name="connsiteY2" fmla="*/ 0 h 965551"/>
                <a:gd name="connsiteX3" fmla="*/ 0 w 5628288"/>
                <a:gd name="connsiteY3" fmla="*/ 0 h 965551"/>
                <a:gd name="connsiteX4" fmla="*/ 0 w 5628288"/>
                <a:gd name="connsiteY4" fmla="*/ 965551 h 965551"/>
                <a:gd name="connsiteX5" fmla="*/ 4261944 w 5628288"/>
                <a:gd name="connsiteY5" fmla="*/ 965551 h 965551"/>
                <a:gd name="connsiteX6" fmla="*/ 4908331 w 5628288"/>
                <a:gd name="connsiteY6" fmla="*/ 965551 h 965551"/>
                <a:gd name="connsiteX7" fmla="*/ 5145513 w 5628288"/>
                <a:gd name="connsiteY7" fmla="*/ 965551 h 965551"/>
                <a:gd name="connsiteX8" fmla="*/ 5628288 w 5628288"/>
                <a:gd name="connsiteY8" fmla="*/ 482776 h 96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28288" h="965551">
                  <a:moveTo>
                    <a:pt x="5145513" y="0"/>
                  </a:moveTo>
                  <a:lnTo>
                    <a:pt x="4908331" y="0"/>
                  </a:lnTo>
                  <a:lnTo>
                    <a:pt x="4261944" y="0"/>
                  </a:lnTo>
                  <a:lnTo>
                    <a:pt x="0" y="0"/>
                  </a:lnTo>
                  <a:lnTo>
                    <a:pt x="0" y="965551"/>
                  </a:lnTo>
                  <a:lnTo>
                    <a:pt x="4261944" y="965551"/>
                  </a:lnTo>
                  <a:lnTo>
                    <a:pt x="4908331" y="965551"/>
                  </a:lnTo>
                  <a:lnTo>
                    <a:pt x="5145513" y="965551"/>
                  </a:lnTo>
                  <a:lnTo>
                    <a:pt x="5628288" y="48277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76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5021754F-7856-87BA-25A5-2926180D23C9}"/>
                </a:ext>
              </a:extLst>
            </p:cNvPr>
            <p:cNvSpPr/>
            <p:nvPr/>
          </p:nvSpPr>
          <p:spPr>
            <a:xfrm flipH="1">
              <a:off x="1870764" y="4586641"/>
              <a:ext cx="1366344" cy="965551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6D836A-40E0-B6D2-8276-BE01AA73F483}"/>
                </a:ext>
              </a:extLst>
            </p:cNvPr>
            <p:cNvSpPr/>
            <p:nvPr/>
          </p:nvSpPr>
          <p:spPr>
            <a:xfrm flipH="1">
              <a:off x="3007771" y="4586641"/>
              <a:ext cx="8007656" cy="965551"/>
            </a:xfrm>
            <a:custGeom>
              <a:avLst/>
              <a:gdLst>
                <a:gd name="connsiteX0" fmla="*/ 5145513 w 5628288"/>
                <a:gd name="connsiteY0" fmla="*/ 0 h 965551"/>
                <a:gd name="connsiteX1" fmla="*/ 4908331 w 5628288"/>
                <a:gd name="connsiteY1" fmla="*/ 0 h 965551"/>
                <a:gd name="connsiteX2" fmla="*/ 4261944 w 5628288"/>
                <a:gd name="connsiteY2" fmla="*/ 0 h 965551"/>
                <a:gd name="connsiteX3" fmla="*/ 0 w 5628288"/>
                <a:gd name="connsiteY3" fmla="*/ 0 h 965551"/>
                <a:gd name="connsiteX4" fmla="*/ 0 w 5628288"/>
                <a:gd name="connsiteY4" fmla="*/ 965551 h 965551"/>
                <a:gd name="connsiteX5" fmla="*/ 4261944 w 5628288"/>
                <a:gd name="connsiteY5" fmla="*/ 965551 h 965551"/>
                <a:gd name="connsiteX6" fmla="*/ 4908331 w 5628288"/>
                <a:gd name="connsiteY6" fmla="*/ 965551 h 965551"/>
                <a:gd name="connsiteX7" fmla="*/ 5145513 w 5628288"/>
                <a:gd name="connsiteY7" fmla="*/ 965551 h 965551"/>
                <a:gd name="connsiteX8" fmla="*/ 5628288 w 5628288"/>
                <a:gd name="connsiteY8" fmla="*/ 482776 h 96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28288" h="965551">
                  <a:moveTo>
                    <a:pt x="5145513" y="0"/>
                  </a:moveTo>
                  <a:lnTo>
                    <a:pt x="4908331" y="0"/>
                  </a:lnTo>
                  <a:lnTo>
                    <a:pt x="4261944" y="0"/>
                  </a:lnTo>
                  <a:lnTo>
                    <a:pt x="0" y="0"/>
                  </a:lnTo>
                  <a:lnTo>
                    <a:pt x="0" y="965551"/>
                  </a:lnTo>
                  <a:lnTo>
                    <a:pt x="4261944" y="965551"/>
                  </a:lnTo>
                  <a:lnTo>
                    <a:pt x="4908331" y="965551"/>
                  </a:lnTo>
                  <a:lnTo>
                    <a:pt x="5145513" y="965551"/>
                  </a:lnTo>
                  <a:lnTo>
                    <a:pt x="5628288" y="48277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7600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CuadroTexto 17">
              <a:extLst>
                <a:ext uri="{FF2B5EF4-FFF2-40B4-BE49-F238E27FC236}">
                  <a16:creationId xmlns:a16="http://schemas.microsoft.com/office/drawing/2014/main" id="{6B2E92D7-F81F-D93F-AB9B-624BB9F6872B}"/>
                </a:ext>
              </a:extLst>
            </p:cNvPr>
            <p:cNvSpPr txBox="1"/>
            <p:nvPr/>
          </p:nvSpPr>
          <p:spPr>
            <a:xfrm>
              <a:off x="3494296" y="3556693"/>
              <a:ext cx="57824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Aim at </a:t>
              </a:r>
              <a:r>
                <a:rPr lang="en-US" b="1" dirty="0"/>
                <a:t>attracting excellent students </a:t>
              </a:r>
              <a:r>
                <a:rPr lang="en-US" dirty="0"/>
                <a:t>worldwide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4E90DFB3-ECA9-C98F-562D-31A2D2A84DCD}"/>
                </a:ext>
              </a:extLst>
            </p:cNvPr>
            <p:cNvSpPr txBox="1"/>
            <p:nvPr/>
          </p:nvSpPr>
          <p:spPr>
            <a:xfrm>
              <a:off x="3494296" y="4815499"/>
              <a:ext cx="6813964" cy="386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Include compulsory </a:t>
              </a:r>
              <a:r>
                <a:rPr lang="en-US" b="1" dirty="0"/>
                <a:t>physical mobility </a:t>
              </a:r>
              <a:r>
                <a:rPr lang="en-US" dirty="0"/>
                <a:t>for all recruited students</a:t>
              </a: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15CC41F-3432-7D5B-23CE-57CE7CA8055C}"/>
              </a:ext>
            </a:extLst>
          </p:cNvPr>
          <p:cNvSpPr/>
          <p:nvPr/>
        </p:nvSpPr>
        <p:spPr>
          <a:xfrm flipH="1">
            <a:off x="2141856" y="1600164"/>
            <a:ext cx="7971960" cy="965551"/>
          </a:xfrm>
          <a:custGeom>
            <a:avLst/>
            <a:gdLst>
              <a:gd name="connsiteX0" fmla="*/ 5145513 w 5628288"/>
              <a:gd name="connsiteY0" fmla="*/ 0 h 965551"/>
              <a:gd name="connsiteX1" fmla="*/ 4908331 w 5628288"/>
              <a:gd name="connsiteY1" fmla="*/ 0 h 965551"/>
              <a:gd name="connsiteX2" fmla="*/ 4261944 w 5628288"/>
              <a:gd name="connsiteY2" fmla="*/ 0 h 965551"/>
              <a:gd name="connsiteX3" fmla="*/ 0 w 5628288"/>
              <a:gd name="connsiteY3" fmla="*/ 0 h 965551"/>
              <a:gd name="connsiteX4" fmla="*/ 0 w 5628288"/>
              <a:gd name="connsiteY4" fmla="*/ 965551 h 965551"/>
              <a:gd name="connsiteX5" fmla="*/ 4261944 w 5628288"/>
              <a:gd name="connsiteY5" fmla="*/ 965551 h 965551"/>
              <a:gd name="connsiteX6" fmla="*/ 4908331 w 5628288"/>
              <a:gd name="connsiteY6" fmla="*/ 965551 h 965551"/>
              <a:gd name="connsiteX7" fmla="*/ 5145513 w 5628288"/>
              <a:gd name="connsiteY7" fmla="*/ 965551 h 965551"/>
              <a:gd name="connsiteX8" fmla="*/ 5628288 w 5628288"/>
              <a:gd name="connsiteY8" fmla="*/ 482776 h 96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8288" h="965551">
                <a:moveTo>
                  <a:pt x="5145513" y="0"/>
                </a:moveTo>
                <a:lnTo>
                  <a:pt x="4908331" y="0"/>
                </a:lnTo>
                <a:lnTo>
                  <a:pt x="4261944" y="0"/>
                </a:lnTo>
                <a:lnTo>
                  <a:pt x="0" y="0"/>
                </a:lnTo>
                <a:lnTo>
                  <a:pt x="0" y="965551"/>
                </a:lnTo>
                <a:lnTo>
                  <a:pt x="4261944" y="965551"/>
                </a:lnTo>
                <a:lnTo>
                  <a:pt x="4908331" y="965551"/>
                </a:lnTo>
                <a:lnTo>
                  <a:pt x="5145513" y="965551"/>
                </a:lnTo>
                <a:lnTo>
                  <a:pt x="5628288" y="4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7600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Offer a </a:t>
            </a:r>
            <a:r>
              <a:rPr lang="en-US" b="1" dirty="0">
                <a:solidFill>
                  <a:schemeClr val="tx1"/>
                </a:solidFill>
              </a:rPr>
              <a:t>fully integrated curriculum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delivered by a consortium  </a:t>
            </a:r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GB" sz="1400" dirty="0">
                <a:solidFill>
                  <a:schemeClr val="tx1"/>
                </a:solidFill>
              </a:rPr>
              <a:t>involving </a:t>
            </a:r>
            <a:r>
              <a:rPr lang="en-IE" sz="1400" dirty="0">
                <a:solidFill>
                  <a:schemeClr val="tx1"/>
                </a:solidFill>
              </a:rPr>
              <a:t>at least three HEIs from three different countries, of which </a:t>
            </a:r>
            <a:r>
              <a:rPr lang="en-IE" sz="1400" dirty="0">
                <a:solidFill>
                  <a:srgbClr val="FF0000"/>
                </a:solidFill>
              </a:rPr>
              <a:t>at least two </a:t>
            </a:r>
            <a:r>
              <a:rPr lang="en-IE" sz="1400" dirty="0">
                <a:solidFill>
                  <a:schemeClr val="tx1"/>
                </a:solidFill>
              </a:rPr>
              <a:t>from an EU Member State or third country associated to the programme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915B41E7-7D3A-B80C-E177-C5F5F0F495BD}"/>
              </a:ext>
            </a:extLst>
          </p:cNvPr>
          <p:cNvSpPr/>
          <p:nvPr/>
        </p:nvSpPr>
        <p:spPr>
          <a:xfrm flipH="1">
            <a:off x="1041028" y="5178503"/>
            <a:ext cx="1355548" cy="929953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3BA86AF-BC67-1854-F969-956C7D94515D}"/>
              </a:ext>
            </a:extLst>
          </p:cNvPr>
          <p:cNvSpPr/>
          <p:nvPr/>
        </p:nvSpPr>
        <p:spPr>
          <a:xfrm flipH="1">
            <a:off x="2169052" y="5179499"/>
            <a:ext cx="7944381" cy="965551"/>
          </a:xfrm>
          <a:custGeom>
            <a:avLst/>
            <a:gdLst>
              <a:gd name="connsiteX0" fmla="*/ 5145513 w 5628288"/>
              <a:gd name="connsiteY0" fmla="*/ 0 h 965551"/>
              <a:gd name="connsiteX1" fmla="*/ 4908331 w 5628288"/>
              <a:gd name="connsiteY1" fmla="*/ 0 h 965551"/>
              <a:gd name="connsiteX2" fmla="*/ 4261944 w 5628288"/>
              <a:gd name="connsiteY2" fmla="*/ 0 h 965551"/>
              <a:gd name="connsiteX3" fmla="*/ 0 w 5628288"/>
              <a:gd name="connsiteY3" fmla="*/ 0 h 965551"/>
              <a:gd name="connsiteX4" fmla="*/ 0 w 5628288"/>
              <a:gd name="connsiteY4" fmla="*/ 965551 h 965551"/>
              <a:gd name="connsiteX5" fmla="*/ 4261944 w 5628288"/>
              <a:gd name="connsiteY5" fmla="*/ 965551 h 965551"/>
              <a:gd name="connsiteX6" fmla="*/ 4908331 w 5628288"/>
              <a:gd name="connsiteY6" fmla="*/ 965551 h 965551"/>
              <a:gd name="connsiteX7" fmla="*/ 5145513 w 5628288"/>
              <a:gd name="connsiteY7" fmla="*/ 965551 h 965551"/>
              <a:gd name="connsiteX8" fmla="*/ 5628288 w 5628288"/>
              <a:gd name="connsiteY8" fmla="*/ 482776 h 96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8288" h="965551">
                <a:moveTo>
                  <a:pt x="5145513" y="0"/>
                </a:moveTo>
                <a:lnTo>
                  <a:pt x="4908331" y="0"/>
                </a:lnTo>
                <a:lnTo>
                  <a:pt x="4261944" y="0"/>
                </a:lnTo>
                <a:lnTo>
                  <a:pt x="0" y="0"/>
                </a:lnTo>
                <a:lnTo>
                  <a:pt x="0" y="965551"/>
                </a:lnTo>
                <a:lnTo>
                  <a:pt x="4261944" y="965551"/>
                </a:lnTo>
                <a:lnTo>
                  <a:pt x="4908331" y="965551"/>
                </a:lnTo>
                <a:lnTo>
                  <a:pt x="5145513" y="965551"/>
                </a:lnTo>
                <a:lnTo>
                  <a:pt x="5628288" y="4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7600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Lead to either a </a:t>
            </a:r>
            <a:r>
              <a:rPr lang="en-US" b="1" dirty="0">
                <a:solidFill>
                  <a:schemeClr val="tx1"/>
                </a:solidFill>
              </a:rPr>
              <a:t>Joint degree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dirty="0">
                <a:solidFill>
                  <a:schemeClr val="tx1"/>
                </a:solidFill>
              </a:rPr>
              <a:t>multiple degrees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16BFF7-2244-FEA8-5590-FD856AC06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433" y="1811502"/>
            <a:ext cx="619211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3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810" y="421162"/>
            <a:ext cx="10515600" cy="1148259"/>
          </a:xfrm>
        </p:spPr>
        <p:txBody>
          <a:bodyPr>
            <a:noAutofit/>
          </a:bodyPr>
          <a:lstStyle/>
          <a:p>
            <a:r>
              <a:rPr lang="en-US" sz="3600" dirty="0"/>
              <a:t>Expected outcomes/deliverables of an EMDM (2)</a:t>
            </a:r>
            <a:br>
              <a:rPr lang="en-US" dirty="0"/>
            </a:br>
            <a:r>
              <a:rPr lang="en-US" dirty="0"/>
              <a:t>- </a:t>
            </a:r>
            <a:r>
              <a:rPr lang="en-GB" sz="2400" dirty="0"/>
              <a:t>Joint mechanisms to be included in the design of the master programme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497" y="1940039"/>
            <a:ext cx="2087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rgbClr val="0088CE"/>
                </a:solidFill>
                <a:effectLst/>
                <a:uLnTx/>
                <a:uFillTx/>
              </a:rPr>
              <a:t>Joint programme design</a:t>
            </a:r>
          </a:p>
        </p:txBody>
      </p:sp>
      <p:sp>
        <p:nvSpPr>
          <p:cNvPr id="409" name="TextBox 408"/>
          <p:cNvSpPr txBox="1"/>
          <p:nvPr/>
        </p:nvSpPr>
        <p:spPr>
          <a:xfrm>
            <a:off x="3559908" y="1703435"/>
            <a:ext cx="2197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600" b="1" i="1" kern="0" dirty="0">
                <a:solidFill>
                  <a:schemeClr val="accent1"/>
                </a:solidFill>
              </a:rPr>
              <a:t>Joint administrative &amp; financial management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412" name="TextBox 411"/>
          <p:cNvSpPr txBox="1"/>
          <p:nvPr/>
        </p:nvSpPr>
        <p:spPr>
          <a:xfrm>
            <a:off x="6487522" y="1940038"/>
            <a:ext cx="2087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Joint promotion &amp; dissemination </a:t>
            </a:r>
          </a:p>
        </p:txBody>
      </p:sp>
      <p:sp>
        <p:nvSpPr>
          <p:cNvPr id="415" name="TextBox 414"/>
          <p:cNvSpPr txBox="1"/>
          <p:nvPr/>
        </p:nvSpPr>
        <p:spPr>
          <a:xfrm>
            <a:off x="2151553" y="5309148"/>
            <a:ext cx="2087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Joint selection &amp; monitoring procedures</a:t>
            </a:r>
          </a:p>
        </p:txBody>
      </p:sp>
      <p:sp>
        <p:nvSpPr>
          <p:cNvPr id="418" name="TextBox 417"/>
          <p:cNvSpPr txBox="1"/>
          <p:nvPr/>
        </p:nvSpPr>
        <p:spPr>
          <a:xfrm>
            <a:off x="5026566" y="5313194"/>
            <a:ext cx="2087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Common services offered to students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9EC59A12-2153-4E1D-97B4-FE7686B4E65A}"/>
              </a:ext>
            </a:extLst>
          </p:cNvPr>
          <p:cNvSpPr txBox="1"/>
          <p:nvPr/>
        </p:nvSpPr>
        <p:spPr>
          <a:xfrm>
            <a:off x="7925028" y="5309148"/>
            <a:ext cx="2087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A draft joint Partnership &amp; Student Agreement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7E3869-EC6D-429C-9BE5-88015BCD4039}"/>
              </a:ext>
            </a:extLst>
          </p:cNvPr>
          <p:cNvGrpSpPr/>
          <p:nvPr/>
        </p:nvGrpSpPr>
        <p:grpSpPr>
          <a:xfrm>
            <a:off x="838200" y="2973600"/>
            <a:ext cx="1890561" cy="1834270"/>
            <a:chOff x="1969325" y="2687470"/>
            <a:chExt cx="2041126" cy="2041126"/>
          </a:xfrm>
        </p:grpSpPr>
        <p:sp>
          <p:nvSpPr>
            <p:cNvPr id="323" name="Circle: Hollow 322"/>
            <p:cNvSpPr>
              <a:spLocks noChangeAspect="1"/>
            </p:cNvSpPr>
            <p:nvPr/>
          </p:nvSpPr>
          <p:spPr>
            <a:xfrm>
              <a:off x="2131533" y="2849678"/>
              <a:ext cx="1716710" cy="1716710"/>
            </a:xfrm>
            <a:prstGeom prst="donut">
              <a:avLst>
                <a:gd name="adj" fmla="val 7139"/>
              </a:avLst>
            </a:prstGeom>
            <a:solidFill>
              <a:srgbClr val="008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grpSp>
          <p:nvGrpSpPr>
            <p:cNvPr id="324" name="Group 323"/>
            <p:cNvGrpSpPr/>
            <p:nvPr/>
          </p:nvGrpSpPr>
          <p:grpSpPr>
            <a:xfrm>
              <a:off x="2902368" y="2687470"/>
              <a:ext cx="175040" cy="2041126"/>
              <a:chOff x="8229799" y="2768458"/>
              <a:chExt cx="175040" cy="2041126"/>
            </a:xfrm>
            <a:solidFill>
              <a:schemeClr val="accent1"/>
            </a:solidFill>
          </p:grpSpPr>
          <p:sp>
            <p:nvSpPr>
              <p:cNvPr id="341" name="Trapezoid 340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solidFill>
                <a:srgbClr val="0088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Trapezoid 341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solidFill>
                <a:srgbClr val="0088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5" name="Group 324"/>
            <p:cNvGrpSpPr/>
            <p:nvPr/>
          </p:nvGrpSpPr>
          <p:grpSpPr>
            <a:xfrm rot="5400000">
              <a:off x="2902368" y="2687470"/>
              <a:ext cx="175040" cy="2041126"/>
              <a:chOff x="8229799" y="2768458"/>
              <a:chExt cx="175040" cy="2041126"/>
            </a:xfrm>
            <a:solidFill>
              <a:schemeClr val="accent1"/>
            </a:solidFill>
          </p:grpSpPr>
          <p:sp>
            <p:nvSpPr>
              <p:cNvPr id="339" name="Trapezoid 338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solidFill>
                <a:srgbClr val="0088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Trapezoid 339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solidFill>
                <a:srgbClr val="0088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6" name="Group 325"/>
            <p:cNvGrpSpPr/>
            <p:nvPr/>
          </p:nvGrpSpPr>
          <p:grpSpPr>
            <a:xfrm rot="1800000">
              <a:off x="2902368" y="2687470"/>
              <a:ext cx="175040" cy="2041126"/>
              <a:chOff x="8229799" y="2768458"/>
              <a:chExt cx="175040" cy="2041126"/>
            </a:xfrm>
            <a:solidFill>
              <a:schemeClr val="accent1"/>
            </a:solidFill>
          </p:grpSpPr>
          <p:sp>
            <p:nvSpPr>
              <p:cNvPr id="337" name="Trapezoid 336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solidFill>
                <a:srgbClr val="0088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Trapezoid 337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solidFill>
                <a:srgbClr val="0088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7" name="Group 326"/>
            <p:cNvGrpSpPr/>
            <p:nvPr/>
          </p:nvGrpSpPr>
          <p:grpSpPr>
            <a:xfrm rot="3600000">
              <a:off x="2902368" y="2687470"/>
              <a:ext cx="175040" cy="2041126"/>
              <a:chOff x="8229799" y="2768458"/>
              <a:chExt cx="175040" cy="2041126"/>
            </a:xfrm>
            <a:solidFill>
              <a:schemeClr val="accent1"/>
            </a:solidFill>
          </p:grpSpPr>
          <p:sp>
            <p:nvSpPr>
              <p:cNvPr id="335" name="Trapezoid 334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solidFill>
                <a:srgbClr val="0088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Trapezoid 33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solidFill>
                <a:srgbClr val="0088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8" name="Group 327"/>
            <p:cNvGrpSpPr/>
            <p:nvPr/>
          </p:nvGrpSpPr>
          <p:grpSpPr>
            <a:xfrm rot="7200000">
              <a:off x="2902368" y="2687470"/>
              <a:ext cx="175040" cy="2041126"/>
              <a:chOff x="8229799" y="2768458"/>
              <a:chExt cx="175040" cy="2041126"/>
            </a:xfrm>
            <a:solidFill>
              <a:schemeClr val="accent1"/>
            </a:solidFill>
          </p:grpSpPr>
          <p:sp>
            <p:nvSpPr>
              <p:cNvPr id="333" name="Trapezoid 332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solidFill>
                <a:srgbClr val="0088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Trapezoid 333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solidFill>
                <a:srgbClr val="0088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9" name="Group 328"/>
            <p:cNvGrpSpPr/>
            <p:nvPr/>
          </p:nvGrpSpPr>
          <p:grpSpPr>
            <a:xfrm rot="9000000">
              <a:off x="2902368" y="2687470"/>
              <a:ext cx="175040" cy="2041126"/>
              <a:chOff x="8229799" y="2768458"/>
              <a:chExt cx="175040" cy="2041126"/>
            </a:xfrm>
            <a:solidFill>
              <a:schemeClr val="accent1"/>
            </a:solidFill>
          </p:grpSpPr>
          <p:sp>
            <p:nvSpPr>
              <p:cNvPr id="331" name="Trapezoid 330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solidFill>
                <a:srgbClr val="0088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Trapezoid 331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solidFill>
                <a:srgbClr val="0088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30" name="Oval 329"/>
            <p:cNvSpPr>
              <a:spLocks noChangeAspect="1"/>
            </p:cNvSpPr>
            <p:nvPr/>
          </p:nvSpPr>
          <p:spPr>
            <a:xfrm>
              <a:off x="2283474" y="3007403"/>
              <a:ext cx="1408186" cy="1408186"/>
            </a:xfrm>
            <a:prstGeom prst="ellipse">
              <a:avLst/>
            </a:prstGeom>
            <a:solidFill>
              <a:schemeClr val="lt1"/>
            </a:solidFill>
            <a:ln w="889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20DB3F8-2B1B-49F4-9374-63DA75A9E0AF}"/>
              </a:ext>
            </a:extLst>
          </p:cNvPr>
          <p:cNvGrpSpPr/>
          <p:nvPr/>
        </p:nvGrpSpPr>
        <p:grpSpPr>
          <a:xfrm>
            <a:off x="2272919" y="2973600"/>
            <a:ext cx="1890561" cy="1834270"/>
            <a:chOff x="3508027" y="2687470"/>
            <a:chExt cx="2041126" cy="2041126"/>
          </a:xfrm>
          <a:solidFill>
            <a:schemeClr val="tx2"/>
          </a:solidFill>
        </p:grpSpPr>
        <p:sp>
          <p:nvSpPr>
            <p:cNvPr id="343" name="Circle: Hollow 342"/>
            <p:cNvSpPr>
              <a:spLocks noChangeAspect="1"/>
            </p:cNvSpPr>
            <p:nvPr/>
          </p:nvSpPr>
          <p:spPr>
            <a:xfrm>
              <a:off x="3670235" y="2849678"/>
              <a:ext cx="1716710" cy="1716710"/>
            </a:xfrm>
            <a:prstGeom prst="donut">
              <a:avLst>
                <a:gd name="adj" fmla="val 71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grpSp>
          <p:nvGrpSpPr>
            <p:cNvPr id="344" name="Group 343"/>
            <p:cNvGrpSpPr/>
            <p:nvPr/>
          </p:nvGrpSpPr>
          <p:grpSpPr>
            <a:xfrm>
              <a:off x="4441070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345" name="Trapezoid 344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Trapezoid 34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47" name="Group 346"/>
            <p:cNvGrpSpPr/>
            <p:nvPr/>
          </p:nvGrpSpPr>
          <p:grpSpPr>
            <a:xfrm rot="5400000">
              <a:off x="4441070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348" name="Trapezoid 347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Trapezoid 348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rot="1800000">
              <a:off x="4441070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351" name="Trapezoid 350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Trapezoid 351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3" name="Group 352"/>
            <p:cNvGrpSpPr/>
            <p:nvPr/>
          </p:nvGrpSpPr>
          <p:grpSpPr>
            <a:xfrm rot="3600000">
              <a:off x="4441070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354" name="Trapezoid 353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Trapezoid 354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6" name="Group 355"/>
            <p:cNvGrpSpPr/>
            <p:nvPr/>
          </p:nvGrpSpPr>
          <p:grpSpPr>
            <a:xfrm rot="7200000">
              <a:off x="4441070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357" name="Trapezoid 356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Trapezoid 357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59" name="Group 358"/>
            <p:cNvGrpSpPr/>
            <p:nvPr/>
          </p:nvGrpSpPr>
          <p:grpSpPr>
            <a:xfrm rot="9000000">
              <a:off x="4441070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360" name="Trapezoid 359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Trapezoid 360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62" name="Oval 361"/>
            <p:cNvSpPr>
              <a:spLocks noChangeAspect="1"/>
            </p:cNvSpPr>
            <p:nvPr/>
          </p:nvSpPr>
          <p:spPr>
            <a:xfrm>
              <a:off x="3822176" y="3007403"/>
              <a:ext cx="1408186" cy="1408186"/>
            </a:xfrm>
            <a:prstGeom prst="ellipse">
              <a:avLst/>
            </a:prstGeom>
            <a:noFill/>
            <a:ln w="889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48FB51F-B91E-4C8E-8561-A20208886139}"/>
              </a:ext>
            </a:extLst>
          </p:cNvPr>
          <p:cNvGrpSpPr/>
          <p:nvPr/>
        </p:nvGrpSpPr>
        <p:grpSpPr>
          <a:xfrm>
            <a:off x="3713212" y="2973600"/>
            <a:ext cx="1890561" cy="1834270"/>
            <a:chOff x="5046729" y="2687470"/>
            <a:chExt cx="2041126" cy="2041126"/>
          </a:xfrm>
          <a:solidFill>
            <a:schemeClr val="accent1"/>
          </a:solidFill>
        </p:grpSpPr>
        <p:sp>
          <p:nvSpPr>
            <p:cNvPr id="363" name="Circle: Hollow 362"/>
            <p:cNvSpPr>
              <a:spLocks noChangeAspect="1"/>
            </p:cNvSpPr>
            <p:nvPr/>
          </p:nvSpPr>
          <p:spPr>
            <a:xfrm>
              <a:off x="5208937" y="2849678"/>
              <a:ext cx="1716710" cy="1716710"/>
            </a:xfrm>
            <a:prstGeom prst="donut">
              <a:avLst>
                <a:gd name="adj" fmla="val 71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grpSp>
          <p:nvGrpSpPr>
            <p:cNvPr id="364" name="Group 363"/>
            <p:cNvGrpSpPr/>
            <p:nvPr/>
          </p:nvGrpSpPr>
          <p:grpSpPr>
            <a:xfrm>
              <a:off x="5979772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365" name="Trapezoid 364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Trapezoid 36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67" name="Group 366"/>
            <p:cNvGrpSpPr/>
            <p:nvPr/>
          </p:nvGrpSpPr>
          <p:grpSpPr>
            <a:xfrm rot="5400000">
              <a:off x="5979772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368" name="Trapezoid 367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Trapezoid 368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0" name="Group 369"/>
            <p:cNvGrpSpPr/>
            <p:nvPr/>
          </p:nvGrpSpPr>
          <p:grpSpPr>
            <a:xfrm rot="1800000">
              <a:off x="5979772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371" name="Trapezoid 370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Trapezoid 371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3" name="Group 372"/>
            <p:cNvGrpSpPr/>
            <p:nvPr/>
          </p:nvGrpSpPr>
          <p:grpSpPr>
            <a:xfrm rot="3600000">
              <a:off x="5979772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374" name="Trapezoid 373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Trapezoid 374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6" name="Group 375"/>
            <p:cNvGrpSpPr/>
            <p:nvPr/>
          </p:nvGrpSpPr>
          <p:grpSpPr>
            <a:xfrm rot="7200000">
              <a:off x="5979772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377" name="Trapezoid 376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Trapezoid 377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79" name="Group 378"/>
            <p:cNvGrpSpPr/>
            <p:nvPr/>
          </p:nvGrpSpPr>
          <p:grpSpPr>
            <a:xfrm rot="9000000">
              <a:off x="5979772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380" name="Trapezoid 379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Trapezoid 380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82" name="Oval 381"/>
            <p:cNvSpPr>
              <a:spLocks noChangeAspect="1"/>
            </p:cNvSpPr>
            <p:nvPr/>
          </p:nvSpPr>
          <p:spPr>
            <a:xfrm>
              <a:off x="5360878" y="3007403"/>
              <a:ext cx="1408186" cy="1408186"/>
            </a:xfrm>
            <a:prstGeom prst="ellipse">
              <a:avLst/>
            </a:prstGeom>
            <a:noFill/>
            <a:ln w="889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0EAF19-F7AE-475F-BF48-F4060BEC8CEC}"/>
              </a:ext>
            </a:extLst>
          </p:cNvPr>
          <p:cNvGrpSpPr/>
          <p:nvPr/>
        </p:nvGrpSpPr>
        <p:grpSpPr>
          <a:xfrm>
            <a:off x="5150719" y="2973600"/>
            <a:ext cx="1890561" cy="1834270"/>
            <a:chOff x="6585431" y="2687470"/>
            <a:chExt cx="2041126" cy="2041126"/>
          </a:xfrm>
          <a:solidFill>
            <a:schemeClr val="accent2"/>
          </a:solidFill>
        </p:grpSpPr>
        <p:sp>
          <p:nvSpPr>
            <p:cNvPr id="383" name="Circle: Hollow 382"/>
            <p:cNvSpPr>
              <a:spLocks noChangeAspect="1"/>
            </p:cNvSpPr>
            <p:nvPr/>
          </p:nvSpPr>
          <p:spPr>
            <a:xfrm>
              <a:off x="6747639" y="2849678"/>
              <a:ext cx="1716710" cy="1716710"/>
            </a:xfrm>
            <a:prstGeom prst="donut">
              <a:avLst>
                <a:gd name="adj" fmla="val 71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7518474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385" name="Trapezoid 384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Trapezoid 38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87" name="Group 386"/>
            <p:cNvGrpSpPr/>
            <p:nvPr/>
          </p:nvGrpSpPr>
          <p:grpSpPr>
            <a:xfrm rot="5400000">
              <a:off x="7518474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388" name="Trapezoid 387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Trapezoid 388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90" name="Group 389"/>
            <p:cNvGrpSpPr/>
            <p:nvPr/>
          </p:nvGrpSpPr>
          <p:grpSpPr>
            <a:xfrm rot="1800000">
              <a:off x="7518474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391" name="Trapezoid 390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Trapezoid 391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93" name="Group 392"/>
            <p:cNvGrpSpPr/>
            <p:nvPr/>
          </p:nvGrpSpPr>
          <p:grpSpPr>
            <a:xfrm rot="3600000">
              <a:off x="7518474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394" name="Trapezoid 393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Trapezoid 394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96" name="Group 395"/>
            <p:cNvGrpSpPr/>
            <p:nvPr/>
          </p:nvGrpSpPr>
          <p:grpSpPr>
            <a:xfrm rot="7200000">
              <a:off x="7518474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397" name="Trapezoid 396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Trapezoid 397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99" name="Group 398"/>
            <p:cNvGrpSpPr/>
            <p:nvPr/>
          </p:nvGrpSpPr>
          <p:grpSpPr>
            <a:xfrm rot="9000000">
              <a:off x="7518474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400" name="Trapezoid 399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Trapezoid 400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02" name="Oval 401"/>
            <p:cNvSpPr>
              <a:spLocks noChangeAspect="1"/>
            </p:cNvSpPr>
            <p:nvPr/>
          </p:nvSpPr>
          <p:spPr>
            <a:xfrm>
              <a:off x="6899580" y="3007403"/>
              <a:ext cx="1408186" cy="1408186"/>
            </a:xfrm>
            <a:prstGeom prst="ellipse">
              <a:avLst/>
            </a:prstGeom>
            <a:noFill/>
            <a:ln w="889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EC97F5-714D-4421-B904-94A4690247E1}"/>
              </a:ext>
            </a:extLst>
          </p:cNvPr>
          <p:cNvGrpSpPr/>
          <p:nvPr/>
        </p:nvGrpSpPr>
        <p:grpSpPr>
          <a:xfrm>
            <a:off x="6588225" y="2973600"/>
            <a:ext cx="1890561" cy="1834270"/>
            <a:chOff x="8172385" y="2687470"/>
            <a:chExt cx="2041126" cy="2041126"/>
          </a:xfrm>
          <a:solidFill>
            <a:schemeClr val="accent3"/>
          </a:solidFill>
        </p:grpSpPr>
        <p:sp>
          <p:nvSpPr>
            <p:cNvPr id="129" name="Circle: Hollow 128">
              <a:extLst>
                <a:ext uri="{FF2B5EF4-FFF2-40B4-BE49-F238E27FC236}">
                  <a16:creationId xmlns:a16="http://schemas.microsoft.com/office/drawing/2014/main" id="{3EB7A5EF-4E2A-42BB-8795-E5764F988C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4593" y="2849678"/>
              <a:ext cx="1716710" cy="1716710"/>
            </a:xfrm>
            <a:prstGeom prst="donut">
              <a:avLst>
                <a:gd name="adj" fmla="val 71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DDF25259-5F36-42EA-8ACF-F45159F90482}"/>
                </a:ext>
              </a:extLst>
            </p:cNvPr>
            <p:cNvGrpSpPr/>
            <p:nvPr/>
          </p:nvGrpSpPr>
          <p:grpSpPr>
            <a:xfrm>
              <a:off x="9105428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147" name="Trapezoid 146">
                <a:extLst>
                  <a:ext uri="{FF2B5EF4-FFF2-40B4-BE49-F238E27FC236}">
                    <a16:creationId xmlns:a16="http://schemas.microsoft.com/office/drawing/2014/main" id="{729C8F83-36C0-411A-AA33-6BCDA19E3DCB}"/>
                  </a:ext>
                </a:extLst>
              </p:cNvPr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Trapezoid 147">
                <a:extLst>
                  <a:ext uri="{FF2B5EF4-FFF2-40B4-BE49-F238E27FC236}">
                    <a16:creationId xmlns:a16="http://schemas.microsoft.com/office/drawing/2014/main" id="{D1502F7B-63BF-45CB-A0A4-4E6F13656196}"/>
                  </a:ext>
                </a:extLst>
              </p:cNvPr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BBB94125-780E-4B9B-94D7-EE841EDA4C8D}"/>
                </a:ext>
              </a:extLst>
            </p:cNvPr>
            <p:cNvGrpSpPr/>
            <p:nvPr/>
          </p:nvGrpSpPr>
          <p:grpSpPr>
            <a:xfrm rot="5400000">
              <a:off x="9105428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145" name="Trapezoid 144">
                <a:extLst>
                  <a:ext uri="{FF2B5EF4-FFF2-40B4-BE49-F238E27FC236}">
                    <a16:creationId xmlns:a16="http://schemas.microsoft.com/office/drawing/2014/main" id="{73758EEB-C592-4488-AA31-A53824D81F19}"/>
                  </a:ext>
                </a:extLst>
              </p:cNvPr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Trapezoid 145">
                <a:extLst>
                  <a:ext uri="{FF2B5EF4-FFF2-40B4-BE49-F238E27FC236}">
                    <a16:creationId xmlns:a16="http://schemas.microsoft.com/office/drawing/2014/main" id="{D58AF22B-FC56-4AFB-A88B-86E6F06591A1}"/>
                  </a:ext>
                </a:extLst>
              </p:cNvPr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BD69B430-2588-4633-9DAE-B6F1624B2511}"/>
                </a:ext>
              </a:extLst>
            </p:cNvPr>
            <p:cNvGrpSpPr/>
            <p:nvPr/>
          </p:nvGrpSpPr>
          <p:grpSpPr>
            <a:xfrm rot="1800000">
              <a:off x="9105428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143" name="Trapezoid 142">
                <a:extLst>
                  <a:ext uri="{FF2B5EF4-FFF2-40B4-BE49-F238E27FC236}">
                    <a16:creationId xmlns:a16="http://schemas.microsoft.com/office/drawing/2014/main" id="{CE2CE9F8-4B6E-48E5-BF11-09921F691D22}"/>
                  </a:ext>
                </a:extLst>
              </p:cNvPr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Trapezoid 143">
                <a:extLst>
                  <a:ext uri="{FF2B5EF4-FFF2-40B4-BE49-F238E27FC236}">
                    <a16:creationId xmlns:a16="http://schemas.microsoft.com/office/drawing/2014/main" id="{F569F329-2E74-4F50-9CE4-955AB10CB504}"/>
                  </a:ext>
                </a:extLst>
              </p:cNvPr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D6D4B89B-BC60-4ABD-B079-48CB0A0C1054}"/>
                </a:ext>
              </a:extLst>
            </p:cNvPr>
            <p:cNvGrpSpPr/>
            <p:nvPr/>
          </p:nvGrpSpPr>
          <p:grpSpPr>
            <a:xfrm rot="3600000">
              <a:off x="9105428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141" name="Trapezoid 140">
                <a:extLst>
                  <a:ext uri="{FF2B5EF4-FFF2-40B4-BE49-F238E27FC236}">
                    <a16:creationId xmlns:a16="http://schemas.microsoft.com/office/drawing/2014/main" id="{A3B6D468-EC6E-40A5-A087-7BF6ACFF96E7}"/>
                  </a:ext>
                </a:extLst>
              </p:cNvPr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Trapezoid 141">
                <a:extLst>
                  <a:ext uri="{FF2B5EF4-FFF2-40B4-BE49-F238E27FC236}">
                    <a16:creationId xmlns:a16="http://schemas.microsoft.com/office/drawing/2014/main" id="{65A9610C-01D5-4455-9A81-9BD33DE37046}"/>
                  </a:ext>
                </a:extLst>
              </p:cNvPr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AFE0D02A-29E1-4D5F-A862-1521A826489C}"/>
                </a:ext>
              </a:extLst>
            </p:cNvPr>
            <p:cNvGrpSpPr/>
            <p:nvPr/>
          </p:nvGrpSpPr>
          <p:grpSpPr>
            <a:xfrm rot="7200000">
              <a:off x="9105428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139" name="Trapezoid 138">
                <a:extLst>
                  <a:ext uri="{FF2B5EF4-FFF2-40B4-BE49-F238E27FC236}">
                    <a16:creationId xmlns:a16="http://schemas.microsoft.com/office/drawing/2014/main" id="{22508BC8-5645-46CD-B075-1D6460DB14E3}"/>
                  </a:ext>
                </a:extLst>
              </p:cNvPr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Trapezoid 139">
                <a:extLst>
                  <a:ext uri="{FF2B5EF4-FFF2-40B4-BE49-F238E27FC236}">
                    <a16:creationId xmlns:a16="http://schemas.microsoft.com/office/drawing/2014/main" id="{3CBB3C50-65EF-443C-A651-5A4B12E83085}"/>
                  </a:ext>
                </a:extLst>
              </p:cNvPr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D35CB965-D1AD-4682-8BCE-E5185EFE24BE}"/>
                </a:ext>
              </a:extLst>
            </p:cNvPr>
            <p:cNvGrpSpPr/>
            <p:nvPr/>
          </p:nvGrpSpPr>
          <p:grpSpPr>
            <a:xfrm rot="9000000">
              <a:off x="9105428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137" name="Trapezoid 136">
                <a:extLst>
                  <a:ext uri="{FF2B5EF4-FFF2-40B4-BE49-F238E27FC236}">
                    <a16:creationId xmlns:a16="http://schemas.microsoft.com/office/drawing/2014/main" id="{963861EA-706D-431E-BEB8-2675D832C900}"/>
                  </a:ext>
                </a:extLst>
              </p:cNvPr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Trapezoid 137">
                <a:extLst>
                  <a:ext uri="{FF2B5EF4-FFF2-40B4-BE49-F238E27FC236}">
                    <a16:creationId xmlns:a16="http://schemas.microsoft.com/office/drawing/2014/main" id="{58310484-BF4E-4735-805B-541D4E993388}"/>
                  </a:ext>
                </a:extLst>
              </p:cNvPr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5A90B17B-4398-4490-9CAA-D2EB445F95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86534" y="3007403"/>
              <a:ext cx="1408186" cy="1408186"/>
            </a:xfrm>
            <a:prstGeom prst="ellipse">
              <a:avLst/>
            </a:prstGeom>
            <a:noFill/>
            <a:ln w="889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3" name="Arc 402"/>
          <p:cNvSpPr/>
          <p:nvPr/>
        </p:nvSpPr>
        <p:spPr>
          <a:xfrm>
            <a:off x="3957759" y="2684384"/>
            <a:ext cx="1364019" cy="821731"/>
          </a:xfrm>
          <a:prstGeom prst="arc">
            <a:avLst>
              <a:gd name="adj1" fmla="val 11819633"/>
              <a:gd name="adj2" fmla="val 20612193"/>
            </a:avLst>
          </a:prstGeom>
          <a:ln w="57150">
            <a:solidFill>
              <a:srgbClr val="D9D9D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4" name="Arc 403"/>
          <p:cNvSpPr/>
          <p:nvPr/>
        </p:nvSpPr>
        <p:spPr>
          <a:xfrm>
            <a:off x="6826918" y="2694243"/>
            <a:ext cx="1364019" cy="821731"/>
          </a:xfrm>
          <a:prstGeom prst="arc">
            <a:avLst>
              <a:gd name="adj1" fmla="val 11819633"/>
              <a:gd name="adj2" fmla="val 20612193"/>
            </a:avLst>
          </a:prstGeom>
          <a:ln w="57150">
            <a:solidFill>
              <a:srgbClr val="D9D9D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5" name="Arc 404"/>
          <p:cNvSpPr/>
          <p:nvPr/>
        </p:nvSpPr>
        <p:spPr>
          <a:xfrm rot="10800000">
            <a:off x="5406269" y="4340107"/>
            <a:ext cx="1364019" cy="821731"/>
          </a:xfrm>
          <a:prstGeom prst="arc">
            <a:avLst>
              <a:gd name="adj1" fmla="val 11819633"/>
              <a:gd name="adj2" fmla="val 20612193"/>
            </a:avLst>
          </a:prstGeom>
          <a:ln w="57150">
            <a:solidFill>
              <a:srgbClr val="D9D9D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Arc 21"/>
          <p:cNvSpPr/>
          <p:nvPr/>
        </p:nvSpPr>
        <p:spPr>
          <a:xfrm>
            <a:off x="1101470" y="2684385"/>
            <a:ext cx="1364019" cy="821731"/>
          </a:xfrm>
          <a:prstGeom prst="arc">
            <a:avLst>
              <a:gd name="adj1" fmla="val 11819633"/>
              <a:gd name="adj2" fmla="val 20612193"/>
            </a:avLst>
          </a:prstGeom>
          <a:ln w="57150">
            <a:solidFill>
              <a:srgbClr val="D9D9D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6" name="Arc 405"/>
          <p:cNvSpPr/>
          <p:nvPr/>
        </p:nvSpPr>
        <p:spPr>
          <a:xfrm rot="10800000">
            <a:off x="2507514" y="4340107"/>
            <a:ext cx="1364019" cy="821731"/>
          </a:xfrm>
          <a:prstGeom prst="arc">
            <a:avLst>
              <a:gd name="adj1" fmla="val 11819633"/>
              <a:gd name="adj2" fmla="val 20612193"/>
            </a:avLst>
          </a:prstGeom>
          <a:ln w="57150">
            <a:solidFill>
              <a:srgbClr val="D9D9D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E29414-5D0C-4BAA-9B49-22B257D47323}"/>
              </a:ext>
            </a:extLst>
          </p:cNvPr>
          <p:cNvGrpSpPr/>
          <p:nvPr/>
        </p:nvGrpSpPr>
        <p:grpSpPr>
          <a:xfrm>
            <a:off x="8025731" y="2973600"/>
            <a:ext cx="1890561" cy="1834270"/>
            <a:chOff x="9742565" y="2687470"/>
            <a:chExt cx="2041126" cy="2041126"/>
          </a:xfrm>
          <a:solidFill>
            <a:schemeClr val="accent4"/>
          </a:solidFill>
        </p:grpSpPr>
        <p:sp>
          <p:nvSpPr>
            <p:cNvPr id="176" name="Circle: Hollow 175">
              <a:extLst>
                <a:ext uri="{FF2B5EF4-FFF2-40B4-BE49-F238E27FC236}">
                  <a16:creationId xmlns:a16="http://schemas.microsoft.com/office/drawing/2014/main" id="{D1B16232-E057-4171-9B48-302A21890F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04773" y="2849678"/>
              <a:ext cx="1716710" cy="1716710"/>
            </a:xfrm>
            <a:prstGeom prst="donut">
              <a:avLst>
                <a:gd name="adj" fmla="val 71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73FFBFF9-FD6E-4AE4-BE79-C6400AD83122}"/>
                </a:ext>
              </a:extLst>
            </p:cNvPr>
            <p:cNvGrpSpPr/>
            <p:nvPr/>
          </p:nvGrpSpPr>
          <p:grpSpPr>
            <a:xfrm>
              <a:off x="10675608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194" name="Trapezoid 193">
                <a:extLst>
                  <a:ext uri="{FF2B5EF4-FFF2-40B4-BE49-F238E27FC236}">
                    <a16:creationId xmlns:a16="http://schemas.microsoft.com/office/drawing/2014/main" id="{C43993D9-6DB3-452C-8714-206757931B18}"/>
                  </a:ext>
                </a:extLst>
              </p:cNvPr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Trapezoid 194">
                <a:extLst>
                  <a:ext uri="{FF2B5EF4-FFF2-40B4-BE49-F238E27FC236}">
                    <a16:creationId xmlns:a16="http://schemas.microsoft.com/office/drawing/2014/main" id="{5EBC99B2-2911-4275-9430-4960D675F56B}"/>
                  </a:ext>
                </a:extLst>
              </p:cNvPr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68DF9D66-54C4-437B-B486-AC1934071ADC}"/>
                </a:ext>
              </a:extLst>
            </p:cNvPr>
            <p:cNvGrpSpPr/>
            <p:nvPr/>
          </p:nvGrpSpPr>
          <p:grpSpPr>
            <a:xfrm rot="5400000">
              <a:off x="10675608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192" name="Trapezoid 191">
                <a:extLst>
                  <a:ext uri="{FF2B5EF4-FFF2-40B4-BE49-F238E27FC236}">
                    <a16:creationId xmlns:a16="http://schemas.microsoft.com/office/drawing/2014/main" id="{54B045DD-83BF-415A-A99B-D0EB610E3234}"/>
                  </a:ext>
                </a:extLst>
              </p:cNvPr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Trapezoid 192">
                <a:extLst>
                  <a:ext uri="{FF2B5EF4-FFF2-40B4-BE49-F238E27FC236}">
                    <a16:creationId xmlns:a16="http://schemas.microsoft.com/office/drawing/2014/main" id="{E9CF2240-ECE9-42F2-972D-24340CCD8206}"/>
                  </a:ext>
                </a:extLst>
              </p:cNvPr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98AB4561-013C-4F68-9AF5-576325CFE521}"/>
                </a:ext>
              </a:extLst>
            </p:cNvPr>
            <p:cNvGrpSpPr/>
            <p:nvPr/>
          </p:nvGrpSpPr>
          <p:grpSpPr>
            <a:xfrm rot="1800000">
              <a:off x="10675608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190" name="Trapezoid 189">
                <a:extLst>
                  <a:ext uri="{FF2B5EF4-FFF2-40B4-BE49-F238E27FC236}">
                    <a16:creationId xmlns:a16="http://schemas.microsoft.com/office/drawing/2014/main" id="{34DC7FF7-42A2-4C9B-B518-929B9CB69A14}"/>
                  </a:ext>
                </a:extLst>
              </p:cNvPr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Trapezoid 190">
                <a:extLst>
                  <a:ext uri="{FF2B5EF4-FFF2-40B4-BE49-F238E27FC236}">
                    <a16:creationId xmlns:a16="http://schemas.microsoft.com/office/drawing/2014/main" id="{6DE80A37-9557-45BC-AA79-0AC358B75ACA}"/>
                  </a:ext>
                </a:extLst>
              </p:cNvPr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293AA69D-2B6A-421B-A95A-FACDB45E860C}"/>
                </a:ext>
              </a:extLst>
            </p:cNvPr>
            <p:cNvGrpSpPr/>
            <p:nvPr/>
          </p:nvGrpSpPr>
          <p:grpSpPr>
            <a:xfrm rot="3600000">
              <a:off x="10675608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188" name="Trapezoid 187">
                <a:extLst>
                  <a:ext uri="{FF2B5EF4-FFF2-40B4-BE49-F238E27FC236}">
                    <a16:creationId xmlns:a16="http://schemas.microsoft.com/office/drawing/2014/main" id="{58D75A7A-2C5D-4999-85D5-5FA11E3ACC6C}"/>
                  </a:ext>
                </a:extLst>
              </p:cNvPr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Trapezoid 188">
                <a:extLst>
                  <a:ext uri="{FF2B5EF4-FFF2-40B4-BE49-F238E27FC236}">
                    <a16:creationId xmlns:a16="http://schemas.microsoft.com/office/drawing/2014/main" id="{F8CF4267-C17F-442F-A75F-BF780399FB89}"/>
                  </a:ext>
                </a:extLst>
              </p:cNvPr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38A82A3C-8D6E-41F3-AB03-A315187FDE17}"/>
                </a:ext>
              </a:extLst>
            </p:cNvPr>
            <p:cNvGrpSpPr/>
            <p:nvPr/>
          </p:nvGrpSpPr>
          <p:grpSpPr>
            <a:xfrm rot="7200000">
              <a:off x="10675608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186" name="Trapezoid 185">
                <a:extLst>
                  <a:ext uri="{FF2B5EF4-FFF2-40B4-BE49-F238E27FC236}">
                    <a16:creationId xmlns:a16="http://schemas.microsoft.com/office/drawing/2014/main" id="{8CD8B0D2-686A-4FE3-9836-1A9ADF95F110}"/>
                  </a:ext>
                </a:extLst>
              </p:cNvPr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Trapezoid 186">
                <a:extLst>
                  <a:ext uri="{FF2B5EF4-FFF2-40B4-BE49-F238E27FC236}">
                    <a16:creationId xmlns:a16="http://schemas.microsoft.com/office/drawing/2014/main" id="{094164B1-B3D7-426E-921F-629D7811B781}"/>
                  </a:ext>
                </a:extLst>
              </p:cNvPr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ADEC775-ADCA-46B6-B71E-FC9FD61FE32B}"/>
                </a:ext>
              </a:extLst>
            </p:cNvPr>
            <p:cNvGrpSpPr/>
            <p:nvPr/>
          </p:nvGrpSpPr>
          <p:grpSpPr>
            <a:xfrm rot="9000000">
              <a:off x="10675608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184" name="Trapezoid 183">
                <a:extLst>
                  <a:ext uri="{FF2B5EF4-FFF2-40B4-BE49-F238E27FC236}">
                    <a16:creationId xmlns:a16="http://schemas.microsoft.com/office/drawing/2014/main" id="{19CDD52A-A2F6-4AFD-8D6D-E829957568A3}"/>
                  </a:ext>
                </a:extLst>
              </p:cNvPr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Trapezoid 184">
                <a:extLst>
                  <a:ext uri="{FF2B5EF4-FFF2-40B4-BE49-F238E27FC236}">
                    <a16:creationId xmlns:a16="http://schemas.microsoft.com/office/drawing/2014/main" id="{924DB5FE-2381-41C7-A94A-D1E426A3494D}"/>
                  </a:ext>
                </a:extLst>
              </p:cNvPr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67E6EB81-5BA7-4991-AAA5-AA82896226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6714" y="3007403"/>
              <a:ext cx="1408186" cy="1408186"/>
            </a:xfrm>
            <a:prstGeom prst="ellipse">
              <a:avLst/>
            </a:prstGeom>
            <a:noFill/>
            <a:ln w="889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1" name="Arc 170">
            <a:extLst>
              <a:ext uri="{FF2B5EF4-FFF2-40B4-BE49-F238E27FC236}">
                <a16:creationId xmlns:a16="http://schemas.microsoft.com/office/drawing/2014/main" id="{2B8F75A5-A366-4F2B-9953-CBFB952B7349}"/>
              </a:ext>
            </a:extLst>
          </p:cNvPr>
          <p:cNvSpPr/>
          <p:nvPr/>
        </p:nvSpPr>
        <p:spPr>
          <a:xfrm rot="10800000">
            <a:off x="8328542" y="4340107"/>
            <a:ext cx="1364019" cy="821731"/>
          </a:xfrm>
          <a:prstGeom prst="arc">
            <a:avLst>
              <a:gd name="adj1" fmla="val 11819633"/>
              <a:gd name="adj2" fmla="val 20612193"/>
            </a:avLst>
          </a:prstGeom>
          <a:ln w="57150">
            <a:solidFill>
              <a:srgbClr val="D9D9D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C2B413-35C4-49DD-A55C-DA69615693AC}"/>
              </a:ext>
            </a:extLst>
          </p:cNvPr>
          <p:cNvGrpSpPr/>
          <p:nvPr/>
        </p:nvGrpSpPr>
        <p:grpSpPr>
          <a:xfrm>
            <a:off x="9463239" y="2973600"/>
            <a:ext cx="1890561" cy="1834270"/>
            <a:chOff x="430623" y="2687470"/>
            <a:chExt cx="2041126" cy="2041126"/>
          </a:xfrm>
          <a:solidFill>
            <a:schemeClr val="accent5"/>
          </a:solidFill>
        </p:grpSpPr>
        <p:sp>
          <p:nvSpPr>
            <p:cNvPr id="152" name="Circle: Hollow 151"/>
            <p:cNvSpPr>
              <a:spLocks noChangeAspect="1"/>
            </p:cNvSpPr>
            <p:nvPr/>
          </p:nvSpPr>
          <p:spPr>
            <a:xfrm>
              <a:off x="592831" y="2849678"/>
              <a:ext cx="1716710" cy="1716710"/>
            </a:xfrm>
            <a:prstGeom prst="donut">
              <a:avLst>
                <a:gd name="adj" fmla="val 71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1363666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169" name="Trapezoid 168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Trapezoid 169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 rot="5400000">
              <a:off x="1363666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167" name="Trapezoid 166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Trapezoid 167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 rot="1800000">
              <a:off x="1363666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165" name="Trapezoid 164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Trapezoid 16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 rot="3600000">
              <a:off x="1363666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163" name="Trapezoid 162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Trapezoid 163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7200000">
              <a:off x="1363666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161" name="Trapezoid 160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Trapezoid 161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 rot="9000000">
              <a:off x="1363666" y="2687470"/>
              <a:ext cx="175040" cy="2041126"/>
              <a:chOff x="8229799" y="2768458"/>
              <a:chExt cx="175040" cy="2041126"/>
            </a:xfrm>
            <a:grpFill/>
          </p:grpSpPr>
          <p:sp>
            <p:nvSpPr>
              <p:cNvPr id="159" name="Trapezoid 158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Trapezoid 159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747093" y="3003940"/>
              <a:ext cx="1408186" cy="1408186"/>
            </a:xfrm>
            <a:prstGeom prst="ellipse">
              <a:avLst/>
            </a:prstGeom>
            <a:noFill/>
            <a:ln w="889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7" name="Arc 196">
            <a:extLst>
              <a:ext uri="{FF2B5EF4-FFF2-40B4-BE49-F238E27FC236}">
                <a16:creationId xmlns:a16="http://schemas.microsoft.com/office/drawing/2014/main" id="{EFBC8807-E574-442C-BA86-AEE9FC14F311}"/>
              </a:ext>
            </a:extLst>
          </p:cNvPr>
          <p:cNvSpPr/>
          <p:nvPr/>
        </p:nvSpPr>
        <p:spPr>
          <a:xfrm>
            <a:off x="9719497" y="2693076"/>
            <a:ext cx="1364019" cy="821731"/>
          </a:xfrm>
          <a:prstGeom prst="arc">
            <a:avLst>
              <a:gd name="adj1" fmla="val 11819633"/>
              <a:gd name="adj2" fmla="val 20612193"/>
            </a:avLst>
          </a:prstGeom>
          <a:ln w="57150">
            <a:solidFill>
              <a:srgbClr val="D9D9D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D5D3B756-67F6-4433-B792-E930CCF26A03}"/>
              </a:ext>
            </a:extLst>
          </p:cNvPr>
          <p:cNvSpPr txBox="1"/>
          <p:nvPr/>
        </p:nvSpPr>
        <p:spPr>
          <a:xfrm>
            <a:off x="9357672" y="1940037"/>
            <a:ext cx="2087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GB" sz="1600" b="1" i="1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A joint degree policy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357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part as an Organisation</a:t>
            </a:r>
          </a:p>
        </p:txBody>
      </p:sp>
      <p:cxnSp>
        <p:nvCxnSpPr>
          <p:cNvPr id="141" name="Conector recto 140">
            <a:extLst>
              <a:ext uri="{FF2B5EF4-FFF2-40B4-BE49-F238E27FC236}">
                <a16:creationId xmlns:a16="http://schemas.microsoft.com/office/drawing/2014/main" id="{C91E65A1-118D-BC27-D55A-8A7DA6A9A34C}"/>
              </a:ext>
            </a:extLst>
          </p:cNvPr>
          <p:cNvCxnSpPr>
            <a:cxnSpLocks/>
            <a:stCxn id="39" idx="0"/>
            <a:endCxn id="41" idx="4"/>
          </p:cNvCxnSpPr>
          <p:nvPr/>
        </p:nvCxnSpPr>
        <p:spPr>
          <a:xfrm>
            <a:off x="5461878" y="1990399"/>
            <a:ext cx="0" cy="2917280"/>
          </a:xfrm>
          <a:prstGeom prst="line">
            <a:avLst/>
          </a:prstGeom>
          <a:ln w="12700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ipse 38">
            <a:extLst>
              <a:ext uri="{FF2B5EF4-FFF2-40B4-BE49-F238E27FC236}">
                <a16:creationId xmlns:a16="http://schemas.microsoft.com/office/drawing/2014/main" id="{667A4F61-953C-6DC5-9DE9-789F6DA68E6C}"/>
              </a:ext>
            </a:extLst>
          </p:cNvPr>
          <p:cNvSpPr/>
          <p:nvPr/>
        </p:nvSpPr>
        <p:spPr>
          <a:xfrm>
            <a:off x="5083878" y="1990399"/>
            <a:ext cx="756000" cy="756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7AFE4C96-BDF5-E52A-8B8B-B9A47DE92396}"/>
              </a:ext>
            </a:extLst>
          </p:cNvPr>
          <p:cNvSpPr/>
          <p:nvPr/>
        </p:nvSpPr>
        <p:spPr>
          <a:xfrm>
            <a:off x="5083878" y="3071039"/>
            <a:ext cx="756000" cy="756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7D3A83B-9A3A-99E6-DBB1-E73E8B6D1FD6}"/>
              </a:ext>
            </a:extLst>
          </p:cNvPr>
          <p:cNvSpPr/>
          <p:nvPr/>
        </p:nvSpPr>
        <p:spPr>
          <a:xfrm>
            <a:off x="5083878" y="4151679"/>
            <a:ext cx="756000" cy="756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78745F1-3644-9438-E2BE-F8C55BD97FE4}"/>
              </a:ext>
            </a:extLst>
          </p:cNvPr>
          <p:cNvSpPr txBox="1"/>
          <p:nvPr/>
        </p:nvSpPr>
        <p:spPr>
          <a:xfrm>
            <a:off x="5874657" y="1990399"/>
            <a:ext cx="5839832" cy="1080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Applications can be submitted by any eligible </a:t>
            </a:r>
            <a:r>
              <a:rPr lang="fr-BE" sz="1600" dirty="0">
                <a:solidFill>
                  <a:srgbClr val="4D4D4D"/>
                </a:solidFill>
                <a:latin typeface="+mj-lt"/>
              </a:rPr>
              <a:t>HEI </a:t>
            </a:r>
            <a:r>
              <a:rPr lang="en-IE" sz="1600" kern="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established </a:t>
            </a:r>
            <a:r>
              <a:rPr lang="en-IE" sz="1600" dirty="0">
                <a:solidFill>
                  <a:srgbClr val="4D4D4D"/>
                </a:solidFill>
                <a:latin typeface="+mj-lt"/>
              </a:rPr>
              <a:t>in an EU Member State or third country associated to the Programme.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88C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67CB8478-C913-272A-33B5-D42BF474D764}"/>
              </a:ext>
            </a:extLst>
          </p:cNvPr>
          <p:cNvSpPr txBox="1"/>
          <p:nvPr/>
        </p:nvSpPr>
        <p:spPr>
          <a:xfrm>
            <a:off x="5839877" y="3156652"/>
            <a:ext cx="58078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HEIs should be able to deliver a minimum level of education corresponding to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8C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ISCED 7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(master level)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62BE7E3A-794F-A31A-1E9E-A106A96EE5D8}"/>
              </a:ext>
            </a:extLst>
          </p:cNvPr>
          <p:cNvSpPr txBox="1"/>
          <p:nvPr/>
        </p:nvSpPr>
        <p:spPr>
          <a:xfrm>
            <a:off x="5839877" y="4237292"/>
            <a:ext cx="58078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HEIs in EU Member States and third countries associated to the Programme: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8C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 Erasmus Charter for Higher Education (ECHE)</a:t>
            </a:r>
          </a:p>
        </p:txBody>
      </p:sp>
      <p:grpSp>
        <p:nvGrpSpPr>
          <p:cNvPr id="71" name="Certificate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58A52CA-A0AB-9C17-9B4C-BAABD9936B3C}"/>
              </a:ext>
            </a:extLst>
          </p:cNvPr>
          <p:cNvGrpSpPr>
            <a:grpSpLocks noChangeAspect="1"/>
          </p:cNvGrpSpPr>
          <p:nvPr/>
        </p:nvGrpSpPr>
        <p:grpSpPr>
          <a:xfrm>
            <a:off x="5241351" y="4307257"/>
            <a:ext cx="441055" cy="444845"/>
            <a:chOff x="3392488" y="3860800"/>
            <a:chExt cx="554038" cy="558800"/>
          </a:xfrm>
        </p:grpSpPr>
        <p:sp>
          <p:nvSpPr>
            <p:cNvPr id="72" name="Freeform 539">
              <a:extLst>
                <a:ext uri="{FF2B5EF4-FFF2-40B4-BE49-F238E27FC236}">
                  <a16:creationId xmlns:a16="http://schemas.microsoft.com/office/drawing/2014/main" id="{E88737BB-D5FE-DB8F-91E6-816FD957D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213" y="4352925"/>
              <a:ext cx="39688" cy="66675"/>
            </a:xfrm>
            <a:custGeom>
              <a:avLst/>
              <a:gdLst>
                <a:gd name="T0" fmla="*/ 47 w 78"/>
                <a:gd name="T1" fmla="*/ 0 h 132"/>
                <a:gd name="T2" fmla="*/ 0 w 78"/>
                <a:gd name="T3" fmla="*/ 87 h 132"/>
                <a:gd name="T4" fmla="*/ 78 w 78"/>
                <a:gd name="T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132">
                  <a:moveTo>
                    <a:pt x="47" y="0"/>
                  </a:moveTo>
                  <a:lnTo>
                    <a:pt x="0" y="87"/>
                  </a:lnTo>
                  <a:lnTo>
                    <a:pt x="78" y="132"/>
                  </a:lnTo>
                </a:path>
              </a:pathLst>
            </a:cu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540">
              <a:extLst>
                <a:ext uri="{FF2B5EF4-FFF2-40B4-BE49-F238E27FC236}">
                  <a16:creationId xmlns:a16="http://schemas.microsoft.com/office/drawing/2014/main" id="{EFB4ECFF-4396-15F7-C2AE-85EA05621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863" y="4351338"/>
              <a:ext cx="39688" cy="61913"/>
            </a:xfrm>
            <a:custGeom>
              <a:avLst/>
              <a:gdLst>
                <a:gd name="T0" fmla="*/ 33 w 78"/>
                <a:gd name="T1" fmla="*/ 0 h 124"/>
                <a:gd name="T2" fmla="*/ 78 w 78"/>
                <a:gd name="T3" fmla="*/ 79 h 124"/>
                <a:gd name="T4" fmla="*/ 0 w 78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124">
                  <a:moveTo>
                    <a:pt x="33" y="0"/>
                  </a:moveTo>
                  <a:lnTo>
                    <a:pt x="78" y="79"/>
                  </a:lnTo>
                  <a:lnTo>
                    <a:pt x="0" y="124"/>
                  </a:lnTo>
                </a:path>
              </a:pathLst>
            </a:cu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541">
              <a:extLst>
                <a:ext uri="{FF2B5EF4-FFF2-40B4-BE49-F238E27FC236}">
                  <a16:creationId xmlns:a16="http://schemas.microsoft.com/office/drawing/2014/main" id="{AE60BB63-4C46-73B3-4A5D-A408E8AFF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488" y="3860800"/>
              <a:ext cx="554038" cy="388938"/>
            </a:xfrm>
            <a:custGeom>
              <a:avLst/>
              <a:gdLst>
                <a:gd name="T0" fmla="*/ 96 w 1091"/>
                <a:gd name="T1" fmla="*/ 768 h 768"/>
                <a:gd name="T2" fmla="*/ 0 w 1091"/>
                <a:gd name="T3" fmla="*/ 768 h 768"/>
                <a:gd name="T4" fmla="*/ 0 w 1091"/>
                <a:gd name="T5" fmla="*/ 0 h 768"/>
                <a:gd name="T6" fmla="*/ 1091 w 1091"/>
                <a:gd name="T7" fmla="*/ 0 h 768"/>
                <a:gd name="T8" fmla="*/ 1091 w 1091"/>
                <a:gd name="T9" fmla="*/ 768 h 768"/>
                <a:gd name="T10" fmla="*/ 556 w 1091"/>
                <a:gd name="T11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1" h="768">
                  <a:moveTo>
                    <a:pt x="96" y="768"/>
                  </a:moveTo>
                  <a:lnTo>
                    <a:pt x="0" y="768"/>
                  </a:lnTo>
                  <a:lnTo>
                    <a:pt x="0" y="0"/>
                  </a:lnTo>
                  <a:lnTo>
                    <a:pt x="1091" y="0"/>
                  </a:lnTo>
                  <a:lnTo>
                    <a:pt x="1091" y="768"/>
                  </a:lnTo>
                  <a:lnTo>
                    <a:pt x="556" y="768"/>
                  </a:lnTo>
                </a:path>
              </a:pathLst>
            </a:cu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Line 542">
              <a:extLst>
                <a:ext uri="{FF2B5EF4-FFF2-40B4-BE49-F238E27FC236}">
                  <a16:creationId xmlns:a16="http://schemas.microsoft.com/office/drawing/2014/main" id="{61173188-EE0B-7F57-7BCC-5B4C4259D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9513" y="3960813"/>
              <a:ext cx="138113" cy="0"/>
            </a:xfrm>
            <a:prstGeom prst="line">
              <a:avLst/>
            </a:pr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Line 543">
              <a:extLst>
                <a:ext uri="{FF2B5EF4-FFF2-40B4-BE49-F238E27FC236}">
                  <a16:creationId xmlns:a16="http://schemas.microsoft.com/office/drawing/2014/main" id="{6B5DE7A7-3224-59D2-B742-64CA03CA8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9513" y="4022725"/>
              <a:ext cx="138113" cy="0"/>
            </a:xfrm>
            <a:prstGeom prst="line">
              <a:avLst/>
            </a:pr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Line 544">
              <a:extLst>
                <a:ext uri="{FF2B5EF4-FFF2-40B4-BE49-F238E27FC236}">
                  <a16:creationId xmlns:a16="http://schemas.microsoft.com/office/drawing/2014/main" id="{A9CBA266-2DD5-7930-0F40-2A1B86A10B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9513" y="4086225"/>
              <a:ext cx="138113" cy="0"/>
            </a:xfrm>
            <a:prstGeom prst="line">
              <a:avLst/>
            </a:pr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Line 545">
              <a:extLst>
                <a:ext uri="{FF2B5EF4-FFF2-40B4-BE49-F238E27FC236}">
                  <a16:creationId xmlns:a16="http://schemas.microsoft.com/office/drawing/2014/main" id="{0741D240-C055-66FD-58F3-399D27BA1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9513" y="4148138"/>
              <a:ext cx="138113" cy="0"/>
            </a:xfrm>
            <a:prstGeom prst="line">
              <a:avLst/>
            </a:pr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546">
              <a:extLst>
                <a:ext uri="{FF2B5EF4-FFF2-40B4-BE49-F238E27FC236}">
                  <a16:creationId xmlns:a16="http://schemas.microsoft.com/office/drawing/2014/main" id="{C616E5E2-51CC-6AB7-A57A-6B5609F63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988" y="4141788"/>
              <a:ext cx="203200" cy="215900"/>
            </a:xfrm>
            <a:custGeom>
              <a:avLst/>
              <a:gdLst>
                <a:gd name="T0" fmla="*/ 146 w 401"/>
                <a:gd name="T1" fmla="*/ 53 h 427"/>
                <a:gd name="T2" fmla="*/ 150 w 401"/>
                <a:gd name="T3" fmla="*/ 45 h 427"/>
                <a:gd name="T4" fmla="*/ 252 w 401"/>
                <a:gd name="T5" fmla="*/ 45 h 427"/>
                <a:gd name="T6" fmla="*/ 256 w 401"/>
                <a:gd name="T7" fmla="*/ 53 h 427"/>
                <a:gd name="T8" fmla="*/ 313 w 401"/>
                <a:gd name="T9" fmla="*/ 86 h 427"/>
                <a:gd name="T10" fmla="*/ 322 w 401"/>
                <a:gd name="T11" fmla="*/ 85 h 427"/>
                <a:gd name="T12" fmla="*/ 373 w 401"/>
                <a:gd name="T13" fmla="*/ 173 h 427"/>
                <a:gd name="T14" fmla="*/ 367 w 401"/>
                <a:gd name="T15" fmla="*/ 181 h 427"/>
                <a:gd name="T16" fmla="*/ 367 w 401"/>
                <a:gd name="T17" fmla="*/ 247 h 427"/>
                <a:gd name="T18" fmla="*/ 373 w 401"/>
                <a:gd name="T19" fmla="*/ 254 h 427"/>
                <a:gd name="T20" fmla="*/ 322 w 401"/>
                <a:gd name="T21" fmla="*/ 342 h 427"/>
                <a:gd name="T22" fmla="*/ 313 w 401"/>
                <a:gd name="T23" fmla="*/ 341 h 427"/>
                <a:gd name="T24" fmla="*/ 256 w 401"/>
                <a:gd name="T25" fmla="*/ 374 h 427"/>
                <a:gd name="T26" fmla="*/ 252 w 401"/>
                <a:gd name="T27" fmla="*/ 383 h 427"/>
                <a:gd name="T28" fmla="*/ 150 w 401"/>
                <a:gd name="T29" fmla="*/ 383 h 427"/>
                <a:gd name="T30" fmla="*/ 146 w 401"/>
                <a:gd name="T31" fmla="*/ 374 h 427"/>
                <a:gd name="T32" fmla="*/ 89 w 401"/>
                <a:gd name="T33" fmla="*/ 341 h 427"/>
                <a:gd name="T34" fmla="*/ 80 w 401"/>
                <a:gd name="T35" fmla="*/ 342 h 427"/>
                <a:gd name="T36" fmla="*/ 29 w 401"/>
                <a:gd name="T37" fmla="*/ 254 h 427"/>
                <a:gd name="T38" fmla="*/ 35 w 401"/>
                <a:gd name="T39" fmla="*/ 247 h 427"/>
                <a:gd name="T40" fmla="*/ 35 w 401"/>
                <a:gd name="T41" fmla="*/ 181 h 427"/>
                <a:gd name="T42" fmla="*/ 29 w 401"/>
                <a:gd name="T43" fmla="*/ 173 h 427"/>
                <a:gd name="T44" fmla="*/ 80 w 401"/>
                <a:gd name="T45" fmla="*/ 85 h 427"/>
                <a:gd name="T46" fmla="*/ 89 w 401"/>
                <a:gd name="T47" fmla="*/ 86 h 427"/>
                <a:gd name="T48" fmla="*/ 146 w 401"/>
                <a:gd name="T49" fmla="*/ 5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1" h="427">
                  <a:moveTo>
                    <a:pt x="146" y="53"/>
                  </a:moveTo>
                  <a:lnTo>
                    <a:pt x="150" y="45"/>
                  </a:lnTo>
                  <a:cubicBezTo>
                    <a:pt x="170" y="0"/>
                    <a:pt x="232" y="0"/>
                    <a:pt x="252" y="45"/>
                  </a:cubicBezTo>
                  <a:lnTo>
                    <a:pt x="256" y="53"/>
                  </a:lnTo>
                  <a:cubicBezTo>
                    <a:pt x="265" y="76"/>
                    <a:pt x="289" y="89"/>
                    <a:pt x="313" y="86"/>
                  </a:cubicBezTo>
                  <a:lnTo>
                    <a:pt x="322" y="85"/>
                  </a:lnTo>
                  <a:cubicBezTo>
                    <a:pt x="370" y="80"/>
                    <a:pt x="401" y="134"/>
                    <a:pt x="373" y="173"/>
                  </a:cubicBezTo>
                  <a:lnTo>
                    <a:pt x="367" y="181"/>
                  </a:lnTo>
                  <a:cubicBezTo>
                    <a:pt x="353" y="201"/>
                    <a:pt x="353" y="227"/>
                    <a:pt x="367" y="247"/>
                  </a:cubicBezTo>
                  <a:lnTo>
                    <a:pt x="373" y="254"/>
                  </a:lnTo>
                  <a:cubicBezTo>
                    <a:pt x="401" y="293"/>
                    <a:pt x="370" y="348"/>
                    <a:pt x="322" y="342"/>
                  </a:cubicBezTo>
                  <a:lnTo>
                    <a:pt x="313" y="341"/>
                  </a:lnTo>
                  <a:cubicBezTo>
                    <a:pt x="289" y="339"/>
                    <a:pt x="265" y="352"/>
                    <a:pt x="256" y="374"/>
                  </a:cubicBezTo>
                  <a:lnTo>
                    <a:pt x="252" y="383"/>
                  </a:lnTo>
                  <a:cubicBezTo>
                    <a:pt x="232" y="427"/>
                    <a:pt x="170" y="427"/>
                    <a:pt x="150" y="383"/>
                  </a:cubicBezTo>
                  <a:lnTo>
                    <a:pt x="146" y="374"/>
                  </a:lnTo>
                  <a:cubicBezTo>
                    <a:pt x="136" y="352"/>
                    <a:pt x="113" y="339"/>
                    <a:pt x="89" y="341"/>
                  </a:cubicBezTo>
                  <a:lnTo>
                    <a:pt x="80" y="342"/>
                  </a:lnTo>
                  <a:cubicBezTo>
                    <a:pt x="32" y="348"/>
                    <a:pt x="0" y="293"/>
                    <a:pt x="29" y="254"/>
                  </a:cubicBezTo>
                  <a:lnTo>
                    <a:pt x="35" y="247"/>
                  </a:lnTo>
                  <a:cubicBezTo>
                    <a:pt x="49" y="227"/>
                    <a:pt x="49" y="201"/>
                    <a:pt x="35" y="181"/>
                  </a:cubicBezTo>
                  <a:lnTo>
                    <a:pt x="29" y="173"/>
                  </a:lnTo>
                  <a:cubicBezTo>
                    <a:pt x="0" y="134"/>
                    <a:pt x="32" y="80"/>
                    <a:pt x="80" y="85"/>
                  </a:cubicBezTo>
                  <a:lnTo>
                    <a:pt x="89" y="86"/>
                  </a:lnTo>
                  <a:cubicBezTo>
                    <a:pt x="113" y="89"/>
                    <a:pt x="136" y="76"/>
                    <a:pt x="146" y="53"/>
                  </a:cubicBezTo>
                  <a:close/>
                </a:path>
              </a:pathLst>
            </a:custGeom>
            <a:noFill/>
            <a:ln w="19050">
              <a:solidFill>
                <a:srgbClr val="0088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547">
              <a:extLst>
                <a:ext uri="{FF2B5EF4-FFF2-40B4-BE49-F238E27FC236}">
                  <a16:creationId xmlns:a16="http://schemas.microsoft.com/office/drawing/2014/main" id="{C3FBC339-60E4-5624-A7E9-18E693C52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988" y="4141788"/>
              <a:ext cx="203200" cy="215900"/>
            </a:xfrm>
            <a:custGeom>
              <a:avLst/>
              <a:gdLst>
                <a:gd name="T0" fmla="*/ 146 w 401"/>
                <a:gd name="T1" fmla="*/ 53 h 427"/>
                <a:gd name="T2" fmla="*/ 150 w 401"/>
                <a:gd name="T3" fmla="*/ 45 h 427"/>
                <a:gd name="T4" fmla="*/ 252 w 401"/>
                <a:gd name="T5" fmla="*/ 45 h 427"/>
                <a:gd name="T6" fmla="*/ 256 w 401"/>
                <a:gd name="T7" fmla="*/ 53 h 427"/>
                <a:gd name="T8" fmla="*/ 313 w 401"/>
                <a:gd name="T9" fmla="*/ 86 h 427"/>
                <a:gd name="T10" fmla="*/ 322 w 401"/>
                <a:gd name="T11" fmla="*/ 85 h 427"/>
                <a:gd name="T12" fmla="*/ 373 w 401"/>
                <a:gd name="T13" fmla="*/ 173 h 427"/>
                <a:gd name="T14" fmla="*/ 367 w 401"/>
                <a:gd name="T15" fmla="*/ 181 h 427"/>
                <a:gd name="T16" fmla="*/ 367 w 401"/>
                <a:gd name="T17" fmla="*/ 247 h 427"/>
                <a:gd name="T18" fmla="*/ 373 w 401"/>
                <a:gd name="T19" fmla="*/ 254 h 427"/>
                <a:gd name="T20" fmla="*/ 322 w 401"/>
                <a:gd name="T21" fmla="*/ 342 h 427"/>
                <a:gd name="T22" fmla="*/ 313 w 401"/>
                <a:gd name="T23" fmla="*/ 341 h 427"/>
                <a:gd name="T24" fmla="*/ 256 w 401"/>
                <a:gd name="T25" fmla="*/ 374 h 427"/>
                <a:gd name="T26" fmla="*/ 252 w 401"/>
                <a:gd name="T27" fmla="*/ 383 h 427"/>
                <a:gd name="T28" fmla="*/ 150 w 401"/>
                <a:gd name="T29" fmla="*/ 383 h 427"/>
                <a:gd name="T30" fmla="*/ 146 w 401"/>
                <a:gd name="T31" fmla="*/ 374 h 427"/>
                <a:gd name="T32" fmla="*/ 89 w 401"/>
                <a:gd name="T33" fmla="*/ 341 h 427"/>
                <a:gd name="T34" fmla="*/ 80 w 401"/>
                <a:gd name="T35" fmla="*/ 342 h 427"/>
                <a:gd name="T36" fmla="*/ 29 w 401"/>
                <a:gd name="T37" fmla="*/ 254 h 427"/>
                <a:gd name="T38" fmla="*/ 35 w 401"/>
                <a:gd name="T39" fmla="*/ 247 h 427"/>
                <a:gd name="T40" fmla="*/ 35 w 401"/>
                <a:gd name="T41" fmla="*/ 181 h 427"/>
                <a:gd name="T42" fmla="*/ 29 w 401"/>
                <a:gd name="T43" fmla="*/ 173 h 427"/>
                <a:gd name="T44" fmla="*/ 80 w 401"/>
                <a:gd name="T45" fmla="*/ 85 h 427"/>
                <a:gd name="T46" fmla="*/ 89 w 401"/>
                <a:gd name="T47" fmla="*/ 86 h 427"/>
                <a:gd name="T48" fmla="*/ 146 w 401"/>
                <a:gd name="T49" fmla="*/ 5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1" h="427">
                  <a:moveTo>
                    <a:pt x="146" y="53"/>
                  </a:moveTo>
                  <a:lnTo>
                    <a:pt x="150" y="45"/>
                  </a:lnTo>
                  <a:cubicBezTo>
                    <a:pt x="170" y="0"/>
                    <a:pt x="232" y="0"/>
                    <a:pt x="252" y="45"/>
                  </a:cubicBezTo>
                  <a:lnTo>
                    <a:pt x="256" y="53"/>
                  </a:lnTo>
                  <a:cubicBezTo>
                    <a:pt x="265" y="76"/>
                    <a:pt x="289" y="89"/>
                    <a:pt x="313" y="86"/>
                  </a:cubicBezTo>
                  <a:lnTo>
                    <a:pt x="322" y="85"/>
                  </a:lnTo>
                  <a:cubicBezTo>
                    <a:pt x="370" y="80"/>
                    <a:pt x="401" y="134"/>
                    <a:pt x="373" y="173"/>
                  </a:cubicBezTo>
                  <a:lnTo>
                    <a:pt x="367" y="181"/>
                  </a:lnTo>
                  <a:cubicBezTo>
                    <a:pt x="353" y="201"/>
                    <a:pt x="353" y="227"/>
                    <a:pt x="367" y="247"/>
                  </a:cubicBezTo>
                  <a:lnTo>
                    <a:pt x="373" y="254"/>
                  </a:lnTo>
                  <a:cubicBezTo>
                    <a:pt x="401" y="293"/>
                    <a:pt x="370" y="348"/>
                    <a:pt x="322" y="342"/>
                  </a:cubicBezTo>
                  <a:lnTo>
                    <a:pt x="313" y="341"/>
                  </a:lnTo>
                  <a:cubicBezTo>
                    <a:pt x="289" y="339"/>
                    <a:pt x="265" y="352"/>
                    <a:pt x="256" y="374"/>
                  </a:cubicBezTo>
                  <a:lnTo>
                    <a:pt x="252" y="383"/>
                  </a:lnTo>
                  <a:cubicBezTo>
                    <a:pt x="232" y="427"/>
                    <a:pt x="170" y="427"/>
                    <a:pt x="150" y="383"/>
                  </a:cubicBezTo>
                  <a:lnTo>
                    <a:pt x="146" y="374"/>
                  </a:lnTo>
                  <a:cubicBezTo>
                    <a:pt x="136" y="352"/>
                    <a:pt x="113" y="339"/>
                    <a:pt x="89" y="341"/>
                  </a:cubicBezTo>
                  <a:lnTo>
                    <a:pt x="80" y="342"/>
                  </a:lnTo>
                  <a:cubicBezTo>
                    <a:pt x="32" y="348"/>
                    <a:pt x="0" y="293"/>
                    <a:pt x="29" y="254"/>
                  </a:cubicBezTo>
                  <a:lnTo>
                    <a:pt x="35" y="247"/>
                  </a:lnTo>
                  <a:cubicBezTo>
                    <a:pt x="49" y="227"/>
                    <a:pt x="49" y="201"/>
                    <a:pt x="35" y="181"/>
                  </a:cubicBezTo>
                  <a:lnTo>
                    <a:pt x="29" y="173"/>
                  </a:lnTo>
                  <a:cubicBezTo>
                    <a:pt x="0" y="134"/>
                    <a:pt x="32" y="80"/>
                    <a:pt x="80" y="85"/>
                  </a:cubicBezTo>
                  <a:lnTo>
                    <a:pt x="89" y="86"/>
                  </a:lnTo>
                  <a:cubicBezTo>
                    <a:pt x="113" y="89"/>
                    <a:pt x="136" y="76"/>
                    <a:pt x="146" y="53"/>
                  </a:cubicBezTo>
                  <a:close/>
                </a:path>
              </a:pathLst>
            </a:cu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548">
              <a:extLst>
                <a:ext uri="{FF2B5EF4-FFF2-40B4-BE49-F238E27FC236}">
                  <a16:creationId xmlns:a16="http://schemas.microsoft.com/office/drawing/2014/main" id="{0018AA7D-1349-F6F1-BF70-40804CEB1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076" y="4213225"/>
              <a:ext cx="73025" cy="73025"/>
            </a:xfrm>
            <a:custGeom>
              <a:avLst/>
              <a:gdLst>
                <a:gd name="T0" fmla="*/ 142 w 142"/>
                <a:gd name="T1" fmla="*/ 71 h 142"/>
                <a:gd name="T2" fmla="*/ 71 w 142"/>
                <a:gd name="T3" fmla="*/ 142 h 142"/>
                <a:gd name="T4" fmla="*/ 0 w 142"/>
                <a:gd name="T5" fmla="*/ 71 h 142"/>
                <a:gd name="T6" fmla="*/ 71 w 142"/>
                <a:gd name="T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42">
                  <a:moveTo>
                    <a:pt x="142" y="71"/>
                  </a:moveTo>
                  <a:cubicBezTo>
                    <a:pt x="142" y="110"/>
                    <a:pt x="110" y="142"/>
                    <a:pt x="71" y="142"/>
                  </a:cubicBezTo>
                  <a:cubicBezTo>
                    <a:pt x="32" y="142"/>
                    <a:pt x="0" y="110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</a:path>
              </a:pathLst>
            </a:custGeom>
            <a:solidFill>
              <a:schemeClr val="bg2"/>
            </a:solidFill>
            <a:ln w="19050">
              <a:solidFill>
                <a:srgbClr val="0088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549">
              <a:extLst>
                <a:ext uri="{FF2B5EF4-FFF2-40B4-BE49-F238E27FC236}">
                  <a16:creationId xmlns:a16="http://schemas.microsoft.com/office/drawing/2014/main" id="{CBB9F036-3DA4-874F-D10D-DA6E0B700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076" y="4213225"/>
              <a:ext cx="73025" cy="73025"/>
            </a:xfrm>
            <a:custGeom>
              <a:avLst/>
              <a:gdLst>
                <a:gd name="T0" fmla="*/ 142 w 142"/>
                <a:gd name="T1" fmla="*/ 71 h 142"/>
                <a:gd name="T2" fmla="*/ 71 w 142"/>
                <a:gd name="T3" fmla="*/ 142 h 142"/>
                <a:gd name="T4" fmla="*/ 0 w 142"/>
                <a:gd name="T5" fmla="*/ 71 h 142"/>
                <a:gd name="T6" fmla="*/ 71 w 142"/>
                <a:gd name="T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42">
                  <a:moveTo>
                    <a:pt x="142" y="71"/>
                  </a:moveTo>
                  <a:cubicBezTo>
                    <a:pt x="142" y="110"/>
                    <a:pt x="110" y="142"/>
                    <a:pt x="71" y="142"/>
                  </a:cubicBezTo>
                  <a:cubicBezTo>
                    <a:pt x="32" y="142"/>
                    <a:pt x="0" y="110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</a:path>
              </a:pathLst>
            </a:cu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Oval 550">
              <a:extLst>
                <a:ext uri="{FF2B5EF4-FFF2-40B4-BE49-F238E27FC236}">
                  <a16:creationId xmlns:a16="http://schemas.microsoft.com/office/drawing/2014/main" id="{873833CB-120A-D7EA-FF97-FE4B88DA9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488" y="3922713"/>
              <a:ext cx="76200" cy="77788"/>
            </a:xfrm>
            <a:prstGeom prst="ellipse">
              <a:avLst/>
            </a:prstGeom>
            <a:noFill/>
            <a:ln w="19050" cap="rnd">
              <a:solidFill>
                <a:srgbClr val="0088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551">
              <a:extLst>
                <a:ext uri="{FF2B5EF4-FFF2-40B4-BE49-F238E27FC236}">
                  <a16:creationId xmlns:a16="http://schemas.microsoft.com/office/drawing/2014/main" id="{A6D9DCEC-70D7-95C6-E3B7-548FFA0B3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01" y="4035425"/>
              <a:ext cx="155575" cy="66675"/>
            </a:xfrm>
            <a:custGeom>
              <a:avLst/>
              <a:gdLst>
                <a:gd name="T0" fmla="*/ 304 w 304"/>
                <a:gd name="T1" fmla="*/ 132 h 132"/>
                <a:gd name="T2" fmla="*/ 304 w 304"/>
                <a:gd name="T3" fmla="*/ 59 h 132"/>
                <a:gd name="T4" fmla="*/ 245 w 304"/>
                <a:gd name="T5" fmla="*/ 0 h 132"/>
                <a:gd name="T6" fmla="*/ 59 w 304"/>
                <a:gd name="T7" fmla="*/ 0 h 132"/>
                <a:gd name="T8" fmla="*/ 0 w 304"/>
                <a:gd name="T9" fmla="*/ 59 h 132"/>
                <a:gd name="T10" fmla="*/ 0 w 304"/>
                <a:gd name="T1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132">
                  <a:moveTo>
                    <a:pt x="304" y="132"/>
                  </a:moveTo>
                  <a:lnTo>
                    <a:pt x="304" y="59"/>
                  </a:lnTo>
                  <a:cubicBezTo>
                    <a:pt x="304" y="26"/>
                    <a:pt x="277" y="0"/>
                    <a:pt x="245" y="0"/>
                  </a:cubicBezTo>
                  <a:lnTo>
                    <a:pt x="59" y="0"/>
                  </a:lnTo>
                  <a:cubicBezTo>
                    <a:pt x="27" y="0"/>
                    <a:pt x="0" y="26"/>
                    <a:pt x="0" y="59"/>
                  </a:cubicBezTo>
                  <a:lnTo>
                    <a:pt x="0" y="132"/>
                  </a:lnTo>
                </a:path>
              </a:pathLst>
            </a:custGeom>
            <a:noFill/>
            <a:ln w="19050" cap="rnd">
              <a:solidFill>
                <a:srgbClr val="0088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5" name="University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1AFAE58-0CDE-37EF-B158-ECCFC263950F}"/>
              </a:ext>
            </a:extLst>
          </p:cNvPr>
          <p:cNvGrpSpPr>
            <a:grpSpLocks noChangeAspect="1"/>
          </p:cNvGrpSpPr>
          <p:nvPr/>
        </p:nvGrpSpPr>
        <p:grpSpPr>
          <a:xfrm>
            <a:off x="5217043" y="2126345"/>
            <a:ext cx="489670" cy="484106"/>
            <a:chOff x="6288088" y="1884363"/>
            <a:chExt cx="558800" cy="552450"/>
          </a:xfrm>
        </p:grpSpPr>
        <p:sp>
          <p:nvSpPr>
            <p:cNvPr id="86" name="Line 615">
              <a:extLst>
                <a:ext uri="{FF2B5EF4-FFF2-40B4-BE49-F238E27FC236}">
                  <a16:creationId xmlns:a16="http://schemas.microsoft.com/office/drawing/2014/main" id="{99EA084C-7590-6C74-00A3-BAE18880E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16663" y="2398713"/>
              <a:ext cx="500063" cy="0"/>
            </a:xfrm>
            <a:prstGeom prst="line">
              <a:avLst/>
            </a:pr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Line 616">
              <a:extLst>
                <a:ext uri="{FF2B5EF4-FFF2-40B4-BE49-F238E27FC236}">
                  <a16:creationId xmlns:a16="http://schemas.microsoft.com/office/drawing/2014/main" id="{56AA0FDC-401D-B6EB-2A6F-62E79FBA07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8088" y="2436813"/>
              <a:ext cx="558800" cy="0"/>
            </a:xfrm>
            <a:prstGeom prst="line">
              <a:avLst/>
            </a:pr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Line 617">
              <a:extLst>
                <a:ext uri="{FF2B5EF4-FFF2-40B4-BE49-F238E27FC236}">
                  <a16:creationId xmlns:a16="http://schemas.microsoft.com/office/drawing/2014/main" id="{43E5E4F7-6F75-3DF0-EB96-B4F85F5526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6826" y="2359026"/>
              <a:ext cx="439738" cy="0"/>
            </a:xfrm>
            <a:prstGeom prst="line">
              <a:avLst/>
            </a:pr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ne 618">
              <a:extLst>
                <a:ext uri="{FF2B5EF4-FFF2-40B4-BE49-F238E27FC236}">
                  <a16:creationId xmlns:a16="http://schemas.microsoft.com/office/drawing/2014/main" id="{D79B6031-E174-F5A3-659A-C25540910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4288" y="2117726"/>
              <a:ext cx="0" cy="215900"/>
            </a:xfrm>
            <a:prstGeom prst="line">
              <a:avLst/>
            </a:prstGeom>
            <a:noFill/>
            <a:ln w="19050" cap="flat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619">
              <a:extLst>
                <a:ext uri="{FF2B5EF4-FFF2-40B4-BE49-F238E27FC236}">
                  <a16:creationId xmlns:a16="http://schemas.microsoft.com/office/drawing/2014/main" id="{D60A96CE-6F03-E42F-4887-2B74A7CF7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3026" y="2117726"/>
              <a:ext cx="0" cy="215900"/>
            </a:xfrm>
            <a:prstGeom prst="line">
              <a:avLst/>
            </a:prstGeom>
            <a:noFill/>
            <a:ln w="19050" cap="flat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620">
              <a:extLst>
                <a:ext uri="{FF2B5EF4-FFF2-40B4-BE49-F238E27FC236}">
                  <a16:creationId xmlns:a16="http://schemas.microsoft.com/office/drawing/2014/main" id="{43FE0574-E247-6965-97E3-D2C9DD95B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7326" y="2117726"/>
              <a:ext cx="0" cy="215900"/>
            </a:xfrm>
            <a:prstGeom prst="line">
              <a:avLst/>
            </a:prstGeom>
            <a:noFill/>
            <a:ln w="19050" cap="flat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621">
              <a:extLst>
                <a:ext uri="{FF2B5EF4-FFF2-40B4-BE49-F238E27FC236}">
                  <a16:creationId xmlns:a16="http://schemas.microsoft.com/office/drawing/2014/main" id="{25F7ACA0-A1C6-AD74-775F-DBCCFD0F6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96063" y="2117726"/>
              <a:ext cx="0" cy="215900"/>
            </a:xfrm>
            <a:prstGeom prst="line">
              <a:avLst/>
            </a:prstGeom>
            <a:noFill/>
            <a:ln w="19050" cap="flat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622">
              <a:extLst>
                <a:ext uri="{FF2B5EF4-FFF2-40B4-BE49-F238E27FC236}">
                  <a16:creationId xmlns:a16="http://schemas.microsoft.com/office/drawing/2014/main" id="{06CFB517-ABD7-33D8-2985-7FE12E3FC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0363" y="2117726"/>
              <a:ext cx="0" cy="215900"/>
            </a:xfrm>
            <a:prstGeom prst="line">
              <a:avLst/>
            </a:prstGeom>
            <a:noFill/>
            <a:ln w="19050" cap="flat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623">
              <a:extLst>
                <a:ext uri="{FF2B5EF4-FFF2-40B4-BE49-F238E27FC236}">
                  <a16:creationId xmlns:a16="http://schemas.microsoft.com/office/drawing/2014/main" id="{FEB1B5AB-B0F1-AEE6-C122-194838ED95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9101" y="2117726"/>
              <a:ext cx="0" cy="215900"/>
            </a:xfrm>
            <a:prstGeom prst="line">
              <a:avLst/>
            </a:prstGeom>
            <a:noFill/>
            <a:ln w="19050" cap="flat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624">
              <a:extLst>
                <a:ext uri="{FF2B5EF4-FFF2-40B4-BE49-F238E27FC236}">
                  <a16:creationId xmlns:a16="http://schemas.microsoft.com/office/drawing/2014/main" id="{BD7989A8-72C5-886E-F230-799D4E4A6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788" y="1884363"/>
              <a:ext cx="527050" cy="165100"/>
            </a:xfrm>
            <a:custGeom>
              <a:avLst/>
              <a:gdLst>
                <a:gd name="T0" fmla="*/ 17 w 1038"/>
                <a:gd name="T1" fmla="*/ 289 h 326"/>
                <a:gd name="T2" fmla="*/ 523 w 1038"/>
                <a:gd name="T3" fmla="*/ 0 h 326"/>
                <a:gd name="T4" fmla="*/ 1021 w 1038"/>
                <a:gd name="T5" fmla="*/ 289 h 326"/>
                <a:gd name="T6" fmla="*/ 1011 w 1038"/>
                <a:gd name="T7" fmla="*/ 326 h 326"/>
                <a:gd name="T8" fmla="*/ 27 w 1038"/>
                <a:gd name="T9" fmla="*/ 326 h 326"/>
                <a:gd name="T10" fmla="*/ 17 w 1038"/>
                <a:gd name="T11" fmla="*/ 28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8" h="326">
                  <a:moveTo>
                    <a:pt x="17" y="289"/>
                  </a:moveTo>
                  <a:lnTo>
                    <a:pt x="523" y="0"/>
                  </a:lnTo>
                  <a:lnTo>
                    <a:pt x="1021" y="289"/>
                  </a:lnTo>
                  <a:cubicBezTo>
                    <a:pt x="1038" y="300"/>
                    <a:pt x="1031" y="326"/>
                    <a:pt x="1011" y="326"/>
                  </a:cubicBezTo>
                  <a:lnTo>
                    <a:pt x="27" y="326"/>
                  </a:lnTo>
                  <a:cubicBezTo>
                    <a:pt x="7" y="326"/>
                    <a:pt x="0" y="299"/>
                    <a:pt x="17" y="289"/>
                  </a:cubicBezTo>
                  <a:close/>
                </a:path>
              </a:pathLst>
            </a:cu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625">
              <a:extLst>
                <a:ext uri="{FF2B5EF4-FFF2-40B4-BE49-F238E27FC236}">
                  <a16:creationId xmlns:a16="http://schemas.microsoft.com/office/drawing/2014/main" id="{7AB1C24B-31AF-464B-5FD9-A4BB3FFB1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2063" y="2087563"/>
              <a:ext cx="104775" cy="0"/>
            </a:xfrm>
            <a:prstGeom prst="line">
              <a:avLst/>
            </a:pr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Line 626">
              <a:extLst>
                <a:ext uri="{FF2B5EF4-FFF2-40B4-BE49-F238E27FC236}">
                  <a16:creationId xmlns:a16="http://schemas.microsoft.com/office/drawing/2014/main" id="{F855FA2A-9E46-9306-515A-FB9205A42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3513" y="2087563"/>
              <a:ext cx="106363" cy="0"/>
            </a:xfrm>
            <a:prstGeom prst="line">
              <a:avLst/>
            </a:pr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Line 627">
              <a:extLst>
                <a:ext uri="{FF2B5EF4-FFF2-40B4-BE49-F238E27FC236}">
                  <a16:creationId xmlns:a16="http://schemas.microsoft.com/office/drawing/2014/main" id="{271FD82D-5A19-0DD3-7F05-132BE0BB6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6551" y="2087563"/>
              <a:ext cx="106363" cy="0"/>
            </a:xfrm>
            <a:prstGeom prst="line">
              <a:avLst/>
            </a:pr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9" name="Graduatio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BD84DF0-6EAF-CD3E-0141-A736AA98974B}"/>
              </a:ext>
            </a:extLst>
          </p:cNvPr>
          <p:cNvGrpSpPr>
            <a:grpSpLocks noChangeAspect="1"/>
          </p:cNvGrpSpPr>
          <p:nvPr/>
        </p:nvGrpSpPr>
        <p:grpSpPr>
          <a:xfrm>
            <a:off x="5205820" y="3230506"/>
            <a:ext cx="495685" cy="468819"/>
            <a:chOff x="6249988" y="2878138"/>
            <a:chExt cx="585788" cy="554038"/>
          </a:xfrm>
        </p:grpSpPr>
        <p:sp>
          <p:nvSpPr>
            <p:cNvPr id="100" name="Line 791">
              <a:extLst>
                <a:ext uri="{FF2B5EF4-FFF2-40B4-BE49-F238E27FC236}">
                  <a16:creationId xmlns:a16="http://schemas.microsoft.com/office/drawing/2014/main" id="{EB119BEB-BF7F-CD57-E492-B23F6EC587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83326" y="2938463"/>
              <a:ext cx="0" cy="146050"/>
            </a:xfrm>
            <a:prstGeom prst="line">
              <a:avLst/>
            </a:pr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792">
              <a:extLst>
                <a:ext uri="{FF2B5EF4-FFF2-40B4-BE49-F238E27FC236}">
                  <a16:creationId xmlns:a16="http://schemas.microsoft.com/office/drawing/2014/main" id="{8A08CE4E-D5BD-156F-ACD0-A42DAD07B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9988" y="3084513"/>
              <a:ext cx="65088" cy="63500"/>
            </a:xfrm>
            <a:custGeom>
              <a:avLst/>
              <a:gdLst>
                <a:gd name="T0" fmla="*/ 64 w 128"/>
                <a:gd name="T1" fmla="*/ 0 h 127"/>
                <a:gd name="T2" fmla="*/ 0 w 128"/>
                <a:gd name="T3" fmla="*/ 63 h 127"/>
                <a:gd name="T4" fmla="*/ 64 w 128"/>
                <a:gd name="T5" fmla="*/ 127 h 127"/>
                <a:gd name="T6" fmla="*/ 128 w 128"/>
                <a:gd name="T7" fmla="*/ 6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27">
                  <a:moveTo>
                    <a:pt x="64" y="0"/>
                  </a:moveTo>
                  <a:cubicBezTo>
                    <a:pt x="29" y="0"/>
                    <a:pt x="0" y="28"/>
                    <a:pt x="0" y="63"/>
                  </a:cubicBezTo>
                  <a:cubicBezTo>
                    <a:pt x="0" y="99"/>
                    <a:pt x="29" y="127"/>
                    <a:pt x="64" y="127"/>
                  </a:cubicBezTo>
                  <a:cubicBezTo>
                    <a:pt x="99" y="127"/>
                    <a:pt x="128" y="99"/>
                    <a:pt x="128" y="63"/>
                  </a:cubicBezTo>
                </a:path>
              </a:pathLst>
            </a:cu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Line 793">
              <a:extLst>
                <a:ext uri="{FF2B5EF4-FFF2-40B4-BE49-F238E27FC236}">
                  <a16:creationId xmlns:a16="http://schemas.microsoft.com/office/drawing/2014/main" id="{906D4FAC-8D1C-05C5-89CF-EAFB623B82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7963" y="3035301"/>
              <a:ext cx="0" cy="63500"/>
            </a:xfrm>
            <a:prstGeom prst="line">
              <a:avLst/>
            </a:pr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794">
              <a:extLst>
                <a:ext uri="{FF2B5EF4-FFF2-40B4-BE49-F238E27FC236}">
                  <a16:creationId xmlns:a16="http://schemas.microsoft.com/office/drawing/2014/main" id="{B12C84EE-5D1F-A397-68F3-62721FA7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2876" y="3340101"/>
              <a:ext cx="96838" cy="92075"/>
            </a:xfrm>
            <a:custGeom>
              <a:avLst/>
              <a:gdLst>
                <a:gd name="T0" fmla="*/ 192 w 192"/>
                <a:gd name="T1" fmla="*/ 0 h 182"/>
                <a:gd name="T2" fmla="*/ 192 w 192"/>
                <a:gd name="T3" fmla="*/ 182 h 182"/>
                <a:gd name="T4" fmla="*/ 96 w 192"/>
                <a:gd name="T5" fmla="*/ 114 h 182"/>
                <a:gd name="T6" fmla="*/ 0 w 192"/>
                <a:gd name="T7" fmla="*/ 182 h 182"/>
                <a:gd name="T8" fmla="*/ 0 w 192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82">
                  <a:moveTo>
                    <a:pt x="192" y="0"/>
                  </a:moveTo>
                  <a:lnTo>
                    <a:pt x="192" y="182"/>
                  </a:lnTo>
                  <a:lnTo>
                    <a:pt x="96" y="114"/>
                  </a:lnTo>
                  <a:lnTo>
                    <a:pt x="0" y="182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795">
              <a:extLst>
                <a:ext uri="{FF2B5EF4-FFF2-40B4-BE49-F238E27FC236}">
                  <a16:creationId xmlns:a16="http://schemas.microsoft.com/office/drawing/2014/main" id="{956E63D9-E9AF-5727-32FB-B4C0D6E9A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888" y="3200401"/>
              <a:ext cx="115888" cy="128588"/>
            </a:xfrm>
            <a:custGeom>
              <a:avLst/>
              <a:gdLst>
                <a:gd name="T0" fmla="*/ 82 w 231"/>
                <a:gd name="T1" fmla="*/ 157 h 256"/>
                <a:gd name="T2" fmla="*/ 79 w 231"/>
                <a:gd name="T3" fmla="*/ 151 h 256"/>
                <a:gd name="T4" fmla="*/ 77 w 231"/>
                <a:gd name="T5" fmla="*/ 144 h 256"/>
                <a:gd name="T6" fmla="*/ 78 w 231"/>
                <a:gd name="T7" fmla="*/ 135 h 256"/>
                <a:gd name="T8" fmla="*/ 80 w 231"/>
                <a:gd name="T9" fmla="*/ 126 h 256"/>
                <a:gd name="T10" fmla="*/ 85 w 231"/>
                <a:gd name="T11" fmla="*/ 118 h 256"/>
                <a:gd name="T12" fmla="*/ 92 w 231"/>
                <a:gd name="T13" fmla="*/ 111 h 256"/>
                <a:gd name="T14" fmla="*/ 101 w 231"/>
                <a:gd name="T15" fmla="*/ 107 h 256"/>
                <a:gd name="T16" fmla="*/ 112 w 231"/>
                <a:gd name="T17" fmla="*/ 106 h 256"/>
                <a:gd name="T18" fmla="*/ 123 w 231"/>
                <a:gd name="T19" fmla="*/ 110 h 256"/>
                <a:gd name="T20" fmla="*/ 133 w 231"/>
                <a:gd name="T21" fmla="*/ 118 h 256"/>
                <a:gd name="T22" fmla="*/ 142 w 231"/>
                <a:gd name="T23" fmla="*/ 131 h 256"/>
                <a:gd name="T24" fmla="*/ 149 w 231"/>
                <a:gd name="T25" fmla="*/ 148 h 256"/>
                <a:gd name="T26" fmla="*/ 152 w 231"/>
                <a:gd name="T27" fmla="*/ 167 h 256"/>
                <a:gd name="T28" fmla="*/ 150 w 231"/>
                <a:gd name="T29" fmla="*/ 188 h 256"/>
                <a:gd name="T30" fmla="*/ 145 w 231"/>
                <a:gd name="T31" fmla="*/ 208 h 256"/>
                <a:gd name="T32" fmla="*/ 135 w 231"/>
                <a:gd name="T33" fmla="*/ 227 h 256"/>
                <a:gd name="T34" fmla="*/ 121 w 231"/>
                <a:gd name="T35" fmla="*/ 242 h 256"/>
                <a:gd name="T36" fmla="*/ 103 w 231"/>
                <a:gd name="T37" fmla="*/ 252 h 256"/>
                <a:gd name="T38" fmla="*/ 84 w 231"/>
                <a:gd name="T39" fmla="*/ 256 h 256"/>
                <a:gd name="T40" fmla="*/ 63 w 231"/>
                <a:gd name="T41" fmla="*/ 252 h 256"/>
                <a:gd name="T42" fmla="*/ 43 w 231"/>
                <a:gd name="T43" fmla="*/ 241 h 256"/>
                <a:gd name="T44" fmla="*/ 26 w 231"/>
                <a:gd name="T45" fmla="*/ 223 h 256"/>
                <a:gd name="T46" fmla="*/ 12 w 231"/>
                <a:gd name="T47" fmla="*/ 198 h 256"/>
                <a:gd name="T48" fmla="*/ 3 w 231"/>
                <a:gd name="T49" fmla="*/ 168 h 256"/>
                <a:gd name="T50" fmla="*/ 0 w 231"/>
                <a:gd name="T51" fmla="*/ 135 h 256"/>
                <a:gd name="T52" fmla="*/ 4 w 231"/>
                <a:gd name="T53" fmla="*/ 101 h 256"/>
                <a:gd name="T54" fmla="*/ 15 w 231"/>
                <a:gd name="T55" fmla="*/ 68 h 256"/>
                <a:gd name="T56" fmla="*/ 33 w 231"/>
                <a:gd name="T57" fmla="*/ 40 h 256"/>
                <a:gd name="T58" fmla="*/ 56 w 231"/>
                <a:gd name="T59" fmla="*/ 18 h 256"/>
                <a:gd name="T60" fmla="*/ 84 w 231"/>
                <a:gd name="T61" fmla="*/ 4 h 256"/>
                <a:gd name="T62" fmla="*/ 114 w 231"/>
                <a:gd name="T63" fmla="*/ 1 h 256"/>
                <a:gd name="T64" fmla="*/ 145 w 231"/>
                <a:gd name="T65" fmla="*/ 9 h 256"/>
                <a:gd name="T66" fmla="*/ 173 w 231"/>
                <a:gd name="T67" fmla="*/ 27 h 256"/>
                <a:gd name="T68" fmla="*/ 198 w 231"/>
                <a:gd name="T69" fmla="*/ 56 h 256"/>
                <a:gd name="T70" fmla="*/ 217 w 231"/>
                <a:gd name="T71" fmla="*/ 93 h 256"/>
                <a:gd name="T72" fmla="*/ 228 w 231"/>
                <a:gd name="T73" fmla="*/ 137 h 256"/>
                <a:gd name="T74" fmla="*/ 231 w 231"/>
                <a:gd name="T75" fmla="*/ 184 h 256"/>
                <a:gd name="T76" fmla="*/ 223 w 231"/>
                <a:gd name="T77" fmla="*/ 231 h 256"/>
                <a:gd name="T78" fmla="*/ 219 w 231"/>
                <a:gd name="T79" fmla="*/ 24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1" h="256">
                  <a:moveTo>
                    <a:pt x="82" y="157"/>
                  </a:moveTo>
                  <a:cubicBezTo>
                    <a:pt x="82" y="156"/>
                    <a:pt x="80" y="153"/>
                    <a:pt x="79" y="151"/>
                  </a:cubicBezTo>
                  <a:cubicBezTo>
                    <a:pt x="79" y="150"/>
                    <a:pt x="78" y="146"/>
                    <a:pt x="77" y="144"/>
                  </a:cubicBezTo>
                  <a:cubicBezTo>
                    <a:pt x="77" y="142"/>
                    <a:pt x="77" y="138"/>
                    <a:pt x="78" y="135"/>
                  </a:cubicBezTo>
                  <a:cubicBezTo>
                    <a:pt x="78" y="133"/>
                    <a:pt x="79" y="129"/>
                    <a:pt x="80" y="126"/>
                  </a:cubicBezTo>
                  <a:cubicBezTo>
                    <a:pt x="81" y="123"/>
                    <a:pt x="83" y="120"/>
                    <a:pt x="85" y="118"/>
                  </a:cubicBezTo>
                  <a:cubicBezTo>
                    <a:pt x="87" y="115"/>
                    <a:pt x="90" y="112"/>
                    <a:pt x="92" y="111"/>
                  </a:cubicBezTo>
                  <a:cubicBezTo>
                    <a:pt x="95" y="109"/>
                    <a:pt x="98" y="107"/>
                    <a:pt x="101" y="107"/>
                  </a:cubicBezTo>
                  <a:cubicBezTo>
                    <a:pt x="105" y="106"/>
                    <a:pt x="108" y="106"/>
                    <a:pt x="112" y="106"/>
                  </a:cubicBezTo>
                  <a:cubicBezTo>
                    <a:pt x="115" y="107"/>
                    <a:pt x="119" y="108"/>
                    <a:pt x="123" y="110"/>
                  </a:cubicBezTo>
                  <a:cubicBezTo>
                    <a:pt x="126" y="112"/>
                    <a:pt x="130" y="115"/>
                    <a:pt x="133" y="118"/>
                  </a:cubicBezTo>
                  <a:cubicBezTo>
                    <a:pt x="137" y="122"/>
                    <a:pt x="140" y="126"/>
                    <a:pt x="142" y="131"/>
                  </a:cubicBezTo>
                  <a:cubicBezTo>
                    <a:pt x="145" y="136"/>
                    <a:pt x="147" y="142"/>
                    <a:pt x="149" y="148"/>
                  </a:cubicBezTo>
                  <a:cubicBezTo>
                    <a:pt x="150" y="153"/>
                    <a:pt x="151" y="160"/>
                    <a:pt x="152" y="167"/>
                  </a:cubicBezTo>
                  <a:cubicBezTo>
                    <a:pt x="152" y="173"/>
                    <a:pt x="152" y="181"/>
                    <a:pt x="150" y="188"/>
                  </a:cubicBezTo>
                  <a:cubicBezTo>
                    <a:pt x="149" y="194"/>
                    <a:pt x="147" y="202"/>
                    <a:pt x="145" y="208"/>
                  </a:cubicBezTo>
                  <a:cubicBezTo>
                    <a:pt x="142" y="215"/>
                    <a:pt x="139" y="221"/>
                    <a:pt x="135" y="227"/>
                  </a:cubicBezTo>
                  <a:cubicBezTo>
                    <a:pt x="131" y="233"/>
                    <a:pt x="126" y="238"/>
                    <a:pt x="121" y="242"/>
                  </a:cubicBezTo>
                  <a:cubicBezTo>
                    <a:pt x="115" y="246"/>
                    <a:pt x="109" y="250"/>
                    <a:pt x="103" y="252"/>
                  </a:cubicBezTo>
                  <a:cubicBezTo>
                    <a:pt x="97" y="255"/>
                    <a:pt x="90" y="256"/>
                    <a:pt x="84" y="256"/>
                  </a:cubicBezTo>
                  <a:cubicBezTo>
                    <a:pt x="77" y="256"/>
                    <a:pt x="70" y="255"/>
                    <a:pt x="63" y="252"/>
                  </a:cubicBezTo>
                  <a:cubicBezTo>
                    <a:pt x="56" y="250"/>
                    <a:pt x="49" y="246"/>
                    <a:pt x="43" y="241"/>
                  </a:cubicBezTo>
                  <a:cubicBezTo>
                    <a:pt x="37" y="236"/>
                    <a:pt x="31" y="230"/>
                    <a:pt x="26" y="223"/>
                  </a:cubicBezTo>
                  <a:cubicBezTo>
                    <a:pt x="20" y="216"/>
                    <a:pt x="15" y="207"/>
                    <a:pt x="12" y="198"/>
                  </a:cubicBezTo>
                  <a:cubicBezTo>
                    <a:pt x="8" y="189"/>
                    <a:pt x="5" y="178"/>
                    <a:pt x="3" y="168"/>
                  </a:cubicBezTo>
                  <a:cubicBezTo>
                    <a:pt x="1" y="157"/>
                    <a:pt x="0" y="146"/>
                    <a:pt x="0" y="135"/>
                  </a:cubicBezTo>
                  <a:cubicBezTo>
                    <a:pt x="1" y="123"/>
                    <a:pt x="2" y="112"/>
                    <a:pt x="4" y="101"/>
                  </a:cubicBezTo>
                  <a:cubicBezTo>
                    <a:pt x="7" y="89"/>
                    <a:pt x="11" y="78"/>
                    <a:pt x="15" y="68"/>
                  </a:cubicBezTo>
                  <a:cubicBezTo>
                    <a:pt x="20" y="58"/>
                    <a:pt x="26" y="48"/>
                    <a:pt x="33" y="40"/>
                  </a:cubicBezTo>
                  <a:cubicBezTo>
                    <a:pt x="40" y="31"/>
                    <a:pt x="48" y="24"/>
                    <a:pt x="56" y="18"/>
                  </a:cubicBezTo>
                  <a:cubicBezTo>
                    <a:pt x="65" y="12"/>
                    <a:pt x="74" y="7"/>
                    <a:pt x="84" y="4"/>
                  </a:cubicBezTo>
                  <a:cubicBezTo>
                    <a:pt x="94" y="2"/>
                    <a:pt x="104" y="0"/>
                    <a:pt x="114" y="1"/>
                  </a:cubicBezTo>
                  <a:cubicBezTo>
                    <a:pt x="124" y="2"/>
                    <a:pt x="135" y="4"/>
                    <a:pt x="145" y="9"/>
                  </a:cubicBezTo>
                  <a:cubicBezTo>
                    <a:pt x="155" y="13"/>
                    <a:pt x="164" y="19"/>
                    <a:pt x="173" y="27"/>
                  </a:cubicBezTo>
                  <a:cubicBezTo>
                    <a:pt x="182" y="35"/>
                    <a:pt x="191" y="45"/>
                    <a:pt x="198" y="56"/>
                  </a:cubicBezTo>
                  <a:cubicBezTo>
                    <a:pt x="205" y="67"/>
                    <a:pt x="212" y="79"/>
                    <a:pt x="217" y="93"/>
                  </a:cubicBezTo>
                  <a:cubicBezTo>
                    <a:pt x="222" y="107"/>
                    <a:pt x="226" y="121"/>
                    <a:pt x="228" y="137"/>
                  </a:cubicBezTo>
                  <a:cubicBezTo>
                    <a:pt x="230" y="152"/>
                    <a:pt x="231" y="168"/>
                    <a:pt x="231" y="184"/>
                  </a:cubicBezTo>
                  <a:cubicBezTo>
                    <a:pt x="230" y="200"/>
                    <a:pt x="227" y="216"/>
                    <a:pt x="223" y="231"/>
                  </a:cubicBezTo>
                  <a:cubicBezTo>
                    <a:pt x="222" y="236"/>
                    <a:pt x="221" y="242"/>
                    <a:pt x="219" y="247"/>
                  </a:cubicBezTo>
                </a:path>
              </a:pathLst>
            </a:custGeom>
            <a:noFill/>
            <a:ln w="19050" cap="rnd">
              <a:solidFill>
                <a:srgbClr val="0088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797">
              <a:extLst>
                <a:ext uri="{FF2B5EF4-FFF2-40B4-BE49-F238E27FC236}">
                  <a16:creationId xmlns:a16="http://schemas.microsoft.com/office/drawing/2014/main" id="{F024A8DD-0042-72EF-EB35-14234E0E9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1" y="3200401"/>
              <a:ext cx="496888" cy="128588"/>
            </a:xfrm>
            <a:custGeom>
              <a:avLst/>
              <a:gdLst>
                <a:gd name="T0" fmla="*/ 980 w 980"/>
                <a:gd name="T1" fmla="*/ 0 h 255"/>
                <a:gd name="T2" fmla="*/ 108 w 980"/>
                <a:gd name="T3" fmla="*/ 0 h 255"/>
                <a:gd name="T4" fmla="*/ 84 w 980"/>
                <a:gd name="T5" fmla="*/ 3 h 255"/>
                <a:gd name="T6" fmla="*/ 56 w 980"/>
                <a:gd name="T7" fmla="*/ 17 h 255"/>
                <a:gd name="T8" fmla="*/ 33 w 980"/>
                <a:gd name="T9" fmla="*/ 39 h 255"/>
                <a:gd name="T10" fmla="*/ 16 w 980"/>
                <a:gd name="T11" fmla="*/ 67 h 255"/>
                <a:gd name="T12" fmla="*/ 4 w 980"/>
                <a:gd name="T13" fmla="*/ 100 h 255"/>
                <a:gd name="T14" fmla="*/ 0 w 980"/>
                <a:gd name="T15" fmla="*/ 134 h 255"/>
                <a:gd name="T16" fmla="*/ 3 w 980"/>
                <a:gd name="T17" fmla="*/ 167 h 255"/>
                <a:gd name="T18" fmla="*/ 12 w 980"/>
                <a:gd name="T19" fmla="*/ 197 h 255"/>
                <a:gd name="T20" fmla="*/ 26 w 980"/>
                <a:gd name="T21" fmla="*/ 222 h 255"/>
                <a:gd name="T22" fmla="*/ 43 w 980"/>
                <a:gd name="T23" fmla="*/ 240 h 255"/>
                <a:gd name="T24" fmla="*/ 63 w 980"/>
                <a:gd name="T25" fmla="*/ 251 h 255"/>
                <a:gd name="T26" fmla="*/ 84 w 980"/>
                <a:gd name="T27" fmla="*/ 255 h 255"/>
                <a:gd name="T28" fmla="*/ 950 w 980"/>
                <a:gd name="T2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0" h="255">
                  <a:moveTo>
                    <a:pt x="980" y="0"/>
                  </a:moveTo>
                  <a:lnTo>
                    <a:pt x="108" y="0"/>
                  </a:lnTo>
                  <a:cubicBezTo>
                    <a:pt x="100" y="0"/>
                    <a:pt x="92" y="1"/>
                    <a:pt x="84" y="3"/>
                  </a:cubicBezTo>
                  <a:cubicBezTo>
                    <a:pt x="74" y="6"/>
                    <a:pt x="65" y="11"/>
                    <a:pt x="56" y="17"/>
                  </a:cubicBezTo>
                  <a:cubicBezTo>
                    <a:pt x="48" y="23"/>
                    <a:pt x="40" y="30"/>
                    <a:pt x="33" y="39"/>
                  </a:cubicBezTo>
                  <a:cubicBezTo>
                    <a:pt x="26" y="47"/>
                    <a:pt x="20" y="57"/>
                    <a:pt x="16" y="67"/>
                  </a:cubicBezTo>
                  <a:cubicBezTo>
                    <a:pt x="11" y="77"/>
                    <a:pt x="7" y="88"/>
                    <a:pt x="4" y="100"/>
                  </a:cubicBezTo>
                  <a:cubicBezTo>
                    <a:pt x="2" y="111"/>
                    <a:pt x="1" y="122"/>
                    <a:pt x="0" y="134"/>
                  </a:cubicBezTo>
                  <a:cubicBezTo>
                    <a:pt x="0" y="145"/>
                    <a:pt x="1" y="156"/>
                    <a:pt x="3" y="167"/>
                  </a:cubicBezTo>
                  <a:cubicBezTo>
                    <a:pt x="5" y="177"/>
                    <a:pt x="8" y="188"/>
                    <a:pt x="12" y="197"/>
                  </a:cubicBezTo>
                  <a:cubicBezTo>
                    <a:pt x="16" y="206"/>
                    <a:pt x="20" y="215"/>
                    <a:pt x="26" y="222"/>
                  </a:cubicBezTo>
                  <a:cubicBezTo>
                    <a:pt x="31" y="229"/>
                    <a:pt x="37" y="235"/>
                    <a:pt x="43" y="240"/>
                  </a:cubicBezTo>
                  <a:cubicBezTo>
                    <a:pt x="50" y="245"/>
                    <a:pt x="56" y="249"/>
                    <a:pt x="63" y="251"/>
                  </a:cubicBezTo>
                  <a:cubicBezTo>
                    <a:pt x="70" y="254"/>
                    <a:pt x="77" y="255"/>
                    <a:pt x="84" y="255"/>
                  </a:cubicBezTo>
                  <a:lnTo>
                    <a:pt x="950" y="255"/>
                  </a:lnTo>
                </a:path>
              </a:pathLst>
            </a:custGeom>
            <a:noFill/>
            <a:ln w="19050" cap="rnd">
              <a:solidFill>
                <a:srgbClr val="0088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798">
              <a:extLst>
                <a:ext uri="{FF2B5EF4-FFF2-40B4-BE49-F238E27FC236}">
                  <a16:creationId xmlns:a16="http://schemas.microsoft.com/office/drawing/2014/main" id="{86A8AC9C-07BE-1AC7-5E60-88CBA5F5F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3200401"/>
              <a:ext cx="53975" cy="128588"/>
            </a:xfrm>
            <a:custGeom>
              <a:avLst/>
              <a:gdLst>
                <a:gd name="T0" fmla="*/ 83 w 107"/>
                <a:gd name="T1" fmla="*/ 255 h 255"/>
                <a:gd name="T2" fmla="*/ 63 w 107"/>
                <a:gd name="T3" fmla="*/ 251 h 255"/>
                <a:gd name="T4" fmla="*/ 43 w 107"/>
                <a:gd name="T5" fmla="*/ 240 h 255"/>
                <a:gd name="T6" fmla="*/ 25 w 107"/>
                <a:gd name="T7" fmla="*/ 222 h 255"/>
                <a:gd name="T8" fmla="*/ 11 w 107"/>
                <a:gd name="T9" fmla="*/ 197 h 255"/>
                <a:gd name="T10" fmla="*/ 2 w 107"/>
                <a:gd name="T11" fmla="*/ 167 h 255"/>
                <a:gd name="T12" fmla="*/ 0 w 107"/>
                <a:gd name="T13" fmla="*/ 134 h 255"/>
                <a:gd name="T14" fmla="*/ 4 w 107"/>
                <a:gd name="T15" fmla="*/ 100 h 255"/>
                <a:gd name="T16" fmla="*/ 15 w 107"/>
                <a:gd name="T17" fmla="*/ 67 h 255"/>
                <a:gd name="T18" fmla="*/ 33 w 107"/>
                <a:gd name="T19" fmla="*/ 39 h 255"/>
                <a:gd name="T20" fmla="*/ 56 w 107"/>
                <a:gd name="T21" fmla="*/ 17 h 255"/>
                <a:gd name="T22" fmla="*/ 83 w 107"/>
                <a:gd name="T23" fmla="*/ 3 h 255"/>
                <a:gd name="T24" fmla="*/ 107 w 107"/>
                <a:gd name="T2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255">
                  <a:moveTo>
                    <a:pt x="83" y="255"/>
                  </a:moveTo>
                  <a:cubicBezTo>
                    <a:pt x="76" y="255"/>
                    <a:pt x="69" y="254"/>
                    <a:pt x="63" y="251"/>
                  </a:cubicBezTo>
                  <a:cubicBezTo>
                    <a:pt x="56" y="249"/>
                    <a:pt x="49" y="245"/>
                    <a:pt x="43" y="240"/>
                  </a:cubicBezTo>
                  <a:cubicBezTo>
                    <a:pt x="36" y="235"/>
                    <a:pt x="30" y="229"/>
                    <a:pt x="25" y="222"/>
                  </a:cubicBezTo>
                  <a:cubicBezTo>
                    <a:pt x="20" y="215"/>
                    <a:pt x="15" y="206"/>
                    <a:pt x="11" y="197"/>
                  </a:cubicBezTo>
                  <a:cubicBezTo>
                    <a:pt x="7" y="188"/>
                    <a:pt x="4" y="177"/>
                    <a:pt x="2" y="167"/>
                  </a:cubicBezTo>
                  <a:cubicBezTo>
                    <a:pt x="0" y="156"/>
                    <a:pt x="0" y="145"/>
                    <a:pt x="0" y="134"/>
                  </a:cubicBezTo>
                  <a:cubicBezTo>
                    <a:pt x="0" y="122"/>
                    <a:pt x="1" y="111"/>
                    <a:pt x="4" y="100"/>
                  </a:cubicBezTo>
                  <a:cubicBezTo>
                    <a:pt x="6" y="88"/>
                    <a:pt x="10" y="77"/>
                    <a:pt x="15" y="67"/>
                  </a:cubicBezTo>
                  <a:cubicBezTo>
                    <a:pt x="20" y="57"/>
                    <a:pt x="26" y="47"/>
                    <a:pt x="33" y="39"/>
                  </a:cubicBezTo>
                  <a:cubicBezTo>
                    <a:pt x="39" y="30"/>
                    <a:pt x="47" y="23"/>
                    <a:pt x="56" y="17"/>
                  </a:cubicBezTo>
                  <a:cubicBezTo>
                    <a:pt x="64" y="11"/>
                    <a:pt x="74" y="6"/>
                    <a:pt x="83" y="3"/>
                  </a:cubicBezTo>
                  <a:cubicBezTo>
                    <a:pt x="91" y="1"/>
                    <a:pt x="99" y="0"/>
                    <a:pt x="107" y="0"/>
                  </a:cubicBezTo>
                </a:path>
              </a:pathLst>
            </a:cu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799">
              <a:extLst>
                <a:ext uri="{FF2B5EF4-FFF2-40B4-BE49-F238E27FC236}">
                  <a16:creationId xmlns:a16="http://schemas.microsoft.com/office/drawing/2014/main" id="{9C46CB55-71ED-600D-85AD-4F1B8B989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1" y="3200401"/>
              <a:ext cx="55563" cy="128588"/>
            </a:xfrm>
            <a:custGeom>
              <a:avLst/>
              <a:gdLst>
                <a:gd name="T0" fmla="*/ 84 w 108"/>
                <a:gd name="T1" fmla="*/ 255 h 255"/>
                <a:gd name="T2" fmla="*/ 63 w 108"/>
                <a:gd name="T3" fmla="*/ 251 h 255"/>
                <a:gd name="T4" fmla="*/ 43 w 108"/>
                <a:gd name="T5" fmla="*/ 240 h 255"/>
                <a:gd name="T6" fmla="*/ 26 w 108"/>
                <a:gd name="T7" fmla="*/ 222 h 255"/>
                <a:gd name="T8" fmla="*/ 12 w 108"/>
                <a:gd name="T9" fmla="*/ 197 h 255"/>
                <a:gd name="T10" fmla="*/ 3 w 108"/>
                <a:gd name="T11" fmla="*/ 167 h 255"/>
                <a:gd name="T12" fmla="*/ 1 w 108"/>
                <a:gd name="T13" fmla="*/ 134 h 255"/>
                <a:gd name="T14" fmla="*/ 5 w 108"/>
                <a:gd name="T15" fmla="*/ 100 h 255"/>
                <a:gd name="T16" fmla="*/ 16 w 108"/>
                <a:gd name="T17" fmla="*/ 67 h 255"/>
                <a:gd name="T18" fmla="*/ 33 w 108"/>
                <a:gd name="T19" fmla="*/ 39 h 255"/>
                <a:gd name="T20" fmla="*/ 57 w 108"/>
                <a:gd name="T21" fmla="*/ 17 h 255"/>
                <a:gd name="T22" fmla="*/ 84 w 108"/>
                <a:gd name="T23" fmla="*/ 3 h 255"/>
                <a:gd name="T24" fmla="*/ 108 w 108"/>
                <a:gd name="T25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255">
                  <a:moveTo>
                    <a:pt x="84" y="255"/>
                  </a:moveTo>
                  <a:cubicBezTo>
                    <a:pt x="77" y="255"/>
                    <a:pt x="70" y="254"/>
                    <a:pt x="63" y="251"/>
                  </a:cubicBezTo>
                  <a:cubicBezTo>
                    <a:pt x="57" y="249"/>
                    <a:pt x="50" y="245"/>
                    <a:pt x="43" y="240"/>
                  </a:cubicBezTo>
                  <a:cubicBezTo>
                    <a:pt x="37" y="235"/>
                    <a:pt x="31" y="229"/>
                    <a:pt x="26" y="222"/>
                  </a:cubicBezTo>
                  <a:cubicBezTo>
                    <a:pt x="21" y="215"/>
                    <a:pt x="16" y="206"/>
                    <a:pt x="12" y="197"/>
                  </a:cubicBezTo>
                  <a:cubicBezTo>
                    <a:pt x="8" y="188"/>
                    <a:pt x="5" y="177"/>
                    <a:pt x="3" y="167"/>
                  </a:cubicBezTo>
                  <a:cubicBezTo>
                    <a:pt x="1" y="156"/>
                    <a:pt x="0" y="145"/>
                    <a:pt x="1" y="134"/>
                  </a:cubicBezTo>
                  <a:cubicBezTo>
                    <a:pt x="1" y="122"/>
                    <a:pt x="2" y="111"/>
                    <a:pt x="5" y="100"/>
                  </a:cubicBezTo>
                  <a:cubicBezTo>
                    <a:pt x="7" y="88"/>
                    <a:pt x="11" y="77"/>
                    <a:pt x="16" y="67"/>
                  </a:cubicBezTo>
                  <a:cubicBezTo>
                    <a:pt x="21" y="57"/>
                    <a:pt x="27" y="47"/>
                    <a:pt x="33" y="39"/>
                  </a:cubicBezTo>
                  <a:cubicBezTo>
                    <a:pt x="40" y="30"/>
                    <a:pt x="48" y="23"/>
                    <a:pt x="57" y="17"/>
                  </a:cubicBezTo>
                  <a:cubicBezTo>
                    <a:pt x="65" y="11"/>
                    <a:pt x="75" y="6"/>
                    <a:pt x="84" y="3"/>
                  </a:cubicBezTo>
                  <a:cubicBezTo>
                    <a:pt x="92" y="1"/>
                    <a:pt x="100" y="0"/>
                    <a:pt x="108" y="0"/>
                  </a:cubicBezTo>
                </a:path>
              </a:pathLst>
            </a:cu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800">
              <a:extLst>
                <a:ext uri="{FF2B5EF4-FFF2-40B4-BE49-F238E27FC236}">
                  <a16:creationId xmlns:a16="http://schemas.microsoft.com/office/drawing/2014/main" id="{C6E8D50F-E19D-5656-CE66-BB2440451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3101976"/>
              <a:ext cx="363538" cy="33338"/>
            </a:xfrm>
            <a:custGeom>
              <a:avLst/>
              <a:gdLst>
                <a:gd name="T0" fmla="*/ 716 w 716"/>
                <a:gd name="T1" fmla="*/ 0 h 66"/>
                <a:gd name="T2" fmla="*/ 375 w 716"/>
                <a:gd name="T3" fmla="*/ 64 h 66"/>
                <a:gd name="T4" fmla="*/ 342 w 716"/>
                <a:gd name="T5" fmla="*/ 64 h 66"/>
                <a:gd name="T6" fmla="*/ 0 w 716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6" h="66">
                  <a:moveTo>
                    <a:pt x="716" y="0"/>
                  </a:moveTo>
                  <a:lnTo>
                    <a:pt x="375" y="64"/>
                  </a:lnTo>
                  <a:cubicBezTo>
                    <a:pt x="364" y="66"/>
                    <a:pt x="353" y="66"/>
                    <a:pt x="342" y="64"/>
                  </a:cubicBez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801">
              <a:extLst>
                <a:ext uri="{FF2B5EF4-FFF2-40B4-BE49-F238E27FC236}">
                  <a16:creationId xmlns:a16="http://schemas.microsoft.com/office/drawing/2014/main" id="{BCDF7282-B68A-0FB2-9334-E43CC8D8B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2959101"/>
              <a:ext cx="363538" cy="142875"/>
            </a:xfrm>
            <a:custGeom>
              <a:avLst/>
              <a:gdLst>
                <a:gd name="T0" fmla="*/ 0 w 716"/>
                <a:gd name="T1" fmla="*/ 280 h 280"/>
                <a:gd name="T2" fmla="*/ 358 w 716"/>
                <a:gd name="T3" fmla="*/ 0 h 280"/>
                <a:gd name="T4" fmla="*/ 716 w 716"/>
                <a:gd name="T5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6" h="280">
                  <a:moveTo>
                    <a:pt x="0" y="280"/>
                  </a:moveTo>
                  <a:cubicBezTo>
                    <a:pt x="53" y="117"/>
                    <a:pt x="193" y="0"/>
                    <a:pt x="358" y="0"/>
                  </a:cubicBezTo>
                  <a:cubicBezTo>
                    <a:pt x="524" y="0"/>
                    <a:pt x="664" y="117"/>
                    <a:pt x="716" y="280"/>
                  </a:cubicBezTo>
                </a:path>
              </a:pathLst>
            </a:cu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802">
              <a:extLst>
                <a:ext uri="{FF2B5EF4-FFF2-40B4-BE49-F238E27FC236}">
                  <a16:creationId xmlns:a16="http://schemas.microsoft.com/office/drawing/2014/main" id="{7F1333BB-FB6D-3411-EFD8-11F0D051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1" y="2878138"/>
              <a:ext cx="555625" cy="122238"/>
            </a:xfrm>
            <a:custGeom>
              <a:avLst/>
              <a:gdLst>
                <a:gd name="T0" fmla="*/ 17 w 1094"/>
                <a:gd name="T1" fmla="*/ 100 h 242"/>
                <a:gd name="T2" fmla="*/ 533 w 1094"/>
                <a:gd name="T3" fmla="*/ 2 h 242"/>
                <a:gd name="T4" fmla="*/ 562 w 1094"/>
                <a:gd name="T5" fmla="*/ 2 h 242"/>
                <a:gd name="T6" fmla="*/ 1078 w 1094"/>
                <a:gd name="T7" fmla="*/ 100 h 242"/>
                <a:gd name="T8" fmla="*/ 1078 w 1094"/>
                <a:gd name="T9" fmla="*/ 135 h 242"/>
                <a:gd name="T10" fmla="*/ 564 w 1094"/>
                <a:gd name="T11" fmla="*/ 240 h 242"/>
                <a:gd name="T12" fmla="*/ 531 w 1094"/>
                <a:gd name="T13" fmla="*/ 240 h 242"/>
                <a:gd name="T14" fmla="*/ 17 w 1094"/>
                <a:gd name="T15" fmla="*/ 135 h 242"/>
                <a:gd name="T16" fmla="*/ 17 w 1094"/>
                <a:gd name="T17" fmla="*/ 10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4" h="242">
                  <a:moveTo>
                    <a:pt x="17" y="100"/>
                  </a:moveTo>
                  <a:lnTo>
                    <a:pt x="533" y="2"/>
                  </a:lnTo>
                  <a:cubicBezTo>
                    <a:pt x="542" y="0"/>
                    <a:pt x="552" y="0"/>
                    <a:pt x="562" y="2"/>
                  </a:cubicBezTo>
                  <a:lnTo>
                    <a:pt x="1078" y="100"/>
                  </a:lnTo>
                  <a:cubicBezTo>
                    <a:pt x="1094" y="105"/>
                    <a:pt x="1094" y="130"/>
                    <a:pt x="1078" y="135"/>
                  </a:cubicBezTo>
                  <a:lnTo>
                    <a:pt x="564" y="240"/>
                  </a:lnTo>
                  <a:cubicBezTo>
                    <a:pt x="553" y="242"/>
                    <a:pt x="542" y="242"/>
                    <a:pt x="531" y="240"/>
                  </a:cubicBezTo>
                  <a:lnTo>
                    <a:pt x="17" y="135"/>
                  </a:lnTo>
                  <a:cubicBezTo>
                    <a:pt x="0" y="130"/>
                    <a:pt x="1" y="105"/>
                    <a:pt x="17" y="100"/>
                  </a:cubicBezTo>
                  <a:close/>
                </a:path>
              </a:pathLst>
            </a:custGeom>
            <a:solidFill>
              <a:schemeClr val="bg2"/>
            </a:solidFill>
            <a:ln w="19050">
              <a:solidFill>
                <a:srgbClr val="0088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804">
              <a:extLst>
                <a:ext uri="{FF2B5EF4-FFF2-40B4-BE49-F238E27FC236}">
                  <a16:creationId xmlns:a16="http://schemas.microsoft.com/office/drawing/2014/main" id="{1FB9A7FC-311E-957F-DD8B-1EF1AD057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0151" y="2878138"/>
              <a:ext cx="555625" cy="122238"/>
            </a:xfrm>
            <a:custGeom>
              <a:avLst/>
              <a:gdLst>
                <a:gd name="T0" fmla="*/ 562 w 1094"/>
                <a:gd name="T1" fmla="*/ 2 h 242"/>
                <a:gd name="T2" fmla="*/ 1078 w 1094"/>
                <a:gd name="T3" fmla="*/ 100 h 242"/>
                <a:gd name="T4" fmla="*/ 1078 w 1094"/>
                <a:gd name="T5" fmla="*/ 135 h 242"/>
                <a:gd name="T6" fmla="*/ 564 w 1094"/>
                <a:gd name="T7" fmla="*/ 240 h 242"/>
                <a:gd name="T8" fmla="*/ 531 w 1094"/>
                <a:gd name="T9" fmla="*/ 240 h 242"/>
                <a:gd name="T10" fmla="*/ 17 w 1094"/>
                <a:gd name="T11" fmla="*/ 135 h 242"/>
                <a:gd name="T12" fmla="*/ 17 w 1094"/>
                <a:gd name="T13" fmla="*/ 100 h 242"/>
                <a:gd name="T14" fmla="*/ 533 w 1094"/>
                <a:gd name="T15" fmla="*/ 2 h 242"/>
                <a:gd name="T16" fmla="*/ 562 w 1094"/>
                <a:gd name="T17" fmla="*/ 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4" h="242">
                  <a:moveTo>
                    <a:pt x="562" y="2"/>
                  </a:moveTo>
                  <a:lnTo>
                    <a:pt x="1078" y="100"/>
                  </a:lnTo>
                  <a:cubicBezTo>
                    <a:pt x="1094" y="105"/>
                    <a:pt x="1094" y="130"/>
                    <a:pt x="1078" y="135"/>
                  </a:cubicBezTo>
                  <a:lnTo>
                    <a:pt x="564" y="240"/>
                  </a:lnTo>
                  <a:cubicBezTo>
                    <a:pt x="553" y="242"/>
                    <a:pt x="542" y="242"/>
                    <a:pt x="531" y="240"/>
                  </a:cubicBezTo>
                  <a:lnTo>
                    <a:pt x="17" y="135"/>
                  </a:lnTo>
                  <a:cubicBezTo>
                    <a:pt x="0" y="130"/>
                    <a:pt x="1" y="105"/>
                    <a:pt x="17" y="100"/>
                  </a:cubicBezTo>
                  <a:lnTo>
                    <a:pt x="533" y="2"/>
                  </a:lnTo>
                  <a:cubicBezTo>
                    <a:pt x="542" y="0"/>
                    <a:pt x="552" y="0"/>
                    <a:pt x="562" y="2"/>
                  </a:cubicBezTo>
                  <a:close/>
                </a:path>
              </a:pathLst>
            </a:custGeom>
            <a:noFill/>
            <a:ln w="19050" cap="rnd">
              <a:solidFill>
                <a:srgbClr val="0088C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Elipse 2">
            <a:extLst>
              <a:ext uri="{FF2B5EF4-FFF2-40B4-BE49-F238E27FC236}">
                <a16:creationId xmlns:a16="http://schemas.microsoft.com/office/drawing/2014/main" id="{B091B769-5511-F9EA-92F6-69481C0F9330}"/>
              </a:ext>
            </a:extLst>
          </p:cNvPr>
          <p:cNvSpPr/>
          <p:nvPr/>
        </p:nvSpPr>
        <p:spPr>
          <a:xfrm>
            <a:off x="885084" y="2024206"/>
            <a:ext cx="2880000" cy="2880000"/>
          </a:xfrm>
          <a:prstGeom prst="ellipse">
            <a:avLst/>
          </a:prstGeom>
          <a:solidFill>
            <a:srgbClr val="0088CE"/>
          </a:solidFill>
          <a:ln w="88900">
            <a:solidFill>
              <a:srgbClr val="0088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Federal_Government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DC09700-03D4-AC28-B64D-1FB68726649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412181" y="2428497"/>
            <a:ext cx="1825805" cy="1829693"/>
            <a:chOff x="8" y="8"/>
            <a:chExt cx="470" cy="471"/>
          </a:xfrm>
          <a:solidFill>
            <a:schemeClr val="bg2"/>
          </a:solidFill>
        </p:grpSpPr>
        <p:sp>
          <p:nvSpPr>
            <p:cNvPr id="45" name="Federal_Government">
              <a:extLst>
                <a:ext uri="{FF2B5EF4-FFF2-40B4-BE49-F238E27FC236}">
                  <a16:creationId xmlns:a16="http://schemas.microsoft.com/office/drawing/2014/main" id="{1C8483ED-5BCB-ABAF-4771-2DAE0060B2FA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106" y="204"/>
              <a:ext cx="274" cy="52"/>
            </a:xfrm>
            <a:custGeom>
              <a:avLst/>
              <a:gdLst>
                <a:gd name="T0" fmla="*/ 70 w 730"/>
                <a:gd name="T1" fmla="*/ 112 h 139"/>
                <a:gd name="T2" fmla="*/ 365 w 730"/>
                <a:gd name="T3" fmla="*/ 33 h 139"/>
                <a:gd name="T4" fmla="*/ 660 w 730"/>
                <a:gd name="T5" fmla="*/ 112 h 139"/>
                <a:gd name="T6" fmla="*/ 660 w 730"/>
                <a:gd name="T7" fmla="*/ 139 h 139"/>
                <a:gd name="T8" fmla="*/ 730 w 730"/>
                <a:gd name="T9" fmla="*/ 139 h 139"/>
                <a:gd name="T10" fmla="*/ 730 w 730"/>
                <a:gd name="T11" fmla="*/ 0 h 139"/>
                <a:gd name="T12" fmla="*/ 0 w 730"/>
                <a:gd name="T13" fmla="*/ 0 h 139"/>
                <a:gd name="T14" fmla="*/ 0 w 730"/>
                <a:gd name="T15" fmla="*/ 139 h 139"/>
                <a:gd name="T16" fmla="*/ 70 w 730"/>
                <a:gd name="T17" fmla="*/ 139 h 139"/>
                <a:gd name="T18" fmla="*/ 70 w 730"/>
                <a:gd name="T19" fmla="*/ 1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0" h="139">
                  <a:moveTo>
                    <a:pt x="70" y="112"/>
                  </a:moveTo>
                  <a:lnTo>
                    <a:pt x="365" y="33"/>
                  </a:lnTo>
                  <a:lnTo>
                    <a:pt x="660" y="112"/>
                  </a:lnTo>
                  <a:lnTo>
                    <a:pt x="660" y="139"/>
                  </a:lnTo>
                  <a:lnTo>
                    <a:pt x="730" y="139"/>
                  </a:lnTo>
                  <a:lnTo>
                    <a:pt x="730" y="0"/>
                  </a:lnTo>
                  <a:lnTo>
                    <a:pt x="0" y="0"/>
                  </a:lnTo>
                  <a:lnTo>
                    <a:pt x="0" y="139"/>
                  </a:lnTo>
                  <a:lnTo>
                    <a:pt x="70" y="139"/>
                  </a:lnTo>
                  <a:lnTo>
                    <a:pt x="70" y="112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ederal_Government">
              <a:extLst>
                <a:ext uri="{FF2B5EF4-FFF2-40B4-BE49-F238E27FC236}">
                  <a16:creationId xmlns:a16="http://schemas.microsoft.com/office/drawing/2014/main" id="{8F731FA4-C6B3-E927-7D47-316CD0461F1C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45" y="230"/>
              <a:ext cx="195" cy="209"/>
            </a:xfrm>
            <a:custGeom>
              <a:avLst/>
              <a:gdLst>
                <a:gd name="T0" fmla="*/ 520 w 520"/>
                <a:gd name="T1" fmla="*/ 556 h 556"/>
                <a:gd name="T2" fmla="*/ 520 w 520"/>
                <a:gd name="T3" fmla="*/ 157 h 556"/>
                <a:gd name="T4" fmla="*/ 520 w 520"/>
                <a:gd name="T5" fmla="*/ 122 h 556"/>
                <a:gd name="T6" fmla="*/ 520 w 520"/>
                <a:gd name="T7" fmla="*/ 122 h 556"/>
                <a:gd name="T8" fmla="*/ 520 w 520"/>
                <a:gd name="T9" fmla="*/ 70 h 556"/>
                <a:gd name="T10" fmla="*/ 260 w 520"/>
                <a:gd name="T11" fmla="*/ 0 h 556"/>
                <a:gd name="T12" fmla="*/ 0 w 520"/>
                <a:gd name="T13" fmla="*/ 70 h 556"/>
                <a:gd name="T14" fmla="*/ 0 w 520"/>
                <a:gd name="T15" fmla="*/ 122 h 556"/>
                <a:gd name="T16" fmla="*/ 0 w 520"/>
                <a:gd name="T17" fmla="*/ 122 h 556"/>
                <a:gd name="T18" fmla="*/ 0 w 520"/>
                <a:gd name="T19" fmla="*/ 157 h 556"/>
                <a:gd name="T20" fmla="*/ 0 w 520"/>
                <a:gd name="T21" fmla="*/ 556 h 556"/>
                <a:gd name="T22" fmla="*/ 104 w 520"/>
                <a:gd name="T23" fmla="*/ 556 h 556"/>
                <a:gd name="T24" fmla="*/ 104 w 520"/>
                <a:gd name="T25" fmla="*/ 157 h 556"/>
                <a:gd name="T26" fmla="*/ 208 w 520"/>
                <a:gd name="T27" fmla="*/ 157 h 556"/>
                <a:gd name="T28" fmla="*/ 208 w 520"/>
                <a:gd name="T29" fmla="*/ 556 h 556"/>
                <a:gd name="T30" fmla="*/ 312 w 520"/>
                <a:gd name="T31" fmla="*/ 556 h 556"/>
                <a:gd name="T32" fmla="*/ 312 w 520"/>
                <a:gd name="T33" fmla="*/ 157 h 556"/>
                <a:gd name="T34" fmla="*/ 416 w 520"/>
                <a:gd name="T35" fmla="*/ 157 h 556"/>
                <a:gd name="T36" fmla="*/ 416 w 520"/>
                <a:gd name="T37" fmla="*/ 556 h 556"/>
                <a:gd name="T38" fmla="*/ 520 w 520"/>
                <a:gd name="T39" fmla="*/ 55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0" h="556">
                  <a:moveTo>
                    <a:pt x="520" y="556"/>
                  </a:moveTo>
                  <a:lnTo>
                    <a:pt x="520" y="157"/>
                  </a:lnTo>
                  <a:lnTo>
                    <a:pt x="520" y="122"/>
                  </a:lnTo>
                  <a:lnTo>
                    <a:pt x="520" y="122"/>
                  </a:lnTo>
                  <a:lnTo>
                    <a:pt x="520" y="70"/>
                  </a:lnTo>
                  <a:lnTo>
                    <a:pt x="260" y="0"/>
                  </a:lnTo>
                  <a:lnTo>
                    <a:pt x="0" y="70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57"/>
                  </a:lnTo>
                  <a:lnTo>
                    <a:pt x="0" y="556"/>
                  </a:lnTo>
                  <a:lnTo>
                    <a:pt x="104" y="556"/>
                  </a:lnTo>
                  <a:lnTo>
                    <a:pt x="104" y="157"/>
                  </a:lnTo>
                  <a:lnTo>
                    <a:pt x="208" y="157"/>
                  </a:lnTo>
                  <a:lnTo>
                    <a:pt x="208" y="556"/>
                  </a:lnTo>
                  <a:lnTo>
                    <a:pt x="312" y="556"/>
                  </a:lnTo>
                  <a:lnTo>
                    <a:pt x="312" y="157"/>
                  </a:lnTo>
                  <a:lnTo>
                    <a:pt x="416" y="157"/>
                  </a:lnTo>
                  <a:lnTo>
                    <a:pt x="416" y="556"/>
                  </a:lnTo>
                  <a:lnTo>
                    <a:pt x="520" y="556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ederal_Government">
              <a:extLst>
                <a:ext uri="{FF2B5EF4-FFF2-40B4-BE49-F238E27FC236}">
                  <a16:creationId xmlns:a16="http://schemas.microsoft.com/office/drawing/2014/main" id="{D14E65A9-48A5-3A06-07DD-18C4D2FA8B5E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65" y="8"/>
              <a:ext cx="156" cy="183"/>
            </a:xfrm>
            <a:custGeom>
              <a:avLst/>
              <a:gdLst>
                <a:gd name="T0" fmla="*/ 416 w 416"/>
                <a:gd name="T1" fmla="*/ 451 h 486"/>
                <a:gd name="T2" fmla="*/ 416 w 416"/>
                <a:gd name="T3" fmla="*/ 451 h 486"/>
                <a:gd name="T4" fmla="*/ 243 w 416"/>
                <a:gd name="T5" fmla="*/ 246 h 486"/>
                <a:gd name="T6" fmla="*/ 243 w 416"/>
                <a:gd name="T7" fmla="*/ 200 h 486"/>
                <a:gd name="T8" fmla="*/ 234 w 416"/>
                <a:gd name="T9" fmla="*/ 191 h 486"/>
                <a:gd name="T10" fmla="*/ 225 w 416"/>
                <a:gd name="T11" fmla="*/ 191 h 486"/>
                <a:gd name="T12" fmla="*/ 225 w 416"/>
                <a:gd name="T13" fmla="*/ 146 h 486"/>
                <a:gd name="T14" fmla="*/ 416 w 416"/>
                <a:gd name="T15" fmla="*/ 156 h 486"/>
                <a:gd name="T16" fmla="*/ 416 w 416"/>
                <a:gd name="T17" fmla="*/ 35 h 486"/>
                <a:gd name="T18" fmla="*/ 225 w 416"/>
                <a:gd name="T19" fmla="*/ 25 h 486"/>
                <a:gd name="T20" fmla="*/ 225 w 416"/>
                <a:gd name="T21" fmla="*/ 17 h 486"/>
                <a:gd name="T22" fmla="*/ 208 w 416"/>
                <a:gd name="T23" fmla="*/ 0 h 486"/>
                <a:gd name="T24" fmla="*/ 191 w 416"/>
                <a:gd name="T25" fmla="*/ 17 h 486"/>
                <a:gd name="T26" fmla="*/ 191 w 416"/>
                <a:gd name="T27" fmla="*/ 191 h 486"/>
                <a:gd name="T28" fmla="*/ 182 w 416"/>
                <a:gd name="T29" fmla="*/ 191 h 486"/>
                <a:gd name="T30" fmla="*/ 173 w 416"/>
                <a:gd name="T31" fmla="*/ 200 h 486"/>
                <a:gd name="T32" fmla="*/ 173 w 416"/>
                <a:gd name="T33" fmla="*/ 246 h 486"/>
                <a:gd name="T34" fmla="*/ 0 w 416"/>
                <a:gd name="T35" fmla="*/ 451 h 486"/>
                <a:gd name="T36" fmla="*/ 0 w 416"/>
                <a:gd name="T37" fmla="*/ 451 h 486"/>
                <a:gd name="T38" fmla="*/ 0 w 416"/>
                <a:gd name="T39" fmla="*/ 486 h 486"/>
                <a:gd name="T40" fmla="*/ 416 w 416"/>
                <a:gd name="T41" fmla="*/ 486 h 486"/>
                <a:gd name="T42" fmla="*/ 416 w 416"/>
                <a:gd name="T43" fmla="*/ 45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6" h="486">
                  <a:moveTo>
                    <a:pt x="416" y="451"/>
                  </a:moveTo>
                  <a:lnTo>
                    <a:pt x="416" y="451"/>
                  </a:lnTo>
                  <a:cubicBezTo>
                    <a:pt x="416" y="348"/>
                    <a:pt x="341" y="263"/>
                    <a:pt x="243" y="246"/>
                  </a:cubicBezTo>
                  <a:lnTo>
                    <a:pt x="243" y="200"/>
                  </a:lnTo>
                  <a:cubicBezTo>
                    <a:pt x="243" y="195"/>
                    <a:pt x="239" y="191"/>
                    <a:pt x="234" y="191"/>
                  </a:cubicBezTo>
                  <a:lnTo>
                    <a:pt x="225" y="191"/>
                  </a:lnTo>
                  <a:lnTo>
                    <a:pt x="225" y="146"/>
                  </a:lnTo>
                  <a:cubicBezTo>
                    <a:pt x="287" y="177"/>
                    <a:pt x="337" y="124"/>
                    <a:pt x="416" y="156"/>
                  </a:cubicBezTo>
                  <a:lnTo>
                    <a:pt x="416" y="35"/>
                  </a:lnTo>
                  <a:cubicBezTo>
                    <a:pt x="337" y="3"/>
                    <a:pt x="287" y="56"/>
                    <a:pt x="225" y="25"/>
                  </a:cubicBezTo>
                  <a:lnTo>
                    <a:pt x="225" y="17"/>
                  </a:lnTo>
                  <a:cubicBezTo>
                    <a:pt x="225" y="8"/>
                    <a:pt x="218" y="0"/>
                    <a:pt x="208" y="0"/>
                  </a:cubicBezTo>
                  <a:cubicBezTo>
                    <a:pt x="198" y="0"/>
                    <a:pt x="191" y="8"/>
                    <a:pt x="191" y="17"/>
                  </a:cubicBezTo>
                  <a:lnTo>
                    <a:pt x="191" y="191"/>
                  </a:lnTo>
                  <a:lnTo>
                    <a:pt x="182" y="191"/>
                  </a:lnTo>
                  <a:cubicBezTo>
                    <a:pt x="177" y="191"/>
                    <a:pt x="173" y="195"/>
                    <a:pt x="173" y="200"/>
                  </a:cubicBezTo>
                  <a:lnTo>
                    <a:pt x="173" y="246"/>
                  </a:lnTo>
                  <a:cubicBezTo>
                    <a:pt x="75" y="263"/>
                    <a:pt x="0" y="348"/>
                    <a:pt x="0" y="451"/>
                  </a:cubicBezTo>
                  <a:lnTo>
                    <a:pt x="0" y="451"/>
                  </a:lnTo>
                  <a:lnTo>
                    <a:pt x="0" y="486"/>
                  </a:lnTo>
                  <a:lnTo>
                    <a:pt x="416" y="486"/>
                  </a:lnTo>
                  <a:lnTo>
                    <a:pt x="416" y="451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ederal_Government">
              <a:extLst>
                <a:ext uri="{FF2B5EF4-FFF2-40B4-BE49-F238E27FC236}">
                  <a16:creationId xmlns:a16="http://schemas.microsoft.com/office/drawing/2014/main" id="{FBF8E6F8-AC44-F068-1130-C393470E8EB9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06" y="453"/>
              <a:ext cx="274" cy="26"/>
            </a:xfrm>
            <a:custGeom>
              <a:avLst/>
              <a:gdLst>
                <a:gd name="T0" fmla="*/ 70 w 730"/>
                <a:gd name="T1" fmla="*/ 0 h 69"/>
                <a:gd name="T2" fmla="*/ 0 w 730"/>
                <a:gd name="T3" fmla="*/ 69 h 69"/>
                <a:gd name="T4" fmla="*/ 730 w 730"/>
                <a:gd name="T5" fmla="*/ 69 h 69"/>
                <a:gd name="T6" fmla="*/ 660 w 730"/>
                <a:gd name="T7" fmla="*/ 0 h 69"/>
                <a:gd name="T8" fmla="*/ 70 w 730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69">
                  <a:moveTo>
                    <a:pt x="70" y="0"/>
                  </a:moveTo>
                  <a:lnTo>
                    <a:pt x="0" y="69"/>
                  </a:lnTo>
                  <a:lnTo>
                    <a:pt x="730" y="69"/>
                  </a:lnTo>
                  <a:lnTo>
                    <a:pt x="660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ederal_Government">
              <a:extLst>
                <a:ext uri="{FF2B5EF4-FFF2-40B4-BE49-F238E27FC236}">
                  <a16:creationId xmlns:a16="http://schemas.microsoft.com/office/drawing/2014/main" id="{15A76AC9-68C9-F7D4-5898-C39CCDE48681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354" y="269"/>
              <a:ext cx="124" cy="210"/>
            </a:xfrm>
            <a:custGeom>
              <a:avLst/>
              <a:gdLst>
                <a:gd name="T0" fmla="*/ 0 w 330"/>
                <a:gd name="T1" fmla="*/ 0 h 556"/>
                <a:gd name="T2" fmla="*/ 0 w 330"/>
                <a:gd name="T3" fmla="*/ 452 h 556"/>
                <a:gd name="T4" fmla="*/ 15 w 330"/>
                <a:gd name="T5" fmla="*/ 452 h 556"/>
                <a:gd name="T6" fmla="*/ 25 w 330"/>
                <a:gd name="T7" fmla="*/ 462 h 556"/>
                <a:gd name="T8" fmla="*/ 94 w 330"/>
                <a:gd name="T9" fmla="*/ 531 h 556"/>
                <a:gd name="T10" fmla="*/ 119 w 330"/>
                <a:gd name="T11" fmla="*/ 556 h 556"/>
                <a:gd name="T12" fmla="*/ 330 w 330"/>
                <a:gd name="T13" fmla="*/ 556 h 556"/>
                <a:gd name="T14" fmla="*/ 330 w 330"/>
                <a:gd name="T15" fmla="*/ 0 h 556"/>
                <a:gd name="T16" fmla="*/ 0 w 330"/>
                <a:gd name="T17" fmla="*/ 0 h 556"/>
                <a:gd name="T18" fmla="*/ 139 w 330"/>
                <a:gd name="T19" fmla="*/ 365 h 556"/>
                <a:gd name="T20" fmla="*/ 70 w 330"/>
                <a:gd name="T21" fmla="*/ 365 h 556"/>
                <a:gd name="T22" fmla="*/ 70 w 330"/>
                <a:gd name="T23" fmla="*/ 261 h 556"/>
                <a:gd name="T24" fmla="*/ 139 w 330"/>
                <a:gd name="T25" fmla="*/ 261 h 556"/>
                <a:gd name="T26" fmla="*/ 139 w 330"/>
                <a:gd name="T27" fmla="*/ 365 h 556"/>
                <a:gd name="T28" fmla="*/ 139 w 330"/>
                <a:gd name="T29" fmla="*/ 191 h 556"/>
                <a:gd name="T30" fmla="*/ 70 w 330"/>
                <a:gd name="T31" fmla="*/ 191 h 556"/>
                <a:gd name="T32" fmla="*/ 70 w 330"/>
                <a:gd name="T33" fmla="*/ 87 h 556"/>
                <a:gd name="T34" fmla="*/ 139 w 330"/>
                <a:gd name="T35" fmla="*/ 87 h 556"/>
                <a:gd name="T36" fmla="*/ 139 w 330"/>
                <a:gd name="T37" fmla="*/ 191 h 556"/>
                <a:gd name="T38" fmla="*/ 261 w 330"/>
                <a:gd name="T39" fmla="*/ 365 h 556"/>
                <a:gd name="T40" fmla="*/ 191 w 330"/>
                <a:gd name="T41" fmla="*/ 365 h 556"/>
                <a:gd name="T42" fmla="*/ 191 w 330"/>
                <a:gd name="T43" fmla="*/ 261 h 556"/>
                <a:gd name="T44" fmla="*/ 261 w 330"/>
                <a:gd name="T45" fmla="*/ 261 h 556"/>
                <a:gd name="T46" fmla="*/ 261 w 330"/>
                <a:gd name="T47" fmla="*/ 365 h 556"/>
                <a:gd name="T48" fmla="*/ 261 w 330"/>
                <a:gd name="T49" fmla="*/ 191 h 556"/>
                <a:gd name="T50" fmla="*/ 191 w 330"/>
                <a:gd name="T51" fmla="*/ 191 h 556"/>
                <a:gd name="T52" fmla="*/ 191 w 330"/>
                <a:gd name="T53" fmla="*/ 87 h 556"/>
                <a:gd name="T54" fmla="*/ 261 w 330"/>
                <a:gd name="T55" fmla="*/ 87 h 556"/>
                <a:gd name="T56" fmla="*/ 261 w 330"/>
                <a:gd name="T57" fmla="*/ 191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0" h="556">
                  <a:moveTo>
                    <a:pt x="0" y="0"/>
                  </a:moveTo>
                  <a:lnTo>
                    <a:pt x="0" y="452"/>
                  </a:lnTo>
                  <a:lnTo>
                    <a:pt x="15" y="452"/>
                  </a:lnTo>
                  <a:lnTo>
                    <a:pt x="25" y="462"/>
                  </a:lnTo>
                  <a:lnTo>
                    <a:pt x="94" y="531"/>
                  </a:lnTo>
                  <a:lnTo>
                    <a:pt x="119" y="556"/>
                  </a:lnTo>
                  <a:lnTo>
                    <a:pt x="330" y="556"/>
                  </a:lnTo>
                  <a:lnTo>
                    <a:pt x="330" y="0"/>
                  </a:lnTo>
                  <a:lnTo>
                    <a:pt x="0" y="0"/>
                  </a:lnTo>
                  <a:close/>
                  <a:moveTo>
                    <a:pt x="139" y="365"/>
                  </a:moveTo>
                  <a:lnTo>
                    <a:pt x="70" y="365"/>
                  </a:lnTo>
                  <a:lnTo>
                    <a:pt x="70" y="261"/>
                  </a:lnTo>
                  <a:lnTo>
                    <a:pt x="139" y="261"/>
                  </a:lnTo>
                  <a:lnTo>
                    <a:pt x="139" y="365"/>
                  </a:lnTo>
                  <a:close/>
                  <a:moveTo>
                    <a:pt x="139" y="191"/>
                  </a:moveTo>
                  <a:lnTo>
                    <a:pt x="70" y="191"/>
                  </a:lnTo>
                  <a:lnTo>
                    <a:pt x="70" y="87"/>
                  </a:lnTo>
                  <a:lnTo>
                    <a:pt x="139" y="87"/>
                  </a:lnTo>
                  <a:lnTo>
                    <a:pt x="139" y="191"/>
                  </a:lnTo>
                  <a:close/>
                  <a:moveTo>
                    <a:pt x="261" y="365"/>
                  </a:moveTo>
                  <a:lnTo>
                    <a:pt x="191" y="365"/>
                  </a:lnTo>
                  <a:lnTo>
                    <a:pt x="191" y="261"/>
                  </a:lnTo>
                  <a:lnTo>
                    <a:pt x="261" y="261"/>
                  </a:lnTo>
                  <a:lnTo>
                    <a:pt x="261" y="365"/>
                  </a:lnTo>
                  <a:close/>
                  <a:moveTo>
                    <a:pt x="261" y="191"/>
                  </a:moveTo>
                  <a:lnTo>
                    <a:pt x="191" y="191"/>
                  </a:lnTo>
                  <a:lnTo>
                    <a:pt x="191" y="87"/>
                  </a:lnTo>
                  <a:lnTo>
                    <a:pt x="261" y="87"/>
                  </a:lnTo>
                  <a:lnTo>
                    <a:pt x="261" y="191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ederal_Government">
              <a:extLst>
                <a:ext uri="{FF2B5EF4-FFF2-40B4-BE49-F238E27FC236}">
                  <a16:creationId xmlns:a16="http://schemas.microsoft.com/office/drawing/2014/main" id="{26E2963A-DBDC-C7D1-F877-ABF76EEDE226}"/>
                </a:ext>
              </a:extLst>
            </p:cNvPr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8" y="269"/>
              <a:ext cx="124" cy="210"/>
            </a:xfrm>
            <a:custGeom>
              <a:avLst/>
              <a:gdLst>
                <a:gd name="T0" fmla="*/ 315 w 330"/>
                <a:gd name="T1" fmla="*/ 452 h 556"/>
                <a:gd name="T2" fmla="*/ 330 w 330"/>
                <a:gd name="T3" fmla="*/ 452 h 556"/>
                <a:gd name="T4" fmla="*/ 330 w 330"/>
                <a:gd name="T5" fmla="*/ 0 h 556"/>
                <a:gd name="T6" fmla="*/ 0 w 330"/>
                <a:gd name="T7" fmla="*/ 0 h 556"/>
                <a:gd name="T8" fmla="*/ 0 w 330"/>
                <a:gd name="T9" fmla="*/ 556 h 556"/>
                <a:gd name="T10" fmla="*/ 211 w 330"/>
                <a:gd name="T11" fmla="*/ 556 h 556"/>
                <a:gd name="T12" fmla="*/ 236 w 330"/>
                <a:gd name="T13" fmla="*/ 531 h 556"/>
                <a:gd name="T14" fmla="*/ 305 w 330"/>
                <a:gd name="T15" fmla="*/ 462 h 556"/>
                <a:gd name="T16" fmla="*/ 315 w 330"/>
                <a:gd name="T17" fmla="*/ 452 h 556"/>
                <a:gd name="T18" fmla="*/ 139 w 330"/>
                <a:gd name="T19" fmla="*/ 365 h 556"/>
                <a:gd name="T20" fmla="*/ 69 w 330"/>
                <a:gd name="T21" fmla="*/ 365 h 556"/>
                <a:gd name="T22" fmla="*/ 69 w 330"/>
                <a:gd name="T23" fmla="*/ 261 h 556"/>
                <a:gd name="T24" fmla="*/ 139 w 330"/>
                <a:gd name="T25" fmla="*/ 261 h 556"/>
                <a:gd name="T26" fmla="*/ 139 w 330"/>
                <a:gd name="T27" fmla="*/ 365 h 556"/>
                <a:gd name="T28" fmla="*/ 139 w 330"/>
                <a:gd name="T29" fmla="*/ 191 h 556"/>
                <a:gd name="T30" fmla="*/ 69 w 330"/>
                <a:gd name="T31" fmla="*/ 191 h 556"/>
                <a:gd name="T32" fmla="*/ 69 w 330"/>
                <a:gd name="T33" fmla="*/ 87 h 556"/>
                <a:gd name="T34" fmla="*/ 139 w 330"/>
                <a:gd name="T35" fmla="*/ 87 h 556"/>
                <a:gd name="T36" fmla="*/ 139 w 330"/>
                <a:gd name="T37" fmla="*/ 191 h 556"/>
                <a:gd name="T38" fmla="*/ 260 w 330"/>
                <a:gd name="T39" fmla="*/ 365 h 556"/>
                <a:gd name="T40" fmla="*/ 191 w 330"/>
                <a:gd name="T41" fmla="*/ 365 h 556"/>
                <a:gd name="T42" fmla="*/ 191 w 330"/>
                <a:gd name="T43" fmla="*/ 261 h 556"/>
                <a:gd name="T44" fmla="*/ 260 w 330"/>
                <a:gd name="T45" fmla="*/ 261 h 556"/>
                <a:gd name="T46" fmla="*/ 260 w 330"/>
                <a:gd name="T47" fmla="*/ 365 h 556"/>
                <a:gd name="T48" fmla="*/ 260 w 330"/>
                <a:gd name="T49" fmla="*/ 191 h 556"/>
                <a:gd name="T50" fmla="*/ 191 w 330"/>
                <a:gd name="T51" fmla="*/ 191 h 556"/>
                <a:gd name="T52" fmla="*/ 191 w 330"/>
                <a:gd name="T53" fmla="*/ 87 h 556"/>
                <a:gd name="T54" fmla="*/ 260 w 330"/>
                <a:gd name="T55" fmla="*/ 87 h 556"/>
                <a:gd name="T56" fmla="*/ 260 w 330"/>
                <a:gd name="T57" fmla="*/ 191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0" h="556">
                  <a:moveTo>
                    <a:pt x="315" y="452"/>
                  </a:moveTo>
                  <a:lnTo>
                    <a:pt x="330" y="452"/>
                  </a:lnTo>
                  <a:lnTo>
                    <a:pt x="330" y="0"/>
                  </a:lnTo>
                  <a:lnTo>
                    <a:pt x="0" y="0"/>
                  </a:lnTo>
                  <a:lnTo>
                    <a:pt x="0" y="556"/>
                  </a:lnTo>
                  <a:lnTo>
                    <a:pt x="211" y="556"/>
                  </a:lnTo>
                  <a:lnTo>
                    <a:pt x="236" y="531"/>
                  </a:lnTo>
                  <a:lnTo>
                    <a:pt x="305" y="462"/>
                  </a:lnTo>
                  <a:lnTo>
                    <a:pt x="315" y="452"/>
                  </a:lnTo>
                  <a:close/>
                  <a:moveTo>
                    <a:pt x="139" y="365"/>
                  </a:moveTo>
                  <a:lnTo>
                    <a:pt x="69" y="365"/>
                  </a:lnTo>
                  <a:lnTo>
                    <a:pt x="69" y="261"/>
                  </a:lnTo>
                  <a:lnTo>
                    <a:pt x="139" y="261"/>
                  </a:lnTo>
                  <a:lnTo>
                    <a:pt x="139" y="365"/>
                  </a:lnTo>
                  <a:close/>
                  <a:moveTo>
                    <a:pt x="139" y="191"/>
                  </a:moveTo>
                  <a:lnTo>
                    <a:pt x="69" y="191"/>
                  </a:lnTo>
                  <a:lnTo>
                    <a:pt x="69" y="87"/>
                  </a:lnTo>
                  <a:lnTo>
                    <a:pt x="139" y="87"/>
                  </a:lnTo>
                  <a:lnTo>
                    <a:pt x="139" y="191"/>
                  </a:lnTo>
                  <a:close/>
                  <a:moveTo>
                    <a:pt x="260" y="365"/>
                  </a:moveTo>
                  <a:lnTo>
                    <a:pt x="191" y="365"/>
                  </a:lnTo>
                  <a:lnTo>
                    <a:pt x="191" y="261"/>
                  </a:lnTo>
                  <a:lnTo>
                    <a:pt x="260" y="261"/>
                  </a:lnTo>
                  <a:lnTo>
                    <a:pt x="260" y="365"/>
                  </a:lnTo>
                  <a:close/>
                  <a:moveTo>
                    <a:pt x="260" y="191"/>
                  </a:moveTo>
                  <a:lnTo>
                    <a:pt x="191" y="191"/>
                  </a:lnTo>
                  <a:lnTo>
                    <a:pt x="191" y="87"/>
                  </a:lnTo>
                  <a:lnTo>
                    <a:pt x="260" y="87"/>
                  </a:lnTo>
                  <a:lnTo>
                    <a:pt x="260" y="191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69" name="Conector recto 168">
            <a:extLst>
              <a:ext uri="{FF2B5EF4-FFF2-40B4-BE49-F238E27FC236}">
                <a16:creationId xmlns:a16="http://schemas.microsoft.com/office/drawing/2014/main" id="{89D2BBA5-DCB6-B56E-C98A-749FCE72F006}"/>
              </a:ext>
            </a:extLst>
          </p:cNvPr>
          <p:cNvCxnSpPr>
            <a:stCxn id="3" idx="6"/>
          </p:cNvCxnSpPr>
          <p:nvPr/>
        </p:nvCxnSpPr>
        <p:spPr>
          <a:xfrm flipV="1">
            <a:off x="3765084" y="3460833"/>
            <a:ext cx="1269589" cy="3373"/>
          </a:xfrm>
          <a:prstGeom prst="line">
            <a:avLst/>
          </a:prstGeom>
          <a:ln w="12700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674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992679"/>
            <a:ext cx="10905699" cy="38819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Publication of the Call: </a:t>
            </a:r>
            <a:r>
              <a:rPr lang="en-US" b="1" dirty="0"/>
              <a:t>13 November 2025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Opening of the call: </a:t>
            </a:r>
            <a:r>
              <a:rPr lang="en-US" b="1" dirty="0"/>
              <a:t>18 November 2025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 </a:t>
            </a:r>
            <a:r>
              <a:rPr lang="en-US" dirty="0"/>
              <a:t>Deadline: </a:t>
            </a:r>
            <a:r>
              <a:rPr lang="en-US" sz="2000" dirty="0"/>
              <a:t>please refer to the Funding &amp; Tender Opportunities Portal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Budget: </a:t>
            </a:r>
            <a:r>
              <a:rPr lang="en-US" b="1" dirty="0"/>
              <a:t>~ 3m €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Nr</a:t>
            </a:r>
            <a:r>
              <a:rPr lang="en-US" dirty="0"/>
              <a:t>. of projects: </a:t>
            </a:r>
            <a:r>
              <a:rPr lang="en-US" b="1" dirty="0"/>
              <a:t>~ 50 projects</a:t>
            </a: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EMDM call for proposals 2026 at a glance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78" y="1852003"/>
            <a:ext cx="1335551" cy="146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32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6364A-480D-0685-FF71-2A839B7E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247650"/>
            <a:ext cx="10515600" cy="1017567"/>
          </a:xfrm>
        </p:spPr>
        <p:txBody>
          <a:bodyPr>
            <a:normAutofit fontScale="90000"/>
          </a:bodyPr>
          <a:lstStyle/>
          <a:p>
            <a:r>
              <a:rPr lang="en-GB" dirty="0"/>
              <a:t>Erasmus+ EMDM call for proposals 2025</a:t>
            </a:r>
            <a:br>
              <a:rPr lang="en-GB" dirty="0"/>
            </a:br>
            <a:r>
              <a:rPr lang="en-GB" sz="3100" i="1" dirty="0">
                <a:solidFill>
                  <a:schemeClr val="tx2"/>
                </a:solidFill>
              </a:rPr>
              <a:t>Selection Roadmap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E55642-C2BB-6E55-C478-D6B7ACE21B6E}"/>
              </a:ext>
            </a:extLst>
          </p:cNvPr>
          <p:cNvGrpSpPr/>
          <p:nvPr/>
        </p:nvGrpSpPr>
        <p:grpSpPr>
          <a:xfrm>
            <a:off x="68181" y="2641286"/>
            <a:ext cx="4564691" cy="2621591"/>
            <a:chOff x="1228427" y="2568261"/>
            <a:chExt cx="4564691" cy="262159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D9E2BDF-E583-0F18-C8B7-03AE8D2926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28427" y="2580961"/>
              <a:ext cx="2608891" cy="2608891"/>
              <a:chOff x="2415397" y="2971800"/>
              <a:chExt cx="914400" cy="914400"/>
            </a:xfrm>
          </p:grpSpPr>
          <p:sp>
            <p:nvSpPr>
              <p:cNvPr id="18" name="Block Arc 17">
                <a:extLst>
                  <a:ext uri="{FF2B5EF4-FFF2-40B4-BE49-F238E27FC236}">
                    <a16:creationId xmlns:a16="http://schemas.microsoft.com/office/drawing/2014/main" id="{F39740AB-2CA3-4564-B1AA-FBA26F7C4BD1}"/>
                  </a:ext>
                </a:extLst>
              </p:cNvPr>
              <p:cNvSpPr/>
              <p:nvPr/>
            </p:nvSpPr>
            <p:spPr>
              <a:xfrm>
                <a:off x="2415397" y="2971800"/>
                <a:ext cx="914400" cy="914400"/>
              </a:xfrm>
              <a:prstGeom prst="blockArc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FC08AD7E-27EC-124B-8C73-65B12B4654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9096" y="3085499"/>
                <a:ext cx="687003" cy="687003"/>
              </a:xfrm>
              <a:prstGeom prst="arc">
                <a:avLst>
                  <a:gd name="adj1" fmla="val 10980769"/>
                  <a:gd name="adj2" fmla="val 0"/>
                </a:avLst>
              </a:prstGeom>
              <a:ln w="38100">
                <a:solidFill>
                  <a:schemeClr val="l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9177EFB-650C-E7B8-06CC-9553C6B4FED6}"/>
                </a:ext>
              </a:extLst>
            </p:cNvPr>
            <p:cNvGrpSpPr>
              <a:grpSpLocks noChangeAspect="1"/>
            </p:cNvGrpSpPr>
            <p:nvPr/>
          </p:nvGrpSpPr>
          <p:grpSpPr>
            <a:xfrm flipV="1">
              <a:off x="3184227" y="2568261"/>
              <a:ext cx="2608891" cy="2608891"/>
              <a:chOff x="2415397" y="2971800"/>
              <a:chExt cx="914400" cy="914400"/>
            </a:xfrm>
          </p:grpSpPr>
          <p:sp>
            <p:nvSpPr>
              <p:cNvPr id="16" name="Block Arc 15">
                <a:extLst>
                  <a:ext uri="{FF2B5EF4-FFF2-40B4-BE49-F238E27FC236}">
                    <a16:creationId xmlns:a16="http://schemas.microsoft.com/office/drawing/2014/main" id="{B9F599ED-6747-90ED-3D9D-C5370D18409A}"/>
                  </a:ext>
                </a:extLst>
              </p:cNvPr>
              <p:cNvSpPr/>
              <p:nvPr/>
            </p:nvSpPr>
            <p:spPr>
              <a:xfrm>
                <a:off x="2415397" y="2971800"/>
                <a:ext cx="914400" cy="914400"/>
              </a:xfrm>
              <a:prstGeom prst="blockArc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5274830B-08E4-A9E5-650D-5C3909F7C1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29096" y="3085499"/>
                <a:ext cx="687003" cy="687003"/>
              </a:xfrm>
              <a:prstGeom prst="arc">
                <a:avLst>
                  <a:gd name="adj1" fmla="val 10980769"/>
                  <a:gd name="adj2" fmla="val 0"/>
                </a:avLst>
              </a:prstGeom>
              <a:ln w="38100">
                <a:solidFill>
                  <a:schemeClr val="l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2C78F1F-A9DD-996E-852E-8E3D541F7E79}"/>
              </a:ext>
            </a:extLst>
          </p:cNvPr>
          <p:cNvGrpSpPr>
            <a:grpSpLocks noChangeAspect="1"/>
          </p:cNvGrpSpPr>
          <p:nvPr/>
        </p:nvGrpSpPr>
        <p:grpSpPr>
          <a:xfrm>
            <a:off x="3981929" y="2653986"/>
            <a:ext cx="2608891" cy="2608891"/>
            <a:chOff x="2415397" y="2971800"/>
            <a:chExt cx="914400" cy="914400"/>
          </a:xfrm>
        </p:grpSpPr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2191EF63-E5C4-CE21-BE85-93CB200D2C47}"/>
                </a:ext>
              </a:extLst>
            </p:cNvPr>
            <p:cNvSpPr/>
            <p:nvPr/>
          </p:nvSpPr>
          <p:spPr>
            <a:xfrm>
              <a:off x="2415397" y="2971800"/>
              <a:ext cx="914400" cy="914400"/>
            </a:xfrm>
            <a:prstGeom prst="blockArc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D0C7BDC2-248E-166E-D6F1-B7C5EA23F6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9096" y="3085499"/>
              <a:ext cx="687003" cy="687003"/>
            </a:xfrm>
            <a:prstGeom prst="arc">
              <a:avLst>
                <a:gd name="adj1" fmla="val 10980769"/>
                <a:gd name="adj2" fmla="val 0"/>
              </a:avLst>
            </a:prstGeom>
            <a:ln w="38100">
              <a:solidFill>
                <a:schemeClr val="l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3B8575F-ECC6-62D4-DAF1-65697C3BC413}"/>
              </a:ext>
            </a:extLst>
          </p:cNvPr>
          <p:cNvGrpSpPr>
            <a:grpSpLocks noChangeAspect="1"/>
          </p:cNvGrpSpPr>
          <p:nvPr/>
        </p:nvGrpSpPr>
        <p:grpSpPr>
          <a:xfrm flipV="1">
            <a:off x="5937729" y="2641286"/>
            <a:ext cx="2608891" cy="2608891"/>
            <a:chOff x="2415397" y="2971800"/>
            <a:chExt cx="914400" cy="914400"/>
          </a:xfrm>
        </p:grpSpPr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0D655D09-B42D-074C-969C-65ECFFB9233C}"/>
                </a:ext>
              </a:extLst>
            </p:cNvPr>
            <p:cNvSpPr/>
            <p:nvPr/>
          </p:nvSpPr>
          <p:spPr>
            <a:xfrm>
              <a:off x="2415397" y="2971800"/>
              <a:ext cx="914400" cy="914400"/>
            </a:xfrm>
            <a:prstGeom prst="blockArc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2683B729-9943-728C-6AD6-123828F4D4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9096" y="3085499"/>
              <a:ext cx="687003" cy="687003"/>
            </a:xfrm>
            <a:prstGeom prst="arc">
              <a:avLst>
                <a:gd name="adj1" fmla="val 10980769"/>
                <a:gd name="adj2" fmla="val 0"/>
              </a:avLst>
            </a:prstGeom>
            <a:ln w="38100">
              <a:solidFill>
                <a:schemeClr val="l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526F178-36BF-56C7-FF86-B3AA3F1FEE47}"/>
              </a:ext>
            </a:extLst>
          </p:cNvPr>
          <p:cNvGrpSpPr>
            <a:grpSpLocks noChangeAspect="1"/>
          </p:cNvGrpSpPr>
          <p:nvPr/>
        </p:nvGrpSpPr>
        <p:grpSpPr>
          <a:xfrm>
            <a:off x="7895677" y="2653986"/>
            <a:ext cx="2608891" cy="2608891"/>
            <a:chOff x="2415397" y="2971800"/>
            <a:chExt cx="914400" cy="914400"/>
          </a:xfrm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86EBA5C6-0242-47FD-F279-828B8EA1DF64}"/>
                </a:ext>
              </a:extLst>
            </p:cNvPr>
            <p:cNvSpPr/>
            <p:nvPr/>
          </p:nvSpPr>
          <p:spPr>
            <a:xfrm>
              <a:off x="2415397" y="2971800"/>
              <a:ext cx="914400" cy="914400"/>
            </a:xfrm>
            <a:prstGeom prst="blockArc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FE16B352-0BFF-0FD2-491D-B65E37BF2F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9096" y="3085499"/>
              <a:ext cx="687003" cy="687003"/>
            </a:xfrm>
            <a:prstGeom prst="arc">
              <a:avLst>
                <a:gd name="adj1" fmla="val 10980769"/>
                <a:gd name="adj2" fmla="val 0"/>
              </a:avLst>
            </a:prstGeom>
            <a:ln w="38100">
              <a:solidFill>
                <a:schemeClr val="l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" name="Flag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9B4148F-F6B9-9DCC-EE48-B84EB270BF4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244260" y="4403235"/>
            <a:ext cx="675409" cy="762000"/>
            <a:chOff x="86" y="47"/>
            <a:chExt cx="312" cy="352"/>
          </a:xfrm>
          <a:solidFill>
            <a:schemeClr val="accent1"/>
          </a:solidFill>
        </p:grpSpPr>
        <p:sp>
          <p:nvSpPr>
            <p:cNvPr id="22" name="Flag6">
              <a:extLst>
                <a:ext uri="{FF2B5EF4-FFF2-40B4-BE49-F238E27FC236}">
                  <a16:creationId xmlns:a16="http://schemas.microsoft.com/office/drawing/2014/main" id="{8F6A028B-E4F5-1627-269D-49228E04E14E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6" y="86"/>
              <a:ext cx="39" cy="313"/>
            </a:xfrm>
            <a:prstGeom prst="rect">
              <a:avLst/>
            </a:prstGeom>
            <a:solidFill>
              <a:srgbClr val="59595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lag6">
              <a:extLst>
                <a:ext uri="{FF2B5EF4-FFF2-40B4-BE49-F238E27FC236}">
                  <a16:creationId xmlns:a16="http://schemas.microsoft.com/office/drawing/2014/main" id="{3E7B7BB9-E1BA-D6AB-A823-544C4BB804F2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145" y="47"/>
              <a:ext cx="253" cy="333"/>
            </a:xfrm>
            <a:custGeom>
              <a:avLst/>
              <a:gdLst>
                <a:gd name="T0" fmla="*/ 0 w 325"/>
                <a:gd name="T1" fmla="*/ 100 h 425"/>
                <a:gd name="T2" fmla="*/ 0 w 325"/>
                <a:gd name="T3" fmla="*/ 325 h 425"/>
                <a:gd name="T4" fmla="*/ 325 w 325"/>
                <a:gd name="T5" fmla="*/ 325 h 425"/>
                <a:gd name="T6" fmla="*/ 325 w 325"/>
                <a:gd name="T7" fmla="*/ 100 h 425"/>
                <a:gd name="T8" fmla="*/ 0 w 325"/>
                <a:gd name="T9" fmla="*/ 10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425">
                  <a:moveTo>
                    <a:pt x="0" y="100"/>
                  </a:moveTo>
                  <a:lnTo>
                    <a:pt x="0" y="325"/>
                  </a:lnTo>
                  <a:cubicBezTo>
                    <a:pt x="100" y="225"/>
                    <a:pt x="225" y="425"/>
                    <a:pt x="325" y="325"/>
                  </a:cubicBezTo>
                  <a:lnTo>
                    <a:pt x="325" y="100"/>
                  </a:lnTo>
                  <a:cubicBezTo>
                    <a:pt x="225" y="200"/>
                    <a:pt x="100" y="0"/>
                    <a:pt x="0" y="10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Flag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5844962-BC06-AB2A-17F6-0530A7D99A5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260044" y="2049191"/>
            <a:ext cx="675409" cy="762000"/>
            <a:chOff x="86" y="47"/>
            <a:chExt cx="312" cy="352"/>
          </a:xfrm>
          <a:solidFill>
            <a:schemeClr val="accent1"/>
          </a:solidFill>
        </p:grpSpPr>
        <p:sp>
          <p:nvSpPr>
            <p:cNvPr id="25" name="Flag6">
              <a:extLst>
                <a:ext uri="{FF2B5EF4-FFF2-40B4-BE49-F238E27FC236}">
                  <a16:creationId xmlns:a16="http://schemas.microsoft.com/office/drawing/2014/main" id="{EBB68F5A-B698-1827-E9E9-FE7B08224B59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6" y="86"/>
              <a:ext cx="39" cy="313"/>
            </a:xfrm>
            <a:prstGeom prst="rect">
              <a:avLst/>
            </a:prstGeom>
            <a:solidFill>
              <a:srgbClr val="59595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lag6">
              <a:extLst>
                <a:ext uri="{FF2B5EF4-FFF2-40B4-BE49-F238E27FC236}">
                  <a16:creationId xmlns:a16="http://schemas.microsoft.com/office/drawing/2014/main" id="{BF480DB6-739D-E0C4-706F-233B2BB4A65A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45" y="47"/>
              <a:ext cx="253" cy="333"/>
            </a:xfrm>
            <a:custGeom>
              <a:avLst/>
              <a:gdLst>
                <a:gd name="T0" fmla="*/ 0 w 325"/>
                <a:gd name="T1" fmla="*/ 100 h 425"/>
                <a:gd name="T2" fmla="*/ 0 w 325"/>
                <a:gd name="T3" fmla="*/ 325 h 425"/>
                <a:gd name="T4" fmla="*/ 325 w 325"/>
                <a:gd name="T5" fmla="*/ 325 h 425"/>
                <a:gd name="T6" fmla="*/ 325 w 325"/>
                <a:gd name="T7" fmla="*/ 100 h 425"/>
                <a:gd name="T8" fmla="*/ 0 w 325"/>
                <a:gd name="T9" fmla="*/ 10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425">
                  <a:moveTo>
                    <a:pt x="0" y="100"/>
                  </a:moveTo>
                  <a:lnTo>
                    <a:pt x="0" y="325"/>
                  </a:lnTo>
                  <a:cubicBezTo>
                    <a:pt x="100" y="225"/>
                    <a:pt x="225" y="425"/>
                    <a:pt x="325" y="325"/>
                  </a:cubicBezTo>
                  <a:lnTo>
                    <a:pt x="325" y="100"/>
                  </a:lnTo>
                  <a:cubicBezTo>
                    <a:pt x="225" y="200"/>
                    <a:pt x="100" y="0"/>
                    <a:pt x="0" y="10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Flag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74743B3-2684-C0A6-FEC8-344A0EC2A5AE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7242174" y="4403235"/>
            <a:ext cx="675409" cy="762000"/>
            <a:chOff x="86" y="47"/>
            <a:chExt cx="312" cy="352"/>
          </a:xfrm>
          <a:solidFill>
            <a:schemeClr val="accent1"/>
          </a:solidFill>
        </p:grpSpPr>
        <p:sp>
          <p:nvSpPr>
            <p:cNvPr id="28" name="Flag6">
              <a:extLst>
                <a:ext uri="{FF2B5EF4-FFF2-40B4-BE49-F238E27FC236}">
                  <a16:creationId xmlns:a16="http://schemas.microsoft.com/office/drawing/2014/main" id="{FA44F4E0-FD1F-1A4B-DD8B-D6849D7B78D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6" y="86"/>
              <a:ext cx="39" cy="313"/>
            </a:xfrm>
            <a:prstGeom prst="rect">
              <a:avLst/>
            </a:prstGeom>
            <a:solidFill>
              <a:srgbClr val="59595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lag6">
              <a:extLst>
                <a:ext uri="{FF2B5EF4-FFF2-40B4-BE49-F238E27FC236}">
                  <a16:creationId xmlns:a16="http://schemas.microsoft.com/office/drawing/2014/main" id="{2A7ED047-09BC-7463-416F-E3D7F68867A0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45" y="47"/>
              <a:ext cx="253" cy="333"/>
            </a:xfrm>
            <a:custGeom>
              <a:avLst/>
              <a:gdLst>
                <a:gd name="T0" fmla="*/ 0 w 325"/>
                <a:gd name="T1" fmla="*/ 100 h 425"/>
                <a:gd name="T2" fmla="*/ 0 w 325"/>
                <a:gd name="T3" fmla="*/ 325 h 425"/>
                <a:gd name="T4" fmla="*/ 325 w 325"/>
                <a:gd name="T5" fmla="*/ 325 h 425"/>
                <a:gd name="T6" fmla="*/ 325 w 325"/>
                <a:gd name="T7" fmla="*/ 100 h 425"/>
                <a:gd name="T8" fmla="*/ 0 w 325"/>
                <a:gd name="T9" fmla="*/ 10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425">
                  <a:moveTo>
                    <a:pt x="0" y="100"/>
                  </a:moveTo>
                  <a:lnTo>
                    <a:pt x="0" y="325"/>
                  </a:lnTo>
                  <a:cubicBezTo>
                    <a:pt x="100" y="225"/>
                    <a:pt x="225" y="425"/>
                    <a:pt x="325" y="325"/>
                  </a:cubicBezTo>
                  <a:lnTo>
                    <a:pt x="325" y="100"/>
                  </a:lnTo>
                  <a:cubicBezTo>
                    <a:pt x="225" y="200"/>
                    <a:pt x="100" y="0"/>
                    <a:pt x="0" y="10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Flag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EC159BE-FBCB-2D0A-7645-61E2B5C2EF72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9127415" y="2049191"/>
            <a:ext cx="675409" cy="762000"/>
            <a:chOff x="86" y="47"/>
            <a:chExt cx="312" cy="352"/>
          </a:xfrm>
          <a:solidFill>
            <a:schemeClr val="accent1"/>
          </a:solidFill>
        </p:grpSpPr>
        <p:sp>
          <p:nvSpPr>
            <p:cNvPr id="31" name="Flag6">
              <a:extLst>
                <a:ext uri="{FF2B5EF4-FFF2-40B4-BE49-F238E27FC236}">
                  <a16:creationId xmlns:a16="http://schemas.microsoft.com/office/drawing/2014/main" id="{DC58BB71-5AC2-7504-422B-73BFC5180110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6" y="86"/>
              <a:ext cx="39" cy="313"/>
            </a:xfrm>
            <a:prstGeom prst="rect">
              <a:avLst/>
            </a:prstGeom>
            <a:solidFill>
              <a:srgbClr val="59595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lag6">
              <a:extLst>
                <a:ext uri="{FF2B5EF4-FFF2-40B4-BE49-F238E27FC236}">
                  <a16:creationId xmlns:a16="http://schemas.microsoft.com/office/drawing/2014/main" id="{A534D566-4512-46B4-C0D8-6BA2AF92C496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45" y="47"/>
              <a:ext cx="253" cy="333"/>
            </a:xfrm>
            <a:custGeom>
              <a:avLst/>
              <a:gdLst>
                <a:gd name="T0" fmla="*/ 0 w 325"/>
                <a:gd name="T1" fmla="*/ 100 h 425"/>
                <a:gd name="T2" fmla="*/ 0 w 325"/>
                <a:gd name="T3" fmla="*/ 325 h 425"/>
                <a:gd name="T4" fmla="*/ 325 w 325"/>
                <a:gd name="T5" fmla="*/ 325 h 425"/>
                <a:gd name="T6" fmla="*/ 325 w 325"/>
                <a:gd name="T7" fmla="*/ 100 h 425"/>
                <a:gd name="T8" fmla="*/ 0 w 325"/>
                <a:gd name="T9" fmla="*/ 10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425">
                  <a:moveTo>
                    <a:pt x="0" y="100"/>
                  </a:moveTo>
                  <a:lnTo>
                    <a:pt x="0" y="325"/>
                  </a:lnTo>
                  <a:cubicBezTo>
                    <a:pt x="100" y="225"/>
                    <a:pt x="225" y="425"/>
                    <a:pt x="325" y="325"/>
                  </a:cubicBezTo>
                  <a:lnTo>
                    <a:pt x="325" y="100"/>
                  </a:lnTo>
                  <a:cubicBezTo>
                    <a:pt x="225" y="200"/>
                    <a:pt x="100" y="0"/>
                    <a:pt x="0" y="10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Flag6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53206949-8577-6568-3E55-81C31ED1E5FA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1228494" y="2006314"/>
            <a:ext cx="675409" cy="762000"/>
            <a:chOff x="86" y="47"/>
            <a:chExt cx="312" cy="352"/>
          </a:xfrm>
          <a:solidFill>
            <a:schemeClr val="accent1"/>
          </a:solidFill>
        </p:grpSpPr>
        <p:sp>
          <p:nvSpPr>
            <p:cNvPr id="34" name="Flag6">
              <a:extLst>
                <a:ext uri="{FF2B5EF4-FFF2-40B4-BE49-F238E27FC236}">
                  <a16:creationId xmlns:a16="http://schemas.microsoft.com/office/drawing/2014/main" id="{2A06AA2C-2040-32DD-4F91-103F1B5F4D0A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6" y="86"/>
              <a:ext cx="39" cy="313"/>
            </a:xfrm>
            <a:prstGeom prst="rect">
              <a:avLst/>
            </a:prstGeom>
            <a:solidFill>
              <a:srgbClr val="595959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lag6">
              <a:extLst>
                <a:ext uri="{FF2B5EF4-FFF2-40B4-BE49-F238E27FC236}">
                  <a16:creationId xmlns:a16="http://schemas.microsoft.com/office/drawing/2014/main" id="{31A4FABE-7AC6-7037-3BF4-11D816EA74CA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45" y="47"/>
              <a:ext cx="253" cy="333"/>
            </a:xfrm>
            <a:custGeom>
              <a:avLst/>
              <a:gdLst>
                <a:gd name="T0" fmla="*/ 0 w 325"/>
                <a:gd name="T1" fmla="*/ 100 h 425"/>
                <a:gd name="T2" fmla="*/ 0 w 325"/>
                <a:gd name="T3" fmla="*/ 325 h 425"/>
                <a:gd name="T4" fmla="*/ 325 w 325"/>
                <a:gd name="T5" fmla="*/ 325 h 425"/>
                <a:gd name="T6" fmla="*/ 325 w 325"/>
                <a:gd name="T7" fmla="*/ 100 h 425"/>
                <a:gd name="T8" fmla="*/ 0 w 325"/>
                <a:gd name="T9" fmla="*/ 10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425">
                  <a:moveTo>
                    <a:pt x="0" y="100"/>
                  </a:moveTo>
                  <a:lnTo>
                    <a:pt x="0" y="325"/>
                  </a:lnTo>
                  <a:cubicBezTo>
                    <a:pt x="100" y="225"/>
                    <a:pt x="225" y="425"/>
                    <a:pt x="325" y="325"/>
                  </a:cubicBezTo>
                  <a:lnTo>
                    <a:pt x="325" y="100"/>
                  </a:lnTo>
                  <a:cubicBezTo>
                    <a:pt x="225" y="200"/>
                    <a:pt x="100" y="0"/>
                    <a:pt x="0" y="100"/>
                  </a:cubicBezTo>
                  <a:close/>
                </a:path>
              </a:pathLst>
            </a:custGeom>
            <a:solidFill>
              <a:srgbClr val="0088C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8880EAD-1903-9425-B0BE-59AEA88068B2}"/>
              </a:ext>
            </a:extLst>
          </p:cNvPr>
          <p:cNvSpPr/>
          <p:nvPr/>
        </p:nvSpPr>
        <p:spPr bwMode="auto">
          <a:xfrm>
            <a:off x="1988671" y="1897427"/>
            <a:ext cx="2087863" cy="78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t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88C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Publication of the call for proposals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88CE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i="1" kern="0" dirty="0">
                <a:solidFill>
                  <a:schemeClr val="tx1"/>
                </a:solidFill>
                <a:latin typeface="Arial"/>
                <a:cs typeface="Arial" pitchFamily="34" charset="0"/>
              </a:rPr>
              <a:t>13</a:t>
            </a: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November 2025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D89226-CACE-71DF-81DB-66AB1FC81B2E}"/>
              </a:ext>
            </a:extLst>
          </p:cNvPr>
          <p:cNvSpPr/>
          <p:nvPr/>
        </p:nvSpPr>
        <p:spPr bwMode="auto">
          <a:xfrm>
            <a:off x="1953584" y="5237474"/>
            <a:ext cx="2665777" cy="1138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t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Deadline for submission of applications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>
                <a:solidFill>
                  <a:srgbClr val="C00000"/>
                </a:solidFill>
                <a:latin typeface="Arial"/>
                <a:cs typeface="Arial" pitchFamily="34" charset="0"/>
              </a:rPr>
              <a:t>Please refer to the Funding &amp; Tenders Opportunities Portal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5BC43CB3-CD1D-5397-9118-5051A9C53C5C}"/>
              </a:ext>
            </a:extLst>
          </p:cNvPr>
          <p:cNvSpPr/>
          <p:nvPr/>
        </p:nvSpPr>
        <p:spPr bwMode="auto">
          <a:xfrm>
            <a:off x="6032334" y="2154340"/>
            <a:ext cx="2087863" cy="55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t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Evaluation period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1E858B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February-June 2026</a:t>
            </a:r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612D9AEE-5CF2-6A68-9E92-83FA0948169E}"/>
              </a:ext>
            </a:extLst>
          </p:cNvPr>
          <p:cNvSpPr/>
          <p:nvPr/>
        </p:nvSpPr>
        <p:spPr bwMode="auto">
          <a:xfrm>
            <a:off x="5953391" y="5246355"/>
            <a:ext cx="2665777" cy="773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t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4BC5D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Notification to applicants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4BC5DE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July 2026 </a:t>
            </a:r>
          </a:p>
        </p:txBody>
      </p:sp>
      <p:sp>
        <p:nvSpPr>
          <p:cNvPr id="43" name="Rectangle 35">
            <a:extLst>
              <a:ext uri="{FF2B5EF4-FFF2-40B4-BE49-F238E27FC236}">
                <a16:creationId xmlns:a16="http://schemas.microsoft.com/office/drawing/2014/main" id="{5D95AC82-447D-CCB5-C259-D1B0DDCFDFB1}"/>
              </a:ext>
            </a:extLst>
          </p:cNvPr>
          <p:cNvSpPr/>
          <p:nvPr/>
        </p:nvSpPr>
        <p:spPr bwMode="auto">
          <a:xfrm>
            <a:off x="9875027" y="1957280"/>
            <a:ext cx="2176958" cy="937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t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Preparation &amp; signature of grant agreements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August-October 2026</a:t>
            </a:r>
          </a:p>
        </p:txBody>
      </p:sp>
      <p:sp>
        <p:nvSpPr>
          <p:cNvPr id="44" name="Block Arc 15">
            <a:extLst>
              <a:ext uri="{FF2B5EF4-FFF2-40B4-BE49-F238E27FC236}">
                <a16:creationId xmlns:a16="http://schemas.microsoft.com/office/drawing/2014/main" id="{E8F5AF61-4E4E-38AE-4BD8-58F7FF65B738}"/>
              </a:ext>
            </a:extLst>
          </p:cNvPr>
          <p:cNvSpPr/>
          <p:nvPr/>
        </p:nvSpPr>
        <p:spPr>
          <a:xfrm flipV="1">
            <a:off x="-1889767" y="2637464"/>
            <a:ext cx="2608891" cy="2608891"/>
          </a:xfrm>
          <a:prstGeom prst="blockArc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Arc 16">
            <a:extLst>
              <a:ext uri="{FF2B5EF4-FFF2-40B4-BE49-F238E27FC236}">
                <a16:creationId xmlns:a16="http://schemas.microsoft.com/office/drawing/2014/main" id="{BEA8CD3E-1ECF-9053-C1E2-F461543E76CE}"/>
              </a:ext>
            </a:extLst>
          </p:cNvPr>
          <p:cNvSpPr>
            <a:spLocks noChangeAspect="1"/>
          </p:cNvSpPr>
          <p:nvPr/>
        </p:nvSpPr>
        <p:spPr>
          <a:xfrm flipV="1">
            <a:off x="-1586254" y="2982107"/>
            <a:ext cx="1960101" cy="1960101"/>
          </a:xfrm>
          <a:prstGeom prst="arc">
            <a:avLst>
              <a:gd name="adj1" fmla="val 10980769"/>
              <a:gd name="adj2" fmla="val 0"/>
            </a:avLst>
          </a:prstGeom>
          <a:ln w="38100">
            <a:solidFill>
              <a:schemeClr val="l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Block Arc 15">
            <a:extLst>
              <a:ext uri="{FF2B5EF4-FFF2-40B4-BE49-F238E27FC236}">
                <a16:creationId xmlns:a16="http://schemas.microsoft.com/office/drawing/2014/main" id="{6E2C621B-2107-A792-F9C3-210F38C36E48}"/>
              </a:ext>
            </a:extLst>
          </p:cNvPr>
          <p:cNvSpPr/>
          <p:nvPr/>
        </p:nvSpPr>
        <p:spPr>
          <a:xfrm flipV="1">
            <a:off x="9851477" y="2637464"/>
            <a:ext cx="2608891" cy="2608891"/>
          </a:xfrm>
          <a:prstGeom prst="blockArc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Arc 16">
            <a:extLst>
              <a:ext uri="{FF2B5EF4-FFF2-40B4-BE49-F238E27FC236}">
                <a16:creationId xmlns:a16="http://schemas.microsoft.com/office/drawing/2014/main" id="{F07F3270-1664-8957-D288-43A17C9F3CBB}"/>
              </a:ext>
            </a:extLst>
          </p:cNvPr>
          <p:cNvSpPr>
            <a:spLocks noChangeAspect="1"/>
          </p:cNvSpPr>
          <p:nvPr/>
        </p:nvSpPr>
        <p:spPr>
          <a:xfrm flipV="1">
            <a:off x="10154990" y="2982107"/>
            <a:ext cx="1960101" cy="1960101"/>
          </a:xfrm>
          <a:prstGeom prst="arc">
            <a:avLst>
              <a:gd name="adj1" fmla="val 10980769"/>
              <a:gd name="adj2" fmla="val 0"/>
            </a:avLst>
          </a:prstGeom>
          <a:ln w="38100">
            <a:solidFill>
              <a:schemeClr val="l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Block Arc 7">
            <a:extLst>
              <a:ext uri="{FF2B5EF4-FFF2-40B4-BE49-F238E27FC236}">
                <a16:creationId xmlns:a16="http://schemas.microsoft.com/office/drawing/2014/main" id="{6DC4A657-48FD-87F1-A2C2-58F5D2C40C9A}"/>
              </a:ext>
            </a:extLst>
          </p:cNvPr>
          <p:cNvSpPr/>
          <p:nvPr/>
        </p:nvSpPr>
        <p:spPr>
          <a:xfrm>
            <a:off x="11807578" y="2637464"/>
            <a:ext cx="2608891" cy="2608891"/>
          </a:xfrm>
          <a:prstGeom prst="blockArc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Arc 8">
            <a:extLst>
              <a:ext uri="{FF2B5EF4-FFF2-40B4-BE49-F238E27FC236}">
                <a16:creationId xmlns:a16="http://schemas.microsoft.com/office/drawing/2014/main" id="{2988AE2C-CA1B-BC60-AF81-0EE4B8C4974B}"/>
              </a:ext>
            </a:extLst>
          </p:cNvPr>
          <p:cNvSpPr>
            <a:spLocks noChangeAspect="1"/>
          </p:cNvSpPr>
          <p:nvPr/>
        </p:nvSpPr>
        <p:spPr>
          <a:xfrm>
            <a:off x="12125626" y="2961861"/>
            <a:ext cx="1960101" cy="1960101"/>
          </a:xfrm>
          <a:prstGeom prst="arc">
            <a:avLst>
              <a:gd name="adj1" fmla="val 10980769"/>
              <a:gd name="adj2" fmla="val 0"/>
            </a:avLst>
          </a:prstGeom>
          <a:ln w="38100">
            <a:solidFill>
              <a:schemeClr val="l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569783C-4EAD-01F5-7D0F-D1C295CAA62B}"/>
              </a:ext>
            </a:extLst>
          </p:cNvPr>
          <p:cNvSpPr txBox="1"/>
          <p:nvPr/>
        </p:nvSpPr>
        <p:spPr>
          <a:xfrm>
            <a:off x="1388313" y="2170329"/>
            <a:ext cx="460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01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8D486CE1-E3BD-6E51-944B-CF8C29CDE61F}"/>
              </a:ext>
            </a:extLst>
          </p:cNvPr>
          <p:cNvSpPr txBox="1"/>
          <p:nvPr/>
        </p:nvSpPr>
        <p:spPr>
          <a:xfrm>
            <a:off x="5425373" y="2221280"/>
            <a:ext cx="460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03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CD425063-E320-C3B9-503E-643271E071AD}"/>
              </a:ext>
            </a:extLst>
          </p:cNvPr>
          <p:cNvSpPr txBox="1"/>
          <p:nvPr/>
        </p:nvSpPr>
        <p:spPr>
          <a:xfrm>
            <a:off x="9301196" y="2223913"/>
            <a:ext cx="460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05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F13CC422-02C8-1BEF-D5EC-2E57BC53BF7D}"/>
              </a:ext>
            </a:extLst>
          </p:cNvPr>
          <p:cNvSpPr txBox="1"/>
          <p:nvPr/>
        </p:nvSpPr>
        <p:spPr>
          <a:xfrm>
            <a:off x="3415362" y="4562799"/>
            <a:ext cx="460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02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DFEA70C7-BE67-9984-7335-E44BE3119753}"/>
              </a:ext>
            </a:extLst>
          </p:cNvPr>
          <p:cNvSpPr txBox="1"/>
          <p:nvPr/>
        </p:nvSpPr>
        <p:spPr>
          <a:xfrm>
            <a:off x="7420534" y="4562799"/>
            <a:ext cx="460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04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Arc 21">
            <a:extLst>
              <a:ext uri="{FF2B5EF4-FFF2-40B4-BE49-F238E27FC236}">
                <a16:creationId xmlns:a16="http://schemas.microsoft.com/office/drawing/2014/main" id="{757D7A6D-8F16-0C4D-0C5E-9C1A96A30FDA}"/>
              </a:ext>
            </a:extLst>
          </p:cNvPr>
          <p:cNvSpPr/>
          <p:nvPr/>
        </p:nvSpPr>
        <p:spPr>
          <a:xfrm>
            <a:off x="942924" y="3513495"/>
            <a:ext cx="838265" cy="821731"/>
          </a:xfrm>
          <a:prstGeom prst="arc">
            <a:avLst>
              <a:gd name="adj1" fmla="val 12472084"/>
              <a:gd name="adj2" fmla="val 20612193"/>
            </a:avLst>
          </a:prstGeom>
          <a:ln w="57150">
            <a:solidFill>
              <a:srgbClr val="D9D9D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Arc 21">
            <a:extLst>
              <a:ext uri="{FF2B5EF4-FFF2-40B4-BE49-F238E27FC236}">
                <a16:creationId xmlns:a16="http://schemas.microsoft.com/office/drawing/2014/main" id="{3DC3A5AD-1BDB-4B68-6FE4-2F77C436BFD5}"/>
              </a:ext>
            </a:extLst>
          </p:cNvPr>
          <p:cNvSpPr/>
          <p:nvPr/>
        </p:nvSpPr>
        <p:spPr>
          <a:xfrm>
            <a:off x="4857813" y="3513495"/>
            <a:ext cx="838265" cy="821731"/>
          </a:xfrm>
          <a:prstGeom prst="arc">
            <a:avLst>
              <a:gd name="adj1" fmla="val 12472084"/>
              <a:gd name="adj2" fmla="val 20612193"/>
            </a:avLst>
          </a:prstGeom>
          <a:ln w="57150">
            <a:solidFill>
              <a:srgbClr val="D9D9D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Arc 21">
            <a:extLst>
              <a:ext uri="{FF2B5EF4-FFF2-40B4-BE49-F238E27FC236}">
                <a16:creationId xmlns:a16="http://schemas.microsoft.com/office/drawing/2014/main" id="{957F0272-B085-D765-C177-7CF64E48DE96}"/>
              </a:ext>
            </a:extLst>
          </p:cNvPr>
          <p:cNvSpPr/>
          <p:nvPr/>
        </p:nvSpPr>
        <p:spPr>
          <a:xfrm>
            <a:off x="8769582" y="3537410"/>
            <a:ext cx="838265" cy="821731"/>
          </a:xfrm>
          <a:prstGeom prst="arc">
            <a:avLst>
              <a:gd name="adj1" fmla="val 12472084"/>
              <a:gd name="adj2" fmla="val 20612193"/>
            </a:avLst>
          </a:prstGeom>
          <a:ln w="57150">
            <a:solidFill>
              <a:srgbClr val="D9D9D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Arc 21">
            <a:extLst>
              <a:ext uri="{FF2B5EF4-FFF2-40B4-BE49-F238E27FC236}">
                <a16:creationId xmlns:a16="http://schemas.microsoft.com/office/drawing/2014/main" id="{0C9F28E5-83DA-86F8-5C7C-8526EB872C0E}"/>
              </a:ext>
            </a:extLst>
          </p:cNvPr>
          <p:cNvSpPr/>
          <p:nvPr/>
        </p:nvSpPr>
        <p:spPr>
          <a:xfrm flipV="1">
            <a:off x="2909860" y="3528824"/>
            <a:ext cx="838265" cy="821731"/>
          </a:xfrm>
          <a:prstGeom prst="arc">
            <a:avLst>
              <a:gd name="adj1" fmla="val 12472084"/>
              <a:gd name="adj2" fmla="val 20612193"/>
            </a:avLst>
          </a:prstGeom>
          <a:ln w="57150">
            <a:solidFill>
              <a:srgbClr val="D9D9D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Arc 21">
            <a:extLst>
              <a:ext uri="{FF2B5EF4-FFF2-40B4-BE49-F238E27FC236}">
                <a16:creationId xmlns:a16="http://schemas.microsoft.com/office/drawing/2014/main" id="{1B6FC101-E42C-7D30-0FF3-DF8221963319}"/>
              </a:ext>
            </a:extLst>
          </p:cNvPr>
          <p:cNvSpPr/>
          <p:nvPr/>
        </p:nvSpPr>
        <p:spPr>
          <a:xfrm flipV="1">
            <a:off x="6823192" y="3528824"/>
            <a:ext cx="838265" cy="821731"/>
          </a:xfrm>
          <a:prstGeom prst="arc">
            <a:avLst>
              <a:gd name="adj1" fmla="val 12472084"/>
              <a:gd name="adj2" fmla="val 20612193"/>
            </a:avLst>
          </a:prstGeom>
          <a:ln w="57150">
            <a:solidFill>
              <a:srgbClr val="D9D9D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21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changes compared to call 2025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EA43951D-F02B-CA5B-B317-33ED5F518A09}"/>
              </a:ext>
            </a:extLst>
          </p:cNvPr>
          <p:cNvGrpSpPr/>
          <p:nvPr/>
        </p:nvGrpSpPr>
        <p:grpSpPr>
          <a:xfrm>
            <a:off x="838200" y="1907137"/>
            <a:ext cx="10557212" cy="2502736"/>
            <a:chOff x="970722" y="1920947"/>
            <a:chExt cx="10557212" cy="2502736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C844EB21-2736-1626-7CCC-C096D948A8F9}"/>
                </a:ext>
              </a:extLst>
            </p:cNvPr>
            <p:cNvSpPr/>
            <p:nvPr/>
          </p:nvSpPr>
          <p:spPr>
            <a:xfrm>
              <a:off x="970722" y="1920947"/>
              <a:ext cx="914400" cy="914400"/>
            </a:xfrm>
            <a:prstGeom prst="ellipse">
              <a:avLst/>
            </a:prstGeom>
            <a:solidFill>
              <a:srgbClr val="0088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88D475EF-CA9F-90AA-D8FF-6CFAC9DF8362}"/>
                </a:ext>
              </a:extLst>
            </p:cNvPr>
            <p:cNvSpPr txBox="1"/>
            <p:nvPr/>
          </p:nvSpPr>
          <p:spPr>
            <a:xfrm>
              <a:off x="2053292" y="1973573"/>
              <a:ext cx="9355372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IE" dirty="0">
                  <a:solidFill>
                    <a:srgbClr val="4D4D4D"/>
                  </a:solidFill>
                  <a:latin typeface="Arial"/>
                </a:rPr>
                <a:t>It is no longer mandatory that the project includes activities that involve higher education institutions from one or more countries not associated to the Erasmus+ programme. </a:t>
              </a:r>
            </a:p>
            <a:p>
              <a:pPr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025A3DD2-6314-D05D-0157-F45364872A10}"/>
                </a:ext>
              </a:extLst>
            </p:cNvPr>
            <p:cNvSpPr/>
            <p:nvPr/>
          </p:nvSpPr>
          <p:spPr>
            <a:xfrm>
              <a:off x="970722" y="3324631"/>
              <a:ext cx="914400" cy="914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E1FB5330-2BC1-0677-D522-0C13011DD7BF}"/>
                </a:ext>
              </a:extLst>
            </p:cNvPr>
            <p:cNvSpPr txBox="1"/>
            <p:nvPr/>
          </p:nvSpPr>
          <p:spPr>
            <a:xfrm>
              <a:off x="2053292" y="3223354"/>
              <a:ext cx="947464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dirty="0"/>
                <a:t>By the end of the funding period, the jointly designed Master should offer a fully integrated curriculum delivered by a consortium of HEIs composed by at least three HEIs from three different countries, of which </a:t>
              </a:r>
              <a:r>
                <a:rPr lang="en-IE" dirty="0">
                  <a:solidFill>
                    <a:srgbClr val="FF0000"/>
                  </a:solidFill>
                </a:rPr>
                <a:t>at least two </a:t>
              </a:r>
              <a:r>
                <a:rPr lang="en-IE" dirty="0"/>
                <a:t>must be from an EU Member State or third country associated to the Programme. 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2272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EMDM Evaluation procedure</a:t>
            </a:r>
          </a:p>
        </p:txBody>
      </p:sp>
      <p:grpSp>
        <p:nvGrpSpPr>
          <p:cNvPr id="169" name="Grupo 168">
            <a:extLst>
              <a:ext uri="{FF2B5EF4-FFF2-40B4-BE49-F238E27FC236}">
                <a16:creationId xmlns:a16="http://schemas.microsoft.com/office/drawing/2014/main" id="{B4347206-739A-FAE5-22B5-C74876E180CA}"/>
              </a:ext>
            </a:extLst>
          </p:cNvPr>
          <p:cNvGrpSpPr/>
          <p:nvPr/>
        </p:nvGrpSpPr>
        <p:grpSpPr>
          <a:xfrm>
            <a:off x="936855" y="1828319"/>
            <a:ext cx="3982278" cy="4027965"/>
            <a:chOff x="982158" y="1909820"/>
            <a:chExt cx="3982278" cy="4027965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ED2DA9BF-0BE5-306E-EE3C-5FB386F2B87D}"/>
                </a:ext>
              </a:extLst>
            </p:cNvPr>
            <p:cNvSpPr/>
            <p:nvPr/>
          </p:nvSpPr>
          <p:spPr>
            <a:xfrm>
              <a:off x="982158" y="1909820"/>
              <a:ext cx="3982278" cy="40279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0088CE"/>
              </a:solidFill>
              <a:prstDash val="sysDot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A450B13C-76EF-EEC8-15C7-1DE1E94ABDD0}"/>
                </a:ext>
              </a:extLst>
            </p:cNvPr>
            <p:cNvSpPr txBox="1"/>
            <p:nvPr/>
          </p:nvSpPr>
          <p:spPr>
            <a:xfrm>
              <a:off x="996477" y="2838741"/>
              <a:ext cx="3967959" cy="2893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Peer review by independent external experts –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 experts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assess each proposal in a one-step evaluation procedure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 case of ex aequo,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priority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will be given to projects with highest scores for: “</a:t>
              </a:r>
              <a:r>
                <a: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Relevance of the project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”, then “</a:t>
              </a:r>
              <a:r>
                <a: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Quality of the project design and implementation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”, and then “</a:t>
              </a:r>
              <a:r>
                <a: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Impact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” </a:t>
              </a:r>
            </a:p>
          </p:txBody>
        </p:sp>
        <p:grpSp>
          <p:nvGrpSpPr>
            <p:cNvPr id="149" name="Award3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D795A10B-52B6-A2F4-064B-04DAFDD340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9305" y="2015709"/>
              <a:ext cx="582008" cy="762005"/>
              <a:chOff x="4316420" y="1254125"/>
              <a:chExt cx="153988" cy="201613"/>
            </a:xfrm>
            <a:solidFill>
              <a:srgbClr val="0088CE"/>
            </a:solidFill>
          </p:grpSpPr>
          <p:sp>
            <p:nvSpPr>
              <p:cNvPr id="150" name="Freeform 311">
                <a:extLst>
                  <a:ext uri="{FF2B5EF4-FFF2-40B4-BE49-F238E27FC236}">
                    <a16:creationId xmlns:a16="http://schemas.microsoft.com/office/drawing/2014/main" id="{CF603196-244B-39DF-E1D1-F67E55CE73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16420" y="1254125"/>
                <a:ext cx="153988" cy="153988"/>
              </a:xfrm>
              <a:custGeom>
                <a:avLst/>
                <a:gdLst>
                  <a:gd name="T0" fmla="*/ 2113 w 4226"/>
                  <a:gd name="T1" fmla="*/ 200 h 4226"/>
                  <a:gd name="T2" fmla="*/ 200 w 4226"/>
                  <a:gd name="T3" fmla="*/ 2113 h 4226"/>
                  <a:gd name="T4" fmla="*/ 2113 w 4226"/>
                  <a:gd name="T5" fmla="*/ 4026 h 4226"/>
                  <a:gd name="T6" fmla="*/ 4026 w 4226"/>
                  <a:gd name="T7" fmla="*/ 2113 h 4226"/>
                  <a:gd name="T8" fmla="*/ 2113 w 4226"/>
                  <a:gd name="T9" fmla="*/ 200 h 4226"/>
                  <a:gd name="T10" fmla="*/ 2113 w 4226"/>
                  <a:gd name="T11" fmla="*/ 4226 h 4226"/>
                  <a:gd name="T12" fmla="*/ 0 w 4226"/>
                  <a:gd name="T13" fmla="*/ 2113 h 4226"/>
                  <a:gd name="T14" fmla="*/ 2113 w 4226"/>
                  <a:gd name="T15" fmla="*/ 0 h 4226"/>
                  <a:gd name="T16" fmla="*/ 4226 w 4226"/>
                  <a:gd name="T17" fmla="*/ 2113 h 4226"/>
                  <a:gd name="T18" fmla="*/ 2113 w 4226"/>
                  <a:gd name="T19" fmla="*/ 4226 h 4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26" h="4226">
                    <a:moveTo>
                      <a:pt x="2113" y="200"/>
                    </a:moveTo>
                    <a:cubicBezTo>
                      <a:pt x="1058" y="200"/>
                      <a:pt x="200" y="1058"/>
                      <a:pt x="200" y="2113"/>
                    </a:cubicBezTo>
                    <a:cubicBezTo>
                      <a:pt x="200" y="3168"/>
                      <a:pt x="1058" y="4026"/>
                      <a:pt x="2113" y="4026"/>
                    </a:cubicBezTo>
                    <a:cubicBezTo>
                      <a:pt x="3168" y="4026"/>
                      <a:pt x="4026" y="3168"/>
                      <a:pt x="4026" y="2113"/>
                    </a:cubicBezTo>
                    <a:cubicBezTo>
                      <a:pt x="4026" y="1058"/>
                      <a:pt x="3168" y="200"/>
                      <a:pt x="2113" y="200"/>
                    </a:cubicBezTo>
                    <a:close/>
                    <a:moveTo>
                      <a:pt x="2113" y="4226"/>
                    </a:moveTo>
                    <a:cubicBezTo>
                      <a:pt x="948" y="4226"/>
                      <a:pt x="0" y="3279"/>
                      <a:pt x="0" y="2113"/>
                    </a:cubicBezTo>
                    <a:cubicBezTo>
                      <a:pt x="0" y="949"/>
                      <a:pt x="948" y="0"/>
                      <a:pt x="2113" y="0"/>
                    </a:cubicBezTo>
                    <a:cubicBezTo>
                      <a:pt x="3278" y="0"/>
                      <a:pt x="4226" y="949"/>
                      <a:pt x="4226" y="2113"/>
                    </a:cubicBezTo>
                    <a:cubicBezTo>
                      <a:pt x="4226" y="3279"/>
                      <a:pt x="3278" y="4226"/>
                      <a:pt x="2113" y="42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312">
                <a:extLst>
                  <a:ext uri="{FF2B5EF4-FFF2-40B4-BE49-F238E27FC236}">
                    <a16:creationId xmlns:a16="http://schemas.microsoft.com/office/drawing/2014/main" id="{C825E3D1-FB25-C25B-7DA2-EF020FAE4C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3417" y="1336675"/>
                <a:ext cx="7938" cy="9525"/>
              </a:xfrm>
              <a:custGeom>
                <a:avLst/>
                <a:gdLst>
                  <a:gd name="T0" fmla="*/ 15 w 220"/>
                  <a:gd name="T1" fmla="*/ 114 h 235"/>
                  <a:gd name="T2" fmla="*/ 16 w 220"/>
                  <a:gd name="T3" fmla="*/ 128 h 235"/>
                  <a:gd name="T4" fmla="*/ 15 w 220"/>
                  <a:gd name="T5" fmla="*/ 114 h 235"/>
                  <a:gd name="T6" fmla="*/ 110 w 220"/>
                  <a:gd name="T7" fmla="*/ 235 h 235"/>
                  <a:gd name="T8" fmla="*/ 89 w 220"/>
                  <a:gd name="T9" fmla="*/ 233 h 235"/>
                  <a:gd name="T10" fmla="*/ 12 w 220"/>
                  <a:gd name="T11" fmla="*/ 114 h 235"/>
                  <a:gd name="T12" fmla="*/ 16 w 220"/>
                  <a:gd name="T13" fmla="*/ 98 h 235"/>
                  <a:gd name="T14" fmla="*/ 16 w 220"/>
                  <a:gd name="T15" fmla="*/ 95 h 235"/>
                  <a:gd name="T16" fmla="*/ 125 w 220"/>
                  <a:gd name="T17" fmla="*/ 6 h 235"/>
                  <a:gd name="T18" fmla="*/ 215 w 220"/>
                  <a:gd name="T19" fmla="*/ 114 h 235"/>
                  <a:gd name="T20" fmla="*/ 215 w 220"/>
                  <a:gd name="T21" fmla="*/ 117 h 235"/>
                  <a:gd name="T22" fmla="*/ 213 w 220"/>
                  <a:gd name="T23" fmla="*/ 140 h 235"/>
                  <a:gd name="T24" fmla="*/ 203 w 220"/>
                  <a:gd name="T25" fmla="*/ 171 h 235"/>
                  <a:gd name="T26" fmla="*/ 110 w 220"/>
                  <a:gd name="T27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0" h="235">
                    <a:moveTo>
                      <a:pt x="15" y="114"/>
                    </a:moveTo>
                    <a:cubicBezTo>
                      <a:pt x="15" y="118"/>
                      <a:pt x="15" y="123"/>
                      <a:pt x="16" y="128"/>
                    </a:cubicBezTo>
                    <a:cubicBezTo>
                      <a:pt x="15" y="124"/>
                      <a:pt x="15" y="119"/>
                      <a:pt x="15" y="114"/>
                    </a:cubicBezTo>
                    <a:close/>
                    <a:moveTo>
                      <a:pt x="110" y="235"/>
                    </a:moveTo>
                    <a:cubicBezTo>
                      <a:pt x="103" y="235"/>
                      <a:pt x="96" y="235"/>
                      <a:pt x="89" y="233"/>
                    </a:cubicBezTo>
                    <a:cubicBezTo>
                      <a:pt x="35" y="222"/>
                      <a:pt x="0" y="168"/>
                      <a:pt x="12" y="114"/>
                    </a:cubicBezTo>
                    <a:cubicBezTo>
                      <a:pt x="13" y="109"/>
                      <a:pt x="14" y="103"/>
                      <a:pt x="16" y="98"/>
                    </a:cubicBezTo>
                    <a:cubicBezTo>
                      <a:pt x="16" y="97"/>
                      <a:pt x="16" y="96"/>
                      <a:pt x="16" y="95"/>
                    </a:cubicBezTo>
                    <a:cubicBezTo>
                      <a:pt x="21" y="40"/>
                      <a:pt x="70" y="0"/>
                      <a:pt x="125" y="6"/>
                    </a:cubicBezTo>
                    <a:cubicBezTo>
                      <a:pt x="180" y="11"/>
                      <a:pt x="220" y="60"/>
                      <a:pt x="215" y="114"/>
                    </a:cubicBezTo>
                    <a:cubicBezTo>
                      <a:pt x="215" y="115"/>
                      <a:pt x="215" y="116"/>
                      <a:pt x="215" y="117"/>
                    </a:cubicBezTo>
                    <a:cubicBezTo>
                      <a:pt x="215" y="124"/>
                      <a:pt x="214" y="131"/>
                      <a:pt x="213" y="140"/>
                    </a:cubicBezTo>
                    <a:cubicBezTo>
                      <a:pt x="211" y="151"/>
                      <a:pt x="208" y="162"/>
                      <a:pt x="203" y="171"/>
                    </a:cubicBezTo>
                    <a:cubicBezTo>
                      <a:pt x="187" y="210"/>
                      <a:pt x="151" y="235"/>
                      <a:pt x="110" y="2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313">
                <a:extLst>
                  <a:ext uri="{FF2B5EF4-FFF2-40B4-BE49-F238E27FC236}">
                    <a16:creationId xmlns:a16="http://schemas.microsoft.com/office/drawing/2014/main" id="{3FD093B6-EF1E-F88D-E413-A914EC644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3877" y="1271586"/>
                <a:ext cx="117475" cy="117475"/>
              </a:xfrm>
              <a:custGeom>
                <a:avLst/>
                <a:gdLst>
                  <a:gd name="T0" fmla="*/ 1621 w 3234"/>
                  <a:gd name="T1" fmla="*/ 3243 h 3243"/>
                  <a:gd name="T2" fmla="*/ 0 w 3234"/>
                  <a:gd name="T3" fmla="*/ 1621 h 3243"/>
                  <a:gd name="T4" fmla="*/ 1621 w 3234"/>
                  <a:gd name="T5" fmla="*/ 0 h 3243"/>
                  <a:gd name="T6" fmla="*/ 2689 w 3234"/>
                  <a:gd name="T7" fmla="*/ 401 h 3243"/>
                  <a:gd name="T8" fmla="*/ 3226 w 3234"/>
                  <a:gd name="T9" fmla="*/ 1393 h 3243"/>
                  <a:gd name="T10" fmla="*/ 3141 w 3234"/>
                  <a:gd name="T11" fmla="*/ 1505 h 3243"/>
                  <a:gd name="T12" fmla="*/ 3028 w 3234"/>
                  <a:gd name="T13" fmla="*/ 1421 h 3243"/>
                  <a:gd name="T14" fmla="*/ 1621 w 3234"/>
                  <a:gd name="T15" fmla="*/ 200 h 3243"/>
                  <a:gd name="T16" fmla="*/ 200 w 3234"/>
                  <a:gd name="T17" fmla="*/ 1621 h 3243"/>
                  <a:gd name="T18" fmla="*/ 1621 w 3234"/>
                  <a:gd name="T19" fmla="*/ 3042 h 3243"/>
                  <a:gd name="T20" fmla="*/ 2858 w 3234"/>
                  <a:gd name="T21" fmla="*/ 2322 h 3243"/>
                  <a:gd name="T22" fmla="*/ 2994 w 3234"/>
                  <a:gd name="T23" fmla="*/ 2284 h 3243"/>
                  <a:gd name="T24" fmla="*/ 3032 w 3234"/>
                  <a:gd name="T25" fmla="*/ 2421 h 3243"/>
                  <a:gd name="T26" fmla="*/ 1621 w 3234"/>
                  <a:gd name="T27" fmla="*/ 3243 h 3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34" h="3243">
                    <a:moveTo>
                      <a:pt x="1621" y="3243"/>
                    </a:moveTo>
                    <a:cubicBezTo>
                      <a:pt x="727" y="3243"/>
                      <a:pt x="0" y="2515"/>
                      <a:pt x="0" y="1621"/>
                    </a:cubicBezTo>
                    <a:cubicBezTo>
                      <a:pt x="0" y="727"/>
                      <a:pt x="727" y="0"/>
                      <a:pt x="1621" y="0"/>
                    </a:cubicBezTo>
                    <a:cubicBezTo>
                      <a:pt x="2014" y="0"/>
                      <a:pt x="2393" y="142"/>
                      <a:pt x="2689" y="401"/>
                    </a:cubicBezTo>
                    <a:cubicBezTo>
                      <a:pt x="2981" y="657"/>
                      <a:pt x="3172" y="1010"/>
                      <a:pt x="3226" y="1393"/>
                    </a:cubicBezTo>
                    <a:cubicBezTo>
                      <a:pt x="3234" y="1448"/>
                      <a:pt x="3196" y="1498"/>
                      <a:pt x="3141" y="1505"/>
                    </a:cubicBezTo>
                    <a:cubicBezTo>
                      <a:pt x="3087" y="1514"/>
                      <a:pt x="3036" y="1475"/>
                      <a:pt x="3028" y="1421"/>
                    </a:cubicBezTo>
                    <a:cubicBezTo>
                      <a:pt x="2930" y="725"/>
                      <a:pt x="2325" y="200"/>
                      <a:pt x="1621" y="200"/>
                    </a:cubicBezTo>
                    <a:cubicBezTo>
                      <a:pt x="837" y="200"/>
                      <a:pt x="200" y="837"/>
                      <a:pt x="200" y="1621"/>
                    </a:cubicBezTo>
                    <a:cubicBezTo>
                      <a:pt x="200" y="2405"/>
                      <a:pt x="837" y="3042"/>
                      <a:pt x="1621" y="3042"/>
                    </a:cubicBezTo>
                    <a:cubicBezTo>
                      <a:pt x="2131" y="3042"/>
                      <a:pt x="2605" y="2766"/>
                      <a:pt x="2858" y="2322"/>
                    </a:cubicBezTo>
                    <a:cubicBezTo>
                      <a:pt x="2885" y="2274"/>
                      <a:pt x="2946" y="2257"/>
                      <a:pt x="2994" y="2284"/>
                    </a:cubicBezTo>
                    <a:cubicBezTo>
                      <a:pt x="3042" y="2311"/>
                      <a:pt x="3059" y="2373"/>
                      <a:pt x="3032" y="2421"/>
                    </a:cubicBezTo>
                    <a:cubicBezTo>
                      <a:pt x="2744" y="2927"/>
                      <a:pt x="2203" y="3243"/>
                      <a:pt x="1621" y="32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Freeform 314">
                <a:extLst>
                  <a:ext uri="{FF2B5EF4-FFF2-40B4-BE49-F238E27FC236}">
                    <a16:creationId xmlns:a16="http://schemas.microsoft.com/office/drawing/2014/main" id="{47EC6A3C-5819-F965-DD2F-EAFCDE22F0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59277" y="1295399"/>
                <a:ext cx="66675" cy="63500"/>
              </a:xfrm>
              <a:custGeom>
                <a:avLst/>
                <a:gdLst>
                  <a:gd name="T0" fmla="*/ 913 w 1826"/>
                  <a:gd name="T1" fmla="*/ 1271 h 1739"/>
                  <a:gd name="T2" fmla="*/ 960 w 1826"/>
                  <a:gd name="T3" fmla="*/ 1282 h 1739"/>
                  <a:gd name="T4" fmla="*/ 1278 w 1826"/>
                  <a:gd name="T5" fmla="*/ 1450 h 1739"/>
                  <a:gd name="T6" fmla="*/ 1217 w 1826"/>
                  <a:gd name="T7" fmla="*/ 1095 h 1739"/>
                  <a:gd name="T8" fmla="*/ 1246 w 1826"/>
                  <a:gd name="T9" fmla="*/ 1007 h 1739"/>
                  <a:gd name="T10" fmla="*/ 1504 w 1826"/>
                  <a:gd name="T11" fmla="*/ 755 h 1739"/>
                  <a:gd name="T12" fmla="*/ 1148 w 1826"/>
                  <a:gd name="T13" fmla="*/ 704 h 1739"/>
                  <a:gd name="T14" fmla="*/ 1072 w 1826"/>
                  <a:gd name="T15" fmla="*/ 649 h 1739"/>
                  <a:gd name="T16" fmla="*/ 913 w 1826"/>
                  <a:gd name="T17" fmla="*/ 326 h 1739"/>
                  <a:gd name="T18" fmla="*/ 754 w 1826"/>
                  <a:gd name="T19" fmla="*/ 649 h 1739"/>
                  <a:gd name="T20" fmla="*/ 678 w 1826"/>
                  <a:gd name="T21" fmla="*/ 704 h 1739"/>
                  <a:gd name="T22" fmla="*/ 322 w 1826"/>
                  <a:gd name="T23" fmla="*/ 755 h 1739"/>
                  <a:gd name="T24" fmla="*/ 580 w 1826"/>
                  <a:gd name="T25" fmla="*/ 1007 h 1739"/>
                  <a:gd name="T26" fmla="*/ 609 w 1826"/>
                  <a:gd name="T27" fmla="*/ 1095 h 1739"/>
                  <a:gd name="T28" fmla="*/ 548 w 1826"/>
                  <a:gd name="T29" fmla="*/ 1450 h 1739"/>
                  <a:gd name="T30" fmla="*/ 866 w 1826"/>
                  <a:gd name="T31" fmla="*/ 1282 h 1739"/>
                  <a:gd name="T32" fmla="*/ 913 w 1826"/>
                  <a:gd name="T33" fmla="*/ 1271 h 1739"/>
                  <a:gd name="T34" fmla="*/ 415 w 1826"/>
                  <a:gd name="T35" fmla="*/ 1733 h 1739"/>
                  <a:gd name="T36" fmla="*/ 356 w 1826"/>
                  <a:gd name="T37" fmla="*/ 1713 h 1739"/>
                  <a:gd name="T38" fmla="*/ 316 w 1826"/>
                  <a:gd name="T39" fmla="*/ 1616 h 1739"/>
                  <a:gd name="T40" fmla="*/ 403 w 1826"/>
                  <a:gd name="T41" fmla="*/ 1113 h 1739"/>
                  <a:gd name="T42" fmla="*/ 37 w 1826"/>
                  <a:gd name="T43" fmla="*/ 757 h 1739"/>
                  <a:gd name="T44" fmla="*/ 12 w 1826"/>
                  <a:gd name="T45" fmla="*/ 654 h 1739"/>
                  <a:gd name="T46" fmla="*/ 93 w 1826"/>
                  <a:gd name="T47" fmla="*/ 587 h 1739"/>
                  <a:gd name="T48" fmla="*/ 598 w 1826"/>
                  <a:gd name="T49" fmla="*/ 513 h 1739"/>
                  <a:gd name="T50" fmla="*/ 823 w 1826"/>
                  <a:gd name="T51" fmla="*/ 56 h 1739"/>
                  <a:gd name="T52" fmla="*/ 913 w 1826"/>
                  <a:gd name="T53" fmla="*/ 0 h 1739"/>
                  <a:gd name="T54" fmla="*/ 1003 w 1826"/>
                  <a:gd name="T55" fmla="*/ 56 h 1739"/>
                  <a:gd name="T56" fmla="*/ 1229 w 1826"/>
                  <a:gd name="T57" fmla="*/ 513 h 1739"/>
                  <a:gd name="T58" fmla="*/ 1733 w 1826"/>
                  <a:gd name="T59" fmla="*/ 587 h 1739"/>
                  <a:gd name="T60" fmla="*/ 1814 w 1826"/>
                  <a:gd name="T61" fmla="*/ 654 h 1739"/>
                  <a:gd name="T62" fmla="*/ 1789 w 1826"/>
                  <a:gd name="T63" fmla="*/ 757 h 1739"/>
                  <a:gd name="T64" fmla="*/ 1423 w 1826"/>
                  <a:gd name="T65" fmla="*/ 1113 h 1739"/>
                  <a:gd name="T66" fmla="*/ 1510 w 1826"/>
                  <a:gd name="T67" fmla="*/ 1616 h 1739"/>
                  <a:gd name="T68" fmla="*/ 1470 w 1826"/>
                  <a:gd name="T69" fmla="*/ 1713 h 1739"/>
                  <a:gd name="T70" fmla="*/ 1365 w 1826"/>
                  <a:gd name="T71" fmla="*/ 1721 h 1739"/>
                  <a:gd name="T72" fmla="*/ 913 w 1826"/>
                  <a:gd name="T73" fmla="*/ 1484 h 1739"/>
                  <a:gd name="T74" fmla="*/ 462 w 1826"/>
                  <a:gd name="T75" fmla="*/ 1721 h 1739"/>
                  <a:gd name="T76" fmla="*/ 415 w 1826"/>
                  <a:gd name="T77" fmla="*/ 1733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6" h="1739">
                    <a:moveTo>
                      <a:pt x="913" y="1271"/>
                    </a:moveTo>
                    <a:cubicBezTo>
                      <a:pt x="929" y="1271"/>
                      <a:pt x="945" y="1275"/>
                      <a:pt x="960" y="1282"/>
                    </a:cubicBezTo>
                    <a:lnTo>
                      <a:pt x="1278" y="1450"/>
                    </a:lnTo>
                    <a:lnTo>
                      <a:pt x="1217" y="1095"/>
                    </a:lnTo>
                    <a:cubicBezTo>
                      <a:pt x="1212" y="1063"/>
                      <a:pt x="1223" y="1029"/>
                      <a:pt x="1246" y="1007"/>
                    </a:cubicBezTo>
                    <a:lnTo>
                      <a:pt x="1504" y="755"/>
                    </a:lnTo>
                    <a:lnTo>
                      <a:pt x="1148" y="704"/>
                    </a:lnTo>
                    <a:cubicBezTo>
                      <a:pt x="1115" y="699"/>
                      <a:pt x="1087" y="679"/>
                      <a:pt x="1072" y="649"/>
                    </a:cubicBezTo>
                    <a:lnTo>
                      <a:pt x="913" y="326"/>
                    </a:lnTo>
                    <a:lnTo>
                      <a:pt x="754" y="649"/>
                    </a:lnTo>
                    <a:cubicBezTo>
                      <a:pt x="739" y="679"/>
                      <a:pt x="711" y="699"/>
                      <a:pt x="678" y="704"/>
                    </a:cubicBezTo>
                    <a:lnTo>
                      <a:pt x="322" y="755"/>
                    </a:lnTo>
                    <a:lnTo>
                      <a:pt x="580" y="1007"/>
                    </a:lnTo>
                    <a:cubicBezTo>
                      <a:pt x="604" y="1029"/>
                      <a:pt x="614" y="1063"/>
                      <a:pt x="609" y="1095"/>
                    </a:cubicBezTo>
                    <a:lnTo>
                      <a:pt x="548" y="1450"/>
                    </a:lnTo>
                    <a:lnTo>
                      <a:pt x="866" y="1282"/>
                    </a:lnTo>
                    <a:cubicBezTo>
                      <a:pt x="881" y="1275"/>
                      <a:pt x="897" y="1271"/>
                      <a:pt x="913" y="1271"/>
                    </a:cubicBezTo>
                    <a:close/>
                    <a:moveTo>
                      <a:pt x="415" y="1733"/>
                    </a:moveTo>
                    <a:cubicBezTo>
                      <a:pt x="394" y="1733"/>
                      <a:pt x="374" y="1727"/>
                      <a:pt x="356" y="1713"/>
                    </a:cubicBezTo>
                    <a:cubicBezTo>
                      <a:pt x="325" y="1691"/>
                      <a:pt x="310" y="1653"/>
                      <a:pt x="316" y="1616"/>
                    </a:cubicBezTo>
                    <a:lnTo>
                      <a:pt x="403" y="1113"/>
                    </a:lnTo>
                    <a:lnTo>
                      <a:pt x="37" y="757"/>
                    </a:lnTo>
                    <a:cubicBezTo>
                      <a:pt x="10" y="730"/>
                      <a:pt x="0" y="691"/>
                      <a:pt x="12" y="654"/>
                    </a:cubicBezTo>
                    <a:cubicBezTo>
                      <a:pt x="24" y="619"/>
                      <a:pt x="55" y="592"/>
                      <a:pt x="93" y="587"/>
                    </a:cubicBezTo>
                    <a:lnTo>
                      <a:pt x="598" y="513"/>
                    </a:lnTo>
                    <a:lnTo>
                      <a:pt x="823" y="56"/>
                    </a:lnTo>
                    <a:cubicBezTo>
                      <a:pt x="840" y="21"/>
                      <a:pt x="875" y="0"/>
                      <a:pt x="913" y="0"/>
                    </a:cubicBezTo>
                    <a:cubicBezTo>
                      <a:pt x="951" y="0"/>
                      <a:pt x="986" y="21"/>
                      <a:pt x="1003" y="56"/>
                    </a:cubicBezTo>
                    <a:lnTo>
                      <a:pt x="1229" y="513"/>
                    </a:lnTo>
                    <a:lnTo>
                      <a:pt x="1733" y="587"/>
                    </a:lnTo>
                    <a:cubicBezTo>
                      <a:pt x="1771" y="592"/>
                      <a:pt x="1802" y="619"/>
                      <a:pt x="1814" y="654"/>
                    </a:cubicBezTo>
                    <a:cubicBezTo>
                      <a:pt x="1826" y="691"/>
                      <a:pt x="1816" y="730"/>
                      <a:pt x="1789" y="757"/>
                    </a:cubicBezTo>
                    <a:lnTo>
                      <a:pt x="1423" y="1113"/>
                    </a:lnTo>
                    <a:lnTo>
                      <a:pt x="1510" y="1616"/>
                    </a:lnTo>
                    <a:cubicBezTo>
                      <a:pt x="1516" y="1653"/>
                      <a:pt x="1501" y="1691"/>
                      <a:pt x="1470" y="1713"/>
                    </a:cubicBezTo>
                    <a:cubicBezTo>
                      <a:pt x="1439" y="1736"/>
                      <a:pt x="1398" y="1739"/>
                      <a:pt x="1365" y="1721"/>
                    </a:cubicBezTo>
                    <a:lnTo>
                      <a:pt x="913" y="1484"/>
                    </a:lnTo>
                    <a:lnTo>
                      <a:pt x="462" y="1721"/>
                    </a:lnTo>
                    <a:cubicBezTo>
                      <a:pt x="447" y="1729"/>
                      <a:pt x="431" y="1733"/>
                      <a:pt x="415" y="17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Freeform 315">
                <a:extLst>
                  <a:ext uri="{FF2B5EF4-FFF2-40B4-BE49-F238E27FC236}">
                    <a16:creationId xmlns:a16="http://schemas.microsoft.com/office/drawing/2014/main" id="{85A25D57-B0D2-FD62-841A-FAF0F74E9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576" y="1389063"/>
                <a:ext cx="90488" cy="66675"/>
              </a:xfrm>
              <a:custGeom>
                <a:avLst/>
                <a:gdLst>
                  <a:gd name="T0" fmla="*/ 2381 w 2481"/>
                  <a:gd name="T1" fmla="*/ 1819 h 1819"/>
                  <a:gd name="T2" fmla="*/ 2326 w 2481"/>
                  <a:gd name="T3" fmla="*/ 1802 h 1819"/>
                  <a:gd name="T4" fmla="*/ 1231 w 2481"/>
                  <a:gd name="T5" fmla="*/ 1085 h 1819"/>
                  <a:gd name="T6" fmla="*/ 156 w 2481"/>
                  <a:gd name="T7" fmla="*/ 1796 h 1819"/>
                  <a:gd name="T8" fmla="*/ 53 w 2481"/>
                  <a:gd name="T9" fmla="*/ 1801 h 1819"/>
                  <a:gd name="T10" fmla="*/ 0 w 2481"/>
                  <a:gd name="T11" fmla="*/ 1713 h 1819"/>
                  <a:gd name="T12" fmla="*/ 3 w 2481"/>
                  <a:gd name="T13" fmla="*/ 100 h 1819"/>
                  <a:gd name="T14" fmla="*/ 103 w 2481"/>
                  <a:gd name="T15" fmla="*/ 0 h 1819"/>
                  <a:gd name="T16" fmla="*/ 103 w 2481"/>
                  <a:gd name="T17" fmla="*/ 0 h 1819"/>
                  <a:gd name="T18" fmla="*/ 203 w 2481"/>
                  <a:gd name="T19" fmla="*/ 101 h 1819"/>
                  <a:gd name="T20" fmla="*/ 201 w 2481"/>
                  <a:gd name="T21" fmla="*/ 1526 h 1819"/>
                  <a:gd name="T22" fmla="*/ 1175 w 2481"/>
                  <a:gd name="T23" fmla="*/ 882 h 1819"/>
                  <a:gd name="T24" fmla="*/ 1285 w 2481"/>
                  <a:gd name="T25" fmla="*/ 881 h 1819"/>
                  <a:gd name="T26" fmla="*/ 2281 w 2481"/>
                  <a:gd name="T27" fmla="*/ 1534 h 1819"/>
                  <a:gd name="T28" fmla="*/ 2281 w 2481"/>
                  <a:gd name="T29" fmla="*/ 140 h 1819"/>
                  <a:gd name="T30" fmla="*/ 2381 w 2481"/>
                  <a:gd name="T31" fmla="*/ 41 h 1819"/>
                  <a:gd name="T32" fmla="*/ 2481 w 2481"/>
                  <a:gd name="T33" fmla="*/ 140 h 1819"/>
                  <a:gd name="T34" fmla="*/ 2481 w 2481"/>
                  <a:gd name="T35" fmla="*/ 1718 h 1819"/>
                  <a:gd name="T36" fmla="*/ 2428 w 2481"/>
                  <a:gd name="T37" fmla="*/ 1807 h 1819"/>
                  <a:gd name="T38" fmla="*/ 2381 w 2481"/>
                  <a:gd name="T39" fmla="*/ 1819 h 1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81" h="1819">
                    <a:moveTo>
                      <a:pt x="2381" y="1819"/>
                    </a:moveTo>
                    <a:cubicBezTo>
                      <a:pt x="2361" y="1819"/>
                      <a:pt x="2342" y="1813"/>
                      <a:pt x="2326" y="1802"/>
                    </a:cubicBezTo>
                    <a:lnTo>
                      <a:pt x="1231" y="1085"/>
                    </a:lnTo>
                    <a:lnTo>
                      <a:pt x="156" y="1796"/>
                    </a:lnTo>
                    <a:cubicBezTo>
                      <a:pt x="125" y="1817"/>
                      <a:pt x="85" y="1819"/>
                      <a:pt x="53" y="1801"/>
                    </a:cubicBezTo>
                    <a:cubicBezTo>
                      <a:pt x="20" y="1784"/>
                      <a:pt x="0" y="1749"/>
                      <a:pt x="0" y="1713"/>
                    </a:cubicBezTo>
                    <a:lnTo>
                      <a:pt x="3" y="100"/>
                    </a:lnTo>
                    <a:cubicBezTo>
                      <a:pt x="3" y="44"/>
                      <a:pt x="48" y="0"/>
                      <a:pt x="103" y="0"/>
                    </a:cubicBezTo>
                    <a:lnTo>
                      <a:pt x="103" y="0"/>
                    </a:lnTo>
                    <a:cubicBezTo>
                      <a:pt x="158" y="0"/>
                      <a:pt x="203" y="45"/>
                      <a:pt x="203" y="101"/>
                    </a:cubicBezTo>
                    <a:lnTo>
                      <a:pt x="201" y="1526"/>
                    </a:lnTo>
                    <a:lnTo>
                      <a:pt x="1175" y="882"/>
                    </a:lnTo>
                    <a:cubicBezTo>
                      <a:pt x="1208" y="860"/>
                      <a:pt x="1252" y="860"/>
                      <a:pt x="1285" y="881"/>
                    </a:cubicBezTo>
                    <a:lnTo>
                      <a:pt x="2281" y="1534"/>
                    </a:lnTo>
                    <a:lnTo>
                      <a:pt x="2281" y="140"/>
                    </a:lnTo>
                    <a:cubicBezTo>
                      <a:pt x="2281" y="85"/>
                      <a:pt x="2325" y="41"/>
                      <a:pt x="2381" y="41"/>
                    </a:cubicBezTo>
                    <a:cubicBezTo>
                      <a:pt x="2436" y="41"/>
                      <a:pt x="2481" y="85"/>
                      <a:pt x="2481" y="140"/>
                    </a:cubicBezTo>
                    <a:lnTo>
                      <a:pt x="2481" y="1718"/>
                    </a:lnTo>
                    <a:cubicBezTo>
                      <a:pt x="2481" y="1755"/>
                      <a:pt x="2461" y="1789"/>
                      <a:pt x="2428" y="1807"/>
                    </a:cubicBezTo>
                    <a:cubicBezTo>
                      <a:pt x="2413" y="1815"/>
                      <a:pt x="2397" y="1819"/>
                      <a:pt x="2381" y="18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6" name="CuadroTexto 155">
              <a:extLst>
                <a:ext uri="{FF2B5EF4-FFF2-40B4-BE49-F238E27FC236}">
                  <a16:creationId xmlns:a16="http://schemas.microsoft.com/office/drawing/2014/main" id="{F2B6CEDF-6B4E-EAC9-DC65-30EB233136B6}"/>
                </a:ext>
              </a:extLst>
            </p:cNvPr>
            <p:cNvSpPr txBox="1"/>
            <p:nvPr/>
          </p:nvSpPr>
          <p:spPr>
            <a:xfrm>
              <a:off x="996477" y="2171132"/>
              <a:ext cx="39057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88C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EVALUATION</a:t>
              </a:r>
              <a:endPara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DE675945-055C-AE8B-D4B1-0DD5C934A5DC}"/>
              </a:ext>
            </a:extLst>
          </p:cNvPr>
          <p:cNvGrpSpPr/>
          <p:nvPr/>
        </p:nvGrpSpPr>
        <p:grpSpPr>
          <a:xfrm>
            <a:off x="5353367" y="1370515"/>
            <a:ext cx="6431439" cy="4580023"/>
            <a:chOff x="5353367" y="1370515"/>
            <a:chExt cx="6431439" cy="4580023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67597580-578A-7AF7-AF45-1DD5FEC1602B}"/>
                </a:ext>
              </a:extLst>
            </p:cNvPr>
            <p:cNvGrpSpPr/>
            <p:nvPr/>
          </p:nvGrpSpPr>
          <p:grpSpPr>
            <a:xfrm>
              <a:off x="5357014" y="1828319"/>
              <a:ext cx="6424145" cy="680849"/>
              <a:chOff x="5349472" y="1828319"/>
              <a:chExt cx="6424145" cy="680849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6110000" y="2233800"/>
                <a:ext cx="4925962" cy="178455"/>
                <a:chOff x="6799006" y="3483969"/>
                <a:chExt cx="4925962" cy="178455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6799006" y="3483969"/>
                  <a:ext cx="4925962" cy="17845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6799006" y="3483970"/>
                  <a:ext cx="2453107" cy="1753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6087126" y="1828319"/>
                <a:ext cx="55276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34EA2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Relevance of the project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349472" y="2089631"/>
                <a:ext cx="73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34EA2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5" name="TextBox 28">
                <a:extLst>
                  <a:ext uri="{FF2B5EF4-FFF2-40B4-BE49-F238E27FC236}">
                    <a16:creationId xmlns:a16="http://schemas.microsoft.com/office/drawing/2014/main" id="{BB6BB0E6-20E4-1F33-5B5F-A5994018D2AA}"/>
                  </a:ext>
                </a:extLst>
              </p:cNvPr>
              <p:cNvSpPr txBox="1"/>
              <p:nvPr/>
            </p:nvSpPr>
            <p:spPr>
              <a:xfrm>
                <a:off x="11035962" y="2089631"/>
                <a:ext cx="73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b="1" kern="0" dirty="0">
                    <a:solidFill>
                      <a:srgbClr val="034EA2"/>
                    </a:solidFill>
                    <a:latin typeface="Arial"/>
                  </a:rPr>
                  <a:t>3</a:t>
                </a: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34EA2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5" name="TextBox 28">
                <a:extLst>
                  <a:ext uri="{FF2B5EF4-FFF2-40B4-BE49-F238E27FC236}">
                    <a16:creationId xmlns:a16="http://schemas.microsoft.com/office/drawing/2014/main" id="{6BAB704F-DA8C-FEA3-F1F6-FCED1432D52F}"/>
                  </a:ext>
                </a:extLst>
              </p:cNvPr>
              <p:cNvSpPr txBox="1"/>
              <p:nvPr/>
            </p:nvSpPr>
            <p:spPr>
              <a:xfrm>
                <a:off x="8475334" y="2109058"/>
                <a:ext cx="73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b="1" kern="0" dirty="0">
                    <a:solidFill>
                      <a:srgbClr val="E76C53"/>
                    </a:solidFill>
                    <a:latin typeface="Arial"/>
                  </a:rPr>
                  <a:t>1</a:t>
                </a: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6C5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</a:t>
                </a: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5A32F0A7-3307-E727-A159-FAF90C7701D1}"/>
                </a:ext>
              </a:extLst>
            </p:cNvPr>
            <p:cNvGrpSpPr/>
            <p:nvPr/>
          </p:nvGrpSpPr>
          <p:grpSpPr>
            <a:xfrm>
              <a:off x="5353367" y="2676419"/>
              <a:ext cx="6431439" cy="676267"/>
              <a:chOff x="5349472" y="2777780"/>
              <a:chExt cx="6431439" cy="67626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6110000" y="3164752"/>
                <a:ext cx="4925962" cy="178686"/>
                <a:chOff x="6799006" y="2394897"/>
                <a:chExt cx="4925962" cy="178686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6799006" y="2395128"/>
                  <a:ext cx="4925962" cy="17845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6799006" y="2394897"/>
                  <a:ext cx="2456754" cy="17868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6096000" y="2777780"/>
                <a:ext cx="56849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600" b="0" i="0" u="none" strike="noStrike" kern="0" cap="none" spc="0" normalizeH="0" baseline="0">
                    <a:ln>
                      <a:noFill/>
                    </a:ln>
                    <a:effectLst/>
                    <a:uLnTx/>
                    <a:uFillTx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E85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Quality of the project design &amp; implementation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349472" y="3039405"/>
                <a:ext cx="73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E85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1" name="TextBox 27">
                <a:extLst>
                  <a:ext uri="{FF2B5EF4-FFF2-40B4-BE49-F238E27FC236}">
                    <a16:creationId xmlns:a16="http://schemas.microsoft.com/office/drawing/2014/main" id="{88619C02-34DE-45C4-F571-960440583CC3}"/>
                  </a:ext>
                </a:extLst>
              </p:cNvPr>
              <p:cNvSpPr txBox="1"/>
              <p:nvPr/>
            </p:nvSpPr>
            <p:spPr>
              <a:xfrm>
                <a:off x="11035962" y="3039405"/>
                <a:ext cx="73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E85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25</a:t>
                </a:r>
              </a:p>
            </p:txBody>
          </p:sp>
          <p:sp>
            <p:nvSpPr>
              <p:cNvPr id="36" name="TextBox 28">
                <a:extLst>
                  <a:ext uri="{FF2B5EF4-FFF2-40B4-BE49-F238E27FC236}">
                    <a16:creationId xmlns:a16="http://schemas.microsoft.com/office/drawing/2014/main" id="{C2738CC4-A155-AF76-1BE5-F8AF595AB838}"/>
                  </a:ext>
                </a:extLst>
              </p:cNvPr>
              <p:cNvSpPr txBox="1"/>
              <p:nvPr/>
            </p:nvSpPr>
            <p:spPr>
              <a:xfrm>
                <a:off x="8610907" y="3053937"/>
                <a:ext cx="4866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6C5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12</a:t>
                </a:r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157E950F-2CE9-7541-CC39-0F2D5797477D}"/>
                </a:ext>
              </a:extLst>
            </p:cNvPr>
            <p:cNvGrpSpPr/>
            <p:nvPr/>
          </p:nvGrpSpPr>
          <p:grpSpPr>
            <a:xfrm>
              <a:off x="5357014" y="3525391"/>
              <a:ext cx="6424145" cy="703234"/>
              <a:chOff x="5349472" y="3708696"/>
              <a:chExt cx="6424145" cy="703234"/>
            </a:xfrm>
          </p:grpSpPr>
          <p:sp>
            <p:nvSpPr>
              <p:cNvPr id="33" name="TextBox 30">
                <a:extLst>
                  <a:ext uri="{FF2B5EF4-FFF2-40B4-BE49-F238E27FC236}">
                    <a16:creationId xmlns:a16="http://schemas.microsoft.com/office/drawing/2014/main" id="{5A1352B5-0ADB-505F-56DE-496BD1089153}"/>
                  </a:ext>
                </a:extLst>
              </p:cNvPr>
              <p:cNvSpPr txBox="1"/>
              <p:nvPr/>
            </p:nvSpPr>
            <p:spPr>
              <a:xfrm>
                <a:off x="11035962" y="4011820"/>
                <a:ext cx="73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BC5D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25</a:t>
                </a: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6110000" y="4133760"/>
                <a:ext cx="4925962" cy="178456"/>
                <a:chOff x="6799006" y="5661650"/>
                <a:chExt cx="4925962" cy="178456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6799006" y="5661651"/>
                  <a:ext cx="4925962" cy="17845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6799006" y="5661650"/>
                  <a:ext cx="2456754" cy="17044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6080899" y="3708696"/>
                <a:ext cx="55276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BC5D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Quality of the partnership &amp; cooperation arrangements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349472" y="4011820"/>
                <a:ext cx="73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BC5D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7" name="TextBox 28">
                <a:extLst>
                  <a:ext uri="{FF2B5EF4-FFF2-40B4-BE49-F238E27FC236}">
                    <a16:creationId xmlns:a16="http://schemas.microsoft.com/office/drawing/2014/main" id="{A9ACA35D-04E9-4490-A74A-24FC41AFA515}"/>
                  </a:ext>
                </a:extLst>
              </p:cNvPr>
              <p:cNvSpPr txBox="1"/>
              <p:nvPr/>
            </p:nvSpPr>
            <p:spPr>
              <a:xfrm>
                <a:off x="8479279" y="4004454"/>
                <a:ext cx="73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6C5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12</a:t>
                </a:r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5472BAF-FF0D-3140-A101-4982058C97F1}"/>
                </a:ext>
              </a:extLst>
            </p:cNvPr>
            <p:cNvGrpSpPr/>
            <p:nvPr/>
          </p:nvGrpSpPr>
          <p:grpSpPr>
            <a:xfrm>
              <a:off x="5357014" y="4388438"/>
              <a:ext cx="6424145" cy="701787"/>
              <a:chOff x="5349472" y="4485237"/>
              <a:chExt cx="6424145" cy="70178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6110000" y="4895007"/>
                <a:ext cx="4925962" cy="178456"/>
                <a:chOff x="6799006" y="4572809"/>
                <a:chExt cx="4925962" cy="178456"/>
              </a:xfrm>
            </p:grpSpPr>
            <p:sp>
              <p:nvSpPr>
                <p:cNvPr id="16" name="Rounded Rectangle 15"/>
                <p:cNvSpPr/>
                <p:nvPr/>
              </p:nvSpPr>
              <p:spPr>
                <a:xfrm>
                  <a:off x="6799006" y="4572810"/>
                  <a:ext cx="4925962" cy="17845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6799006" y="4572809"/>
                  <a:ext cx="2456754" cy="17845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6087126" y="4485237"/>
                <a:ext cx="31979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EC08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Impact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49472" y="4784180"/>
                <a:ext cx="73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EC08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34" name="TextBox 29">
                <a:extLst>
                  <a:ext uri="{FF2B5EF4-FFF2-40B4-BE49-F238E27FC236}">
                    <a16:creationId xmlns:a16="http://schemas.microsoft.com/office/drawing/2014/main" id="{74AB2B47-8A0F-D1DB-1420-ACF128CA09EE}"/>
                  </a:ext>
                </a:extLst>
              </p:cNvPr>
              <p:cNvSpPr txBox="1"/>
              <p:nvPr/>
            </p:nvSpPr>
            <p:spPr>
              <a:xfrm>
                <a:off x="11035962" y="4784180"/>
                <a:ext cx="73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EC08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38" name="TextBox 28">
                <a:extLst>
                  <a:ext uri="{FF2B5EF4-FFF2-40B4-BE49-F238E27FC236}">
                    <a16:creationId xmlns:a16="http://schemas.microsoft.com/office/drawing/2014/main" id="{2F3CFEB6-D431-F291-FB1B-633194908D1B}"/>
                  </a:ext>
                </a:extLst>
              </p:cNvPr>
              <p:cNvSpPr txBox="1"/>
              <p:nvPr/>
            </p:nvSpPr>
            <p:spPr>
              <a:xfrm>
                <a:off x="8481772" y="4786914"/>
                <a:ext cx="73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6C5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10</a:t>
                </a:r>
              </a:p>
            </p:txBody>
          </p:sp>
        </p:grpSp>
        <p:sp>
          <p:nvSpPr>
            <p:cNvPr id="159" name="CuadroTexto 158">
              <a:extLst>
                <a:ext uri="{FF2B5EF4-FFF2-40B4-BE49-F238E27FC236}">
                  <a16:creationId xmlns:a16="http://schemas.microsoft.com/office/drawing/2014/main" id="{AA4EDE4B-A8C7-5EDB-7D0E-DB95CC7FDD84}"/>
                </a:ext>
              </a:extLst>
            </p:cNvPr>
            <p:cNvSpPr txBox="1"/>
            <p:nvPr/>
          </p:nvSpPr>
          <p:spPr>
            <a:xfrm>
              <a:off x="11156277" y="1438680"/>
              <a:ext cx="497023" cy="2330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1" i="1" u="none" strike="noStrike" kern="1200" cap="none" spc="0" normalizeH="0" baseline="0" noProof="0" dirty="0">
                <a:ln>
                  <a:noFill/>
                </a:ln>
                <a:solidFill>
                  <a:srgbClr val="E76C5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CuadroTexto 159">
              <a:extLst>
                <a:ext uri="{FF2B5EF4-FFF2-40B4-BE49-F238E27FC236}">
                  <a16:creationId xmlns:a16="http://schemas.microsoft.com/office/drawing/2014/main" id="{CB2102B7-C63E-3153-CC76-456DA699083C}"/>
                </a:ext>
              </a:extLst>
            </p:cNvPr>
            <p:cNvSpPr txBox="1"/>
            <p:nvPr/>
          </p:nvSpPr>
          <p:spPr>
            <a:xfrm>
              <a:off x="6088655" y="1370515"/>
              <a:ext cx="49512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E76C5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THRESHOLDS/Max POINTS</a:t>
              </a:r>
              <a:endPara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E76C5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71B84750-D3A8-5AD6-DCFB-442C88C4F130}"/>
                </a:ext>
              </a:extLst>
            </p:cNvPr>
            <p:cNvGrpSpPr/>
            <p:nvPr/>
          </p:nvGrpSpPr>
          <p:grpSpPr>
            <a:xfrm>
              <a:off x="5357014" y="5251485"/>
              <a:ext cx="6424145" cy="699053"/>
              <a:chOff x="5343245" y="5238732"/>
              <a:chExt cx="6424145" cy="699053"/>
            </a:xfrm>
          </p:grpSpPr>
          <p:grpSp>
            <p:nvGrpSpPr>
              <p:cNvPr id="161" name="Group 25">
                <a:extLst>
                  <a:ext uri="{FF2B5EF4-FFF2-40B4-BE49-F238E27FC236}">
                    <a16:creationId xmlns:a16="http://schemas.microsoft.com/office/drawing/2014/main" id="{F10D92AD-F529-225D-926E-B67AC3B0DDC1}"/>
                  </a:ext>
                </a:extLst>
              </p:cNvPr>
              <p:cNvGrpSpPr/>
              <p:nvPr/>
            </p:nvGrpSpPr>
            <p:grpSpPr>
              <a:xfrm>
                <a:off x="6103772" y="5648502"/>
                <a:ext cx="4925963" cy="178456"/>
                <a:chOff x="6799005" y="4572809"/>
                <a:chExt cx="4925963" cy="178456"/>
              </a:xfrm>
            </p:grpSpPr>
            <p:sp>
              <p:nvSpPr>
                <p:cNvPr id="162" name="Rounded Rectangle 15">
                  <a:extLst>
                    <a:ext uri="{FF2B5EF4-FFF2-40B4-BE49-F238E27FC236}">
                      <a16:creationId xmlns:a16="http://schemas.microsoft.com/office/drawing/2014/main" id="{C19A1BE2-4501-6150-C610-FD0F8503DD1C}"/>
                    </a:ext>
                  </a:extLst>
                </p:cNvPr>
                <p:cNvSpPr/>
                <p:nvPr/>
              </p:nvSpPr>
              <p:spPr>
                <a:xfrm>
                  <a:off x="6799006" y="4572810"/>
                  <a:ext cx="4925962" cy="17845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ounded Rectangle 16">
                  <a:extLst>
                    <a:ext uri="{FF2B5EF4-FFF2-40B4-BE49-F238E27FC236}">
                      <a16:creationId xmlns:a16="http://schemas.microsoft.com/office/drawing/2014/main" id="{EA630D50-0EEC-A3FA-F8CD-C290F7450396}"/>
                    </a:ext>
                  </a:extLst>
                </p:cNvPr>
                <p:cNvSpPr/>
                <p:nvPr/>
              </p:nvSpPr>
              <p:spPr>
                <a:xfrm>
                  <a:off x="6799005" y="4572809"/>
                  <a:ext cx="3102990" cy="17845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4" name="TextBox 22">
                <a:extLst>
                  <a:ext uri="{FF2B5EF4-FFF2-40B4-BE49-F238E27FC236}">
                    <a16:creationId xmlns:a16="http://schemas.microsoft.com/office/drawing/2014/main" id="{CD347C83-8629-4F3C-D67A-C37EDFF1651F}"/>
                  </a:ext>
                </a:extLst>
              </p:cNvPr>
              <p:cNvSpPr txBox="1"/>
              <p:nvPr/>
            </p:nvSpPr>
            <p:spPr>
              <a:xfrm>
                <a:off x="6080899" y="5238732"/>
                <a:ext cx="31979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Minimum overall score</a:t>
                </a:r>
              </a:p>
            </p:txBody>
          </p:sp>
          <p:sp>
            <p:nvSpPr>
              <p:cNvPr id="165" name="TextBox 29">
                <a:extLst>
                  <a:ext uri="{FF2B5EF4-FFF2-40B4-BE49-F238E27FC236}">
                    <a16:creationId xmlns:a16="http://schemas.microsoft.com/office/drawing/2014/main" id="{28F3AB63-8E42-4812-996A-7FDFAE1803EC}"/>
                  </a:ext>
                </a:extLst>
              </p:cNvPr>
              <p:cNvSpPr txBox="1"/>
              <p:nvPr/>
            </p:nvSpPr>
            <p:spPr>
              <a:xfrm>
                <a:off x="5343245" y="5537675"/>
                <a:ext cx="73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66" name="TextBox 29">
                <a:extLst>
                  <a:ext uri="{FF2B5EF4-FFF2-40B4-BE49-F238E27FC236}">
                    <a16:creationId xmlns:a16="http://schemas.microsoft.com/office/drawing/2014/main" id="{9DCFC252-8A93-1EDB-503D-6B69B6F037B7}"/>
                  </a:ext>
                </a:extLst>
              </p:cNvPr>
              <p:cNvSpPr txBox="1"/>
              <p:nvPr/>
            </p:nvSpPr>
            <p:spPr>
              <a:xfrm>
                <a:off x="11029735" y="5537675"/>
                <a:ext cx="73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100</a:t>
                </a:r>
              </a:p>
            </p:txBody>
          </p:sp>
          <p:sp>
            <p:nvSpPr>
              <p:cNvPr id="167" name="TextBox 28">
                <a:extLst>
                  <a:ext uri="{FF2B5EF4-FFF2-40B4-BE49-F238E27FC236}">
                    <a16:creationId xmlns:a16="http://schemas.microsoft.com/office/drawing/2014/main" id="{00CFBF5F-CA2A-2406-7292-65D82839CD12}"/>
                  </a:ext>
                </a:extLst>
              </p:cNvPr>
              <p:cNvSpPr txBox="1"/>
              <p:nvPr/>
            </p:nvSpPr>
            <p:spPr>
              <a:xfrm>
                <a:off x="9087713" y="5525115"/>
                <a:ext cx="7376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E76C5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60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5163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EMDM Award Criteria (1)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9BE18DC-3DD0-9D45-75B7-524C49B3270B}"/>
              </a:ext>
            </a:extLst>
          </p:cNvPr>
          <p:cNvCxnSpPr>
            <a:cxnSpLocks/>
            <a:stCxn id="11" idx="0"/>
            <a:endCxn id="14" idx="2"/>
          </p:cNvCxnSpPr>
          <p:nvPr/>
        </p:nvCxnSpPr>
        <p:spPr>
          <a:xfrm>
            <a:off x="1114714" y="2685786"/>
            <a:ext cx="7919" cy="323907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70722" y="1560823"/>
            <a:ext cx="10515600" cy="39894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0722" y="1573185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RELEVANCE OF THE PROJECT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9E06901-1D83-34A7-E6EB-5D62E082EF2F}"/>
              </a:ext>
            </a:extLst>
          </p:cNvPr>
          <p:cNvSpPr/>
          <p:nvPr/>
        </p:nvSpPr>
        <p:spPr>
          <a:xfrm>
            <a:off x="970714" y="2685786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709A773-4C20-9F82-CB71-2A9917F7319A}"/>
              </a:ext>
            </a:extLst>
          </p:cNvPr>
          <p:cNvSpPr/>
          <p:nvPr/>
        </p:nvSpPr>
        <p:spPr>
          <a:xfrm>
            <a:off x="978633" y="3657585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8E8F84E-0765-A753-04AB-34DF2C3C4F85}"/>
              </a:ext>
            </a:extLst>
          </p:cNvPr>
          <p:cNvSpPr/>
          <p:nvPr/>
        </p:nvSpPr>
        <p:spPr>
          <a:xfrm>
            <a:off x="978633" y="4638870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B900983-6015-5947-F158-384F28DC13F8}"/>
              </a:ext>
            </a:extLst>
          </p:cNvPr>
          <p:cNvSpPr/>
          <p:nvPr/>
        </p:nvSpPr>
        <p:spPr>
          <a:xfrm>
            <a:off x="978633" y="5636863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D54799A-D970-8D9A-2072-5E393551B380}"/>
              </a:ext>
            </a:extLst>
          </p:cNvPr>
          <p:cNvSpPr txBox="1"/>
          <p:nvPr/>
        </p:nvSpPr>
        <p:spPr>
          <a:xfrm>
            <a:off x="1366175" y="2683252"/>
            <a:ext cx="101663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600" dirty="0">
                <a:solidFill>
                  <a:srgbClr val="4D4D4D"/>
                </a:solidFill>
                <a:latin typeface="Arial"/>
              </a:rPr>
              <a:t>The proposal is </a:t>
            </a:r>
            <a:r>
              <a:rPr lang="en-IE" sz="1600" b="1" dirty="0">
                <a:solidFill>
                  <a:srgbClr val="034EA2"/>
                </a:solidFill>
                <a:latin typeface="Arial"/>
              </a:rPr>
              <a:t>relevant for the objectives of the Action</a:t>
            </a:r>
            <a:endParaRPr lang="en-GB" sz="1600" b="1" dirty="0">
              <a:solidFill>
                <a:srgbClr val="034EA2"/>
              </a:solidFill>
              <a:latin typeface="Arial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32C7A76-9D29-8625-F7B9-4A0EEF65133B}"/>
              </a:ext>
            </a:extLst>
          </p:cNvPr>
          <p:cNvSpPr txBox="1"/>
          <p:nvPr/>
        </p:nvSpPr>
        <p:spPr>
          <a:xfrm>
            <a:off x="1319942" y="3543807"/>
            <a:ext cx="10166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Promotion of shared EU values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incl. respect for human dignity, freedom, democracy, equality, the rule of law and respect for human rights, as well as fighting any sort of discrimination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81C4AB1-3862-1420-57F2-F2A42A68BE6A}"/>
              </a:ext>
            </a:extLst>
          </p:cNvPr>
          <p:cNvSpPr txBox="1"/>
          <p:nvPr/>
        </p:nvSpPr>
        <p:spPr>
          <a:xfrm>
            <a:off x="1319944" y="4594938"/>
            <a:ext cx="1016637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kern="0" dirty="0">
                <a:latin typeface="Calibri" panose="020F0502020204030204" pitchFamily="34" charset="0"/>
                <a:cs typeface="Mangal" panose="02040503050203030202" pitchFamily="18" charset="0"/>
              </a:rPr>
              <a:t>Th</a:t>
            </a:r>
            <a:r>
              <a:rPr lang="en-IE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e proposal is based on a </a:t>
            </a:r>
            <a:r>
              <a:rPr lang="en-IE" sz="1600" b="1" dirty="0">
                <a:solidFill>
                  <a:srgbClr val="034EA2"/>
                </a:solidFill>
                <a:latin typeface="Arial"/>
              </a:rPr>
              <a:t>genuine and adequate needs analysis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175DFF1-F705-BE60-D491-B4704C3DD945}"/>
              </a:ext>
            </a:extLst>
          </p:cNvPr>
          <p:cNvSpPr txBox="1"/>
          <p:nvPr/>
        </p:nvSpPr>
        <p:spPr>
          <a:xfrm>
            <a:off x="1319942" y="5578614"/>
            <a:ext cx="1016637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en-IE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uLnTx/>
                <a:uFillTx/>
                <a:latin typeface="Calibri" panose="020F0502020204030204" pitchFamily="34" charset="0"/>
                <a:cs typeface="Mangal" panose="02040503050203030202" pitchFamily="18" charset="0"/>
              </a:rPr>
              <a:t>T</a:t>
            </a:r>
            <a:r>
              <a:rPr lang="en-IE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he proposal is </a:t>
            </a:r>
            <a:r>
              <a:rPr lang="en-IE" sz="1600" b="1" dirty="0">
                <a:solidFill>
                  <a:srgbClr val="034EA2"/>
                </a:solidFill>
                <a:latin typeface="Arial"/>
              </a:rPr>
              <a:t>innovative</a:t>
            </a:r>
            <a:r>
              <a:rPr lang="en-IE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, as compared to the offer of existing Master programmes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Freeform 1138">
            <a:extLst>
              <a:ext uri="{FF2B5EF4-FFF2-40B4-BE49-F238E27FC236}">
                <a16:creationId xmlns:a16="http://schemas.microsoft.com/office/drawing/2014/main" id="{D45A2766-BA71-A6F3-F21E-3D62FC85D8E4}"/>
              </a:ext>
            </a:extLst>
          </p:cNvPr>
          <p:cNvSpPr>
            <a:spLocks/>
          </p:cNvSpPr>
          <p:nvPr/>
        </p:nvSpPr>
        <p:spPr bwMode="auto">
          <a:xfrm>
            <a:off x="978781" y="2721525"/>
            <a:ext cx="290766" cy="230608"/>
          </a:xfrm>
          <a:custGeom>
            <a:avLst/>
            <a:gdLst>
              <a:gd name="T0" fmla="*/ 11 w 29"/>
              <a:gd name="T1" fmla="*/ 23 h 23"/>
              <a:gd name="T2" fmla="*/ 0 w 29"/>
              <a:gd name="T3" fmla="*/ 11 h 23"/>
              <a:gd name="T4" fmla="*/ 4 w 29"/>
              <a:gd name="T5" fmla="*/ 7 h 23"/>
              <a:gd name="T6" fmla="*/ 11 w 29"/>
              <a:gd name="T7" fmla="*/ 13 h 23"/>
              <a:gd name="T8" fmla="*/ 24 w 29"/>
              <a:gd name="T9" fmla="*/ 0 h 23"/>
              <a:gd name="T10" fmla="*/ 29 w 29"/>
              <a:gd name="T11" fmla="*/ 4 h 23"/>
              <a:gd name="T12" fmla="*/ 11 w 29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3">
                <a:moveTo>
                  <a:pt x="11" y="23"/>
                </a:moveTo>
                <a:lnTo>
                  <a:pt x="0" y="11"/>
                </a:lnTo>
                <a:lnTo>
                  <a:pt x="4" y="7"/>
                </a:lnTo>
                <a:lnTo>
                  <a:pt x="11" y="13"/>
                </a:lnTo>
                <a:lnTo>
                  <a:pt x="24" y="0"/>
                </a:lnTo>
                <a:lnTo>
                  <a:pt x="29" y="4"/>
                </a:lnTo>
                <a:lnTo>
                  <a:pt x="11" y="23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1138">
            <a:extLst>
              <a:ext uri="{FF2B5EF4-FFF2-40B4-BE49-F238E27FC236}">
                <a16:creationId xmlns:a16="http://schemas.microsoft.com/office/drawing/2014/main" id="{B07B119B-B1D9-2C49-1D43-4239F8F2FCA0}"/>
              </a:ext>
            </a:extLst>
          </p:cNvPr>
          <p:cNvSpPr>
            <a:spLocks/>
          </p:cNvSpPr>
          <p:nvPr/>
        </p:nvSpPr>
        <p:spPr bwMode="auto">
          <a:xfrm>
            <a:off x="977250" y="3693122"/>
            <a:ext cx="290766" cy="230608"/>
          </a:xfrm>
          <a:custGeom>
            <a:avLst/>
            <a:gdLst>
              <a:gd name="T0" fmla="*/ 11 w 29"/>
              <a:gd name="T1" fmla="*/ 23 h 23"/>
              <a:gd name="T2" fmla="*/ 0 w 29"/>
              <a:gd name="T3" fmla="*/ 11 h 23"/>
              <a:gd name="T4" fmla="*/ 4 w 29"/>
              <a:gd name="T5" fmla="*/ 7 h 23"/>
              <a:gd name="T6" fmla="*/ 11 w 29"/>
              <a:gd name="T7" fmla="*/ 13 h 23"/>
              <a:gd name="T8" fmla="*/ 24 w 29"/>
              <a:gd name="T9" fmla="*/ 0 h 23"/>
              <a:gd name="T10" fmla="*/ 29 w 29"/>
              <a:gd name="T11" fmla="*/ 4 h 23"/>
              <a:gd name="T12" fmla="*/ 11 w 29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3">
                <a:moveTo>
                  <a:pt x="11" y="23"/>
                </a:moveTo>
                <a:lnTo>
                  <a:pt x="0" y="11"/>
                </a:lnTo>
                <a:lnTo>
                  <a:pt x="4" y="7"/>
                </a:lnTo>
                <a:lnTo>
                  <a:pt x="11" y="13"/>
                </a:lnTo>
                <a:lnTo>
                  <a:pt x="24" y="0"/>
                </a:lnTo>
                <a:lnTo>
                  <a:pt x="29" y="4"/>
                </a:lnTo>
                <a:lnTo>
                  <a:pt x="11" y="23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1138">
            <a:extLst>
              <a:ext uri="{FF2B5EF4-FFF2-40B4-BE49-F238E27FC236}">
                <a16:creationId xmlns:a16="http://schemas.microsoft.com/office/drawing/2014/main" id="{5EF4C561-072E-F5A1-ABAB-388B4F941636}"/>
              </a:ext>
            </a:extLst>
          </p:cNvPr>
          <p:cNvSpPr>
            <a:spLocks/>
          </p:cNvSpPr>
          <p:nvPr/>
        </p:nvSpPr>
        <p:spPr bwMode="auto">
          <a:xfrm>
            <a:off x="969331" y="4672107"/>
            <a:ext cx="290766" cy="230608"/>
          </a:xfrm>
          <a:custGeom>
            <a:avLst/>
            <a:gdLst>
              <a:gd name="T0" fmla="*/ 11 w 29"/>
              <a:gd name="T1" fmla="*/ 23 h 23"/>
              <a:gd name="T2" fmla="*/ 0 w 29"/>
              <a:gd name="T3" fmla="*/ 11 h 23"/>
              <a:gd name="T4" fmla="*/ 4 w 29"/>
              <a:gd name="T5" fmla="*/ 7 h 23"/>
              <a:gd name="T6" fmla="*/ 11 w 29"/>
              <a:gd name="T7" fmla="*/ 13 h 23"/>
              <a:gd name="T8" fmla="*/ 24 w 29"/>
              <a:gd name="T9" fmla="*/ 0 h 23"/>
              <a:gd name="T10" fmla="*/ 29 w 29"/>
              <a:gd name="T11" fmla="*/ 4 h 23"/>
              <a:gd name="T12" fmla="*/ 11 w 29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3">
                <a:moveTo>
                  <a:pt x="11" y="23"/>
                </a:moveTo>
                <a:lnTo>
                  <a:pt x="0" y="11"/>
                </a:lnTo>
                <a:lnTo>
                  <a:pt x="4" y="7"/>
                </a:lnTo>
                <a:lnTo>
                  <a:pt x="11" y="13"/>
                </a:lnTo>
                <a:lnTo>
                  <a:pt x="24" y="0"/>
                </a:lnTo>
                <a:lnTo>
                  <a:pt x="29" y="4"/>
                </a:lnTo>
                <a:lnTo>
                  <a:pt x="11" y="23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1138">
            <a:extLst>
              <a:ext uri="{FF2B5EF4-FFF2-40B4-BE49-F238E27FC236}">
                <a16:creationId xmlns:a16="http://schemas.microsoft.com/office/drawing/2014/main" id="{BEEEAF3C-EFF2-5339-2CF4-FBBC898AC951}"/>
              </a:ext>
            </a:extLst>
          </p:cNvPr>
          <p:cNvSpPr>
            <a:spLocks/>
          </p:cNvSpPr>
          <p:nvPr/>
        </p:nvSpPr>
        <p:spPr bwMode="auto">
          <a:xfrm>
            <a:off x="977250" y="5665559"/>
            <a:ext cx="290766" cy="230608"/>
          </a:xfrm>
          <a:custGeom>
            <a:avLst/>
            <a:gdLst>
              <a:gd name="T0" fmla="*/ 11 w 29"/>
              <a:gd name="T1" fmla="*/ 23 h 23"/>
              <a:gd name="T2" fmla="*/ 0 w 29"/>
              <a:gd name="T3" fmla="*/ 11 h 23"/>
              <a:gd name="T4" fmla="*/ 4 w 29"/>
              <a:gd name="T5" fmla="*/ 7 h 23"/>
              <a:gd name="T6" fmla="*/ 11 w 29"/>
              <a:gd name="T7" fmla="*/ 13 h 23"/>
              <a:gd name="T8" fmla="*/ 24 w 29"/>
              <a:gd name="T9" fmla="*/ 0 h 23"/>
              <a:gd name="T10" fmla="*/ 29 w 29"/>
              <a:gd name="T11" fmla="*/ 4 h 23"/>
              <a:gd name="T12" fmla="*/ 11 w 29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3">
                <a:moveTo>
                  <a:pt x="11" y="23"/>
                </a:moveTo>
                <a:lnTo>
                  <a:pt x="0" y="11"/>
                </a:lnTo>
                <a:lnTo>
                  <a:pt x="4" y="7"/>
                </a:lnTo>
                <a:lnTo>
                  <a:pt x="11" y="13"/>
                </a:lnTo>
                <a:lnTo>
                  <a:pt x="24" y="0"/>
                </a:lnTo>
                <a:lnTo>
                  <a:pt x="29" y="4"/>
                </a:lnTo>
                <a:lnTo>
                  <a:pt x="11" y="23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DB828439-2DE1-B9E7-7A11-41E072F50386}"/>
              </a:ext>
            </a:extLst>
          </p:cNvPr>
          <p:cNvSpPr txBox="1"/>
          <p:nvPr/>
        </p:nvSpPr>
        <p:spPr>
          <a:xfrm>
            <a:off x="970714" y="2061692"/>
            <a:ext cx="1051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(max </a:t>
            </a:r>
            <a:r>
              <a:rPr lang="en-GB" sz="1400" i="1" dirty="0">
                <a:solidFill>
                  <a:srgbClr val="4D4D4D"/>
                </a:solidFill>
                <a:latin typeface="Arial"/>
              </a:rPr>
              <a:t>30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points – threshold </a:t>
            </a:r>
            <a:r>
              <a:rPr lang="en-GB" sz="1400" b="1" i="1" dirty="0">
                <a:solidFill>
                  <a:srgbClr val="E76C53"/>
                </a:solidFill>
                <a:latin typeface="Arial"/>
              </a:rPr>
              <a:t>16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E76C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points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0065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adroTexto 66">
            <a:extLst>
              <a:ext uri="{FF2B5EF4-FFF2-40B4-BE49-F238E27FC236}">
                <a16:creationId xmlns:a16="http://schemas.microsoft.com/office/drawing/2014/main" id="{B42AA551-6597-B1C8-D1B7-807446335DF7}"/>
              </a:ext>
            </a:extLst>
          </p:cNvPr>
          <p:cNvSpPr txBox="1"/>
          <p:nvPr/>
        </p:nvSpPr>
        <p:spPr>
          <a:xfrm>
            <a:off x="1319943" y="3195457"/>
            <a:ext cx="10166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 management, quality assurance, monitoring and evaluation strategy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e.g. foreseen measures to ensure the project quality and timely implementation, planned steps to launch an accreditation/evaluation process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4AFFC4C-8DA4-67BD-71AF-E3B50763441D}"/>
              </a:ext>
            </a:extLst>
          </p:cNvPr>
          <p:cNvSpPr/>
          <p:nvPr/>
        </p:nvSpPr>
        <p:spPr>
          <a:xfrm>
            <a:off x="9827394" y="5903917"/>
            <a:ext cx="2204185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EMDM Award Criteria (2)</a:t>
            </a:r>
          </a:p>
        </p:txBody>
      </p:sp>
      <p:sp>
        <p:nvSpPr>
          <p:cNvPr id="34" name="Freeform 981">
            <a:extLst>
              <a:ext uri="{FF2B5EF4-FFF2-40B4-BE49-F238E27FC236}">
                <a16:creationId xmlns:a16="http://schemas.microsoft.com/office/drawing/2014/main" id="{CA8101D2-CEE1-5EA0-A788-3A8F6828D55C}"/>
              </a:ext>
            </a:extLst>
          </p:cNvPr>
          <p:cNvSpPr>
            <a:spLocks/>
          </p:cNvSpPr>
          <p:nvPr/>
        </p:nvSpPr>
        <p:spPr bwMode="auto">
          <a:xfrm>
            <a:off x="9435114" y="3754574"/>
            <a:ext cx="6698" cy="13393"/>
          </a:xfrm>
          <a:custGeom>
            <a:avLst/>
            <a:gdLst>
              <a:gd name="T0" fmla="*/ 0 w 3"/>
              <a:gd name="T1" fmla="*/ 4 h 4"/>
              <a:gd name="T2" fmla="*/ 3 w 3"/>
              <a:gd name="T3" fmla="*/ 0 h 4"/>
              <a:gd name="T4" fmla="*/ 3 w 3"/>
              <a:gd name="T5" fmla="*/ 0 h 4"/>
              <a:gd name="T6" fmla="*/ 0 w 3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4">
                <a:moveTo>
                  <a:pt x="0" y="4"/>
                </a:moveTo>
                <a:cubicBezTo>
                  <a:pt x="1" y="3"/>
                  <a:pt x="2" y="2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1" y="3"/>
                  <a:pt x="0" y="4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60F5668-E13A-25C9-5A9A-61D198DA58B1}"/>
              </a:ext>
            </a:extLst>
          </p:cNvPr>
          <p:cNvSpPr txBox="1"/>
          <p:nvPr/>
        </p:nvSpPr>
        <p:spPr>
          <a:xfrm>
            <a:off x="1319943" y="4315613"/>
            <a:ext cx="10166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 teams, staff and experts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e.g. foreseen operational resources, definition of roles and distribution of tasks in the project team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E32341C-85D0-FA3B-59D6-4D158C3D8BE3}"/>
              </a:ext>
            </a:extLst>
          </p:cNvPr>
          <p:cNvSpPr txBox="1"/>
          <p:nvPr/>
        </p:nvSpPr>
        <p:spPr>
          <a:xfrm>
            <a:off x="970714" y="2050178"/>
            <a:ext cx="105156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(max 25 points – threshold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E76C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 points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17F19251-2B40-2E58-C46C-9C07E1B8DCF0}"/>
              </a:ext>
            </a:extLst>
          </p:cNvPr>
          <p:cNvSpPr/>
          <p:nvPr/>
        </p:nvSpPr>
        <p:spPr>
          <a:xfrm>
            <a:off x="970722" y="1560823"/>
            <a:ext cx="10515600" cy="39894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Rectangle 4">
            <a:extLst>
              <a:ext uri="{FF2B5EF4-FFF2-40B4-BE49-F238E27FC236}">
                <a16:creationId xmlns:a16="http://schemas.microsoft.com/office/drawing/2014/main" id="{9E55285F-3275-6071-AFA7-5D8E6743F37C}"/>
              </a:ext>
            </a:extLst>
          </p:cNvPr>
          <p:cNvSpPr/>
          <p:nvPr/>
        </p:nvSpPr>
        <p:spPr>
          <a:xfrm>
            <a:off x="970715" y="1584668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QUALITY OF THE PROJECT DESIGN &amp; IMPLEMENTATION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83C63F7-E4B5-03C4-28F6-1FD715CB9C39}"/>
              </a:ext>
            </a:extLst>
          </p:cNvPr>
          <p:cNvSpPr txBox="1"/>
          <p:nvPr/>
        </p:nvSpPr>
        <p:spPr>
          <a:xfrm>
            <a:off x="1319943" y="2567744"/>
            <a:ext cx="101663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Concept and methodology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e.g. strategy to achieve the objectives and expected outcomes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DC8711AD-A331-9CE3-574E-33B04A518DD4}"/>
              </a:ext>
            </a:extLst>
          </p:cNvPr>
          <p:cNvCxnSpPr>
            <a:cxnSpLocks/>
            <a:endCxn id="44" idx="2"/>
          </p:cNvCxnSpPr>
          <p:nvPr/>
        </p:nvCxnSpPr>
        <p:spPr>
          <a:xfrm flipH="1">
            <a:off x="1128959" y="2738961"/>
            <a:ext cx="6168" cy="2013039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ángulo 39">
            <a:extLst>
              <a:ext uri="{FF2B5EF4-FFF2-40B4-BE49-F238E27FC236}">
                <a16:creationId xmlns:a16="http://schemas.microsoft.com/office/drawing/2014/main" id="{32D07FEF-E163-A3E0-689B-F3A9C282A12B}"/>
              </a:ext>
            </a:extLst>
          </p:cNvPr>
          <p:cNvSpPr/>
          <p:nvPr/>
        </p:nvSpPr>
        <p:spPr>
          <a:xfrm>
            <a:off x="984959" y="3466955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EAF8A9B5-13E9-6AF0-7CA8-8EFE551AA835}"/>
              </a:ext>
            </a:extLst>
          </p:cNvPr>
          <p:cNvSpPr/>
          <p:nvPr/>
        </p:nvSpPr>
        <p:spPr>
          <a:xfrm>
            <a:off x="984959" y="4464000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Freeform 1138">
            <a:extLst>
              <a:ext uri="{FF2B5EF4-FFF2-40B4-BE49-F238E27FC236}">
                <a16:creationId xmlns:a16="http://schemas.microsoft.com/office/drawing/2014/main" id="{36596248-2C51-6C3D-43BB-B13C5043ED13}"/>
              </a:ext>
            </a:extLst>
          </p:cNvPr>
          <p:cNvSpPr>
            <a:spLocks/>
          </p:cNvSpPr>
          <p:nvPr/>
        </p:nvSpPr>
        <p:spPr bwMode="auto">
          <a:xfrm>
            <a:off x="983576" y="3495651"/>
            <a:ext cx="290766" cy="230608"/>
          </a:xfrm>
          <a:custGeom>
            <a:avLst/>
            <a:gdLst>
              <a:gd name="T0" fmla="*/ 11 w 29"/>
              <a:gd name="T1" fmla="*/ 23 h 23"/>
              <a:gd name="T2" fmla="*/ 0 w 29"/>
              <a:gd name="T3" fmla="*/ 11 h 23"/>
              <a:gd name="T4" fmla="*/ 4 w 29"/>
              <a:gd name="T5" fmla="*/ 7 h 23"/>
              <a:gd name="T6" fmla="*/ 11 w 29"/>
              <a:gd name="T7" fmla="*/ 13 h 23"/>
              <a:gd name="T8" fmla="*/ 24 w 29"/>
              <a:gd name="T9" fmla="*/ 0 h 23"/>
              <a:gd name="T10" fmla="*/ 29 w 29"/>
              <a:gd name="T11" fmla="*/ 4 h 23"/>
              <a:gd name="T12" fmla="*/ 11 w 29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3">
                <a:moveTo>
                  <a:pt x="11" y="23"/>
                </a:moveTo>
                <a:lnTo>
                  <a:pt x="0" y="11"/>
                </a:lnTo>
                <a:lnTo>
                  <a:pt x="4" y="7"/>
                </a:lnTo>
                <a:lnTo>
                  <a:pt x="11" y="13"/>
                </a:lnTo>
                <a:lnTo>
                  <a:pt x="24" y="0"/>
                </a:lnTo>
                <a:lnTo>
                  <a:pt x="29" y="4"/>
                </a:lnTo>
                <a:lnTo>
                  <a:pt x="11" y="23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1138">
            <a:extLst>
              <a:ext uri="{FF2B5EF4-FFF2-40B4-BE49-F238E27FC236}">
                <a16:creationId xmlns:a16="http://schemas.microsoft.com/office/drawing/2014/main" id="{E03CDAD3-EE3E-E2E7-9EA8-BEF1013EB06A}"/>
              </a:ext>
            </a:extLst>
          </p:cNvPr>
          <p:cNvSpPr>
            <a:spLocks/>
          </p:cNvSpPr>
          <p:nvPr/>
        </p:nvSpPr>
        <p:spPr bwMode="auto">
          <a:xfrm>
            <a:off x="983576" y="4492696"/>
            <a:ext cx="290766" cy="230608"/>
          </a:xfrm>
          <a:custGeom>
            <a:avLst/>
            <a:gdLst>
              <a:gd name="T0" fmla="*/ 11 w 29"/>
              <a:gd name="T1" fmla="*/ 23 h 23"/>
              <a:gd name="T2" fmla="*/ 0 w 29"/>
              <a:gd name="T3" fmla="*/ 11 h 23"/>
              <a:gd name="T4" fmla="*/ 4 w 29"/>
              <a:gd name="T5" fmla="*/ 7 h 23"/>
              <a:gd name="T6" fmla="*/ 11 w 29"/>
              <a:gd name="T7" fmla="*/ 13 h 23"/>
              <a:gd name="T8" fmla="*/ 24 w 29"/>
              <a:gd name="T9" fmla="*/ 0 h 23"/>
              <a:gd name="T10" fmla="*/ 29 w 29"/>
              <a:gd name="T11" fmla="*/ 4 h 23"/>
              <a:gd name="T12" fmla="*/ 11 w 29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3">
                <a:moveTo>
                  <a:pt x="11" y="23"/>
                </a:moveTo>
                <a:lnTo>
                  <a:pt x="0" y="11"/>
                </a:lnTo>
                <a:lnTo>
                  <a:pt x="4" y="7"/>
                </a:lnTo>
                <a:lnTo>
                  <a:pt x="11" y="13"/>
                </a:lnTo>
                <a:lnTo>
                  <a:pt x="24" y="0"/>
                </a:lnTo>
                <a:lnTo>
                  <a:pt x="29" y="4"/>
                </a:lnTo>
                <a:lnTo>
                  <a:pt x="11" y="23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C926297D-182C-F681-7CEE-8711F35865A9}"/>
              </a:ext>
            </a:extLst>
          </p:cNvPr>
          <p:cNvSpPr/>
          <p:nvPr/>
        </p:nvSpPr>
        <p:spPr>
          <a:xfrm>
            <a:off x="984959" y="2593021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Freeform 1138">
            <a:extLst>
              <a:ext uri="{FF2B5EF4-FFF2-40B4-BE49-F238E27FC236}">
                <a16:creationId xmlns:a16="http://schemas.microsoft.com/office/drawing/2014/main" id="{AA694B56-F2CD-E611-970F-B7A934A34D66}"/>
              </a:ext>
            </a:extLst>
          </p:cNvPr>
          <p:cNvSpPr>
            <a:spLocks/>
          </p:cNvSpPr>
          <p:nvPr/>
        </p:nvSpPr>
        <p:spPr bwMode="auto">
          <a:xfrm>
            <a:off x="983576" y="2621717"/>
            <a:ext cx="290766" cy="230608"/>
          </a:xfrm>
          <a:custGeom>
            <a:avLst/>
            <a:gdLst>
              <a:gd name="T0" fmla="*/ 11 w 29"/>
              <a:gd name="T1" fmla="*/ 23 h 23"/>
              <a:gd name="T2" fmla="*/ 0 w 29"/>
              <a:gd name="T3" fmla="*/ 11 h 23"/>
              <a:gd name="T4" fmla="*/ 4 w 29"/>
              <a:gd name="T5" fmla="*/ 7 h 23"/>
              <a:gd name="T6" fmla="*/ 11 w 29"/>
              <a:gd name="T7" fmla="*/ 13 h 23"/>
              <a:gd name="T8" fmla="*/ 24 w 29"/>
              <a:gd name="T9" fmla="*/ 0 h 23"/>
              <a:gd name="T10" fmla="*/ 29 w 29"/>
              <a:gd name="T11" fmla="*/ 4 h 23"/>
              <a:gd name="T12" fmla="*/ 11 w 29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3">
                <a:moveTo>
                  <a:pt x="11" y="23"/>
                </a:moveTo>
                <a:lnTo>
                  <a:pt x="0" y="11"/>
                </a:lnTo>
                <a:lnTo>
                  <a:pt x="4" y="7"/>
                </a:lnTo>
                <a:lnTo>
                  <a:pt x="11" y="13"/>
                </a:lnTo>
                <a:lnTo>
                  <a:pt x="24" y="0"/>
                </a:lnTo>
                <a:lnTo>
                  <a:pt x="29" y="4"/>
                </a:lnTo>
                <a:lnTo>
                  <a:pt x="11" y="23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431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2C544A8D-31BB-5F60-AB84-BA88E778DF0E}"/>
              </a:ext>
            </a:extLst>
          </p:cNvPr>
          <p:cNvSpPr txBox="1"/>
          <p:nvPr/>
        </p:nvSpPr>
        <p:spPr>
          <a:xfrm>
            <a:off x="970714" y="2050178"/>
            <a:ext cx="105156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(max 25 points – threshold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E76C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 points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EMDM Award Criteria (3)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25F93C3-AD42-69AE-718E-44CE7CADAB6F}"/>
              </a:ext>
            </a:extLst>
          </p:cNvPr>
          <p:cNvSpPr/>
          <p:nvPr/>
        </p:nvSpPr>
        <p:spPr>
          <a:xfrm>
            <a:off x="970722" y="1560823"/>
            <a:ext cx="10515600" cy="39894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0714" y="1570993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QUALITY OF THE PARTNERSHIP &amp; COOPERATION ARRANGEMENT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E8228D2-78D6-DFB6-E65F-0011F89806B8}"/>
              </a:ext>
            </a:extLst>
          </p:cNvPr>
          <p:cNvSpPr txBox="1"/>
          <p:nvPr/>
        </p:nvSpPr>
        <p:spPr>
          <a:xfrm>
            <a:off x="1319943" y="2465478"/>
            <a:ext cx="10166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BC5DE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Consortium set-up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e.g. expected role of the participating organisations, rationale of their participation, added value and complementarity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CFDD7C8-C753-34AC-6C5F-CF3930F0900C}"/>
              </a:ext>
            </a:extLst>
          </p:cNvPr>
          <p:cNvSpPr/>
          <p:nvPr/>
        </p:nvSpPr>
        <p:spPr>
          <a:xfrm>
            <a:off x="971751" y="2613865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Freeform 1138">
            <a:extLst>
              <a:ext uri="{FF2B5EF4-FFF2-40B4-BE49-F238E27FC236}">
                <a16:creationId xmlns:a16="http://schemas.microsoft.com/office/drawing/2014/main" id="{58BB77E8-5B54-C611-DCD7-515094DCFB81}"/>
              </a:ext>
            </a:extLst>
          </p:cNvPr>
          <p:cNvSpPr>
            <a:spLocks/>
          </p:cNvSpPr>
          <p:nvPr/>
        </p:nvSpPr>
        <p:spPr bwMode="auto">
          <a:xfrm>
            <a:off x="970368" y="2642561"/>
            <a:ext cx="290766" cy="230608"/>
          </a:xfrm>
          <a:custGeom>
            <a:avLst/>
            <a:gdLst>
              <a:gd name="T0" fmla="*/ 11 w 29"/>
              <a:gd name="T1" fmla="*/ 23 h 23"/>
              <a:gd name="T2" fmla="*/ 0 w 29"/>
              <a:gd name="T3" fmla="*/ 11 h 23"/>
              <a:gd name="T4" fmla="*/ 4 w 29"/>
              <a:gd name="T5" fmla="*/ 7 h 23"/>
              <a:gd name="T6" fmla="*/ 11 w 29"/>
              <a:gd name="T7" fmla="*/ 13 h 23"/>
              <a:gd name="T8" fmla="*/ 24 w 29"/>
              <a:gd name="T9" fmla="*/ 0 h 23"/>
              <a:gd name="T10" fmla="*/ 29 w 29"/>
              <a:gd name="T11" fmla="*/ 4 h 23"/>
              <a:gd name="T12" fmla="*/ 11 w 29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3">
                <a:moveTo>
                  <a:pt x="11" y="23"/>
                </a:moveTo>
                <a:lnTo>
                  <a:pt x="0" y="11"/>
                </a:lnTo>
                <a:lnTo>
                  <a:pt x="4" y="7"/>
                </a:lnTo>
                <a:lnTo>
                  <a:pt x="11" y="13"/>
                </a:lnTo>
                <a:lnTo>
                  <a:pt x="24" y="0"/>
                </a:lnTo>
                <a:lnTo>
                  <a:pt x="29" y="4"/>
                </a:lnTo>
                <a:lnTo>
                  <a:pt x="11" y="23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CFDED60-80E9-B7F3-D617-865B40DD9D24}"/>
              </a:ext>
            </a:extLst>
          </p:cNvPr>
          <p:cNvCxnSpPr>
            <a:cxnSpLocks/>
          </p:cNvCxnSpPr>
          <p:nvPr/>
        </p:nvCxnSpPr>
        <p:spPr>
          <a:xfrm flipH="1">
            <a:off x="1115060" y="4517615"/>
            <a:ext cx="1383" cy="1530642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D9D0BBD-6724-3F8F-3E0D-B3C12F6671E9}"/>
              </a:ext>
            </a:extLst>
          </p:cNvPr>
          <p:cNvSpPr txBox="1"/>
          <p:nvPr/>
        </p:nvSpPr>
        <p:spPr>
          <a:xfrm>
            <a:off x="972789" y="3851662"/>
            <a:ext cx="105156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(max 20 points – threshold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E76C5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points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C075231-6635-772D-7E6D-CDADEC9A0437}"/>
              </a:ext>
            </a:extLst>
          </p:cNvPr>
          <p:cNvSpPr/>
          <p:nvPr/>
        </p:nvSpPr>
        <p:spPr>
          <a:xfrm>
            <a:off x="972797" y="3362307"/>
            <a:ext cx="10515600" cy="398940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F536413C-63A8-AA5F-38A3-33032B80A396}"/>
              </a:ext>
            </a:extLst>
          </p:cNvPr>
          <p:cNvSpPr/>
          <p:nvPr/>
        </p:nvSpPr>
        <p:spPr>
          <a:xfrm>
            <a:off x="972789" y="3372477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6A19EC1-0E41-EB36-F807-BA96D6C43644}"/>
              </a:ext>
            </a:extLst>
          </p:cNvPr>
          <p:cNvSpPr txBox="1"/>
          <p:nvPr/>
        </p:nvSpPr>
        <p:spPr>
          <a:xfrm>
            <a:off x="1303152" y="4878966"/>
            <a:ext cx="10166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Communication, dissemination and visibility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e.g. activities foreseen for the promotion and dissemination of the new Master programme and project outcomes</a:t>
            </a:r>
          </a:p>
        </p:txBody>
      </p:sp>
      <p:sp>
        <p:nvSpPr>
          <p:cNvPr id="18" name="Freeform 981">
            <a:extLst>
              <a:ext uri="{FF2B5EF4-FFF2-40B4-BE49-F238E27FC236}">
                <a16:creationId xmlns:a16="http://schemas.microsoft.com/office/drawing/2014/main" id="{1220727B-BB5E-23E6-3299-3799F8B5CCD8}"/>
              </a:ext>
            </a:extLst>
          </p:cNvPr>
          <p:cNvSpPr>
            <a:spLocks/>
          </p:cNvSpPr>
          <p:nvPr/>
        </p:nvSpPr>
        <p:spPr bwMode="auto">
          <a:xfrm>
            <a:off x="9437189" y="5556058"/>
            <a:ext cx="6698" cy="13393"/>
          </a:xfrm>
          <a:custGeom>
            <a:avLst/>
            <a:gdLst>
              <a:gd name="T0" fmla="*/ 0 w 3"/>
              <a:gd name="T1" fmla="*/ 4 h 4"/>
              <a:gd name="T2" fmla="*/ 3 w 3"/>
              <a:gd name="T3" fmla="*/ 0 h 4"/>
              <a:gd name="T4" fmla="*/ 3 w 3"/>
              <a:gd name="T5" fmla="*/ 0 h 4"/>
              <a:gd name="T6" fmla="*/ 0 w 3"/>
              <a:gd name="T7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4">
                <a:moveTo>
                  <a:pt x="0" y="4"/>
                </a:moveTo>
                <a:cubicBezTo>
                  <a:pt x="1" y="3"/>
                  <a:pt x="2" y="2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1" y="3"/>
                  <a:pt x="0" y="4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F265749-9F6D-A081-00D7-DBFA6AADDD31}"/>
              </a:ext>
            </a:extLst>
          </p:cNvPr>
          <p:cNvSpPr txBox="1"/>
          <p:nvPr/>
        </p:nvSpPr>
        <p:spPr>
          <a:xfrm>
            <a:off x="1319943" y="4159439"/>
            <a:ext cx="1016637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 and ambition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the EMDM project,</a:t>
            </a:r>
            <a:r>
              <a:rPr kumimoji="0" lang="en-IE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uLnTx/>
                <a:uFillTx/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E" sz="1600" dirty="0">
                <a:solidFill>
                  <a:srgbClr val="4D4D4D"/>
                </a:solidFill>
                <a:latin typeface="Arial"/>
              </a:rPr>
              <a:t>including the appeal to students, professors and partner organisations </a:t>
            </a:r>
            <a:r>
              <a:rPr lang="en-IE" sz="1600" b="1" dirty="0">
                <a:solidFill>
                  <a:srgbClr val="1EC08A"/>
                </a:solidFill>
                <a:latin typeface="Arial"/>
              </a:rPr>
              <a:t>worldwide</a:t>
            </a:r>
            <a:r>
              <a:rPr lang="en-IE" sz="1600" dirty="0">
                <a:solidFill>
                  <a:srgbClr val="4D4D4D"/>
                </a:solidFill>
                <a:latin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21244EC2-08AE-9720-0442-CDE7F6798DD6}"/>
              </a:ext>
            </a:extLst>
          </p:cNvPr>
          <p:cNvSpPr/>
          <p:nvPr/>
        </p:nvSpPr>
        <p:spPr>
          <a:xfrm>
            <a:off x="956343" y="5047905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Freeform 1138">
            <a:extLst>
              <a:ext uri="{FF2B5EF4-FFF2-40B4-BE49-F238E27FC236}">
                <a16:creationId xmlns:a16="http://schemas.microsoft.com/office/drawing/2014/main" id="{9D40290A-3172-C024-65C9-310D059FFECE}"/>
              </a:ext>
            </a:extLst>
          </p:cNvPr>
          <p:cNvSpPr>
            <a:spLocks/>
          </p:cNvSpPr>
          <p:nvPr/>
        </p:nvSpPr>
        <p:spPr bwMode="auto">
          <a:xfrm>
            <a:off x="954960" y="5067343"/>
            <a:ext cx="290766" cy="230608"/>
          </a:xfrm>
          <a:custGeom>
            <a:avLst/>
            <a:gdLst>
              <a:gd name="T0" fmla="*/ 11 w 29"/>
              <a:gd name="T1" fmla="*/ 23 h 23"/>
              <a:gd name="T2" fmla="*/ 0 w 29"/>
              <a:gd name="T3" fmla="*/ 11 h 23"/>
              <a:gd name="T4" fmla="*/ 4 w 29"/>
              <a:gd name="T5" fmla="*/ 7 h 23"/>
              <a:gd name="T6" fmla="*/ 11 w 29"/>
              <a:gd name="T7" fmla="*/ 13 h 23"/>
              <a:gd name="T8" fmla="*/ 24 w 29"/>
              <a:gd name="T9" fmla="*/ 0 h 23"/>
              <a:gd name="T10" fmla="*/ 29 w 29"/>
              <a:gd name="T11" fmla="*/ 4 h 23"/>
              <a:gd name="T12" fmla="*/ 11 w 29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3">
                <a:moveTo>
                  <a:pt x="11" y="23"/>
                </a:moveTo>
                <a:lnTo>
                  <a:pt x="0" y="11"/>
                </a:lnTo>
                <a:lnTo>
                  <a:pt x="4" y="7"/>
                </a:lnTo>
                <a:lnTo>
                  <a:pt x="11" y="13"/>
                </a:lnTo>
                <a:lnTo>
                  <a:pt x="24" y="0"/>
                </a:lnTo>
                <a:lnTo>
                  <a:pt x="29" y="4"/>
                </a:lnTo>
                <a:lnTo>
                  <a:pt x="11" y="23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EE9CA169-FEDD-33AE-8F17-1F3B31DDA0B8}"/>
              </a:ext>
            </a:extLst>
          </p:cNvPr>
          <p:cNvSpPr/>
          <p:nvPr/>
        </p:nvSpPr>
        <p:spPr>
          <a:xfrm>
            <a:off x="971751" y="4294569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Freeform 1138">
            <a:extLst>
              <a:ext uri="{FF2B5EF4-FFF2-40B4-BE49-F238E27FC236}">
                <a16:creationId xmlns:a16="http://schemas.microsoft.com/office/drawing/2014/main" id="{7137148A-43E8-B026-D72B-34BD2ED64081}"/>
              </a:ext>
            </a:extLst>
          </p:cNvPr>
          <p:cNvSpPr>
            <a:spLocks/>
          </p:cNvSpPr>
          <p:nvPr/>
        </p:nvSpPr>
        <p:spPr bwMode="auto">
          <a:xfrm>
            <a:off x="970368" y="4323265"/>
            <a:ext cx="290766" cy="230608"/>
          </a:xfrm>
          <a:custGeom>
            <a:avLst/>
            <a:gdLst>
              <a:gd name="T0" fmla="*/ 11 w 29"/>
              <a:gd name="T1" fmla="*/ 23 h 23"/>
              <a:gd name="T2" fmla="*/ 0 w 29"/>
              <a:gd name="T3" fmla="*/ 11 h 23"/>
              <a:gd name="T4" fmla="*/ 4 w 29"/>
              <a:gd name="T5" fmla="*/ 7 h 23"/>
              <a:gd name="T6" fmla="*/ 11 w 29"/>
              <a:gd name="T7" fmla="*/ 13 h 23"/>
              <a:gd name="T8" fmla="*/ 24 w 29"/>
              <a:gd name="T9" fmla="*/ 0 h 23"/>
              <a:gd name="T10" fmla="*/ 29 w 29"/>
              <a:gd name="T11" fmla="*/ 4 h 23"/>
              <a:gd name="T12" fmla="*/ 11 w 29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3">
                <a:moveTo>
                  <a:pt x="11" y="23"/>
                </a:moveTo>
                <a:lnTo>
                  <a:pt x="0" y="11"/>
                </a:lnTo>
                <a:lnTo>
                  <a:pt x="4" y="7"/>
                </a:lnTo>
                <a:lnTo>
                  <a:pt x="11" y="13"/>
                </a:lnTo>
                <a:lnTo>
                  <a:pt x="24" y="0"/>
                </a:lnTo>
                <a:lnTo>
                  <a:pt x="29" y="4"/>
                </a:lnTo>
                <a:lnTo>
                  <a:pt x="11" y="23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4864F7F-0A84-8A4F-08F1-D5A36279908D}"/>
              </a:ext>
            </a:extLst>
          </p:cNvPr>
          <p:cNvSpPr txBox="1"/>
          <p:nvPr/>
        </p:nvSpPr>
        <p:spPr>
          <a:xfrm>
            <a:off x="1319943" y="5611870"/>
            <a:ext cx="10166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EC08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Sustainability and continuation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envisaged steps to successfully launch/implement the new Master programme and foreseen measures to ensure its sustainability  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AC5F22C-D037-D282-AC80-991BADA104A0}"/>
              </a:ext>
            </a:extLst>
          </p:cNvPr>
          <p:cNvSpPr/>
          <p:nvPr/>
        </p:nvSpPr>
        <p:spPr>
          <a:xfrm>
            <a:off x="971751" y="5760257"/>
            <a:ext cx="28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Freeform 1138">
            <a:extLst>
              <a:ext uri="{FF2B5EF4-FFF2-40B4-BE49-F238E27FC236}">
                <a16:creationId xmlns:a16="http://schemas.microsoft.com/office/drawing/2014/main" id="{EF409A44-B64E-6043-A18B-F04934D4FD66}"/>
              </a:ext>
            </a:extLst>
          </p:cNvPr>
          <p:cNvSpPr>
            <a:spLocks/>
          </p:cNvSpPr>
          <p:nvPr/>
        </p:nvSpPr>
        <p:spPr bwMode="auto">
          <a:xfrm>
            <a:off x="970368" y="5788953"/>
            <a:ext cx="290766" cy="230608"/>
          </a:xfrm>
          <a:custGeom>
            <a:avLst/>
            <a:gdLst>
              <a:gd name="T0" fmla="*/ 11 w 29"/>
              <a:gd name="T1" fmla="*/ 23 h 23"/>
              <a:gd name="T2" fmla="*/ 0 w 29"/>
              <a:gd name="T3" fmla="*/ 11 h 23"/>
              <a:gd name="T4" fmla="*/ 4 w 29"/>
              <a:gd name="T5" fmla="*/ 7 h 23"/>
              <a:gd name="T6" fmla="*/ 11 w 29"/>
              <a:gd name="T7" fmla="*/ 13 h 23"/>
              <a:gd name="T8" fmla="*/ 24 w 29"/>
              <a:gd name="T9" fmla="*/ 0 h 23"/>
              <a:gd name="T10" fmla="*/ 29 w 29"/>
              <a:gd name="T11" fmla="*/ 4 h 23"/>
              <a:gd name="T12" fmla="*/ 11 w 29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3">
                <a:moveTo>
                  <a:pt x="11" y="23"/>
                </a:moveTo>
                <a:lnTo>
                  <a:pt x="0" y="11"/>
                </a:lnTo>
                <a:lnTo>
                  <a:pt x="4" y="7"/>
                </a:lnTo>
                <a:lnTo>
                  <a:pt x="11" y="13"/>
                </a:lnTo>
                <a:lnTo>
                  <a:pt x="24" y="0"/>
                </a:lnTo>
                <a:lnTo>
                  <a:pt x="29" y="4"/>
                </a:lnTo>
                <a:lnTo>
                  <a:pt x="11" y="23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EAF8FB84-7B92-B5E4-39FA-C02DDC532B09}"/>
              </a:ext>
            </a:extLst>
          </p:cNvPr>
          <p:cNvGrpSpPr/>
          <p:nvPr/>
        </p:nvGrpSpPr>
        <p:grpSpPr>
          <a:xfrm>
            <a:off x="6438900" y="2016125"/>
            <a:ext cx="5753100" cy="2825750"/>
            <a:chOff x="6438900" y="2355849"/>
            <a:chExt cx="5753100" cy="282575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8484E63-2024-EBF5-CA53-89888F8EF2CA}"/>
                </a:ext>
              </a:extLst>
            </p:cNvPr>
            <p:cNvSpPr/>
            <p:nvPr/>
          </p:nvSpPr>
          <p:spPr>
            <a:xfrm>
              <a:off x="6438900" y="2355849"/>
              <a:ext cx="5753100" cy="2825750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Marcador de contenido 4">
              <a:extLst>
                <a:ext uri="{FF2B5EF4-FFF2-40B4-BE49-F238E27FC236}">
                  <a16:creationId xmlns:a16="http://schemas.microsoft.com/office/drawing/2014/main" id="{D9F794F4-25AE-4C47-6105-E8A23C598FC9}"/>
                </a:ext>
              </a:extLst>
            </p:cNvPr>
            <p:cNvSpPr txBox="1">
              <a:spLocks/>
            </p:cNvSpPr>
            <p:nvPr/>
          </p:nvSpPr>
          <p:spPr>
            <a:xfrm>
              <a:off x="6882496" y="2860783"/>
              <a:ext cx="4865908" cy="18158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lvl="0" algn="ctr">
                <a:defRPr sz="2800" b="1">
                  <a:solidFill>
                    <a:schemeClr val="accent2"/>
                  </a:solidFill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8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Start with an Erasmus Mundus Design Measure and launch the basis for a joint programme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6327202A-4BA4-598E-79E7-04AD3BDD9178}"/>
              </a:ext>
            </a:extLst>
          </p:cNvPr>
          <p:cNvGrpSpPr/>
          <p:nvPr/>
        </p:nvGrpSpPr>
        <p:grpSpPr>
          <a:xfrm>
            <a:off x="0" y="2016124"/>
            <a:ext cx="5753100" cy="2825751"/>
            <a:chOff x="0" y="2355848"/>
            <a:chExt cx="5753100" cy="2825751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913FB41F-4BC1-9BAC-EB26-40E06AD8CB2A}"/>
                </a:ext>
              </a:extLst>
            </p:cNvPr>
            <p:cNvSpPr/>
            <p:nvPr/>
          </p:nvSpPr>
          <p:spPr>
            <a:xfrm>
              <a:off x="0" y="2355848"/>
              <a:ext cx="5753100" cy="2825751"/>
            </a:xfrm>
            <a:prstGeom prst="rect">
              <a:avLst/>
            </a:prstGeom>
            <a:solidFill>
              <a:srgbClr val="0088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" name="TextBox 22">
              <a:extLst>
                <a:ext uri="{FF2B5EF4-FFF2-40B4-BE49-F238E27FC236}">
                  <a16:creationId xmlns:a16="http://schemas.microsoft.com/office/drawing/2014/main" id="{C6906FF7-81B8-CEAA-1671-92861E7566C0}"/>
                </a:ext>
              </a:extLst>
            </p:cNvPr>
            <p:cNvSpPr txBox="1"/>
            <p:nvPr/>
          </p:nvSpPr>
          <p:spPr>
            <a:xfrm>
              <a:off x="443596" y="3076226"/>
              <a:ext cx="4865908" cy="13849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Interested in Erasmus Mundus but not yet ready for an EMJM? </a:t>
              </a:r>
            </a:p>
          </p:txBody>
        </p:sp>
      </p:grpSp>
      <p:sp>
        <p:nvSpPr>
          <p:cNvPr id="12" name="Triángulo isósceles 11">
            <a:extLst>
              <a:ext uri="{FF2B5EF4-FFF2-40B4-BE49-F238E27FC236}">
                <a16:creationId xmlns:a16="http://schemas.microsoft.com/office/drawing/2014/main" id="{BD466FED-E5C0-C568-89C3-D3E50E61796A}"/>
              </a:ext>
            </a:extLst>
          </p:cNvPr>
          <p:cNvSpPr/>
          <p:nvPr/>
        </p:nvSpPr>
        <p:spPr>
          <a:xfrm rot="5400000">
            <a:off x="5272087" y="3271838"/>
            <a:ext cx="1647825" cy="31432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82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Funding opportunities for 2021-2027 and information on how to apply are announced on the </a:t>
            </a:r>
            <a:r>
              <a:rPr lang="en-US" b="1" dirty="0"/>
              <a:t>European Commission’s Funding &amp; Tender Opportunities Portal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https://ec.europa.eu/info/funding-tenders/opportunities/portal/screen/home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How to </a:t>
            </a:r>
            <a:r>
              <a:rPr lang="fr-BE" dirty="0" err="1"/>
              <a:t>apply</a:t>
            </a:r>
            <a:r>
              <a:rPr lang="fr-B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9891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F5B81A-69AC-448C-ACD6-EAA6F95C9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Application package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8230B4-5E2A-1159-DD92-8164DE89DF16}"/>
              </a:ext>
            </a:extLst>
          </p:cNvPr>
          <p:cNvGrpSpPr>
            <a:grpSpLocks noChangeAspect="1"/>
          </p:cNvGrpSpPr>
          <p:nvPr/>
        </p:nvGrpSpPr>
        <p:grpSpPr>
          <a:xfrm>
            <a:off x="940498" y="1545444"/>
            <a:ext cx="3073775" cy="4624654"/>
            <a:chOff x="786809" y="1326912"/>
            <a:chExt cx="3381153" cy="5087119"/>
          </a:xfrm>
        </p:grpSpPr>
        <p:sp>
          <p:nvSpPr>
            <p:cNvPr id="5" name="Freeform: Shape 1985">
              <a:extLst>
                <a:ext uri="{FF2B5EF4-FFF2-40B4-BE49-F238E27FC236}">
                  <a16:creationId xmlns:a16="http://schemas.microsoft.com/office/drawing/2014/main" id="{AE721744-7FD9-4A23-9D69-16BE8E47C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809" y="2156833"/>
              <a:ext cx="3381153" cy="4257198"/>
            </a:xfrm>
            <a:custGeom>
              <a:avLst/>
              <a:gdLst>
                <a:gd name="connsiteX0" fmla="*/ 169336 w 1220753"/>
                <a:gd name="connsiteY0" fmla="*/ 99880 h 1537046"/>
                <a:gd name="connsiteX1" fmla="*/ 94329 w 1220753"/>
                <a:gd name="connsiteY1" fmla="*/ 175236 h 1537046"/>
                <a:gd name="connsiteX2" fmla="*/ 94329 w 1220753"/>
                <a:gd name="connsiteY2" fmla="*/ 1365851 h 1537046"/>
                <a:gd name="connsiteX3" fmla="*/ 169336 w 1220753"/>
                <a:gd name="connsiteY3" fmla="*/ 1442713 h 1537046"/>
                <a:gd name="connsiteX4" fmla="*/ 1049913 w 1220753"/>
                <a:gd name="connsiteY4" fmla="*/ 1442713 h 1537046"/>
                <a:gd name="connsiteX5" fmla="*/ 1126420 w 1220753"/>
                <a:gd name="connsiteY5" fmla="*/ 1365851 h 1537046"/>
                <a:gd name="connsiteX6" fmla="*/ 1126420 w 1220753"/>
                <a:gd name="connsiteY6" fmla="*/ 175236 h 1537046"/>
                <a:gd name="connsiteX7" fmla="*/ 1049913 w 1220753"/>
                <a:gd name="connsiteY7" fmla="*/ 99880 h 1537046"/>
                <a:gd name="connsiteX8" fmla="*/ 134132 w 1220753"/>
                <a:gd name="connsiteY8" fmla="*/ 0 h 1537046"/>
                <a:gd name="connsiteX9" fmla="*/ 1086621 w 1220753"/>
                <a:gd name="connsiteY9" fmla="*/ 0 h 1537046"/>
                <a:gd name="connsiteX10" fmla="*/ 1220753 w 1220753"/>
                <a:gd name="connsiteY10" fmla="*/ 132219 h 1537046"/>
                <a:gd name="connsiteX11" fmla="*/ 1220753 w 1220753"/>
                <a:gd name="connsiteY11" fmla="*/ 1403325 h 1537046"/>
                <a:gd name="connsiteX12" fmla="*/ 1086621 w 1220753"/>
                <a:gd name="connsiteY12" fmla="*/ 1537046 h 1537046"/>
                <a:gd name="connsiteX13" fmla="*/ 134132 w 1220753"/>
                <a:gd name="connsiteY13" fmla="*/ 1537046 h 1537046"/>
                <a:gd name="connsiteX14" fmla="*/ 0 w 1220753"/>
                <a:gd name="connsiteY14" fmla="*/ 1403325 h 1537046"/>
                <a:gd name="connsiteX15" fmla="*/ 0 w 1220753"/>
                <a:gd name="connsiteY15" fmla="*/ 132219 h 1537046"/>
                <a:gd name="connsiteX16" fmla="*/ 134132 w 1220753"/>
                <a:gd name="connsiteY16" fmla="*/ 0 h 153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0753" h="1537046">
                  <a:moveTo>
                    <a:pt x="169336" y="99880"/>
                  </a:moveTo>
                  <a:cubicBezTo>
                    <a:pt x="127332" y="99880"/>
                    <a:pt x="94329" y="133037"/>
                    <a:pt x="94329" y="175236"/>
                  </a:cubicBezTo>
                  <a:lnTo>
                    <a:pt x="94329" y="1365851"/>
                  </a:lnTo>
                  <a:cubicBezTo>
                    <a:pt x="94329" y="1408050"/>
                    <a:pt x="127332" y="1442713"/>
                    <a:pt x="169336" y="1442713"/>
                  </a:cubicBezTo>
                  <a:lnTo>
                    <a:pt x="1049913" y="1442713"/>
                  </a:lnTo>
                  <a:cubicBezTo>
                    <a:pt x="1091917" y="1442713"/>
                    <a:pt x="1126420" y="1408050"/>
                    <a:pt x="1126420" y="1365851"/>
                  </a:cubicBezTo>
                  <a:lnTo>
                    <a:pt x="1126420" y="175236"/>
                  </a:lnTo>
                  <a:cubicBezTo>
                    <a:pt x="1126420" y="133037"/>
                    <a:pt x="1091917" y="99880"/>
                    <a:pt x="1049913" y="99880"/>
                  </a:cubicBezTo>
                  <a:close/>
                  <a:moveTo>
                    <a:pt x="134132" y="0"/>
                  </a:moveTo>
                  <a:lnTo>
                    <a:pt x="1086621" y="0"/>
                  </a:lnTo>
                  <a:cubicBezTo>
                    <a:pt x="1158962" y="0"/>
                    <a:pt x="1220753" y="60100"/>
                    <a:pt x="1220753" y="132219"/>
                  </a:cubicBezTo>
                  <a:lnTo>
                    <a:pt x="1220753" y="1403325"/>
                  </a:lnTo>
                  <a:cubicBezTo>
                    <a:pt x="1220753" y="1476947"/>
                    <a:pt x="1158962" y="1537046"/>
                    <a:pt x="1086621" y="1537046"/>
                  </a:cubicBezTo>
                  <a:lnTo>
                    <a:pt x="134132" y="1537046"/>
                  </a:lnTo>
                  <a:cubicBezTo>
                    <a:pt x="60284" y="1537046"/>
                    <a:pt x="0" y="1476947"/>
                    <a:pt x="0" y="1403325"/>
                  </a:cubicBezTo>
                  <a:lnTo>
                    <a:pt x="0" y="132219"/>
                  </a:lnTo>
                  <a:cubicBezTo>
                    <a:pt x="0" y="60100"/>
                    <a:pt x="60284" y="0"/>
                    <a:pt x="134132" y="0"/>
                  </a:cubicBezTo>
                  <a:close/>
                </a:path>
              </a:pathLst>
            </a:custGeom>
            <a:solidFill>
              <a:srgbClr val="0088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Freeform 2233">
              <a:extLst>
                <a:ext uri="{FF2B5EF4-FFF2-40B4-BE49-F238E27FC236}">
                  <a16:creationId xmlns:a16="http://schemas.microsoft.com/office/drawing/2014/main" id="{ADFF7861-968E-43EF-A532-0B037B66F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666" y="1618927"/>
              <a:ext cx="2059431" cy="630130"/>
            </a:xfrm>
            <a:custGeom>
              <a:avLst/>
              <a:gdLst>
                <a:gd name="T0" fmla="*/ 283 w 494"/>
                <a:gd name="T1" fmla="*/ 0 h 149"/>
                <a:gd name="T2" fmla="*/ 247 w 494"/>
                <a:gd name="T3" fmla="*/ 40 h 149"/>
                <a:gd name="T4" fmla="*/ 210 w 494"/>
                <a:gd name="T5" fmla="*/ 0 h 149"/>
                <a:gd name="T6" fmla="*/ 0 w 494"/>
                <a:gd name="T7" fmla="*/ 0 h 149"/>
                <a:gd name="T8" fmla="*/ 0 w 494"/>
                <a:gd name="T9" fmla="*/ 149 h 149"/>
                <a:gd name="T10" fmla="*/ 494 w 494"/>
                <a:gd name="T11" fmla="*/ 149 h 149"/>
                <a:gd name="T12" fmla="*/ 494 w 494"/>
                <a:gd name="T13" fmla="*/ 0 h 149"/>
                <a:gd name="T14" fmla="*/ 283 w 494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149">
                  <a:moveTo>
                    <a:pt x="283" y="0"/>
                  </a:moveTo>
                  <a:cubicBezTo>
                    <a:pt x="282" y="22"/>
                    <a:pt x="266" y="40"/>
                    <a:pt x="247" y="40"/>
                  </a:cubicBezTo>
                  <a:cubicBezTo>
                    <a:pt x="228" y="40"/>
                    <a:pt x="212" y="22"/>
                    <a:pt x="210" y="0"/>
                  </a:cubicBezTo>
                  <a:lnTo>
                    <a:pt x="0" y="0"/>
                  </a:lnTo>
                  <a:lnTo>
                    <a:pt x="0" y="149"/>
                  </a:lnTo>
                  <a:lnTo>
                    <a:pt x="494" y="149"/>
                  </a:lnTo>
                  <a:lnTo>
                    <a:pt x="494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2234">
              <a:extLst>
                <a:ext uri="{FF2B5EF4-FFF2-40B4-BE49-F238E27FC236}">
                  <a16:creationId xmlns:a16="http://schemas.microsoft.com/office/drawing/2014/main" id="{B7E34238-4359-42E8-93A4-86D6A38D7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666" y="2079995"/>
              <a:ext cx="2059431" cy="16906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Freeform 2235">
              <a:extLst>
                <a:ext uri="{FF2B5EF4-FFF2-40B4-BE49-F238E27FC236}">
                  <a16:creationId xmlns:a16="http://schemas.microsoft.com/office/drawing/2014/main" id="{54F9002D-1A5F-4D2D-9C47-C2D8E4B600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735" y="1326912"/>
              <a:ext cx="553281" cy="537917"/>
            </a:xfrm>
            <a:custGeom>
              <a:avLst/>
              <a:gdLst>
                <a:gd name="T0" fmla="*/ 66 w 132"/>
                <a:gd name="T1" fmla="*/ 93 h 132"/>
                <a:gd name="T2" fmla="*/ 39 w 132"/>
                <a:gd name="T3" fmla="*/ 66 h 132"/>
                <a:gd name="T4" fmla="*/ 66 w 132"/>
                <a:gd name="T5" fmla="*/ 39 h 132"/>
                <a:gd name="T6" fmla="*/ 93 w 132"/>
                <a:gd name="T7" fmla="*/ 66 h 132"/>
                <a:gd name="T8" fmla="*/ 66 w 132"/>
                <a:gd name="T9" fmla="*/ 93 h 132"/>
                <a:gd name="T10" fmla="*/ 66 w 132"/>
                <a:gd name="T11" fmla="*/ 0 h 132"/>
                <a:gd name="T12" fmla="*/ 0 w 132"/>
                <a:gd name="T13" fmla="*/ 66 h 132"/>
                <a:gd name="T14" fmla="*/ 66 w 132"/>
                <a:gd name="T15" fmla="*/ 132 h 132"/>
                <a:gd name="T16" fmla="*/ 132 w 132"/>
                <a:gd name="T17" fmla="*/ 66 h 132"/>
                <a:gd name="T18" fmla="*/ 66 w 132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93"/>
                  </a:moveTo>
                  <a:cubicBezTo>
                    <a:pt x="51" y="93"/>
                    <a:pt x="39" y="81"/>
                    <a:pt x="39" y="66"/>
                  </a:cubicBezTo>
                  <a:cubicBezTo>
                    <a:pt x="39" y="51"/>
                    <a:pt x="51" y="39"/>
                    <a:pt x="66" y="39"/>
                  </a:cubicBezTo>
                  <a:cubicBezTo>
                    <a:pt x="81" y="39"/>
                    <a:pt x="93" y="51"/>
                    <a:pt x="93" y="66"/>
                  </a:cubicBezTo>
                  <a:cubicBezTo>
                    <a:pt x="93" y="81"/>
                    <a:pt x="81" y="93"/>
                    <a:pt x="66" y="93"/>
                  </a:cubicBezTo>
                  <a:close/>
                  <a:moveTo>
                    <a:pt x="66" y="0"/>
                  </a:moveTo>
                  <a:cubicBezTo>
                    <a:pt x="30" y="0"/>
                    <a:pt x="0" y="30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02" y="132"/>
                    <a:pt x="132" y="102"/>
                    <a:pt x="132" y="66"/>
                  </a:cubicBezTo>
                  <a:cubicBezTo>
                    <a:pt x="132" y="30"/>
                    <a:pt x="102" y="0"/>
                    <a:pt x="66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2236">
              <a:extLst>
                <a:ext uri="{FF2B5EF4-FFF2-40B4-BE49-F238E27FC236}">
                  <a16:creationId xmlns:a16="http://schemas.microsoft.com/office/drawing/2014/main" id="{FEAE216B-4657-4416-BCE0-741B549F9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666" y="2033882"/>
              <a:ext cx="2059431" cy="4611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angle 2237">
              <a:extLst>
                <a:ext uri="{FF2B5EF4-FFF2-40B4-BE49-F238E27FC236}">
                  <a16:creationId xmlns:a16="http://schemas.microsoft.com/office/drawing/2014/main" id="{6AEE5AC7-E68B-4357-8558-11C8D95D9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094" y="1588189"/>
              <a:ext cx="353489" cy="92213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2238">
              <a:extLst>
                <a:ext uri="{FF2B5EF4-FFF2-40B4-BE49-F238E27FC236}">
                  <a16:creationId xmlns:a16="http://schemas.microsoft.com/office/drawing/2014/main" id="{8E5F94DC-FB85-4BC0-8EB6-92EF7D164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9180" y="1588189"/>
              <a:ext cx="353489" cy="7684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2239">
              <a:extLst>
                <a:ext uri="{FF2B5EF4-FFF2-40B4-BE49-F238E27FC236}">
                  <a16:creationId xmlns:a16="http://schemas.microsoft.com/office/drawing/2014/main" id="{F5DAEBB6-5091-443B-91FC-BD9D0690E3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3977" y="2909916"/>
              <a:ext cx="845293" cy="829921"/>
            </a:xfrm>
            <a:custGeom>
              <a:avLst/>
              <a:gdLst>
                <a:gd name="T0" fmla="*/ 33 w 205"/>
                <a:gd name="T1" fmla="*/ 18 h 199"/>
                <a:gd name="T2" fmla="*/ 18 w 205"/>
                <a:gd name="T3" fmla="*/ 32 h 199"/>
                <a:gd name="T4" fmla="*/ 18 w 205"/>
                <a:gd name="T5" fmla="*/ 166 h 199"/>
                <a:gd name="T6" fmla="*/ 33 w 205"/>
                <a:gd name="T7" fmla="*/ 181 h 199"/>
                <a:gd name="T8" fmla="*/ 172 w 205"/>
                <a:gd name="T9" fmla="*/ 181 h 199"/>
                <a:gd name="T10" fmla="*/ 187 w 205"/>
                <a:gd name="T11" fmla="*/ 166 h 199"/>
                <a:gd name="T12" fmla="*/ 187 w 205"/>
                <a:gd name="T13" fmla="*/ 32 h 199"/>
                <a:gd name="T14" fmla="*/ 172 w 205"/>
                <a:gd name="T15" fmla="*/ 18 h 199"/>
                <a:gd name="T16" fmla="*/ 33 w 205"/>
                <a:gd name="T17" fmla="*/ 18 h 199"/>
                <a:gd name="T18" fmla="*/ 172 w 205"/>
                <a:gd name="T19" fmla="*/ 199 h 199"/>
                <a:gd name="T20" fmla="*/ 33 w 205"/>
                <a:gd name="T21" fmla="*/ 199 h 199"/>
                <a:gd name="T22" fmla="*/ 0 w 205"/>
                <a:gd name="T23" fmla="*/ 166 h 199"/>
                <a:gd name="T24" fmla="*/ 0 w 205"/>
                <a:gd name="T25" fmla="*/ 32 h 199"/>
                <a:gd name="T26" fmla="*/ 33 w 205"/>
                <a:gd name="T27" fmla="*/ 0 h 199"/>
                <a:gd name="T28" fmla="*/ 172 w 205"/>
                <a:gd name="T29" fmla="*/ 0 h 199"/>
                <a:gd name="T30" fmla="*/ 205 w 205"/>
                <a:gd name="T31" fmla="*/ 32 h 199"/>
                <a:gd name="T32" fmla="*/ 205 w 205"/>
                <a:gd name="T33" fmla="*/ 166 h 199"/>
                <a:gd name="T34" fmla="*/ 172 w 205"/>
                <a:gd name="T3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5" h="199">
                  <a:moveTo>
                    <a:pt x="33" y="18"/>
                  </a:moveTo>
                  <a:cubicBezTo>
                    <a:pt x="25" y="18"/>
                    <a:pt x="18" y="24"/>
                    <a:pt x="18" y="32"/>
                  </a:cubicBezTo>
                  <a:lnTo>
                    <a:pt x="18" y="166"/>
                  </a:lnTo>
                  <a:cubicBezTo>
                    <a:pt x="18" y="174"/>
                    <a:pt x="25" y="181"/>
                    <a:pt x="33" y="181"/>
                  </a:cubicBezTo>
                  <a:lnTo>
                    <a:pt x="172" y="181"/>
                  </a:lnTo>
                  <a:cubicBezTo>
                    <a:pt x="180" y="181"/>
                    <a:pt x="187" y="174"/>
                    <a:pt x="187" y="166"/>
                  </a:cubicBezTo>
                  <a:lnTo>
                    <a:pt x="187" y="32"/>
                  </a:lnTo>
                  <a:cubicBezTo>
                    <a:pt x="187" y="24"/>
                    <a:pt x="180" y="18"/>
                    <a:pt x="172" y="18"/>
                  </a:cubicBezTo>
                  <a:lnTo>
                    <a:pt x="33" y="18"/>
                  </a:lnTo>
                  <a:close/>
                  <a:moveTo>
                    <a:pt x="172" y="199"/>
                  </a:moveTo>
                  <a:lnTo>
                    <a:pt x="33" y="199"/>
                  </a:lnTo>
                  <a:cubicBezTo>
                    <a:pt x="15" y="199"/>
                    <a:pt x="0" y="184"/>
                    <a:pt x="0" y="166"/>
                  </a:cubicBezTo>
                  <a:lnTo>
                    <a:pt x="0" y="32"/>
                  </a:lnTo>
                  <a:cubicBezTo>
                    <a:pt x="0" y="14"/>
                    <a:pt x="15" y="0"/>
                    <a:pt x="33" y="0"/>
                  </a:cubicBezTo>
                  <a:lnTo>
                    <a:pt x="172" y="0"/>
                  </a:lnTo>
                  <a:cubicBezTo>
                    <a:pt x="190" y="0"/>
                    <a:pt x="205" y="14"/>
                    <a:pt x="205" y="32"/>
                  </a:cubicBezTo>
                  <a:lnTo>
                    <a:pt x="205" y="166"/>
                  </a:lnTo>
                  <a:cubicBezTo>
                    <a:pt x="205" y="184"/>
                    <a:pt x="190" y="199"/>
                    <a:pt x="172" y="19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angle 2240">
              <a:extLst>
                <a:ext uri="{FF2B5EF4-FFF2-40B4-BE49-F238E27FC236}">
                  <a16:creationId xmlns:a16="http://schemas.microsoft.com/office/drawing/2014/main" id="{39D64B28-F430-4FB9-8D87-EC954BE0E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2986757"/>
              <a:ext cx="507179" cy="10758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Rectangle 2241">
              <a:extLst>
                <a:ext uri="{FF2B5EF4-FFF2-40B4-BE49-F238E27FC236}">
                  <a16:creationId xmlns:a16="http://schemas.microsoft.com/office/drawing/2014/main" id="{5D48DE15-7372-42F0-B247-3F9BD99B1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3186557"/>
              <a:ext cx="1337097" cy="10758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angle 2242">
              <a:extLst>
                <a:ext uri="{FF2B5EF4-FFF2-40B4-BE49-F238E27FC236}">
                  <a16:creationId xmlns:a16="http://schemas.microsoft.com/office/drawing/2014/main" id="{FCDAC809-BCAF-422A-AEF4-AC355CC5F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3386348"/>
              <a:ext cx="1337097" cy="10758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tangle 2243">
              <a:extLst>
                <a:ext uri="{FF2B5EF4-FFF2-40B4-BE49-F238E27FC236}">
                  <a16:creationId xmlns:a16="http://schemas.microsoft.com/office/drawing/2014/main" id="{4DED901B-0B36-46FC-86CD-3A43EE8D2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3586148"/>
              <a:ext cx="1337097" cy="9221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2244">
              <a:extLst>
                <a:ext uri="{FF2B5EF4-FFF2-40B4-BE49-F238E27FC236}">
                  <a16:creationId xmlns:a16="http://schemas.microsoft.com/office/drawing/2014/main" id="{B1790A10-A007-4416-9583-45077D2E1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666" y="3125080"/>
              <a:ext cx="553281" cy="368853"/>
            </a:xfrm>
            <a:custGeom>
              <a:avLst/>
              <a:gdLst>
                <a:gd name="T0" fmla="*/ 132 w 132"/>
                <a:gd name="T1" fmla="*/ 16 h 92"/>
                <a:gd name="T2" fmla="*/ 131 w 132"/>
                <a:gd name="T3" fmla="*/ 13 h 92"/>
                <a:gd name="T4" fmla="*/ 120 w 132"/>
                <a:gd name="T5" fmla="*/ 2 h 92"/>
                <a:gd name="T6" fmla="*/ 113 w 132"/>
                <a:gd name="T7" fmla="*/ 2 h 92"/>
                <a:gd name="T8" fmla="*/ 58 w 132"/>
                <a:gd name="T9" fmla="*/ 57 h 92"/>
                <a:gd name="T10" fmla="*/ 21 w 132"/>
                <a:gd name="T11" fmla="*/ 19 h 92"/>
                <a:gd name="T12" fmla="*/ 17 w 132"/>
                <a:gd name="T13" fmla="*/ 18 h 92"/>
                <a:gd name="T14" fmla="*/ 13 w 132"/>
                <a:gd name="T15" fmla="*/ 19 h 92"/>
                <a:gd name="T16" fmla="*/ 2 w 132"/>
                <a:gd name="T17" fmla="*/ 30 h 92"/>
                <a:gd name="T18" fmla="*/ 2 w 132"/>
                <a:gd name="T19" fmla="*/ 38 h 92"/>
                <a:gd name="T20" fmla="*/ 54 w 132"/>
                <a:gd name="T21" fmla="*/ 90 h 92"/>
                <a:gd name="T22" fmla="*/ 61 w 132"/>
                <a:gd name="T23" fmla="*/ 90 h 92"/>
                <a:gd name="T24" fmla="*/ 131 w 132"/>
                <a:gd name="T25" fmla="*/ 20 h 92"/>
                <a:gd name="T26" fmla="*/ 132 w 132"/>
                <a:gd name="T27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92">
                  <a:moveTo>
                    <a:pt x="132" y="16"/>
                  </a:moveTo>
                  <a:lnTo>
                    <a:pt x="131" y="13"/>
                  </a:lnTo>
                  <a:lnTo>
                    <a:pt x="120" y="2"/>
                  </a:lnTo>
                  <a:cubicBezTo>
                    <a:pt x="118" y="0"/>
                    <a:pt x="115" y="0"/>
                    <a:pt x="113" y="2"/>
                  </a:cubicBezTo>
                  <a:lnTo>
                    <a:pt x="58" y="57"/>
                  </a:lnTo>
                  <a:lnTo>
                    <a:pt x="21" y="19"/>
                  </a:lnTo>
                  <a:lnTo>
                    <a:pt x="17" y="18"/>
                  </a:lnTo>
                  <a:lnTo>
                    <a:pt x="13" y="19"/>
                  </a:lnTo>
                  <a:lnTo>
                    <a:pt x="2" y="30"/>
                  </a:lnTo>
                  <a:cubicBezTo>
                    <a:pt x="0" y="32"/>
                    <a:pt x="0" y="36"/>
                    <a:pt x="2" y="38"/>
                  </a:cubicBezTo>
                  <a:lnTo>
                    <a:pt x="54" y="90"/>
                  </a:lnTo>
                  <a:cubicBezTo>
                    <a:pt x="56" y="92"/>
                    <a:pt x="59" y="92"/>
                    <a:pt x="61" y="90"/>
                  </a:cubicBezTo>
                  <a:lnTo>
                    <a:pt x="131" y="20"/>
                  </a:lnTo>
                  <a:lnTo>
                    <a:pt x="132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2245">
              <a:extLst>
                <a:ext uri="{FF2B5EF4-FFF2-40B4-BE49-F238E27FC236}">
                  <a16:creationId xmlns:a16="http://schemas.microsoft.com/office/drawing/2014/main" id="{F1CA2BE3-90C5-41DC-A66A-F55D4C76D4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3977" y="3893527"/>
              <a:ext cx="845293" cy="829921"/>
            </a:xfrm>
            <a:custGeom>
              <a:avLst/>
              <a:gdLst>
                <a:gd name="T0" fmla="*/ 33 w 205"/>
                <a:gd name="T1" fmla="*/ 18 h 199"/>
                <a:gd name="T2" fmla="*/ 18 w 205"/>
                <a:gd name="T3" fmla="*/ 33 h 199"/>
                <a:gd name="T4" fmla="*/ 18 w 205"/>
                <a:gd name="T5" fmla="*/ 167 h 199"/>
                <a:gd name="T6" fmla="*/ 33 w 205"/>
                <a:gd name="T7" fmla="*/ 182 h 199"/>
                <a:gd name="T8" fmla="*/ 172 w 205"/>
                <a:gd name="T9" fmla="*/ 182 h 199"/>
                <a:gd name="T10" fmla="*/ 187 w 205"/>
                <a:gd name="T11" fmla="*/ 167 h 199"/>
                <a:gd name="T12" fmla="*/ 187 w 205"/>
                <a:gd name="T13" fmla="*/ 33 h 199"/>
                <a:gd name="T14" fmla="*/ 172 w 205"/>
                <a:gd name="T15" fmla="*/ 18 h 199"/>
                <a:gd name="T16" fmla="*/ 33 w 205"/>
                <a:gd name="T17" fmla="*/ 18 h 199"/>
                <a:gd name="T18" fmla="*/ 172 w 205"/>
                <a:gd name="T19" fmla="*/ 199 h 199"/>
                <a:gd name="T20" fmla="*/ 33 w 205"/>
                <a:gd name="T21" fmla="*/ 199 h 199"/>
                <a:gd name="T22" fmla="*/ 0 w 205"/>
                <a:gd name="T23" fmla="*/ 167 h 199"/>
                <a:gd name="T24" fmla="*/ 0 w 205"/>
                <a:gd name="T25" fmla="*/ 33 h 199"/>
                <a:gd name="T26" fmla="*/ 33 w 205"/>
                <a:gd name="T27" fmla="*/ 0 h 199"/>
                <a:gd name="T28" fmla="*/ 172 w 205"/>
                <a:gd name="T29" fmla="*/ 0 h 199"/>
                <a:gd name="T30" fmla="*/ 205 w 205"/>
                <a:gd name="T31" fmla="*/ 33 h 199"/>
                <a:gd name="T32" fmla="*/ 205 w 205"/>
                <a:gd name="T33" fmla="*/ 167 h 199"/>
                <a:gd name="T34" fmla="*/ 172 w 205"/>
                <a:gd name="T3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5" h="199">
                  <a:moveTo>
                    <a:pt x="33" y="18"/>
                  </a:moveTo>
                  <a:cubicBezTo>
                    <a:pt x="25" y="18"/>
                    <a:pt x="18" y="25"/>
                    <a:pt x="18" y="33"/>
                  </a:cubicBezTo>
                  <a:lnTo>
                    <a:pt x="18" y="167"/>
                  </a:lnTo>
                  <a:cubicBezTo>
                    <a:pt x="18" y="175"/>
                    <a:pt x="25" y="182"/>
                    <a:pt x="33" y="182"/>
                  </a:cubicBezTo>
                  <a:lnTo>
                    <a:pt x="172" y="182"/>
                  </a:lnTo>
                  <a:cubicBezTo>
                    <a:pt x="180" y="182"/>
                    <a:pt x="187" y="175"/>
                    <a:pt x="187" y="167"/>
                  </a:cubicBezTo>
                  <a:lnTo>
                    <a:pt x="187" y="33"/>
                  </a:lnTo>
                  <a:cubicBezTo>
                    <a:pt x="187" y="25"/>
                    <a:pt x="180" y="18"/>
                    <a:pt x="172" y="18"/>
                  </a:cubicBezTo>
                  <a:lnTo>
                    <a:pt x="33" y="18"/>
                  </a:lnTo>
                  <a:close/>
                  <a:moveTo>
                    <a:pt x="172" y="199"/>
                  </a:moveTo>
                  <a:lnTo>
                    <a:pt x="33" y="199"/>
                  </a:lnTo>
                  <a:cubicBezTo>
                    <a:pt x="15" y="199"/>
                    <a:pt x="0" y="185"/>
                    <a:pt x="0" y="167"/>
                  </a:cubicBezTo>
                  <a:lnTo>
                    <a:pt x="0" y="33"/>
                  </a:lnTo>
                  <a:cubicBezTo>
                    <a:pt x="0" y="15"/>
                    <a:pt x="15" y="0"/>
                    <a:pt x="33" y="0"/>
                  </a:cubicBezTo>
                  <a:lnTo>
                    <a:pt x="172" y="0"/>
                  </a:lnTo>
                  <a:cubicBezTo>
                    <a:pt x="190" y="0"/>
                    <a:pt x="205" y="15"/>
                    <a:pt x="205" y="33"/>
                  </a:cubicBezTo>
                  <a:lnTo>
                    <a:pt x="205" y="167"/>
                  </a:lnTo>
                  <a:cubicBezTo>
                    <a:pt x="205" y="185"/>
                    <a:pt x="190" y="199"/>
                    <a:pt x="172" y="19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 2246">
              <a:extLst>
                <a:ext uri="{FF2B5EF4-FFF2-40B4-BE49-F238E27FC236}">
                  <a16:creationId xmlns:a16="http://schemas.microsoft.com/office/drawing/2014/main" id="{376101E8-8D1E-4BF1-B968-DE4D7060E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3985742"/>
              <a:ext cx="507179" cy="9221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2247">
              <a:extLst>
                <a:ext uri="{FF2B5EF4-FFF2-40B4-BE49-F238E27FC236}">
                  <a16:creationId xmlns:a16="http://schemas.microsoft.com/office/drawing/2014/main" id="{E5B4C060-F8B1-4DC1-9846-A106C6972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4185531"/>
              <a:ext cx="1337097" cy="10758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ectangle 2248">
              <a:extLst>
                <a:ext uri="{FF2B5EF4-FFF2-40B4-BE49-F238E27FC236}">
                  <a16:creationId xmlns:a16="http://schemas.microsoft.com/office/drawing/2014/main" id="{ECA03F2C-26DB-4413-8A76-7292C6A0B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4385333"/>
              <a:ext cx="1337097" cy="10758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ectangle 2249">
              <a:extLst>
                <a:ext uri="{FF2B5EF4-FFF2-40B4-BE49-F238E27FC236}">
                  <a16:creationId xmlns:a16="http://schemas.microsoft.com/office/drawing/2014/main" id="{35C278D8-6D86-4903-BCD3-345BE1E2D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4569761"/>
              <a:ext cx="1337097" cy="10758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2250">
              <a:extLst>
                <a:ext uri="{FF2B5EF4-FFF2-40B4-BE49-F238E27FC236}">
                  <a16:creationId xmlns:a16="http://schemas.microsoft.com/office/drawing/2014/main" id="{0A67BD67-5C39-4170-AC47-B3AFE8FD4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666" y="4108693"/>
              <a:ext cx="553281" cy="384228"/>
            </a:xfrm>
            <a:custGeom>
              <a:avLst/>
              <a:gdLst>
                <a:gd name="T0" fmla="*/ 132 w 132"/>
                <a:gd name="T1" fmla="*/ 16 h 92"/>
                <a:gd name="T2" fmla="*/ 131 w 132"/>
                <a:gd name="T3" fmla="*/ 12 h 92"/>
                <a:gd name="T4" fmla="*/ 120 w 132"/>
                <a:gd name="T5" fmla="*/ 2 h 92"/>
                <a:gd name="T6" fmla="*/ 113 w 132"/>
                <a:gd name="T7" fmla="*/ 2 h 92"/>
                <a:gd name="T8" fmla="*/ 58 w 132"/>
                <a:gd name="T9" fmla="*/ 57 h 92"/>
                <a:gd name="T10" fmla="*/ 21 w 132"/>
                <a:gd name="T11" fmla="*/ 19 h 92"/>
                <a:gd name="T12" fmla="*/ 17 w 132"/>
                <a:gd name="T13" fmla="*/ 17 h 92"/>
                <a:gd name="T14" fmla="*/ 13 w 132"/>
                <a:gd name="T15" fmla="*/ 19 h 92"/>
                <a:gd name="T16" fmla="*/ 2 w 132"/>
                <a:gd name="T17" fmla="*/ 30 h 92"/>
                <a:gd name="T18" fmla="*/ 2 w 132"/>
                <a:gd name="T19" fmla="*/ 38 h 92"/>
                <a:gd name="T20" fmla="*/ 54 w 132"/>
                <a:gd name="T21" fmla="*/ 89 h 92"/>
                <a:gd name="T22" fmla="*/ 61 w 132"/>
                <a:gd name="T23" fmla="*/ 89 h 92"/>
                <a:gd name="T24" fmla="*/ 131 w 132"/>
                <a:gd name="T25" fmla="*/ 20 h 92"/>
                <a:gd name="T26" fmla="*/ 132 w 132"/>
                <a:gd name="T27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92">
                  <a:moveTo>
                    <a:pt x="132" y="16"/>
                  </a:moveTo>
                  <a:lnTo>
                    <a:pt x="131" y="12"/>
                  </a:lnTo>
                  <a:lnTo>
                    <a:pt x="120" y="2"/>
                  </a:lnTo>
                  <a:cubicBezTo>
                    <a:pt x="118" y="0"/>
                    <a:pt x="115" y="0"/>
                    <a:pt x="113" y="2"/>
                  </a:cubicBezTo>
                  <a:lnTo>
                    <a:pt x="58" y="57"/>
                  </a:lnTo>
                  <a:lnTo>
                    <a:pt x="21" y="19"/>
                  </a:lnTo>
                  <a:lnTo>
                    <a:pt x="17" y="17"/>
                  </a:lnTo>
                  <a:lnTo>
                    <a:pt x="13" y="19"/>
                  </a:lnTo>
                  <a:lnTo>
                    <a:pt x="2" y="30"/>
                  </a:lnTo>
                  <a:cubicBezTo>
                    <a:pt x="0" y="32"/>
                    <a:pt x="0" y="36"/>
                    <a:pt x="2" y="38"/>
                  </a:cubicBezTo>
                  <a:lnTo>
                    <a:pt x="54" y="89"/>
                  </a:lnTo>
                  <a:cubicBezTo>
                    <a:pt x="56" y="92"/>
                    <a:pt x="59" y="92"/>
                    <a:pt x="61" y="89"/>
                  </a:cubicBezTo>
                  <a:lnTo>
                    <a:pt x="131" y="20"/>
                  </a:lnTo>
                  <a:lnTo>
                    <a:pt x="132" y="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2251">
              <a:extLst>
                <a:ext uri="{FF2B5EF4-FFF2-40B4-BE49-F238E27FC236}">
                  <a16:creationId xmlns:a16="http://schemas.microsoft.com/office/drawing/2014/main" id="{E10E24C8-3114-422A-91EC-47898F34DC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3977" y="4877137"/>
              <a:ext cx="845293" cy="829921"/>
            </a:xfrm>
            <a:custGeom>
              <a:avLst/>
              <a:gdLst>
                <a:gd name="T0" fmla="*/ 33 w 205"/>
                <a:gd name="T1" fmla="*/ 18 h 199"/>
                <a:gd name="T2" fmla="*/ 18 w 205"/>
                <a:gd name="T3" fmla="*/ 32 h 199"/>
                <a:gd name="T4" fmla="*/ 18 w 205"/>
                <a:gd name="T5" fmla="*/ 166 h 199"/>
                <a:gd name="T6" fmla="*/ 33 w 205"/>
                <a:gd name="T7" fmla="*/ 181 h 199"/>
                <a:gd name="T8" fmla="*/ 172 w 205"/>
                <a:gd name="T9" fmla="*/ 181 h 199"/>
                <a:gd name="T10" fmla="*/ 187 w 205"/>
                <a:gd name="T11" fmla="*/ 166 h 199"/>
                <a:gd name="T12" fmla="*/ 187 w 205"/>
                <a:gd name="T13" fmla="*/ 32 h 199"/>
                <a:gd name="T14" fmla="*/ 172 w 205"/>
                <a:gd name="T15" fmla="*/ 18 h 199"/>
                <a:gd name="T16" fmla="*/ 33 w 205"/>
                <a:gd name="T17" fmla="*/ 18 h 199"/>
                <a:gd name="T18" fmla="*/ 172 w 205"/>
                <a:gd name="T19" fmla="*/ 199 h 199"/>
                <a:gd name="T20" fmla="*/ 33 w 205"/>
                <a:gd name="T21" fmla="*/ 199 h 199"/>
                <a:gd name="T22" fmla="*/ 0 w 205"/>
                <a:gd name="T23" fmla="*/ 166 h 199"/>
                <a:gd name="T24" fmla="*/ 0 w 205"/>
                <a:gd name="T25" fmla="*/ 32 h 199"/>
                <a:gd name="T26" fmla="*/ 33 w 205"/>
                <a:gd name="T27" fmla="*/ 0 h 199"/>
                <a:gd name="T28" fmla="*/ 172 w 205"/>
                <a:gd name="T29" fmla="*/ 0 h 199"/>
                <a:gd name="T30" fmla="*/ 205 w 205"/>
                <a:gd name="T31" fmla="*/ 32 h 199"/>
                <a:gd name="T32" fmla="*/ 205 w 205"/>
                <a:gd name="T33" fmla="*/ 166 h 199"/>
                <a:gd name="T34" fmla="*/ 172 w 205"/>
                <a:gd name="T3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5" h="199">
                  <a:moveTo>
                    <a:pt x="33" y="18"/>
                  </a:moveTo>
                  <a:cubicBezTo>
                    <a:pt x="25" y="18"/>
                    <a:pt x="18" y="24"/>
                    <a:pt x="18" y="32"/>
                  </a:cubicBezTo>
                  <a:lnTo>
                    <a:pt x="18" y="166"/>
                  </a:lnTo>
                  <a:cubicBezTo>
                    <a:pt x="18" y="174"/>
                    <a:pt x="25" y="181"/>
                    <a:pt x="33" y="181"/>
                  </a:cubicBezTo>
                  <a:lnTo>
                    <a:pt x="172" y="181"/>
                  </a:lnTo>
                  <a:cubicBezTo>
                    <a:pt x="180" y="181"/>
                    <a:pt x="187" y="174"/>
                    <a:pt x="187" y="166"/>
                  </a:cubicBezTo>
                  <a:lnTo>
                    <a:pt x="187" y="32"/>
                  </a:lnTo>
                  <a:cubicBezTo>
                    <a:pt x="187" y="24"/>
                    <a:pt x="180" y="18"/>
                    <a:pt x="172" y="18"/>
                  </a:cubicBezTo>
                  <a:lnTo>
                    <a:pt x="33" y="18"/>
                  </a:lnTo>
                  <a:close/>
                  <a:moveTo>
                    <a:pt x="172" y="199"/>
                  </a:moveTo>
                  <a:lnTo>
                    <a:pt x="33" y="199"/>
                  </a:lnTo>
                  <a:cubicBezTo>
                    <a:pt x="15" y="199"/>
                    <a:pt x="0" y="184"/>
                    <a:pt x="0" y="166"/>
                  </a:cubicBezTo>
                  <a:lnTo>
                    <a:pt x="0" y="32"/>
                  </a:lnTo>
                  <a:cubicBezTo>
                    <a:pt x="0" y="14"/>
                    <a:pt x="15" y="0"/>
                    <a:pt x="33" y="0"/>
                  </a:cubicBezTo>
                  <a:lnTo>
                    <a:pt x="172" y="0"/>
                  </a:lnTo>
                  <a:cubicBezTo>
                    <a:pt x="190" y="0"/>
                    <a:pt x="205" y="14"/>
                    <a:pt x="205" y="32"/>
                  </a:cubicBezTo>
                  <a:lnTo>
                    <a:pt x="205" y="166"/>
                  </a:lnTo>
                  <a:cubicBezTo>
                    <a:pt x="205" y="184"/>
                    <a:pt x="190" y="199"/>
                    <a:pt x="172" y="199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ectangle 2252">
              <a:extLst>
                <a:ext uri="{FF2B5EF4-FFF2-40B4-BE49-F238E27FC236}">
                  <a16:creationId xmlns:a16="http://schemas.microsoft.com/office/drawing/2014/main" id="{5F472B22-CBF7-4A75-83AC-C12AC4496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4953978"/>
              <a:ext cx="507179" cy="10758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Rectangle 2253">
              <a:extLst>
                <a:ext uri="{FF2B5EF4-FFF2-40B4-BE49-F238E27FC236}">
                  <a16:creationId xmlns:a16="http://schemas.microsoft.com/office/drawing/2014/main" id="{92AE2DA3-9382-4501-88B3-576A30126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5153780"/>
              <a:ext cx="1337097" cy="10758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tangle 2254">
              <a:extLst>
                <a:ext uri="{FF2B5EF4-FFF2-40B4-BE49-F238E27FC236}">
                  <a16:creationId xmlns:a16="http://schemas.microsoft.com/office/drawing/2014/main" id="{839ADF4C-6347-4AED-A0E5-AD2E00E94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5353569"/>
              <a:ext cx="1337097" cy="10758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tangle 2255">
              <a:extLst>
                <a:ext uri="{FF2B5EF4-FFF2-40B4-BE49-F238E27FC236}">
                  <a16:creationId xmlns:a16="http://schemas.microsoft.com/office/drawing/2014/main" id="{7B494483-BEA4-4DE4-9C8C-A69A251D8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948" y="5553372"/>
              <a:ext cx="1337097" cy="92213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2256">
              <a:extLst>
                <a:ext uri="{FF2B5EF4-FFF2-40B4-BE49-F238E27FC236}">
                  <a16:creationId xmlns:a16="http://schemas.microsoft.com/office/drawing/2014/main" id="{D8679D34-B90D-4A86-9D5B-0F510713B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666" y="5076929"/>
              <a:ext cx="553281" cy="384228"/>
            </a:xfrm>
            <a:custGeom>
              <a:avLst/>
              <a:gdLst>
                <a:gd name="T0" fmla="*/ 132 w 132"/>
                <a:gd name="T1" fmla="*/ 16 h 92"/>
                <a:gd name="T2" fmla="*/ 131 w 132"/>
                <a:gd name="T3" fmla="*/ 12 h 92"/>
                <a:gd name="T4" fmla="*/ 120 w 132"/>
                <a:gd name="T5" fmla="*/ 2 h 92"/>
                <a:gd name="T6" fmla="*/ 113 w 132"/>
                <a:gd name="T7" fmla="*/ 2 h 92"/>
                <a:gd name="T8" fmla="*/ 58 w 132"/>
                <a:gd name="T9" fmla="*/ 57 h 92"/>
                <a:gd name="T10" fmla="*/ 21 w 132"/>
                <a:gd name="T11" fmla="*/ 19 h 92"/>
                <a:gd name="T12" fmla="*/ 17 w 132"/>
                <a:gd name="T13" fmla="*/ 18 h 92"/>
                <a:gd name="T14" fmla="*/ 13 w 132"/>
                <a:gd name="T15" fmla="*/ 19 h 92"/>
                <a:gd name="T16" fmla="*/ 2 w 132"/>
                <a:gd name="T17" fmla="*/ 30 h 92"/>
                <a:gd name="T18" fmla="*/ 2 w 132"/>
                <a:gd name="T19" fmla="*/ 38 h 92"/>
                <a:gd name="T20" fmla="*/ 54 w 132"/>
                <a:gd name="T21" fmla="*/ 90 h 92"/>
                <a:gd name="T22" fmla="*/ 61 w 132"/>
                <a:gd name="T23" fmla="*/ 90 h 92"/>
                <a:gd name="T24" fmla="*/ 131 w 132"/>
                <a:gd name="T25" fmla="*/ 20 h 92"/>
                <a:gd name="T26" fmla="*/ 132 w 132"/>
                <a:gd name="T27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92">
                  <a:moveTo>
                    <a:pt x="132" y="16"/>
                  </a:moveTo>
                  <a:lnTo>
                    <a:pt x="131" y="12"/>
                  </a:lnTo>
                  <a:lnTo>
                    <a:pt x="120" y="2"/>
                  </a:lnTo>
                  <a:cubicBezTo>
                    <a:pt x="118" y="0"/>
                    <a:pt x="115" y="0"/>
                    <a:pt x="113" y="2"/>
                  </a:cubicBezTo>
                  <a:lnTo>
                    <a:pt x="58" y="57"/>
                  </a:lnTo>
                  <a:lnTo>
                    <a:pt x="21" y="19"/>
                  </a:lnTo>
                  <a:lnTo>
                    <a:pt x="17" y="18"/>
                  </a:lnTo>
                  <a:lnTo>
                    <a:pt x="13" y="19"/>
                  </a:lnTo>
                  <a:lnTo>
                    <a:pt x="2" y="30"/>
                  </a:lnTo>
                  <a:cubicBezTo>
                    <a:pt x="0" y="32"/>
                    <a:pt x="0" y="36"/>
                    <a:pt x="2" y="38"/>
                  </a:cubicBezTo>
                  <a:lnTo>
                    <a:pt x="54" y="90"/>
                  </a:lnTo>
                  <a:cubicBezTo>
                    <a:pt x="56" y="92"/>
                    <a:pt x="59" y="92"/>
                    <a:pt x="61" y="90"/>
                  </a:cubicBezTo>
                  <a:lnTo>
                    <a:pt x="131" y="20"/>
                  </a:lnTo>
                  <a:lnTo>
                    <a:pt x="132" y="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8F4FBCFC-62A3-961C-8B8D-73B0BA802C25}"/>
              </a:ext>
            </a:extLst>
          </p:cNvPr>
          <p:cNvGrpSpPr/>
          <p:nvPr/>
        </p:nvGrpSpPr>
        <p:grpSpPr>
          <a:xfrm>
            <a:off x="4475335" y="1818095"/>
            <a:ext cx="6831814" cy="4079352"/>
            <a:chOff x="4778939" y="1850514"/>
            <a:chExt cx="6831814" cy="407935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4CCEE75-A0BC-4180-A474-7F71CA01FF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78939" y="2556880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4FF1FBE-E5B0-43AE-92EC-BD04456225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78939" y="3828468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619D6B6-40A5-4A50-8536-8198AC71C1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78939" y="5096813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50EAAA52-ECEB-5FD2-67AB-2C1A26F85045}"/>
                </a:ext>
              </a:extLst>
            </p:cNvPr>
            <p:cNvGrpSpPr/>
            <p:nvPr/>
          </p:nvGrpSpPr>
          <p:grpSpPr>
            <a:xfrm>
              <a:off x="5613991" y="2482771"/>
              <a:ext cx="5996762" cy="923329"/>
              <a:chOff x="5534642" y="2268052"/>
              <a:chExt cx="5996762" cy="92332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725343-AF1E-4082-87E7-D152328895AE}"/>
                  </a:ext>
                </a:extLst>
              </p:cNvPr>
              <p:cNvSpPr txBox="1"/>
              <p:nvPr/>
            </p:nvSpPr>
            <p:spPr>
              <a:xfrm>
                <a:off x="5534642" y="2268052"/>
                <a:ext cx="5996762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858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Part A – Administrative Forms</a:t>
                </a:r>
              </a:p>
            </p:txBody>
          </p:sp>
          <p:sp>
            <p:nvSpPr>
              <p:cNvPr id="38" name="TextBox 32">
                <a:extLst>
                  <a:ext uri="{FF2B5EF4-FFF2-40B4-BE49-F238E27FC236}">
                    <a16:creationId xmlns:a16="http://schemas.microsoft.com/office/drawing/2014/main" id="{5735BF61-3E97-7480-FA7D-9EAE962D37B3}"/>
                  </a:ext>
                </a:extLst>
              </p:cNvPr>
              <p:cNvSpPr txBox="1"/>
              <p:nvPr/>
            </p:nvSpPr>
            <p:spPr>
              <a:xfrm>
                <a:off x="5534642" y="2606606"/>
                <a:ext cx="5996762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Contains general information about the project, data on the applicant organisation and contact persons</a:t>
                </a:r>
              </a:p>
            </p:txBody>
          </p:sp>
        </p:grpSp>
        <p:sp>
          <p:nvSpPr>
            <p:cNvPr id="40" name="TextBox 1">
              <a:extLst>
                <a:ext uri="{FF2B5EF4-FFF2-40B4-BE49-F238E27FC236}">
                  <a16:creationId xmlns:a16="http://schemas.microsoft.com/office/drawing/2014/main" id="{A81D8008-3C30-A028-A7D3-62C10169F1DF}"/>
                </a:ext>
              </a:extLst>
            </p:cNvPr>
            <p:cNvSpPr txBox="1"/>
            <p:nvPr/>
          </p:nvSpPr>
          <p:spPr>
            <a:xfrm>
              <a:off x="4899616" y="2674224"/>
              <a:ext cx="514348" cy="52101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>
              <a:defPPr>
                <a:defRPr lang="en-US"/>
              </a:defPPr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ckwell Extra Bold" panose="02060903040505020403" pitchFamily="18" charset="0"/>
                  <a:ea typeface="+mn-ea"/>
                  <a:cs typeface="+mn-cs"/>
                </a:rPr>
                <a:t>A</a:t>
              </a:r>
            </a:p>
          </p:txBody>
        </p: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9F553596-681D-B7AB-7E54-8D86AF8CE708}"/>
                </a:ext>
              </a:extLst>
            </p:cNvPr>
            <p:cNvGrpSpPr/>
            <p:nvPr/>
          </p:nvGrpSpPr>
          <p:grpSpPr>
            <a:xfrm>
              <a:off x="5613991" y="3744654"/>
              <a:ext cx="5996762" cy="923329"/>
              <a:chOff x="5534642" y="2268052"/>
              <a:chExt cx="5996762" cy="923329"/>
            </a:xfrm>
          </p:grpSpPr>
          <p:sp>
            <p:nvSpPr>
              <p:cNvPr id="42" name="TextBox 32">
                <a:extLst>
                  <a:ext uri="{FF2B5EF4-FFF2-40B4-BE49-F238E27FC236}">
                    <a16:creationId xmlns:a16="http://schemas.microsoft.com/office/drawing/2014/main" id="{26FD323B-C929-5623-D1D8-75FB627094D4}"/>
                  </a:ext>
                </a:extLst>
              </p:cNvPr>
              <p:cNvSpPr txBox="1"/>
              <p:nvPr/>
            </p:nvSpPr>
            <p:spPr>
              <a:xfrm>
                <a:off x="5534642" y="2268052"/>
                <a:ext cx="5996762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C5DE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Part B – Technical description</a:t>
                </a:r>
              </a:p>
            </p:txBody>
          </p:sp>
          <p:sp>
            <p:nvSpPr>
              <p:cNvPr id="43" name="TextBox 32">
                <a:extLst>
                  <a:ext uri="{FF2B5EF4-FFF2-40B4-BE49-F238E27FC236}">
                    <a16:creationId xmlns:a16="http://schemas.microsoft.com/office/drawing/2014/main" id="{3C7D9F50-2ECC-ECDA-52CC-8B11251717BE}"/>
                  </a:ext>
                </a:extLst>
              </p:cNvPr>
              <p:cNvSpPr txBox="1"/>
              <p:nvPr/>
            </p:nvSpPr>
            <p:spPr>
              <a:xfrm>
                <a:off x="5534642" y="2606606"/>
                <a:ext cx="5996762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Contains the narrative part of the project, the work package and deliverables</a:t>
                </a:r>
              </a:p>
            </p:txBody>
          </p:sp>
        </p:grpSp>
        <p:sp>
          <p:nvSpPr>
            <p:cNvPr id="46" name="TextBox 1">
              <a:extLst>
                <a:ext uri="{FF2B5EF4-FFF2-40B4-BE49-F238E27FC236}">
                  <a16:creationId xmlns:a16="http://schemas.microsoft.com/office/drawing/2014/main" id="{B8507C30-C562-1323-0664-262C47FA8575}"/>
                </a:ext>
              </a:extLst>
            </p:cNvPr>
            <p:cNvSpPr txBox="1"/>
            <p:nvPr/>
          </p:nvSpPr>
          <p:spPr>
            <a:xfrm>
              <a:off x="4899616" y="3945812"/>
              <a:ext cx="514348" cy="52101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>
              <a:defPPr>
                <a:defRPr lang="en-US"/>
              </a:defPPr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ckwell Extra Bold" panose="02060903040505020403" pitchFamily="18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47" name="TextBox 1">
              <a:extLst>
                <a:ext uri="{FF2B5EF4-FFF2-40B4-BE49-F238E27FC236}">
                  <a16:creationId xmlns:a16="http://schemas.microsoft.com/office/drawing/2014/main" id="{44D5FBD9-07B3-23F0-1F80-C1B4FFB24AB6}"/>
                </a:ext>
              </a:extLst>
            </p:cNvPr>
            <p:cNvSpPr txBox="1"/>
            <p:nvPr/>
          </p:nvSpPr>
          <p:spPr>
            <a:xfrm>
              <a:off x="4899616" y="5207695"/>
              <a:ext cx="514348" cy="52101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>
              <a:defPPr>
                <a:defRPr lang="en-US"/>
              </a:defPPr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Roboto" panose="02000000000000000000" pitchFamily="2" charset="0"/>
                <a:buChar char="–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ckwell Extra Bold" panose="02060903040505020403" pitchFamily="18" charset="0"/>
                  <a:ea typeface="+mn-ea"/>
                  <a:cs typeface="+mn-cs"/>
                </a:rPr>
                <a:t>C</a:t>
              </a:r>
            </a:p>
          </p:txBody>
        </p: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0FD1AF71-BF2E-CC3C-FF03-664EF572066B}"/>
                </a:ext>
              </a:extLst>
            </p:cNvPr>
            <p:cNvGrpSpPr/>
            <p:nvPr/>
          </p:nvGrpSpPr>
          <p:grpSpPr>
            <a:xfrm>
              <a:off x="5613991" y="5006537"/>
              <a:ext cx="5996762" cy="923329"/>
              <a:chOff x="5534642" y="2268052"/>
              <a:chExt cx="5996762" cy="923329"/>
            </a:xfrm>
          </p:grpSpPr>
          <p:sp>
            <p:nvSpPr>
              <p:cNvPr id="49" name="TextBox 32">
                <a:extLst>
                  <a:ext uri="{FF2B5EF4-FFF2-40B4-BE49-F238E27FC236}">
                    <a16:creationId xmlns:a16="http://schemas.microsoft.com/office/drawing/2014/main" id="{2A966DC2-F895-A0D1-FCBC-F36F1A2AF32B}"/>
                  </a:ext>
                </a:extLst>
              </p:cNvPr>
              <p:cNvSpPr txBox="1"/>
              <p:nvPr/>
            </p:nvSpPr>
            <p:spPr>
              <a:xfrm>
                <a:off x="5534642" y="2268052"/>
                <a:ext cx="5996762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EC08A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Part C – Administrative forms</a:t>
                </a:r>
              </a:p>
            </p:txBody>
          </p:sp>
          <p:sp>
            <p:nvSpPr>
              <p:cNvPr id="50" name="TextBox 32">
                <a:extLst>
                  <a:ext uri="{FF2B5EF4-FFF2-40B4-BE49-F238E27FC236}">
                    <a16:creationId xmlns:a16="http://schemas.microsoft.com/office/drawing/2014/main" id="{6E2193D6-CB99-6DC8-28E9-10DE6EDAE6C2}"/>
                  </a:ext>
                </a:extLst>
              </p:cNvPr>
              <p:cNvSpPr txBox="1"/>
              <p:nvPr/>
            </p:nvSpPr>
            <p:spPr>
              <a:xfrm>
                <a:off x="5534642" y="2606606"/>
                <a:ext cx="5996762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Specificities about </a:t>
                </a:r>
                <a:r>
                  <a:rPr lang="en-GB" sz="1600" dirty="0">
                    <a:solidFill>
                      <a:srgbClr val="4D4D4D"/>
                    </a:solidFill>
                    <a:latin typeface="Arial"/>
                  </a:rPr>
                  <a:t>the </a:t>
                </a: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D4D4D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EMDM (nº of ECTS, type of degrees to be awarded, participating organisations)</a:t>
                </a:r>
              </a:p>
            </p:txBody>
          </p:sp>
        </p:grp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1903E6E7-5A03-CED6-F2D2-4FC3ED9BDBF3}"/>
                </a:ext>
              </a:extLst>
            </p:cNvPr>
            <p:cNvSpPr txBox="1"/>
            <p:nvPr/>
          </p:nvSpPr>
          <p:spPr>
            <a:xfrm>
              <a:off x="4778939" y="1850514"/>
              <a:ext cx="68318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 application form is structured in three parts:</a:t>
              </a:r>
            </a:p>
          </p:txBody>
        </p:sp>
      </p:grpSp>
      <p:sp>
        <p:nvSpPr>
          <p:cNvPr id="58" name="Flecha: pentágono 57">
            <a:extLst>
              <a:ext uri="{FF2B5EF4-FFF2-40B4-BE49-F238E27FC236}">
                <a16:creationId xmlns:a16="http://schemas.microsoft.com/office/drawing/2014/main" id="{9F3A463A-B629-8306-CD05-298932B0D48A}"/>
              </a:ext>
            </a:extLst>
          </p:cNvPr>
          <p:cNvSpPr/>
          <p:nvPr/>
        </p:nvSpPr>
        <p:spPr>
          <a:xfrm flipH="1">
            <a:off x="9088096" y="857850"/>
            <a:ext cx="3082834" cy="717532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59">
            <a:extLst>
              <a:ext uri="{FF2B5EF4-FFF2-40B4-BE49-F238E27FC236}">
                <a16:creationId xmlns:a16="http://schemas.microsoft.com/office/drawing/2014/main" id="{61909F68-B72B-7526-9792-F877527F1EA9}"/>
              </a:ext>
            </a:extLst>
          </p:cNvPr>
          <p:cNvSpPr txBox="1"/>
          <p:nvPr/>
        </p:nvSpPr>
        <p:spPr>
          <a:xfrm>
            <a:off x="9368732" y="886727"/>
            <a:ext cx="273449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Complete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Part A &amp; C (KPI)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directly on the Portal. Prepare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Part B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</a:rPr>
              <a:t> in advance and upload it together with the annexes</a:t>
            </a:r>
          </a:p>
        </p:txBody>
      </p:sp>
    </p:spTree>
    <p:extLst>
      <p:ext uri="{BB962C8B-B14F-4D97-AF65-F5344CB8AC3E}">
        <p14:creationId xmlns:p14="http://schemas.microsoft.com/office/powerpoint/2010/main" val="987966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9048" y="1616196"/>
            <a:ext cx="10509999" cy="4577869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2000" dirty="0">
                <a:hlinkClick r:id="rId3"/>
              </a:rPr>
              <a:t>Erasmus+ Programme Guide 2026 </a:t>
            </a:r>
            <a:endParaRPr lang="fr-FR" sz="2200" dirty="0">
              <a:highlight>
                <a:srgbClr val="FFFF00"/>
              </a:highlight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Erasmus Mundus calls for proposals 2026 on Funding &amp; tender opportunities portal: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4"/>
              </a:rPr>
              <a:t>Erasmus Mundus Design Measures (EMDM)</a:t>
            </a:r>
            <a:endParaRPr lang="en-IE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E" dirty="0">
                <a:hlinkClick r:id="rId5"/>
              </a:rPr>
              <a:t>Erasmus Mundus Joint Masters (EMJM)</a:t>
            </a:r>
            <a:br>
              <a:rPr lang="en-US" sz="1800" dirty="0">
                <a:highlight>
                  <a:srgbClr val="FFFF00"/>
                </a:highlight>
              </a:rPr>
            </a:br>
            <a:endParaRPr lang="en-US" sz="1800" dirty="0">
              <a:highlight>
                <a:srgbClr val="FFFF00"/>
              </a:highligh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>
                <a:hlinkClick r:id="rId6"/>
              </a:rPr>
              <a:t>How to get a grant (europa.eu)</a:t>
            </a:r>
            <a:r>
              <a:rPr lang="en-US" sz="2200" dirty="0"/>
              <a:t> - General info for applicants on EACEA website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000">
                <a:hlinkClick r:id="rId7"/>
              </a:rPr>
              <a:t>Online </a:t>
            </a:r>
            <a:r>
              <a:rPr lang="fr-FR" sz="2000" dirty="0">
                <a:hlinkClick r:id="rId7"/>
              </a:rPr>
              <a:t>Q&amp;A Session: Erasmus Mundus Action 2026 (11/12/2025)</a:t>
            </a:r>
            <a:r>
              <a:rPr lang="fr-FR" sz="2200" dirty="0"/>
              <a:t>              </a:t>
            </a:r>
            <a:r>
              <a:rPr lang="fr-BE" sz="2200" dirty="0"/>
              <a:t> </a:t>
            </a:r>
            <a:endParaRPr lang="en-US" sz="2200" dirty="0"/>
          </a:p>
          <a:p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5800" y="482861"/>
            <a:ext cx="9530522" cy="545840"/>
          </a:xfrm>
        </p:spPr>
        <p:txBody>
          <a:bodyPr/>
          <a:lstStyle/>
          <a:p>
            <a:r>
              <a:rPr lang="en-US" dirty="0"/>
              <a:t>Information about the </a:t>
            </a:r>
            <a:r>
              <a:rPr lang="en-US" dirty="0" err="1"/>
              <a:t>programme</a:t>
            </a:r>
            <a:r>
              <a:rPr lang="en-US" dirty="0"/>
              <a:t> </a:t>
            </a:r>
            <a:endParaRPr lang="fr-BE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90" y="246017"/>
            <a:ext cx="871914" cy="87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0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865" y="1850577"/>
            <a:ext cx="11091093" cy="4256025"/>
          </a:xfrm>
        </p:spPr>
        <p:txBody>
          <a:bodyPr/>
          <a:lstStyle/>
          <a:p>
            <a:pPr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20 years of Erasmus Mundus - Beyond borders and bound</a:t>
            </a:r>
            <a:r>
              <a:rPr lang="en-GB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</a:t>
            </a:r>
            <a:r>
              <a:rPr lang="en-GB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ries</a:t>
            </a:r>
            <a:r>
              <a:rPr lang="en-GB" sz="16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20 years of Erasmus Mundus (key figures)</a:t>
            </a:r>
            <a:endParaRPr lang="en-GB" sz="16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Erasmus Mundus 20th anniversary conference “Beyond borders and boundaries” - Conference report, 27-28 May 2024, Brussels</a:t>
            </a:r>
            <a:endParaRPr lang="en-GB" sz="16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Erasmus Mundus, analysis of the results of the second 2021-2027 call  (joint masters and design measures) </a:t>
            </a:r>
            <a:endParaRPr lang="en-US" sz="1600" u="sng" dirty="0">
              <a:latin typeface="Calibri" panose="020F0502020204030204" pitchFamily="34" charset="0"/>
              <a:cs typeface="Calibri" panose="020F0502020204030204" pitchFamily="34" charset="0"/>
              <a:hlinkClick r:id="rId3"/>
            </a:endParaRPr>
          </a:p>
          <a:p>
            <a:pPr algn="l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Erasmus Mundus, analysis of the results of the first 2021-2027 call (joint masters and design measures)</a:t>
            </a:r>
            <a:endParaRPr lang="en-US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Statistical factsheets on the achievements of the Erasmus Mundus Joint Master Degrees (2014-2020)</a:t>
            </a:r>
            <a:endParaRPr lang="en-US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9" tooltip="https://ec.europa.eu/programmes/erasmus-plus/about/factsheets_en#worldwide"/>
              </a:rPr>
              <a:t>Erasmus+ Factsheets </a:t>
            </a:r>
            <a:endParaRPr lang="en-US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Report 'Implementing Joint Degrees in the Erasmus Mundus action of the Erasmus+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programme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’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Erasmus Mundus Catalogue (europa.eu)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EMJMD Cluster meeting 2018: European Approach for Quality Assurance of Joint  </a:t>
            </a:r>
            <a:r>
              <a:rPr lang="en-US" sz="1600" u="sng" dirty="0" err="1"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Programmes</a:t>
            </a:r>
            <a:endParaRPr lang="en-US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/>
              <a:t>   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1600" dirty="0"/>
              <a:t>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13"/>
              </a:rPr>
              <a:t>Follow-up event 2019 "Implementing the European Approach for Quality Assurance for EMJMDs</a:t>
            </a:r>
            <a:endParaRPr lang="en-US" sz="16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14"/>
              </a:rPr>
              <a:t>Erasmus Mundus Joint Master Degrees - The story so far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15"/>
              </a:rPr>
              <a:t>Sustainability of Erasmus Mundus Master Courses - Best practice guide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" dirty="0">
              <a:hlinkClick r:id="rId16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16"/>
              </a:rPr>
              <a:t>Erasmus+ Project result platform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fr-BE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5800" y="482860"/>
            <a:ext cx="9530522" cy="782357"/>
          </a:xfrm>
        </p:spPr>
        <p:txBody>
          <a:bodyPr/>
          <a:lstStyle/>
          <a:p>
            <a:r>
              <a:rPr lang="en-US" dirty="0"/>
              <a:t>Other information sources </a:t>
            </a:r>
            <a:endParaRPr lang="fr-BE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90" y="559284"/>
            <a:ext cx="871914" cy="87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22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71146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2025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 dirty="0"/>
              <a:t>Slide 1 Image, source: © European Union, 2024 (CC BY-NC-ND 4.0)</a:t>
            </a:r>
            <a:endParaRPr lang="en-GB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730557"/>
            <a:ext cx="1023496" cy="3580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9575" y="3869854"/>
            <a:ext cx="11161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Please contact us at: </a:t>
            </a: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EACEA-EPLUS-ERASMUS-MUNDUS@ec.europa.eu</a:t>
            </a:r>
            <a:endParaRPr lang="fr-BE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533" y="3714547"/>
            <a:ext cx="704534" cy="772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67" y="0"/>
            <a:ext cx="6646333" cy="342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4064001"/>
            <a:ext cx="3081869" cy="1524759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More than 4 million European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4466669" y="4064000"/>
            <a:ext cx="3026331" cy="152475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Open to international dimension through academic exchanges worldwide with more funding</a:t>
            </a:r>
          </a:p>
          <a:p>
            <a:pPr algn="ctr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8039602" y="4064000"/>
            <a:ext cx="3119465" cy="152475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Increased International dimension: HE, VET, Youth &amp; Sport</a:t>
            </a:r>
          </a:p>
          <a:p>
            <a:pPr algn="ctr"/>
            <a:endParaRPr lang="en-US" b="1" dirty="0"/>
          </a:p>
          <a:p>
            <a:pPr algn="ctr"/>
            <a:endParaRPr lang="en-GB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30 Years of achievements of Erasmus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838198" y="1744132"/>
            <a:ext cx="10892051" cy="2015067"/>
            <a:chOff x="247" y="728"/>
            <a:chExt cx="5263" cy="368"/>
          </a:xfrm>
          <a:solidFill>
            <a:schemeClr val="accent1"/>
          </a:solidFill>
        </p:grpSpPr>
        <p:sp>
          <p:nvSpPr>
            <p:cNvPr id="7" name="AutoShape 8"/>
            <p:cNvSpPr>
              <a:spLocks noChangeArrowheads="1"/>
            </p:cNvSpPr>
            <p:nvPr/>
          </p:nvSpPr>
          <p:spPr bwMode="gray">
            <a:xfrm>
              <a:off x="247" y="728"/>
              <a:ext cx="1809" cy="368"/>
            </a:xfrm>
            <a:prstGeom prst="chevron">
              <a:avLst>
                <a:gd name="adj" fmla="val 32411"/>
              </a:avLst>
            </a:prstGeom>
            <a:solidFill>
              <a:srgbClr val="00B0F0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Erasmus Programme</a:t>
              </a: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gray">
            <a:xfrm>
              <a:off x="1978" y="728"/>
              <a:ext cx="1786" cy="368"/>
            </a:xfrm>
            <a:prstGeom prst="chevron">
              <a:avLst>
                <a:gd name="adj" fmla="val 32554"/>
              </a:avLst>
            </a:prstGeom>
            <a:solidFill>
              <a:srgbClr val="0088CE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Erasmus+ </a:t>
              </a:r>
              <a:r>
                <a:rPr lang="en-US" sz="24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Programme</a:t>
              </a:r>
              <a:endParaRPr lang="en-US" sz="24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  <a:p>
              <a:pPr algn="ctr">
                <a:lnSpc>
                  <a:spcPct val="110000"/>
                </a:lnSpc>
                <a:defRPr/>
              </a:pPr>
              <a:r>
                <a:rPr lang="fr-BE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2014-2020</a:t>
              </a:r>
              <a:endParaRPr lang="en-US" sz="24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gray">
            <a:xfrm>
              <a:off x="3687" y="728"/>
              <a:ext cx="1823" cy="368"/>
            </a:xfrm>
            <a:prstGeom prst="chevron">
              <a:avLst>
                <a:gd name="adj" fmla="val 32406"/>
              </a:avLst>
            </a:prstGeom>
            <a:solidFill>
              <a:srgbClr val="004494"/>
            </a:solidFill>
            <a:ln w="12700" cap="rnd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Current Programme 2021-2027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9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Erasmus </a:t>
            </a:r>
            <a:r>
              <a:rPr lang="fr-BE" dirty="0" err="1"/>
              <a:t>Mundus</a:t>
            </a:r>
            <a:r>
              <a:rPr lang="fr-BE" dirty="0"/>
              <a:t> 2021-2027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05779573"/>
              </p:ext>
            </p:extLst>
          </p:nvPr>
        </p:nvGraphicFramePr>
        <p:xfrm>
          <a:off x="2508736" y="1946402"/>
          <a:ext cx="6601397" cy="440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15746" y="4146867"/>
            <a:ext cx="140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EMDM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1306" y="4146867"/>
            <a:ext cx="140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EMJM</a:t>
            </a:r>
            <a:endParaRPr lang="en-GB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80000" y="2089467"/>
            <a:ext cx="1530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 Mundus Action</a:t>
            </a:r>
            <a:endParaRPr lang="en-GB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13372" y="4528465"/>
            <a:ext cx="220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 Mundus Joint Masters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117813" y="4528464"/>
            <a:ext cx="220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 Mundus Design Measures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3" y="1145833"/>
            <a:ext cx="919954" cy="91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Erasmus+ Programme 2021-2027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3" y="1145833"/>
            <a:ext cx="919954" cy="919954"/>
          </a:xfrm>
          <a:prstGeom prst="rect">
            <a:avLst/>
          </a:prstGeom>
        </p:spPr>
      </p:pic>
      <p:sp>
        <p:nvSpPr>
          <p:cNvPr id="11" name="Line 28"/>
          <p:cNvSpPr>
            <a:spLocks noChangeShapeType="1"/>
          </p:cNvSpPr>
          <p:nvPr/>
        </p:nvSpPr>
        <p:spPr bwMode="auto">
          <a:xfrm>
            <a:off x="1354668" y="2723602"/>
            <a:ext cx="9621149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 sz="2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54667" y="2834346"/>
            <a:ext cx="2980246" cy="2525053"/>
          </a:xfrm>
          <a:prstGeom prst="rect">
            <a:avLst/>
          </a:prstGeom>
          <a:solidFill>
            <a:srgbClr val="0088CE"/>
          </a:solidFill>
          <a:ln w="12700" algn="ctr">
            <a:solidFill>
              <a:schemeClr val="bg1"/>
            </a:solidFill>
            <a:miter lim="800000"/>
            <a:headEnd type="none" w="sm" len="sm"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  <a:defRPr/>
            </a:pPr>
            <a:r>
              <a:rPr lang="en-US" altLang="ja-JP" sz="2000" b="1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KA1</a:t>
            </a:r>
          </a:p>
          <a:p>
            <a:pPr algn="ctr">
              <a:spcBef>
                <a:spcPts val="1800"/>
              </a:spcBef>
              <a:defRPr/>
            </a:pP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Learning </a:t>
            </a:r>
            <a:b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</a:b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Mobility </a:t>
            </a:r>
            <a:b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</a:b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for </a:t>
            </a:r>
            <a:b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</a:b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Individuals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95131" y="2834347"/>
            <a:ext cx="2980246" cy="2525052"/>
          </a:xfrm>
          <a:prstGeom prst="rect">
            <a:avLst/>
          </a:prstGeom>
          <a:solidFill>
            <a:srgbClr val="0088CE"/>
          </a:solidFill>
          <a:ln w="12700" algn="ctr">
            <a:solidFill>
              <a:schemeClr val="bg1"/>
            </a:solidFill>
            <a:miter lim="800000"/>
            <a:headEnd type="none" w="sm" len="sm"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  <a:defRPr/>
            </a:pPr>
            <a:r>
              <a:rPr lang="en-US" altLang="ja-JP" sz="2200" b="1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KA2</a:t>
            </a:r>
          </a:p>
          <a:p>
            <a:pPr algn="ctr">
              <a:spcBef>
                <a:spcPts val="1800"/>
              </a:spcBef>
              <a:defRPr/>
            </a:pP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Cooperation</a:t>
            </a:r>
            <a:b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</a:b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for Innovation</a:t>
            </a:r>
            <a:b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</a:b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&amp; Good </a:t>
            </a:r>
            <a:b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</a:b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practices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995570" y="2834347"/>
            <a:ext cx="2980246" cy="2525052"/>
          </a:xfrm>
          <a:prstGeom prst="rect">
            <a:avLst/>
          </a:prstGeom>
          <a:solidFill>
            <a:srgbClr val="0088CE"/>
          </a:solidFill>
          <a:ln w="12700" algn="ctr">
            <a:solidFill>
              <a:schemeClr val="bg1"/>
            </a:solidFill>
            <a:miter lim="800000"/>
            <a:headEnd type="none" w="sm" len="sm"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  <a:defRPr/>
            </a:pPr>
            <a:r>
              <a:rPr lang="en-US" altLang="ja-JP" sz="2000" b="1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KA3</a:t>
            </a:r>
          </a:p>
          <a:p>
            <a:pPr algn="ctr">
              <a:spcBef>
                <a:spcPts val="1800"/>
              </a:spcBef>
              <a:defRPr/>
            </a:pP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Support</a:t>
            </a:r>
            <a:b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</a:b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for</a:t>
            </a:r>
            <a:b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</a:b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Policy</a:t>
            </a:r>
            <a:b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</a:br>
            <a:r>
              <a:rPr lang="en-US" altLang="ja-JP" sz="2000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reform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54668" y="1798327"/>
            <a:ext cx="9621147" cy="814532"/>
          </a:xfrm>
          <a:prstGeom prst="rect">
            <a:avLst/>
          </a:prstGeom>
          <a:solidFill>
            <a:srgbClr val="004494"/>
          </a:solidFill>
          <a:ln w="12700" algn="ctr">
            <a:solidFill>
              <a:schemeClr val="bg1"/>
            </a:solidFill>
            <a:miter lim="800000"/>
            <a:headEnd type="none" w="sm" len="sm"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75000"/>
              </a:lnSpc>
              <a:defRPr/>
            </a:pPr>
            <a:r>
              <a:rPr lang="en-US" altLang="ja-JP" sz="2400" b="1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Erasmus+ </a:t>
            </a:r>
            <a:r>
              <a:rPr lang="en-US" altLang="ja-JP" sz="2400" b="1" dirty="0" err="1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Programme</a:t>
            </a:r>
            <a:r>
              <a:rPr lang="en-US" altLang="ja-JP" sz="2400" b="1" dirty="0">
                <a:solidFill>
                  <a:schemeClr val="bg1"/>
                </a:solidFill>
                <a:latin typeface="Arial" charset="0"/>
                <a:ea typeface="ＭＳ Ｐゴシック" pitchFamily="50" charset="-128"/>
                <a:cs typeface="Arial" charset="0"/>
              </a:rPr>
              <a:t> 2021-2027</a:t>
            </a:r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>
            <a:off x="4474729" y="2723601"/>
            <a:ext cx="36810" cy="266666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 sz="2000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>
            <a:off x="7822159" y="2723601"/>
            <a:ext cx="36810" cy="266666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 lIns="36000" tIns="36000" rIns="36000" bIns="36000" anchor="ctr"/>
          <a:lstStyle/>
          <a:p>
            <a:endParaRPr lang="en-US" sz="2000"/>
          </a:p>
        </p:txBody>
      </p:sp>
      <p:sp>
        <p:nvSpPr>
          <p:cNvPr id="19" name="Content Placeholder 3"/>
          <p:cNvSpPr>
            <a:spLocks noGrp="1"/>
          </p:cNvSpPr>
          <p:nvPr>
            <p:ph sz="half" idx="4294967295"/>
          </p:nvPr>
        </p:nvSpPr>
        <p:spPr>
          <a:xfrm>
            <a:off x="4619068" y="6147483"/>
            <a:ext cx="3119465" cy="63575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C00000"/>
                </a:solidFill>
              </a:rPr>
              <a:t>Erasmus Mundus Action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gray">
          <a:xfrm rot="5400000">
            <a:off x="5895504" y="5543891"/>
            <a:ext cx="566592" cy="419100"/>
          </a:xfrm>
          <a:prstGeom prst="chevron">
            <a:avLst>
              <a:gd name="adj" fmla="val 32411"/>
            </a:avLst>
          </a:prstGeom>
          <a:solidFill>
            <a:srgbClr val="C00000"/>
          </a:solidFill>
          <a:ln w="12700" cap="rnd" algn="ctr">
            <a:solidFill>
              <a:schemeClr val="bg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>
              <a:lnSpc>
                <a:spcPct val="110000"/>
              </a:lnSpc>
              <a:defRPr/>
            </a:pPr>
            <a:endParaRPr 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18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Key Action 2 – </a:t>
            </a:r>
            <a:r>
              <a:rPr lang="fr-BE" dirty="0" err="1"/>
              <a:t>Different</a:t>
            </a:r>
            <a:r>
              <a:rPr lang="fr-BE" dirty="0"/>
              <a:t> </a:t>
            </a:r>
            <a:r>
              <a:rPr lang="fr-BE" dirty="0" err="1"/>
              <a:t>cooperation</a:t>
            </a:r>
            <a:r>
              <a:rPr lang="fr-BE" dirty="0"/>
              <a:t> </a:t>
            </a:r>
            <a:r>
              <a:rPr lang="fr-BE" dirty="0" err="1"/>
              <a:t>models</a:t>
            </a:r>
            <a:endParaRPr lang="fr-BE" dirty="0"/>
          </a:p>
        </p:txBody>
      </p:sp>
      <p:sp>
        <p:nvSpPr>
          <p:cNvPr id="13" name="TextBox 12"/>
          <p:cNvSpPr txBox="1"/>
          <p:nvPr/>
        </p:nvSpPr>
        <p:spPr>
          <a:xfrm>
            <a:off x="4487056" y="2921231"/>
            <a:ext cx="1303020" cy="646331"/>
          </a:xfrm>
          <a:prstGeom prst="rect">
            <a:avLst/>
          </a:prstGeom>
          <a:solidFill>
            <a:srgbClr val="0088CE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Alliances</a:t>
            </a:r>
            <a:endParaRPr lang="en-GB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01178" y="1573907"/>
            <a:ext cx="10944137" cy="4275341"/>
            <a:chOff x="694315" y="1472303"/>
            <a:chExt cx="10944137" cy="4275341"/>
          </a:xfrm>
        </p:grpSpPr>
        <p:sp>
          <p:nvSpPr>
            <p:cNvPr id="9" name="TextBox 8"/>
            <p:cNvSpPr txBox="1"/>
            <p:nvPr/>
          </p:nvSpPr>
          <p:spPr>
            <a:xfrm>
              <a:off x="5786455" y="3877004"/>
              <a:ext cx="1303020" cy="923330"/>
            </a:xfrm>
            <a:prstGeom prst="rect">
              <a:avLst/>
            </a:prstGeom>
            <a:solidFill>
              <a:srgbClr val="0088CE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Forward looking Projects</a:t>
              </a:r>
              <a:endPara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21316" y="3888997"/>
              <a:ext cx="1492972" cy="646331"/>
            </a:xfrm>
            <a:prstGeom prst="rect">
              <a:avLst/>
            </a:prstGeom>
            <a:solidFill>
              <a:srgbClr val="0088C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Cooperation Partnerships</a:t>
              </a:r>
              <a:endPara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14288" y="4777213"/>
              <a:ext cx="1497765" cy="646331"/>
            </a:xfrm>
            <a:prstGeom prst="rect">
              <a:avLst/>
            </a:prstGeom>
            <a:solidFill>
              <a:srgbClr val="0088CE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Small Scale Partnerships</a:t>
              </a:r>
              <a:endPara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68282" y="3210738"/>
              <a:ext cx="1686439" cy="64633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Erasmus Mundus Action</a:t>
              </a:r>
              <a:endPara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421316" y="2074334"/>
              <a:ext cx="9492217" cy="3048000"/>
              <a:chOff x="499534" y="2001481"/>
              <a:chExt cx="10778066" cy="3425716"/>
            </a:xfrm>
          </p:grpSpPr>
          <p:cxnSp>
            <p:nvCxnSpPr>
              <p:cNvPr id="7" name="Straight Connector 6"/>
              <p:cNvCxnSpPr/>
              <p:nvPr/>
            </p:nvCxnSpPr>
            <p:spPr bwMode="auto">
              <a:xfrm flipV="1">
                <a:off x="970722" y="2001481"/>
                <a:ext cx="10306878" cy="3256319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flipH="1">
                <a:off x="499534" y="5249333"/>
                <a:ext cx="496589" cy="17786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45" name="TextBox 44"/>
            <p:cNvSpPr txBox="1"/>
            <p:nvPr/>
          </p:nvSpPr>
          <p:spPr>
            <a:xfrm>
              <a:off x="9400166" y="3876245"/>
              <a:ext cx="1303020" cy="923330"/>
            </a:xfrm>
            <a:prstGeom prst="rect">
              <a:avLst/>
            </a:prstGeom>
            <a:solidFill>
              <a:srgbClr val="0088C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VET Centres of Excellence</a:t>
              </a:r>
              <a:endPara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523491" y="2678316"/>
              <a:ext cx="1390042" cy="646331"/>
            </a:xfrm>
            <a:prstGeom prst="rect">
              <a:avLst/>
            </a:prstGeom>
            <a:solidFill>
              <a:srgbClr val="0088C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European Universities</a:t>
              </a:r>
              <a:endPara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34717" y="3030586"/>
              <a:ext cx="2305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PARTNERSHIPS FOR COOPERATION</a:t>
              </a:r>
              <a:endParaRPr lang="en-GB" sz="16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399659" y="2077310"/>
              <a:ext cx="2305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PARTNERSHIPS FOR INNOVATION</a:t>
              </a:r>
              <a:endParaRPr lang="en-GB" sz="16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745904" y="1741569"/>
              <a:ext cx="2305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PARTNERSHIPS FOR EXCELLENCE</a:t>
              </a:r>
              <a:endParaRPr lang="en-GB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57" name="Right Triangle 56"/>
            <p:cNvSpPr/>
            <p:nvPr/>
          </p:nvSpPr>
          <p:spPr>
            <a:xfrm rot="10800000">
              <a:off x="10474106" y="1472303"/>
              <a:ext cx="1164346" cy="1123305"/>
            </a:xfrm>
            <a:prstGeom prst="rtTriangle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>
                  <a:srgbClr val="000000"/>
                </a:buClr>
              </a:pPr>
              <a:endParaRPr lang="en-GB" sz="788" kern="0">
                <a:solidFill>
                  <a:srgbClr val="FFFFFF"/>
                </a:solidFill>
                <a:latin typeface="Verdana"/>
                <a:sym typeface="Arial"/>
              </a:endParaRPr>
            </a:p>
          </p:txBody>
        </p:sp>
        <p:sp>
          <p:nvSpPr>
            <p:cNvPr id="58" name="Right Triangle 57"/>
            <p:cNvSpPr/>
            <p:nvPr/>
          </p:nvSpPr>
          <p:spPr>
            <a:xfrm>
              <a:off x="694315" y="4624339"/>
              <a:ext cx="1164346" cy="1123305"/>
            </a:xfrm>
            <a:prstGeom prst="rtTriangle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>
                  <a:srgbClr val="000000"/>
                </a:buClr>
              </a:pPr>
              <a:endParaRPr lang="en-GB" sz="788" kern="0">
                <a:solidFill>
                  <a:srgbClr val="FFFFFF"/>
                </a:solidFill>
                <a:latin typeface="Verdana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119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Geographical scope of Erasmus Mundus</a:t>
            </a:r>
            <a:endParaRPr lang="en-GB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2652955-D818-40E9-9FD2-498F0A88552D}"/>
              </a:ext>
            </a:extLst>
          </p:cNvPr>
          <p:cNvSpPr/>
          <p:nvPr/>
        </p:nvSpPr>
        <p:spPr>
          <a:xfrm>
            <a:off x="5991497" y="3559628"/>
            <a:ext cx="2520000" cy="252000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8396E541-DC60-5A63-7A2E-A273214740FC}"/>
              </a:ext>
            </a:extLst>
          </p:cNvPr>
          <p:cNvSpPr/>
          <p:nvPr/>
        </p:nvSpPr>
        <p:spPr>
          <a:xfrm>
            <a:off x="3680503" y="3559628"/>
            <a:ext cx="2520000" cy="25200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85C9FB08-7B71-15EA-473F-A7CBC750BD02}"/>
              </a:ext>
            </a:extLst>
          </p:cNvPr>
          <p:cNvSpPr/>
          <p:nvPr/>
        </p:nvSpPr>
        <p:spPr>
          <a:xfrm>
            <a:off x="4940503" y="1872342"/>
            <a:ext cx="2520000" cy="25200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0F05DF2-F151-201F-497E-EE6FB0FD8FA7}"/>
              </a:ext>
            </a:extLst>
          </p:cNvPr>
          <p:cNvSpPr txBox="1"/>
          <p:nvPr/>
        </p:nvSpPr>
        <p:spPr>
          <a:xfrm>
            <a:off x="5307875" y="3019388"/>
            <a:ext cx="1785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EU Member States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64399E3-CCD0-39A9-AC3B-87CCFF5B2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67" y="2405583"/>
            <a:ext cx="790473" cy="53337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BB58F6A-6200-1F33-A4FF-87C0627878ED}"/>
              </a:ext>
            </a:extLst>
          </p:cNvPr>
          <p:cNvSpPr txBox="1"/>
          <p:nvPr/>
        </p:nvSpPr>
        <p:spPr>
          <a:xfrm>
            <a:off x="4007880" y="4357963"/>
            <a:ext cx="18652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Erasmus+ associated countries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6D2B0C4-E6B4-B18A-D0E4-CF357E60A708}"/>
              </a:ext>
            </a:extLst>
          </p:cNvPr>
          <p:cNvSpPr txBox="1"/>
          <p:nvPr/>
        </p:nvSpPr>
        <p:spPr>
          <a:xfrm>
            <a:off x="6318874" y="4659529"/>
            <a:ext cx="2074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Rest of the world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54AF172-A343-73F3-71BE-096D6ADBA41B}"/>
              </a:ext>
            </a:extLst>
          </p:cNvPr>
          <p:cNvSpPr txBox="1"/>
          <p:nvPr/>
        </p:nvSpPr>
        <p:spPr>
          <a:xfrm>
            <a:off x="486483" y="3790812"/>
            <a:ext cx="251999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200" i="1" dirty="0"/>
              <a:t>Norway, Iceland, Liechtenstein,</a:t>
            </a:r>
          </a:p>
          <a:p>
            <a:pPr algn="ctr"/>
            <a:r>
              <a:rPr lang="en-GB" sz="1200" i="1" dirty="0"/>
              <a:t>North Macedonia, Serbia, Türkiye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2FEFBDD-5FDF-2ACA-365C-40D681501F51}"/>
              </a:ext>
            </a:extLst>
          </p:cNvPr>
          <p:cNvCxnSpPr>
            <a:cxnSpLocks/>
          </p:cNvCxnSpPr>
          <p:nvPr/>
        </p:nvCxnSpPr>
        <p:spPr>
          <a:xfrm>
            <a:off x="486483" y="4285596"/>
            <a:ext cx="2519999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ECAEB4DF-279A-EFEF-25A1-CF8A4A613D50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3006482" y="4285596"/>
            <a:ext cx="674021" cy="534032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06C5B99-8587-9077-50AF-23E222258754}"/>
              </a:ext>
            </a:extLst>
          </p:cNvPr>
          <p:cNvSpPr txBox="1"/>
          <p:nvPr/>
        </p:nvSpPr>
        <p:spPr>
          <a:xfrm>
            <a:off x="9185518" y="3583116"/>
            <a:ext cx="251999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200" i="1" dirty="0"/>
              <a:t>All other countries of the world not associated to Erasmus+*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B5C6EF3F-C630-7B0E-DF05-EFE22E9B9A66}"/>
              </a:ext>
            </a:extLst>
          </p:cNvPr>
          <p:cNvCxnSpPr>
            <a:cxnSpLocks/>
          </p:cNvCxnSpPr>
          <p:nvPr/>
        </p:nvCxnSpPr>
        <p:spPr>
          <a:xfrm>
            <a:off x="9185518" y="4285596"/>
            <a:ext cx="2519999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83AD822C-D5BC-580B-E3D0-7C63B7450109}"/>
              </a:ext>
            </a:extLst>
          </p:cNvPr>
          <p:cNvCxnSpPr>
            <a:cxnSpLocks/>
            <a:endCxn id="7" idx="6"/>
          </p:cNvCxnSpPr>
          <p:nvPr/>
        </p:nvCxnSpPr>
        <p:spPr>
          <a:xfrm flipH="1">
            <a:off x="8511497" y="4285596"/>
            <a:ext cx="674021" cy="53403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5">
            <a:extLst>
              <a:ext uri="{FF2B5EF4-FFF2-40B4-BE49-F238E27FC236}">
                <a16:creationId xmlns:a16="http://schemas.microsoft.com/office/drawing/2014/main" id="{71252165-C719-F214-DBE2-A5B324DB4315}"/>
              </a:ext>
            </a:extLst>
          </p:cNvPr>
          <p:cNvSpPr txBox="1"/>
          <p:nvPr/>
        </p:nvSpPr>
        <p:spPr>
          <a:xfrm>
            <a:off x="5176935" y="6372307"/>
            <a:ext cx="496459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200" i="1" dirty="0"/>
              <a:t>* Restrictions apply </a:t>
            </a:r>
            <a:r>
              <a:rPr lang="en-GB" sz="1200" i="1"/>
              <a:t>(see Erasmus</a:t>
            </a:r>
            <a:r>
              <a:rPr lang="en-GB" sz="1200" i="1" dirty="0"/>
              <a:t>+ </a:t>
            </a:r>
            <a:r>
              <a:rPr lang="en-GB" sz="1200" i="1"/>
              <a:t>Programme Guide)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46148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6A093-7C54-F0E9-28F5-EF8826D1E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Rationale behind lot EMDM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D6E43CB-EA1D-8FD7-0A30-8FD62487608F}"/>
              </a:ext>
            </a:extLst>
          </p:cNvPr>
          <p:cNvGrpSpPr/>
          <p:nvPr/>
        </p:nvGrpSpPr>
        <p:grpSpPr>
          <a:xfrm>
            <a:off x="1612341" y="4379806"/>
            <a:ext cx="10306666" cy="1726796"/>
            <a:chOff x="2144282" y="2804330"/>
            <a:chExt cx="9474642" cy="1381589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F51DEBB9-B969-1CC1-0F05-42246ED1C036}"/>
                </a:ext>
              </a:extLst>
            </p:cNvPr>
            <p:cNvSpPr txBox="1"/>
            <p:nvPr/>
          </p:nvSpPr>
          <p:spPr>
            <a:xfrm>
              <a:off x="2144282" y="2804330"/>
              <a:ext cx="9342040" cy="527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E" dirty="0">
                  <a:solidFill>
                    <a:srgbClr val="4D4D4D"/>
                  </a:solidFill>
                  <a:latin typeface="Arial"/>
                </a:rPr>
                <a:t>Encourage the development of </a:t>
              </a:r>
              <a:r>
                <a:rPr lang="en-IE" b="1" dirty="0">
                  <a:solidFill>
                    <a:srgbClr val="4D4D4D"/>
                  </a:solidFill>
                  <a:latin typeface="Arial"/>
                </a:rPr>
                <a:t>innovative,</a:t>
              </a:r>
              <a:r>
                <a:rPr lang="en-IE" dirty="0">
                  <a:solidFill>
                    <a:srgbClr val="4D4D4D"/>
                  </a:solidFill>
                  <a:latin typeface="Arial"/>
                </a:rPr>
                <a:t> </a:t>
              </a:r>
              <a:r>
                <a:rPr lang="en-IE" b="1" dirty="0">
                  <a:solidFill>
                    <a:srgbClr val="4D4D4D"/>
                  </a:solidFill>
                  <a:latin typeface="Arial"/>
                </a:rPr>
                <a:t>highly integrated new international </a:t>
              </a:r>
              <a:r>
                <a:rPr lang="en-IE" dirty="0">
                  <a:solidFill>
                    <a:srgbClr val="4D4D4D"/>
                  </a:solidFill>
                  <a:latin typeface="Arial"/>
                </a:rPr>
                <a:t>study programmes at Master level </a:t>
              </a:r>
              <a:r>
                <a:rPr lang="en-IE" b="1" dirty="0">
                  <a:solidFill>
                    <a:srgbClr val="4D4D4D"/>
                  </a:solidFill>
                  <a:latin typeface="Arial"/>
                </a:rPr>
                <a:t>in partnership with </a:t>
              </a:r>
              <a:r>
                <a:rPr lang="en-IE" b="1" dirty="0">
                  <a:solidFill>
                    <a:srgbClr val="FF0000"/>
                  </a:solidFill>
                  <a:latin typeface="Arial"/>
                </a:rPr>
                <a:t>different</a:t>
              </a:r>
              <a:r>
                <a:rPr lang="en-IE" b="1" dirty="0">
                  <a:solidFill>
                    <a:srgbClr val="4D4D4D"/>
                  </a:solidFill>
                  <a:latin typeface="Arial"/>
                </a:rPr>
                <a:t> universities</a:t>
              </a:r>
              <a:r>
                <a:rPr lang="en-IE" dirty="0">
                  <a:solidFill>
                    <a:srgbClr val="4D4D4D"/>
                  </a:solidFill>
                  <a:latin typeface="Arial"/>
                </a:rPr>
                <a:t>.  </a:t>
              </a:r>
              <a:endParaRPr lang="en-GB" dirty="0">
                <a:solidFill>
                  <a:srgbClr val="4D4D4D"/>
                </a:solidFill>
                <a:latin typeface="Arial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2A3656D-C1BD-FCCE-17C8-E15E021F0879}"/>
                </a:ext>
              </a:extLst>
            </p:cNvPr>
            <p:cNvSpPr txBox="1"/>
            <p:nvPr/>
          </p:nvSpPr>
          <p:spPr>
            <a:xfrm>
              <a:off x="2144282" y="3816587"/>
              <a:ext cx="94746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Elipse 4">
            <a:extLst>
              <a:ext uri="{FF2B5EF4-FFF2-40B4-BE49-F238E27FC236}">
                <a16:creationId xmlns:a16="http://schemas.microsoft.com/office/drawing/2014/main" id="{47EE30C0-F21C-4FB3-2D7B-4E1EE146B34E}"/>
              </a:ext>
            </a:extLst>
          </p:cNvPr>
          <p:cNvSpPr/>
          <p:nvPr/>
        </p:nvSpPr>
        <p:spPr>
          <a:xfrm>
            <a:off x="417240" y="425244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rgbClr val="FFFFFF"/>
                </a:solidFill>
                <a:latin typeface="Arial"/>
              </a:rPr>
              <a:t>►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551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an EMDM project?</a:t>
            </a:r>
            <a:endParaRPr lang="en-GB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72B1370-3CF9-1A85-F6FE-F05EE9EB8D45}"/>
              </a:ext>
            </a:extLst>
          </p:cNvPr>
          <p:cNvSpPr/>
          <p:nvPr/>
        </p:nvSpPr>
        <p:spPr>
          <a:xfrm>
            <a:off x="0" y="2725533"/>
            <a:ext cx="12192000" cy="2174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9">
            <a:extLst>
              <a:ext uri="{FF2B5EF4-FFF2-40B4-BE49-F238E27FC236}">
                <a16:creationId xmlns:a16="http://schemas.microsoft.com/office/drawing/2014/main" id="{CEC33D5D-1466-9A4B-981E-7655A4498FD0}"/>
              </a:ext>
            </a:extLst>
          </p:cNvPr>
          <p:cNvSpPr/>
          <p:nvPr/>
        </p:nvSpPr>
        <p:spPr bwMode="auto">
          <a:xfrm>
            <a:off x="954020" y="3336523"/>
            <a:ext cx="3031760" cy="1321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Short duration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88C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grant of 15 months to support institutions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the set-up of a new joint master programme in Europe and beyond</a:t>
            </a:r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92EE7935-53F4-C6E6-9683-8865D6F9FB57}"/>
              </a:ext>
            </a:extLst>
          </p:cNvPr>
          <p:cNvSpPr/>
          <p:nvPr/>
        </p:nvSpPr>
        <p:spPr bwMode="auto">
          <a:xfrm>
            <a:off x="4580119" y="3336522"/>
            <a:ext cx="3031760" cy="1321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 beneficiary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mobilising a group of other HEIs (mono-beneficiary grant)</a:t>
            </a:r>
          </a:p>
        </p:txBody>
      </p:sp>
      <p:sp>
        <p:nvSpPr>
          <p:cNvPr id="42" name="Rectangle 29">
            <a:extLst>
              <a:ext uri="{FF2B5EF4-FFF2-40B4-BE49-F238E27FC236}">
                <a16:creationId xmlns:a16="http://schemas.microsoft.com/office/drawing/2014/main" id="{36570480-DB48-AC23-7C96-A05799093C6D}"/>
              </a:ext>
            </a:extLst>
          </p:cNvPr>
          <p:cNvSpPr/>
          <p:nvPr/>
        </p:nvSpPr>
        <p:spPr bwMode="auto">
          <a:xfrm>
            <a:off x="8206218" y="3336522"/>
            <a:ext cx="3031760" cy="1413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 Grant: fixed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lump sum contribution of EUR </a:t>
            </a:r>
            <a:r>
              <a:rPr lang="en-GB" sz="1600" b="1" dirty="0">
                <a:solidFill>
                  <a:srgbClr val="1E858B"/>
                </a:solidFill>
                <a:latin typeface="Arial"/>
              </a:rPr>
              <a:t>60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E85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,000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costs linked to the activities necessary to set up the new joint master programme </a:t>
            </a:r>
          </a:p>
        </p:txBody>
      </p:sp>
      <p:grpSp>
        <p:nvGrpSpPr>
          <p:cNvPr id="191" name="Grupo 190">
            <a:extLst>
              <a:ext uri="{FF2B5EF4-FFF2-40B4-BE49-F238E27FC236}">
                <a16:creationId xmlns:a16="http://schemas.microsoft.com/office/drawing/2014/main" id="{B2445226-BD9F-9900-A0A5-F7E0995DA349}"/>
              </a:ext>
            </a:extLst>
          </p:cNvPr>
          <p:cNvGrpSpPr/>
          <p:nvPr/>
        </p:nvGrpSpPr>
        <p:grpSpPr>
          <a:xfrm>
            <a:off x="1983900" y="2225508"/>
            <a:ext cx="972000" cy="972000"/>
            <a:chOff x="1983900" y="2225508"/>
            <a:chExt cx="972000" cy="972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Oval 70">
              <a:extLst>
                <a:ext uri="{FF2B5EF4-FFF2-40B4-BE49-F238E27FC236}">
                  <a16:creationId xmlns:a16="http://schemas.microsoft.com/office/drawing/2014/main" id="{C82B07C7-C29D-B549-7068-BB27BE5FA8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3900" y="2225508"/>
              <a:ext cx="972000" cy="972000"/>
            </a:xfrm>
            <a:prstGeom prst="ellipse">
              <a:avLst/>
            </a:prstGeom>
            <a:solidFill>
              <a:srgbClr val="0088CE"/>
            </a:solidFill>
            <a:ln w="28575">
              <a:solidFill>
                <a:srgbClr val="0088C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9" name="Date_and_Time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E06A518D-C651-3693-7FDF-52C329B50443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2211091" y="2465579"/>
              <a:ext cx="517618" cy="519908"/>
              <a:chOff x="8" y="10"/>
              <a:chExt cx="452" cy="454"/>
            </a:xfrm>
            <a:solidFill>
              <a:schemeClr val="bg1"/>
            </a:solidFill>
          </p:grpSpPr>
          <p:sp>
            <p:nvSpPr>
              <p:cNvPr id="50" name="Date_and_Time">
                <a:extLst>
                  <a:ext uri="{FF2B5EF4-FFF2-40B4-BE49-F238E27FC236}">
                    <a16:creationId xmlns:a16="http://schemas.microsoft.com/office/drawing/2014/main" id="{3123AC7E-9368-4D92-4BA7-DB12C043C5AD}"/>
                  </a:ext>
                </a:extLst>
              </p:cNvPr>
              <p:cNvSpPr>
                <a:spLocks noEditPoint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33" y="237"/>
                <a:ext cx="227" cy="227"/>
              </a:xfrm>
              <a:custGeom>
                <a:avLst/>
                <a:gdLst>
                  <a:gd name="T0" fmla="*/ 157 w 313"/>
                  <a:gd name="T1" fmla="*/ 25 h 313"/>
                  <a:gd name="T2" fmla="*/ 288 w 313"/>
                  <a:gd name="T3" fmla="*/ 156 h 313"/>
                  <a:gd name="T4" fmla="*/ 157 w 313"/>
                  <a:gd name="T5" fmla="*/ 288 h 313"/>
                  <a:gd name="T6" fmla="*/ 25 w 313"/>
                  <a:gd name="T7" fmla="*/ 156 h 313"/>
                  <a:gd name="T8" fmla="*/ 157 w 313"/>
                  <a:gd name="T9" fmla="*/ 25 h 313"/>
                  <a:gd name="T10" fmla="*/ 157 w 313"/>
                  <a:gd name="T11" fmla="*/ 0 h 313"/>
                  <a:gd name="T12" fmla="*/ 0 w 313"/>
                  <a:gd name="T13" fmla="*/ 156 h 313"/>
                  <a:gd name="T14" fmla="*/ 157 w 313"/>
                  <a:gd name="T15" fmla="*/ 313 h 313"/>
                  <a:gd name="T16" fmla="*/ 313 w 313"/>
                  <a:gd name="T17" fmla="*/ 156 h 313"/>
                  <a:gd name="T18" fmla="*/ 157 w 313"/>
                  <a:gd name="T1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13">
                    <a:moveTo>
                      <a:pt x="157" y="25"/>
                    </a:moveTo>
                    <a:cubicBezTo>
                      <a:pt x="229" y="25"/>
                      <a:pt x="288" y="84"/>
                      <a:pt x="288" y="156"/>
                    </a:cubicBezTo>
                    <a:cubicBezTo>
                      <a:pt x="288" y="229"/>
                      <a:pt x="229" y="288"/>
                      <a:pt x="157" y="288"/>
                    </a:cubicBezTo>
                    <a:cubicBezTo>
                      <a:pt x="84" y="288"/>
                      <a:pt x="25" y="229"/>
                      <a:pt x="25" y="156"/>
                    </a:cubicBezTo>
                    <a:cubicBezTo>
                      <a:pt x="25" y="84"/>
                      <a:pt x="84" y="25"/>
                      <a:pt x="157" y="25"/>
                    </a:cubicBezTo>
                    <a:close/>
                    <a:moveTo>
                      <a:pt x="157" y="0"/>
                    </a:moveTo>
                    <a:cubicBezTo>
                      <a:pt x="70" y="0"/>
                      <a:pt x="0" y="70"/>
                      <a:pt x="0" y="156"/>
                    </a:cubicBezTo>
                    <a:cubicBezTo>
                      <a:pt x="0" y="243"/>
                      <a:pt x="70" y="313"/>
                      <a:pt x="157" y="313"/>
                    </a:cubicBezTo>
                    <a:cubicBezTo>
                      <a:pt x="243" y="313"/>
                      <a:pt x="313" y="243"/>
                      <a:pt x="313" y="156"/>
                    </a:cubicBezTo>
                    <a:cubicBezTo>
                      <a:pt x="313" y="70"/>
                      <a:pt x="243" y="0"/>
                      <a:pt x="157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Date_and_Time">
                <a:extLst>
                  <a:ext uri="{FF2B5EF4-FFF2-40B4-BE49-F238E27FC236}">
                    <a16:creationId xmlns:a16="http://schemas.microsoft.com/office/drawing/2014/main" id="{E6E48557-E8C1-256E-EBBD-5699DAA90B3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7" y="142"/>
                <a:ext cx="385" cy="1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Date_and_Time">
                <a:extLst>
                  <a:ext uri="{FF2B5EF4-FFF2-40B4-BE49-F238E27FC236}">
                    <a16:creationId xmlns:a16="http://schemas.microsoft.com/office/drawing/2014/main" id="{29844D6D-9CD9-F1C5-FB9E-D17187445F1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88" y="10"/>
                <a:ext cx="19" cy="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Date_and_Time">
                <a:extLst>
                  <a:ext uri="{FF2B5EF4-FFF2-40B4-BE49-F238E27FC236}">
                    <a16:creationId xmlns:a16="http://schemas.microsoft.com/office/drawing/2014/main" id="{ECE038D7-1D3E-F0EA-952B-A33B9B58464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96" y="10"/>
                <a:ext cx="19" cy="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Date_and_Time">
                <a:extLst>
                  <a:ext uri="{FF2B5EF4-FFF2-40B4-BE49-F238E27FC236}">
                    <a16:creationId xmlns:a16="http://schemas.microsoft.com/office/drawing/2014/main" id="{9B62FE34-C218-C3AF-4536-835424BB5C4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07" y="10"/>
                <a:ext cx="18" cy="7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Date_and_Time">
                <a:extLst>
                  <a:ext uri="{FF2B5EF4-FFF2-40B4-BE49-F238E27FC236}">
                    <a16:creationId xmlns:a16="http://schemas.microsoft.com/office/drawing/2014/main" id="{BABAFDCF-3660-64F6-501B-223934B10CB3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8" y="38"/>
                <a:ext cx="402" cy="398"/>
              </a:xfrm>
              <a:custGeom>
                <a:avLst/>
                <a:gdLst>
                  <a:gd name="T0" fmla="*/ 373 w 555"/>
                  <a:gd name="T1" fmla="*/ 549 h 549"/>
                  <a:gd name="T2" fmla="*/ 0 w 555"/>
                  <a:gd name="T3" fmla="*/ 549 h 549"/>
                  <a:gd name="T4" fmla="*/ 0 w 555"/>
                  <a:gd name="T5" fmla="*/ 0 h 549"/>
                  <a:gd name="T6" fmla="*/ 555 w 555"/>
                  <a:gd name="T7" fmla="*/ 0 h 549"/>
                  <a:gd name="T8" fmla="*/ 555 w 555"/>
                  <a:gd name="T9" fmla="*/ 305 h 549"/>
                  <a:gd name="T10" fmla="*/ 530 w 555"/>
                  <a:gd name="T11" fmla="*/ 305 h 549"/>
                  <a:gd name="T12" fmla="*/ 530 w 555"/>
                  <a:gd name="T13" fmla="*/ 25 h 549"/>
                  <a:gd name="T14" fmla="*/ 25 w 555"/>
                  <a:gd name="T15" fmla="*/ 25 h 549"/>
                  <a:gd name="T16" fmla="*/ 25 w 555"/>
                  <a:gd name="T17" fmla="*/ 524 h 549"/>
                  <a:gd name="T18" fmla="*/ 373 w 555"/>
                  <a:gd name="T19" fmla="*/ 524 h 549"/>
                  <a:gd name="T20" fmla="*/ 373 w 555"/>
                  <a:gd name="T21" fmla="*/ 549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5" h="549">
                    <a:moveTo>
                      <a:pt x="373" y="549"/>
                    </a:moveTo>
                    <a:lnTo>
                      <a:pt x="0" y="549"/>
                    </a:lnTo>
                    <a:lnTo>
                      <a:pt x="0" y="0"/>
                    </a:lnTo>
                    <a:lnTo>
                      <a:pt x="555" y="0"/>
                    </a:lnTo>
                    <a:lnTo>
                      <a:pt x="555" y="305"/>
                    </a:lnTo>
                    <a:lnTo>
                      <a:pt x="530" y="305"/>
                    </a:lnTo>
                    <a:lnTo>
                      <a:pt x="530" y="25"/>
                    </a:lnTo>
                    <a:lnTo>
                      <a:pt x="25" y="25"/>
                    </a:lnTo>
                    <a:lnTo>
                      <a:pt x="25" y="524"/>
                    </a:lnTo>
                    <a:lnTo>
                      <a:pt x="373" y="524"/>
                    </a:lnTo>
                    <a:lnTo>
                      <a:pt x="373" y="54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Date_and_Time">
                <a:extLst>
                  <a:ext uri="{FF2B5EF4-FFF2-40B4-BE49-F238E27FC236}">
                    <a16:creationId xmlns:a16="http://schemas.microsoft.com/office/drawing/2014/main" id="{C536ED9A-0CE8-7166-8708-886C335B90C4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38" y="279"/>
                <a:ext cx="79" cy="86"/>
              </a:xfrm>
              <a:custGeom>
                <a:avLst/>
                <a:gdLst>
                  <a:gd name="T0" fmla="*/ 109 w 109"/>
                  <a:gd name="T1" fmla="*/ 118 h 118"/>
                  <a:gd name="T2" fmla="*/ 0 w 109"/>
                  <a:gd name="T3" fmla="*/ 118 h 118"/>
                  <a:gd name="T4" fmla="*/ 0 w 109"/>
                  <a:gd name="T5" fmla="*/ 0 h 118"/>
                  <a:gd name="T6" fmla="*/ 25 w 109"/>
                  <a:gd name="T7" fmla="*/ 0 h 118"/>
                  <a:gd name="T8" fmla="*/ 25 w 109"/>
                  <a:gd name="T9" fmla="*/ 93 h 118"/>
                  <a:gd name="T10" fmla="*/ 109 w 109"/>
                  <a:gd name="T11" fmla="*/ 93 h 118"/>
                  <a:gd name="T12" fmla="*/ 109 w 109"/>
                  <a:gd name="T13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18">
                    <a:moveTo>
                      <a:pt x="109" y="118"/>
                    </a:moveTo>
                    <a:lnTo>
                      <a:pt x="0" y="118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93"/>
                    </a:lnTo>
                    <a:lnTo>
                      <a:pt x="109" y="93"/>
                    </a:lnTo>
                    <a:lnTo>
                      <a:pt x="109" y="11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2" name="Grupo 191">
            <a:extLst>
              <a:ext uri="{FF2B5EF4-FFF2-40B4-BE49-F238E27FC236}">
                <a16:creationId xmlns:a16="http://schemas.microsoft.com/office/drawing/2014/main" id="{A8F9BB80-6CE7-5840-DF64-A48ED9BA1A8C}"/>
              </a:ext>
            </a:extLst>
          </p:cNvPr>
          <p:cNvGrpSpPr/>
          <p:nvPr/>
        </p:nvGrpSpPr>
        <p:grpSpPr>
          <a:xfrm>
            <a:off x="5609999" y="2225508"/>
            <a:ext cx="972000" cy="972000"/>
            <a:chOff x="5609999" y="2225508"/>
            <a:chExt cx="972000" cy="972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9" name="Oval 70">
              <a:extLst>
                <a:ext uri="{FF2B5EF4-FFF2-40B4-BE49-F238E27FC236}">
                  <a16:creationId xmlns:a16="http://schemas.microsoft.com/office/drawing/2014/main" id="{97C24561-5A03-8789-A86A-F6C05D7B97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09999" y="2225508"/>
              <a:ext cx="972000" cy="97200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7" name="Manager4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07A1698F-CCB8-0CCB-81BE-C9DE38E24913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770189" y="2380933"/>
              <a:ext cx="651621" cy="661150"/>
              <a:chOff x="5656263" y="1608138"/>
              <a:chExt cx="868363" cy="881062"/>
            </a:xfrm>
          </p:grpSpPr>
          <p:sp>
            <p:nvSpPr>
              <p:cNvPr id="128" name="Oval 136">
                <a:extLst>
                  <a:ext uri="{FF2B5EF4-FFF2-40B4-BE49-F238E27FC236}">
                    <a16:creationId xmlns:a16="http://schemas.microsoft.com/office/drawing/2014/main" id="{D5E1BF18-2AAE-EEAC-03DC-C740AC7D2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8650" y="2192338"/>
                <a:ext cx="152400" cy="152400"/>
              </a:xfrm>
              <a:prstGeom prst="ellips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9" name="Freeform 137">
                <a:extLst>
                  <a:ext uri="{FF2B5EF4-FFF2-40B4-BE49-F238E27FC236}">
                    <a16:creationId xmlns:a16="http://schemas.microsoft.com/office/drawing/2014/main" id="{2B5726CB-DF1C-363F-8A17-6165BCF10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6263" y="2381250"/>
                <a:ext cx="257175" cy="107950"/>
              </a:xfrm>
              <a:custGeom>
                <a:avLst/>
                <a:gdLst>
                  <a:gd name="T0" fmla="*/ 342 w 342"/>
                  <a:gd name="T1" fmla="*/ 145 h 145"/>
                  <a:gd name="T2" fmla="*/ 342 w 342"/>
                  <a:gd name="T3" fmla="*/ 117 h 145"/>
                  <a:gd name="T4" fmla="*/ 234 w 342"/>
                  <a:gd name="T5" fmla="*/ 0 h 145"/>
                  <a:gd name="T6" fmla="*/ 171 w 342"/>
                  <a:gd name="T7" fmla="*/ 56 h 145"/>
                  <a:gd name="T8" fmla="*/ 108 w 342"/>
                  <a:gd name="T9" fmla="*/ 0 h 145"/>
                  <a:gd name="T10" fmla="*/ 0 w 342"/>
                  <a:gd name="T11" fmla="*/ 117 h 145"/>
                  <a:gd name="T12" fmla="*/ 0 w 342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2" h="145">
                    <a:moveTo>
                      <a:pt x="342" y="145"/>
                    </a:moveTo>
                    <a:lnTo>
                      <a:pt x="342" y="117"/>
                    </a:lnTo>
                    <a:cubicBezTo>
                      <a:pt x="342" y="57"/>
                      <a:pt x="297" y="16"/>
                      <a:pt x="234" y="0"/>
                    </a:cubicBezTo>
                    <a:lnTo>
                      <a:pt x="171" y="56"/>
                    </a:lnTo>
                    <a:lnTo>
                      <a:pt x="108" y="0"/>
                    </a:lnTo>
                    <a:cubicBezTo>
                      <a:pt x="45" y="16"/>
                      <a:pt x="0" y="57"/>
                      <a:pt x="0" y="117"/>
                    </a:cubicBezTo>
                    <a:lnTo>
                      <a:pt x="0" y="145"/>
                    </a:ln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0" name="Oval 138">
                <a:extLst>
                  <a:ext uri="{FF2B5EF4-FFF2-40B4-BE49-F238E27FC236}">
                    <a16:creationId xmlns:a16="http://schemas.microsoft.com/office/drawing/2014/main" id="{6690F1CB-1694-7935-467D-86899C49E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5038" y="2192338"/>
                <a:ext cx="152400" cy="152400"/>
              </a:xfrm>
              <a:prstGeom prst="ellips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 139">
                <a:extLst>
                  <a:ext uri="{FF2B5EF4-FFF2-40B4-BE49-F238E27FC236}">
                    <a16:creationId xmlns:a16="http://schemas.microsoft.com/office/drawing/2014/main" id="{0C010759-9F9A-3351-0DBB-3EBAF984C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2650" y="2381250"/>
                <a:ext cx="255588" cy="107950"/>
              </a:xfrm>
              <a:custGeom>
                <a:avLst/>
                <a:gdLst>
                  <a:gd name="T0" fmla="*/ 341 w 341"/>
                  <a:gd name="T1" fmla="*/ 145 h 145"/>
                  <a:gd name="T2" fmla="*/ 341 w 341"/>
                  <a:gd name="T3" fmla="*/ 117 h 145"/>
                  <a:gd name="T4" fmla="*/ 234 w 341"/>
                  <a:gd name="T5" fmla="*/ 0 h 145"/>
                  <a:gd name="T6" fmla="*/ 171 w 341"/>
                  <a:gd name="T7" fmla="*/ 56 h 145"/>
                  <a:gd name="T8" fmla="*/ 108 w 341"/>
                  <a:gd name="T9" fmla="*/ 0 h 145"/>
                  <a:gd name="T10" fmla="*/ 0 w 341"/>
                  <a:gd name="T11" fmla="*/ 117 h 145"/>
                  <a:gd name="T12" fmla="*/ 0 w 341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1" h="145">
                    <a:moveTo>
                      <a:pt x="341" y="145"/>
                    </a:moveTo>
                    <a:lnTo>
                      <a:pt x="341" y="117"/>
                    </a:lnTo>
                    <a:cubicBezTo>
                      <a:pt x="341" y="57"/>
                      <a:pt x="297" y="16"/>
                      <a:pt x="234" y="0"/>
                    </a:cubicBezTo>
                    <a:lnTo>
                      <a:pt x="171" y="56"/>
                    </a:lnTo>
                    <a:lnTo>
                      <a:pt x="108" y="0"/>
                    </a:lnTo>
                    <a:cubicBezTo>
                      <a:pt x="45" y="16"/>
                      <a:pt x="0" y="57"/>
                      <a:pt x="0" y="117"/>
                    </a:cubicBezTo>
                    <a:lnTo>
                      <a:pt x="0" y="145"/>
                    </a:ln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Oval 140">
                <a:extLst>
                  <a:ext uri="{FF2B5EF4-FFF2-40B4-BE49-F238E27FC236}">
                    <a16:creationId xmlns:a16="http://schemas.microsoft.com/office/drawing/2014/main" id="{06645344-D7B1-99AA-4DBF-9ACB7CA12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9838" y="2192338"/>
                <a:ext cx="152400" cy="152400"/>
              </a:xfrm>
              <a:prstGeom prst="ellips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41">
                <a:extLst>
                  <a:ext uri="{FF2B5EF4-FFF2-40B4-BE49-F238E27FC236}">
                    <a16:creationId xmlns:a16="http://schemas.microsoft.com/office/drawing/2014/main" id="{C84360F4-7E71-EB10-7A88-78B7ABF42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9038" y="2381250"/>
                <a:ext cx="255588" cy="107950"/>
              </a:xfrm>
              <a:custGeom>
                <a:avLst/>
                <a:gdLst>
                  <a:gd name="T0" fmla="*/ 341 w 341"/>
                  <a:gd name="T1" fmla="*/ 145 h 145"/>
                  <a:gd name="T2" fmla="*/ 341 w 341"/>
                  <a:gd name="T3" fmla="*/ 117 h 145"/>
                  <a:gd name="T4" fmla="*/ 234 w 341"/>
                  <a:gd name="T5" fmla="*/ 0 h 145"/>
                  <a:gd name="T6" fmla="*/ 171 w 341"/>
                  <a:gd name="T7" fmla="*/ 56 h 145"/>
                  <a:gd name="T8" fmla="*/ 108 w 341"/>
                  <a:gd name="T9" fmla="*/ 0 h 145"/>
                  <a:gd name="T10" fmla="*/ 0 w 341"/>
                  <a:gd name="T11" fmla="*/ 117 h 145"/>
                  <a:gd name="T12" fmla="*/ 0 w 341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1" h="145">
                    <a:moveTo>
                      <a:pt x="341" y="145"/>
                    </a:moveTo>
                    <a:lnTo>
                      <a:pt x="341" y="117"/>
                    </a:lnTo>
                    <a:cubicBezTo>
                      <a:pt x="341" y="57"/>
                      <a:pt x="297" y="16"/>
                      <a:pt x="234" y="0"/>
                    </a:cubicBezTo>
                    <a:lnTo>
                      <a:pt x="171" y="56"/>
                    </a:lnTo>
                    <a:lnTo>
                      <a:pt x="108" y="0"/>
                    </a:lnTo>
                    <a:cubicBezTo>
                      <a:pt x="45" y="16"/>
                      <a:pt x="0" y="57"/>
                      <a:pt x="0" y="117"/>
                    </a:cubicBezTo>
                    <a:lnTo>
                      <a:pt x="0" y="145"/>
                    </a:ln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Oval 142">
                <a:extLst>
                  <a:ext uri="{FF2B5EF4-FFF2-40B4-BE49-F238E27FC236}">
                    <a16:creationId xmlns:a16="http://schemas.microsoft.com/office/drawing/2014/main" id="{0153EFD7-9FD8-FC6D-BA32-FA9A697DB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2813" y="1608138"/>
                <a:ext cx="171450" cy="171450"/>
              </a:xfrm>
              <a:prstGeom prst="ellips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43">
                <a:extLst>
                  <a:ext uri="{FF2B5EF4-FFF2-40B4-BE49-F238E27FC236}">
                    <a16:creationId xmlns:a16="http://schemas.microsoft.com/office/drawing/2014/main" id="{8A0C5ADA-8A12-16E3-325C-0C1E14CBF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4075" y="1817688"/>
                <a:ext cx="288925" cy="123825"/>
              </a:xfrm>
              <a:custGeom>
                <a:avLst/>
                <a:gdLst>
                  <a:gd name="T0" fmla="*/ 383 w 383"/>
                  <a:gd name="T1" fmla="*/ 164 h 164"/>
                  <a:gd name="T2" fmla="*/ 383 w 383"/>
                  <a:gd name="T3" fmla="*/ 133 h 164"/>
                  <a:gd name="T4" fmla="*/ 263 w 383"/>
                  <a:gd name="T5" fmla="*/ 0 h 164"/>
                  <a:gd name="T6" fmla="*/ 192 w 383"/>
                  <a:gd name="T7" fmla="*/ 63 h 164"/>
                  <a:gd name="T8" fmla="*/ 121 w 383"/>
                  <a:gd name="T9" fmla="*/ 0 h 164"/>
                  <a:gd name="T10" fmla="*/ 0 w 383"/>
                  <a:gd name="T11" fmla="*/ 133 h 164"/>
                  <a:gd name="T12" fmla="*/ 0 w 383"/>
                  <a:gd name="T1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3" h="164">
                    <a:moveTo>
                      <a:pt x="383" y="164"/>
                    </a:moveTo>
                    <a:lnTo>
                      <a:pt x="383" y="133"/>
                    </a:lnTo>
                    <a:cubicBezTo>
                      <a:pt x="383" y="64"/>
                      <a:pt x="333" y="18"/>
                      <a:pt x="263" y="0"/>
                    </a:cubicBezTo>
                    <a:lnTo>
                      <a:pt x="192" y="63"/>
                    </a:lnTo>
                    <a:lnTo>
                      <a:pt x="121" y="0"/>
                    </a:lnTo>
                    <a:cubicBezTo>
                      <a:pt x="50" y="18"/>
                      <a:pt x="0" y="64"/>
                      <a:pt x="0" y="133"/>
                    </a:cubicBezTo>
                    <a:lnTo>
                      <a:pt x="0" y="164"/>
                    </a:ln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Oval 144">
                <a:extLst>
                  <a:ext uri="{FF2B5EF4-FFF2-40B4-BE49-F238E27FC236}">
                    <a16:creationId xmlns:a16="http://schemas.microsoft.com/office/drawing/2014/main" id="{79C96032-4E6F-372B-57FC-2932BEA49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8350" y="2085975"/>
                <a:ext cx="53975" cy="53975"/>
              </a:xfrm>
              <a:prstGeom prst="ellips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Oval 145">
                <a:extLst>
                  <a:ext uri="{FF2B5EF4-FFF2-40B4-BE49-F238E27FC236}">
                    <a16:creationId xmlns:a16="http://schemas.microsoft.com/office/drawing/2014/main" id="{3DECBA3B-06DC-075F-D621-28551B52F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1550" y="2085975"/>
                <a:ext cx="53975" cy="53975"/>
              </a:xfrm>
              <a:prstGeom prst="ellips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Oval 146">
                <a:extLst>
                  <a:ext uri="{FF2B5EF4-FFF2-40B4-BE49-F238E27FC236}">
                    <a16:creationId xmlns:a16="http://schemas.microsoft.com/office/drawing/2014/main" id="{C2B30EA7-01B4-6931-5530-49ABCE236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4750" y="2085975"/>
                <a:ext cx="53975" cy="53975"/>
              </a:xfrm>
              <a:prstGeom prst="ellips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form 147">
                <a:extLst>
                  <a:ext uri="{FF2B5EF4-FFF2-40B4-BE49-F238E27FC236}">
                    <a16:creationId xmlns:a16="http://schemas.microsoft.com/office/drawing/2014/main" id="{6810B93D-B0FE-3AC2-DCAF-E3C63E15D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0738" y="1971675"/>
                <a:ext cx="95250" cy="131763"/>
              </a:xfrm>
              <a:custGeom>
                <a:avLst/>
                <a:gdLst>
                  <a:gd name="T0" fmla="*/ 0 w 128"/>
                  <a:gd name="T1" fmla="*/ 174 h 174"/>
                  <a:gd name="T2" fmla="*/ 128 w 128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8" h="174">
                    <a:moveTo>
                      <a:pt x="0" y="174"/>
                    </a:moveTo>
                    <a:cubicBezTo>
                      <a:pt x="126" y="101"/>
                      <a:pt x="128" y="5"/>
                      <a:pt x="128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Line 148">
                <a:extLst>
                  <a:ext uri="{FF2B5EF4-FFF2-40B4-BE49-F238E27FC236}">
                    <a16:creationId xmlns:a16="http://schemas.microsoft.com/office/drawing/2014/main" id="{B0E6A27E-B490-9DD0-AEAF-A57BE8CCE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78538" y="1971675"/>
                <a:ext cx="0" cy="114300"/>
              </a:xfrm>
              <a:prstGeom prst="lin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49">
                <a:extLst>
                  <a:ext uri="{FF2B5EF4-FFF2-40B4-BE49-F238E27FC236}">
                    <a16:creationId xmlns:a16="http://schemas.microsoft.com/office/drawing/2014/main" id="{93AF3B74-B81C-ADC4-BB0F-B2B7F4568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1088" y="1971675"/>
                <a:ext cx="96838" cy="131763"/>
              </a:xfrm>
              <a:custGeom>
                <a:avLst/>
                <a:gdLst>
                  <a:gd name="T0" fmla="*/ 128 w 128"/>
                  <a:gd name="T1" fmla="*/ 174 h 174"/>
                  <a:gd name="T2" fmla="*/ 0 w 128"/>
                  <a:gd name="T3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8" h="174">
                    <a:moveTo>
                      <a:pt x="128" y="174"/>
                    </a:moveTo>
                    <a:cubicBezTo>
                      <a:pt x="2" y="101"/>
                      <a:pt x="0" y="5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3" name="Grupo 192">
            <a:extLst>
              <a:ext uri="{FF2B5EF4-FFF2-40B4-BE49-F238E27FC236}">
                <a16:creationId xmlns:a16="http://schemas.microsoft.com/office/drawing/2014/main" id="{D4A76BFA-FA82-BAE7-B1D8-2A41E2D12B7E}"/>
              </a:ext>
            </a:extLst>
          </p:cNvPr>
          <p:cNvGrpSpPr/>
          <p:nvPr/>
        </p:nvGrpSpPr>
        <p:grpSpPr>
          <a:xfrm>
            <a:off x="9236098" y="2225508"/>
            <a:ext cx="972000" cy="972000"/>
            <a:chOff x="9236098" y="2225508"/>
            <a:chExt cx="972000" cy="972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3" name="Oval 70">
              <a:extLst>
                <a:ext uri="{FF2B5EF4-FFF2-40B4-BE49-F238E27FC236}">
                  <a16:creationId xmlns:a16="http://schemas.microsoft.com/office/drawing/2014/main" id="{9B893447-C110-521C-F40E-A37B2AE451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36098" y="2225508"/>
              <a:ext cx="972000" cy="9720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2" name="Compensation2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B7EE2C8F-721C-3E5E-BB18-06CF6C26A8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81429" y="2449602"/>
              <a:ext cx="683632" cy="592481"/>
              <a:chOff x="400222" y="3944524"/>
              <a:chExt cx="690563" cy="598488"/>
            </a:xfrm>
            <a:noFill/>
          </p:grpSpPr>
          <p:sp>
            <p:nvSpPr>
              <p:cNvPr id="143" name="Freeform 1895">
                <a:extLst>
                  <a:ext uri="{FF2B5EF4-FFF2-40B4-BE49-F238E27FC236}">
                    <a16:creationId xmlns:a16="http://schemas.microsoft.com/office/drawing/2014/main" id="{CE42AAD3-D8F4-D102-0538-1739B6E5D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010" y="4184236"/>
                <a:ext cx="485775" cy="246063"/>
              </a:xfrm>
              <a:custGeom>
                <a:avLst/>
                <a:gdLst>
                  <a:gd name="T0" fmla="*/ 242 w 435"/>
                  <a:gd name="T1" fmla="*/ 103 h 221"/>
                  <a:gd name="T2" fmla="*/ 337 w 435"/>
                  <a:gd name="T3" fmla="*/ 31 h 221"/>
                  <a:gd name="T4" fmla="*/ 435 w 435"/>
                  <a:gd name="T5" fmla="*/ 39 h 221"/>
                  <a:gd name="T6" fmla="*/ 241 w 435"/>
                  <a:gd name="T7" fmla="*/ 221 h 221"/>
                  <a:gd name="T8" fmla="*/ 0 w 435"/>
                  <a:gd name="T9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221">
                    <a:moveTo>
                      <a:pt x="242" y="103"/>
                    </a:moveTo>
                    <a:cubicBezTo>
                      <a:pt x="242" y="103"/>
                      <a:pt x="299" y="60"/>
                      <a:pt x="337" y="31"/>
                    </a:cubicBezTo>
                    <a:cubicBezTo>
                      <a:pt x="378" y="0"/>
                      <a:pt x="410" y="13"/>
                      <a:pt x="435" y="39"/>
                    </a:cubicBezTo>
                    <a:lnTo>
                      <a:pt x="241" y="221"/>
                    </a:lnTo>
                    <a:lnTo>
                      <a:pt x="0" y="221"/>
                    </a:lnTo>
                  </a:path>
                </a:pathLst>
              </a:custGeom>
              <a:grpFill/>
              <a:ln w="20638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896">
                <a:extLst>
                  <a:ext uri="{FF2B5EF4-FFF2-40B4-BE49-F238E27FC236}">
                    <a16:creationId xmlns:a16="http://schemas.microsoft.com/office/drawing/2014/main" id="{E319D231-F26C-2C69-F0B1-EA613AC09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710" y="4246149"/>
                <a:ext cx="387350" cy="98425"/>
              </a:xfrm>
              <a:custGeom>
                <a:avLst/>
                <a:gdLst>
                  <a:gd name="T0" fmla="*/ 0 w 347"/>
                  <a:gd name="T1" fmla="*/ 83 h 89"/>
                  <a:gd name="T2" fmla="*/ 132 w 347"/>
                  <a:gd name="T3" fmla="*/ 0 h 89"/>
                  <a:gd name="T4" fmla="*/ 226 w 347"/>
                  <a:gd name="T5" fmla="*/ 28 h 89"/>
                  <a:gd name="T6" fmla="*/ 298 w 347"/>
                  <a:gd name="T7" fmla="*/ 28 h 89"/>
                  <a:gd name="T8" fmla="*/ 347 w 347"/>
                  <a:gd name="T9" fmla="*/ 89 h 89"/>
                  <a:gd name="T10" fmla="*/ 196 w 347"/>
                  <a:gd name="T1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7" h="89">
                    <a:moveTo>
                      <a:pt x="0" y="83"/>
                    </a:moveTo>
                    <a:cubicBezTo>
                      <a:pt x="47" y="23"/>
                      <a:pt x="85" y="0"/>
                      <a:pt x="132" y="0"/>
                    </a:cubicBezTo>
                    <a:cubicBezTo>
                      <a:pt x="171" y="0"/>
                      <a:pt x="192" y="5"/>
                      <a:pt x="226" y="28"/>
                    </a:cubicBezTo>
                    <a:lnTo>
                      <a:pt x="298" y="28"/>
                    </a:lnTo>
                    <a:cubicBezTo>
                      <a:pt x="309" y="28"/>
                      <a:pt x="347" y="33"/>
                      <a:pt x="347" y="89"/>
                    </a:cubicBezTo>
                    <a:lnTo>
                      <a:pt x="196" y="89"/>
                    </a:lnTo>
                  </a:path>
                </a:pathLst>
              </a:custGeom>
              <a:grpFill/>
              <a:ln w="20638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Freeform 1898">
                <a:extLst>
                  <a:ext uri="{FF2B5EF4-FFF2-40B4-BE49-F238E27FC236}">
                    <a16:creationId xmlns:a16="http://schemas.microsoft.com/office/drawing/2014/main" id="{2A07096C-08EA-0CDE-A159-1491F9EF5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22" y="4300124"/>
                <a:ext cx="244475" cy="242888"/>
              </a:xfrm>
              <a:custGeom>
                <a:avLst/>
                <a:gdLst>
                  <a:gd name="T0" fmla="*/ 0 w 219"/>
                  <a:gd name="T1" fmla="*/ 57 h 218"/>
                  <a:gd name="T2" fmla="*/ 57 w 219"/>
                  <a:gd name="T3" fmla="*/ 0 h 218"/>
                  <a:gd name="T4" fmla="*/ 219 w 219"/>
                  <a:gd name="T5" fmla="*/ 161 h 218"/>
                  <a:gd name="T6" fmla="*/ 162 w 219"/>
                  <a:gd name="T7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9" h="218">
                    <a:moveTo>
                      <a:pt x="0" y="57"/>
                    </a:moveTo>
                    <a:lnTo>
                      <a:pt x="57" y="0"/>
                    </a:lnTo>
                    <a:lnTo>
                      <a:pt x="219" y="161"/>
                    </a:lnTo>
                    <a:lnTo>
                      <a:pt x="162" y="218"/>
                    </a:lnTo>
                  </a:path>
                </a:pathLst>
              </a:custGeom>
              <a:grpFill/>
              <a:ln w="20638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Freeform 1899">
                <a:extLst>
                  <a:ext uri="{FF2B5EF4-FFF2-40B4-BE49-F238E27FC236}">
                    <a16:creationId xmlns:a16="http://schemas.microsoft.com/office/drawing/2014/main" id="{F646CC56-BA6A-F21C-230C-1B83017D5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197" y="4377911"/>
                <a:ext cx="38100" cy="36513"/>
              </a:xfrm>
              <a:custGeom>
                <a:avLst/>
                <a:gdLst>
                  <a:gd name="T0" fmla="*/ 6 w 33"/>
                  <a:gd name="T1" fmla="*/ 6 h 33"/>
                  <a:gd name="T2" fmla="*/ 6 w 33"/>
                  <a:gd name="T3" fmla="*/ 27 h 33"/>
                  <a:gd name="T4" fmla="*/ 27 w 33"/>
                  <a:gd name="T5" fmla="*/ 27 h 33"/>
                  <a:gd name="T6" fmla="*/ 27 w 33"/>
                  <a:gd name="T7" fmla="*/ 6 h 33"/>
                  <a:gd name="T8" fmla="*/ 6 w 33"/>
                  <a:gd name="T9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6" y="6"/>
                    </a:moveTo>
                    <a:cubicBezTo>
                      <a:pt x="0" y="12"/>
                      <a:pt x="0" y="21"/>
                      <a:pt x="6" y="27"/>
                    </a:cubicBezTo>
                    <a:cubicBezTo>
                      <a:pt x="12" y="33"/>
                      <a:pt x="21" y="33"/>
                      <a:pt x="27" y="27"/>
                    </a:cubicBezTo>
                    <a:cubicBezTo>
                      <a:pt x="33" y="21"/>
                      <a:pt x="33" y="12"/>
                      <a:pt x="27" y="6"/>
                    </a:cubicBezTo>
                    <a:cubicBezTo>
                      <a:pt x="21" y="0"/>
                      <a:pt x="12" y="0"/>
                      <a:pt x="6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Oval 1903">
                <a:extLst>
                  <a:ext uri="{FF2B5EF4-FFF2-40B4-BE49-F238E27FC236}">
                    <a16:creationId xmlns:a16="http://schemas.microsoft.com/office/drawing/2014/main" id="{8ECA853D-CECE-CB5A-B102-F370C0A1E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622" y="3944524"/>
                <a:ext cx="252413" cy="254000"/>
              </a:xfrm>
              <a:prstGeom prst="ellipse">
                <a:avLst/>
              </a:prstGeom>
              <a:grpFill/>
              <a:ln w="20638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8" name="Group 1265">
                <a:extLst>
                  <a:ext uri="{FF2B5EF4-FFF2-40B4-BE49-F238E27FC236}">
                    <a16:creationId xmlns:a16="http://schemas.microsoft.com/office/drawing/2014/main" id="{C3831FBD-52B2-010C-E779-F38C596EE61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0245" y="4004716"/>
                <a:ext cx="144066" cy="142145"/>
                <a:chOff x="1346360" y="5009188"/>
                <a:chExt cx="174320" cy="171995"/>
              </a:xfrm>
              <a:grpFill/>
            </p:grpSpPr>
            <p:sp>
              <p:nvSpPr>
                <p:cNvPr id="149" name="Freeform 244">
                  <a:extLst>
                    <a:ext uri="{FF2B5EF4-FFF2-40B4-BE49-F238E27FC236}">
                      <a16:creationId xmlns:a16="http://schemas.microsoft.com/office/drawing/2014/main" id="{C4BF222C-3136-8426-3BA5-6D7B5AEFD0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927" y="5009188"/>
                  <a:ext cx="148753" cy="171995"/>
                </a:xfrm>
                <a:custGeom>
                  <a:avLst/>
                  <a:gdLst>
                    <a:gd name="T0" fmla="*/ 65 w 111"/>
                    <a:gd name="T1" fmla="*/ 128 h 128"/>
                    <a:gd name="T2" fmla="*/ 0 w 111"/>
                    <a:gd name="T3" fmla="*/ 64 h 128"/>
                    <a:gd name="T4" fmla="*/ 65 w 111"/>
                    <a:gd name="T5" fmla="*/ 0 h 128"/>
                    <a:gd name="T6" fmla="*/ 108 w 111"/>
                    <a:gd name="T7" fmla="*/ 17 h 128"/>
                    <a:gd name="T8" fmla="*/ 108 w 111"/>
                    <a:gd name="T9" fmla="*/ 27 h 128"/>
                    <a:gd name="T10" fmla="*/ 98 w 111"/>
                    <a:gd name="T11" fmla="*/ 27 h 128"/>
                    <a:gd name="T12" fmla="*/ 65 w 111"/>
                    <a:gd name="T13" fmla="*/ 14 h 128"/>
                    <a:gd name="T14" fmla="*/ 15 w 111"/>
                    <a:gd name="T15" fmla="*/ 64 h 128"/>
                    <a:gd name="T16" fmla="*/ 65 w 111"/>
                    <a:gd name="T17" fmla="*/ 114 h 128"/>
                    <a:gd name="T18" fmla="*/ 98 w 111"/>
                    <a:gd name="T19" fmla="*/ 101 h 128"/>
                    <a:gd name="T20" fmla="*/ 108 w 111"/>
                    <a:gd name="T21" fmla="*/ 101 h 128"/>
                    <a:gd name="T22" fmla="*/ 108 w 111"/>
                    <a:gd name="T23" fmla="*/ 111 h 128"/>
                    <a:gd name="T24" fmla="*/ 65 w 111"/>
                    <a:gd name="T25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1" h="128">
                      <a:moveTo>
                        <a:pt x="65" y="128"/>
                      </a:moveTo>
                      <a:cubicBezTo>
                        <a:pt x="29" y="128"/>
                        <a:pt x="0" y="99"/>
                        <a:pt x="0" y="64"/>
                      </a:cubicBezTo>
                      <a:cubicBezTo>
                        <a:pt x="0" y="29"/>
                        <a:pt x="29" y="0"/>
                        <a:pt x="65" y="0"/>
                      </a:cubicBezTo>
                      <a:cubicBezTo>
                        <a:pt x="81" y="0"/>
                        <a:pt x="96" y="6"/>
                        <a:pt x="108" y="17"/>
                      </a:cubicBezTo>
                      <a:cubicBezTo>
                        <a:pt x="111" y="19"/>
                        <a:pt x="111" y="24"/>
                        <a:pt x="108" y="27"/>
                      </a:cubicBezTo>
                      <a:cubicBezTo>
                        <a:pt x="106" y="30"/>
                        <a:pt x="101" y="30"/>
                        <a:pt x="98" y="27"/>
                      </a:cubicBezTo>
                      <a:cubicBezTo>
                        <a:pt x="89" y="19"/>
                        <a:pt x="77" y="14"/>
                        <a:pt x="65" y="14"/>
                      </a:cubicBezTo>
                      <a:cubicBezTo>
                        <a:pt x="37" y="14"/>
                        <a:pt x="15" y="37"/>
                        <a:pt x="15" y="64"/>
                      </a:cubicBezTo>
                      <a:cubicBezTo>
                        <a:pt x="15" y="91"/>
                        <a:pt x="37" y="114"/>
                        <a:pt x="65" y="114"/>
                      </a:cubicBezTo>
                      <a:cubicBezTo>
                        <a:pt x="77" y="114"/>
                        <a:pt x="89" y="109"/>
                        <a:pt x="98" y="101"/>
                      </a:cubicBezTo>
                      <a:cubicBezTo>
                        <a:pt x="101" y="98"/>
                        <a:pt x="106" y="98"/>
                        <a:pt x="108" y="101"/>
                      </a:cubicBezTo>
                      <a:cubicBezTo>
                        <a:pt x="111" y="104"/>
                        <a:pt x="111" y="109"/>
                        <a:pt x="108" y="111"/>
                      </a:cubicBezTo>
                      <a:cubicBezTo>
                        <a:pt x="96" y="122"/>
                        <a:pt x="81" y="128"/>
                        <a:pt x="65" y="1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245">
                  <a:extLst>
                    <a:ext uri="{FF2B5EF4-FFF2-40B4-BE49-F238E27FC236}">
                      <a16:creationId xmlns:a16="http://schemas.microsoft.com/office/drawing/2014/main" id="{01B5579B-BFA5-4D6C-278F-AFFD8807AA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6360" y="5062645"/>
                  <a:ext cx="118538" cy="18594"/>
                </a:xfrm>
                <a:custGeom>
                  <a:avLst/>
                  <a:gdLst>
                    <a:gd name="T0" fmla="*/ 81 w 89"/>
                    <a:gd name="T1" fmla="*/ 15 h 15"/>
                    <a:gd name="T2" fmla="*/ 7 w 89"/>
                    <a:gd name="T3" fmla="*/ 15 h 15"/>
                    <a:gd name="T4" fmla="*/ 0 w 89"/>
                    <a:gd name="T5" fmla="*/ 8 h 15"/>
                    <a:gd name="T6" fmla="*/ 7 w 89"/>
                    <a:gd name="T7" fmla="*/ 0 h 15"/>
                    <a:gd name="T8" fmla="*/ 81 w 89"/>
                    <a:gd name="T9" fmla="*/ 0 h 15"/>
                    <a:gd name="T10" fmla="*/ 89 w 89"/>
                    <a:gd name="T11" fmla="*/ 8 h 15"/>
                    <a:gd name="T12" fmla="*/ 81 w 89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15">
                      <a:moveTo>
                        <a:pt x="81" y="15"/>
                      </a:moveTo>
                      <a:lnTo>
                        <a:pt x="7" y="15"/>
                      </a:lnTo>
                      <a:cubicBezTo>
                        <a:pt x="3" y="15"/>
                        <a:pt x="0" y="12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lnTo>
                        <a:pt x="81" y="0"/>
                      </a:lnTo>
                      <a:cubicBezTo>
                        <a:pt x="85" y="0"/>
                        <a:pt x="89" y="4"/>
                        <a:pt x="89" y="8"/>
                      </a:cubicBezTo>
                      <a:cubicBezTo>
                        <a:pt x="89" y="12"/>
                        <a:pt x="85" y="15"/>
                        <a:pt x="81" y="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246">
                  <a:extLst>
                    <a:ext uri="{FF2B5EF4-FFF2-40B4-BE49-F238E27FC236}">
                      <a16:creationId xmlns:a16="http://schemas.microsoft.com/office/drawing/2014/main" id="{674AAF17-B974-3C38-36F5-2DC63D686D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6360" y="5109130"/>
                  <a:ext cx="118538" cy="18594"/>
                </a:xfrm>
                <a:custGeom>
                  <a:avLst/>
                  <a:gdLst>
                    <a:gd name="T0" fmla="*/ 81 w 89"/>
                    <a:gd name="T1" fmla="*/ 15 h 15"/>
                    <a:gd name="T2" fmla="*/ 7 w 89"/>
                    <a:gd name="T3" fmla="*/ 15 h 15"/>
                    <a:gd name="T4" fmla="*/ 0 w 89"/>
                    <a:gd name="T5" fmla="*/ 7 h 15"/>
                    <a:gd name="T6" fmla="*/ 7 w 89"/>
                    <a:gd name="T7" fmla="*/ 0 h 15"/>
                    <a:gd name="T8" fmla="*/ 81 w 89"/>
                    <a:gd name="T9" fmla="*/ 0 h 15"/>
                    <a:gd name="T10" fmla="*/ 89 w 89"/>
                    <a:gd name="T11" fmla="*/ 7 h 15"/>
                    <a:gd name="T12" fmla="*/ 81 w 89"/>
                    <a:gd name="T13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15">
                      <a:moveTo>
                        <a:pt x="81" y="15"/>
                      </a:moveTo>
                      <a:lnTo>
                        <a:pt x="7" y="15"/>
                      </a:lnTo>
                      <a:cubicBezTo>
                        <a:pt x="3" y="15"/>
                        <a:pt x="0" y="11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lnTo>
                        <a:pt x="81" y="0"/>
                      </a:lnTo>
                      <a:cubicBezTo>
                        <a:pt x="85" y="0"/>
                        <a:pt x="89" y="3"/>
                        <a:pt x="89" y="7"/>
                      </a:cubicBezTo>
                      <a:cubicBezTo>
                        <a:pt x="89" y="11"/>
                        <a:pt x="85" y="15"/>
                        <a:pt x="81" y="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44" name="TextBox 4">
            <a:extLst>
              <a:ext uri="{FF2B5EF4-FFF2-40B4-BE49-F238E27FC236}">
                <a16:creationId xmlns:a16="http://schemas.microsoft.com/office/drawing/2014/main" id="{70E37E4B-E9EF-D0A9-7EAE-080585E1CF6B}"/>
              </a:ext>
            </a:extLst>
          </p:cNvPr>
          <p:cNvSpPr txBox="1"/>
          <p:nvPr/>
        </p:nvSpPr>
        <p:spPr>
          <a:xfrm>
            <a:off x="962371" y="5576383"/>
            <a:ext cx="10267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Independent funding scheme from EMJM (independent calls for proposals)</a:t>
            </a:r>
          </a:p>
        </p:txBody>
      </p:sp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78B2E33F-C8CD-3B49-7A7A-D4643F24EE55}"/>
              </a:ext>
            </a:extLst>
          </p:cNvPr>
          <p:cNvSpPr/>
          <p:nvPr/>
        </p:nvSpPr>
        <p:spPr>
          <a:xfrm rot="10800000">
            <a:off x="5280437" y="5080986"/>
            <a:ext cx="1647825" cy="31432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CB58535F-5EA3-5551-74A9-932AC2FBDEEE}"/>
              </a:ext>
            </a:extLst>
          </p:cNvPr>
          <p:cNvSpPr/>
          <p:nvPr/>
        </p:nvSpPr>
        <p:spPr bwMode="auto">
          <a:xfrm>
            <a:off x="8308731" y="5013293"/>
            <a:ext cx="3031760" cy="1321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0282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Gears_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federal-government_POWER_USER_SEPARATOR_ICONS_building_POWER_USER_SEPARATOR_ICONS_capital_POWER_USER_SEPARATOR_ICONS_flag_POWER_USER_SEPARATOR_ICONS_institution_POWER_USER_SEPARATOR_ICONS_law_POWER_USER_SEPARATOR_ICONS_politic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federal-government_POWER_USER_SEPARATOR_ICONS_building_POWER_USER_SEPARATOR_ICONS_capital_POWER_USER_SEPARATOR_ICONS_flag_POWER_USER_SEPARATOR_ICONS_institution_POWER_USER_SEPARATOR_ICONS_law_POWER_USER_SEPARATOR_ICONS_politic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federal-government_POWER_USER_SEPARATOR_ICONS_building_POWER_USER_SEPARATOR_ICONS_capital_POWER_USER_SEPARATOR_ICONS_flag_POWER_USER_SEPARATOR_ICONS_institution_POWER_USER_SEPARATOR_ICONS_law_POWER_USER_SEPARATOR_ICONS_politic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federal-government_POWER_USER_SEPARATOR_ICONS_building_POWER_USER_SEPARATOR_ICONS_capital_POWER_USER_SEPARATOR_ICONS_flag_POWER_USER_SEPARATOR_ICONS_institution_POWER_USER_SEPARATOR_ICONS_law_POWER_USER_SEPARATOR_ICONS_politic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federal-government_POWER_USER_SEPARATOR_ICONS_building_POWER_USER_SEPARATOR_ICONS_capital_POWER_USER_SEPARATOR_ICONS_flag_POWER_USER_SEPARATOR_ICONS_institution_POWER_USER_SEPARATOR_ICONS_law_POWER_USER_SEPARATOR_ICONS_politic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federal-government_POWER_USER_SEPARATOR_ICONS_building_POWER_USER_SEPARATOR_ICONS_capital_POWER_USER_SEPARATOR_ICONS_flag_POWER_USER_SEPARATOR_ICONS_institution_POWER_USER_SEPARATOR_ICONS_law_POWER_USER_SEPARATOR_ICONS_politic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federal-government_POWER_USER_SEPARATOR_ICONS_building_POWER_USER_SEPARATOR_ICONS_capital_POWER_USER_SEPARATOR_ICONS_flag_POWER_USER_SEPARATOR_ICONS_institution_POWER_USER_SEPARATOR_ICONS_law_POWER_USER_SEPARATOR_ICONS_politic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te-time_POWER_USER_SEPARATOR_ICONS_calendar_POWER_USER_SEPARATOR_ICONS_clock_POWER_USER_SEPARATOR_ICONS_date_POWER_USER_SEPARATOR_ICONS_ios_POWER_USER_SEPARATOR_ICONS_tim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te-time_POWER_USER_SEPARATOR_ICONS_calendar_POWER_USER_SEPARATOR_ICONS_clock_POWER_USER_SEPARATOR_ICONS_date_POWER_USER_SEPARATOR_ICONS_ios_POWER_USER_SEPARATOR_ICONS_tim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Shape icon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te-time_POWER_USER_SEPARATOR_ICONS_calendar_POWER_USER_SEPARATOR_ICONS_clock_POWER_USER_SEPARATOR_ICONS_date_POWER_USER_SEPARATOR_ICONS_ios_POWER_USER_SEPARATOR_ICONS_tim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te-time_POWER_USER_SEPARATOR_ICONS_calendar_POWER_USER_SEPARATOR_ICONS_clock_POWER_USER_SEPARATOR_ICONS_date_POWER_USER_SEPARATOR_ICONS_ios_POWER_USER_SEPARATOR_ICONS_tim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te-time_POWER_USER_SEPARATOR_ICONS_calendar_POWER_USER_SEPARATOR_ICONS_clock_POWER_USER_SEPARATOR_ICONS_date_POWER_USER_SEPARATOR_ICONS_ios_POWER_USER_SEPARATOR_ICONS_tim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te-time_POWER_USER_SEPARATOR_ICONS_calendar_POWER_USER_SEPARATOR_ICONS_clock_POWER_USER_SEPARATOR_ICONS_date_POWER_USER_SEPARATOR_ICONS_ios_POWER_USER_SEPARATOR_ICONS_tim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te-time_POWER_USER_SEPARATOR_ICONS_calendar_POWER_USER_SEPARATOR_ICONS_clock_POWER_USER_SEPARATOR_ICONS_date_POWER_USER_SEPARATOR_ICONS_ios_POWER_USER_SEPARATOR_ICONS_tim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ate-time_POWER_USER_SEPARATOR_ICONS_calendar_POWER_USER_SEPARATOR_ICONS_clock_POWER_USER_SEPARATOR_ICONS_date_POWER_USER_SEPARATOR_ICONS_ios_POWER_USER_SEPARATOR_ICONS_time"/>
</p:tagLst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098AE41A192E4C85C747A9850AEF9A" ma:contentTypeVersion="1" ma:contentTypeDescription="Create a new document." ma:contentTypeScope="" ma:versionID="5a8770b97c883eee6e80458dbe9e6c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F87431-2774-4E17-BE38-8A579357848D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EEACE0-6474-4130-B64E-D9F9E5478D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7055</TotalTime>
  <Words>1690</Words>
  <Application>Microsoft Office PowerPoint</Application>
  <PresentationFormat>Widescreen</PresentationFormat>
  <Paragraphs>213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Rockwell Extra Bold</vt:lpstr>
      <vt:lpstr>Verdana</vt:lpstr>
      <vt:lpstr>Wingdings</vt:lpstr>
      <vt:lpstr>Office Theme</vt:lpstr>
      <vt:lpstr>Erasmus+</vt:lpstr>
      <vt:lpstr>PowerPoint Presentation</vt:lpstr>
      <vt:lpstr>30 Years of achievements of Erasmus</vt:lpstr>
      <vt:lpstr>Erasmus Mundus 2021-2027</vt:lpstr>
      <vt:lpstr>Erasmus+ Programme 2021-2027</vt:lpstr>
      <vt:lpstr>Key Action 2 – Different cooperation models</vt:lpstr>
      <vt:lpstr>Geographical scope of Erasmus Mundus</vt:lpstr>
      <vt:lpstr>Rationale behind lot EMDM</vt:lpstr>
      <vt:lpstr>What is an EMDM project?</vt:lpstr>
      <vt:lpstr>Expected outcomes of an EMDM (1)</vt:lpstr>
      <vt:lpstr>Expected outcomes/deliverables of an EMDM (2) - Joint mechanisms to be included in the design of the master programme</vt:lpstr>
      <vt:lpstr>Taking part as an Organisation</vt:lpstr>
      <vt:lpstr>EMDM call for proposals 2026 at a glance</vt:lpstr>
      <vt:lpstr>Erasmus+ EMDM call for proposals 2025 Selection Roadmap</vt:lpstr>
      <vt:lpstr>Main changes compared to call 2025</vt:lpstr>
      <vt:lpstr>EMDM Evaluation procedure</vt:lpstr>
      <vt:lpstr>EMDM Award Criteria (1)</vt:lpstr>
      <vt:lpstr>EMDM Award Criteria (2)</vt:lpstr>
      <vt:lpstr>EMDM Award Criteria (3)</vt:lpstr>
      <vt:lpstr>How to apply?</vt:lpstr>
      <vt:lpstr>Application package</vt:lpstr>
      <vt:lpstr>Information about the programme </vt:lpstr>
      <vt:lpstr>Other information sources 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HOPCKE Dagmar (EACEA)</cp:lastModifiedBy>
  <cp:revision>309</cp:revision>
  <dcterms:created xsi:type="dcterms:W3CDTF">2019-08-09T12:06:42Z</dcterms:created>
  <dcterms:modified xsi:type="dcterms:W3CDTF">2025-11-20T08:03:27Z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2022-11-15T17:58:48Z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a10d2967-c5fd-4ab0-bff5-9923a6c1cd63</vt:lpwstr>
  </property>
  <property fmtid="{D5CDD505-2E9C-101B-9397-08002B2CF9AE}" pid="9" name="MSIP_Label_6bd9ddd1-4d20-43f6-abfa-fc3c07406f94_ContentBits">
    <vt:lpwstr>0</vt:lpwstr>
  </property>
</Properties>
</file>