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26" r:id="rId5"/>
    <p:sldId id="473" r:id="rId6"/>
    <p:sldId id="2968" r:id="rId7"/>
    <p:sldId id="528" r:id="rId8"/>
    <p:sldId id="2972" r:id="rId9"/>
    <p:sldId id="2978" r:id="rId10"/>
    <p:sldId id="2979" r:id="rId11"/>
    <p:sldId id="2980" r:id="rId12"/>
    <p:sldId id="2742" r:id="rId13"/>
    <p:sldId id="2981" r:id="rId14"/>
    <p:sldId id="2982" r:id="rId15"/>
    <p:sldId id="2983" r:id="rId16"/>
    <p:sldId id="342" r:id="rId17"/>
    <p:sldId id="2984" r:id="rId18"/>
    <p:sldId id="2985" r:id="rId19"/>
    <p:sldId id="2986" r:id="rId20"/>
    <p:sldId id="740" r:id="rId21"/>
    <p:sldId id="630" r:id="rId22"/>
    <p:sldId id="345" r:id="rId23"/>
    <p:sldId id="29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10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BENTO Monica (EACEA)" initials="SM(" lastIdx="2" clrIdx="0">
    <p:extLst>
      <p:ext uri="{19B8F6BF-5375-455C-9EA6-DF929625EA0E}">
        <p15:presenceInfo xmlns:p15="http://schemas.microsoft.com/office/powerpoint/2012/main" userId="S-1-5-21-1606980848-2025429265-839522115-534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E"/>
    <a:srgbClr val="4D4D4D"/>
    <a:srgbClr val="1EC08A"/>
    <a:srgbClr val="034EA2"/>
    <a:srgbClr val="004494"/>
    <a:srgbClr val="035DC1"/>
    <a:srgbClr val="B3D7FF"/>
    <a:srgbClr val="DDEDFF"/>
    <a:srgbClr val="4BC5DE"/>
    <a:srgbClr val="03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3792" autoAdjust="0"/>
  </p:normalViewPr>
  <p:slideViewPr>
    <p:cSldViewPr snapToGrid="0">
      <p:cViewPr varScale="1">
        <p:scale>
          <a:sx n="74" d="100"/>
          <a:sy n="74" d="100"/>
        </p:scale>
        <p:origin x="268" y="56"/>
      </p:cViewPr>
      <p:guideLst>
        <p:guide orient="horz" pos="935"/>
        <p:guide pos="10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319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7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1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04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52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7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4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REDO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1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405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5CF2-256D-44FD-9430-5B63A079CF5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9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88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0088CE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88C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5.png"/><Relationship Id="rId5" Type="http://schemas.openxmlformats.org/officeDocument/2006/relationships/tags" Target="../tags/tag14.xml"/><Relationship Id="rId10" Type="http://schemas.openxmlformats.org/officeDocument/2006/relationships/hyperlink" Target="https://ec.europa.eu/info/funding-tenders/opportunities/docs/2021-2027/common/it-manuals/user-manual_sep_en.pdf" TargetMode="External"/><Relationship Id="rId4" Type="http://schemas.openxmlformats.org/officeDocument/2006/relationships/tags" Target="../tags/tag13.xml"/><Relationship Id="rId9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europa.eu/doi/10.2797/639462" TargetMode="External"/><Relationship Id="rId13" Type="http://schemas.openxmlformats.org/officeDocument/2006/relationships/hyperlink" Target="https://wayback.archive-it.org/12090/20201031112405/https:/eacea.ec.europa.eu/erasmus-plus/events/erasmus-mundus-joint-master-degrees-06-2019_en" TargetMode="External"/><Relationship Id="rId3" Type="http://schemas.openxmlformats.org/officeDocument/2006/relationships/hyperlink" Target="https://op.europa.eu/en/" TargetMode="External"/><Relationship Id="rId7" Type="http://schemas.openxmlformats.org/officeDocument/2006/relationships/hyperlink" Target="https://data.europa.eu/doi/10.2797/836328" TargetMode="External"/><Relationship Id="rId12" Type="http://schemas.openxmlformats.org/officeDocument/2006/relationships/hyperlink" Target="https://wayback.archive-it.org/12090/20201031112503/https:/eacea.ec.europa.eu/erasmus-plus/events/cluster-meeting-2018-european-approach-quality-assurance-joint-programmes2_en" TargetMode="External"/><Relationship Id="rId17" Type="http://schemas.openxmlformats.org/officeDocument/2006/relationships/image" Target="../media/image26.png"/><Relationship Id="rId2" Type="http://schemas.openxmlformats.org/officeDocument/2006/relationships/hyperlink" Target="https://op.europa.eu/en/publication-detail/-/publication/fa2067a3-18cb-11ef-a251-01aa75ed71a1/language-en" TargetMode="External"/><Relationship Id="rId16" Type="http://schemas.openxmlformats.org/officeDocument/2006/relationships/hyperlink" Target="https://ec.europa.eu/programmes/erasmus-plus/projects_e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p.europa.eu/en/publication-detail/-/publication/4d820682-eaf4-11ed-a05c-01aa75ed71a1/language-en/format-PDF/source-294103693" TargetMode="External"/><Relationship Id="rId11" Type="http://schemas.openxmlformats.org/officeDocument/2006/relationships/hyperlink" Target="https://www.eacea.ec.europa.eu/scholarships/erasmus-mundus-catalogue_en" TargetMode="External"/><Relationship Id="rId5" Type="http://schemas.openxmlformats.org/officeDocument/2006/relationships/hyperlink" Target="https://op.europa.eu/en/publication-detail/-/publication/f8ed3ffb-973a-11ef-a130-01aa75ed71a1/language-en" TargetMode="External"/><Relationship Id="rId15" Type="http://schemas.openxmlformats.org/officeDocument/2006/relationships/hyperlink" Target="https://op.europa.eu/en/publication-detail/-/publication/2e2b8855-6142-11e7-8dc1-01aa75ed71a1" TargetMode="External"/><Relationship Id="rId10" Type="http://schemas.openxmlformats.org/officeDocument/2006/relationships/hyperlink" Target="https://op.europa.eu/en/publication-detail/-/publication/6e06043f-2f96-11eb-b27b-01aa75ed71a1/language-en/format-PDF/source-209259056" TargetMode="External"/><Relationship Id="rId4" Type="http://schemas.openxmlformats.org/officeDocument/2006/relationships/hyperlink" Target="https://op.europa.eu/en/publication-detail/-/publication/ec3b9b47-1be3-11ef-a251-01aa75ed71a1/language-en" TargetMode="External"/><Relationship Id="rId9" Type="http://schemas.openxmlformats.org/officeDocument/2006/relationships/hyperlink" Target="https://ec.europa.eu/programmes/erasmus-plus/about/factsheets_en#worldwide" TargetMode="External"/><Relationship Id="rId14" Type="http://schemas.openxmlformats.org/officeDocument/2006/relationships/hyperlink" Target="https://op.europa.eu/en/publication-detail/-/publication/6f52e9bb-31f2-11e6-b497-01aa75ed71a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EACEA-EPLUS-ERASMUS-MUNDUS@ec.europa.eu" TargetMode="External"/><Relationship Id="rId3" Type="http://schemas.openxmlformats.org/officeDocument/2006/relationships/tags" Target="../tags/tag28.xml"/><Relationship Id="rId7" Type="http://schemas.openxmlformats.org/officeDocument/2006/relationships/image" Target="../media/image2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Relationship Id="rId9" Type="http://schemas.openxmlformats.org/officeDocument/2006/relationships/hyperlink" Target="mailto:EC-FUNDING-TENDER-SERVICE-DESK@ec.europa.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cea.ec.europa.eu/grants/how-get-grant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ebgate.ec.europa.eu/funding-tenders-opportunities/display/OM/Roles+and+access+rights" TargetMode="External"/><Relationship Id="rId5" Type="http://schemas.openxmlformats.org/officeDocument/2006/relationships/hyperlink" Target="https://ec.europa.eu/info/funding-tenders/opportunities/docs/2021-2027/common/it-manuals/user-manual_sep_en.pdf" TargetMode="External"/><Relationship Id="rId4" Type="http://schemas.openxmlformats.org/officeDocument/2006/relationships/hyperlink" Target="https://ec.europa.eu/info/funding-tenders/opportunities/docs/2021-2027/common/guidance/om_e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hyperlink" Target="https://ec.europa.eu/info/funding-tenders/opportunities/portal/screen/how-to-participate/participant-register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s://webgate.ec.europa.eu/funding-tenders-opportunities/display/OM/EU+Login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gate.ec.europa.eu/funding-tenders-opportunities/display/OM/Roles+and+access+right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17056" y="1825625"/>
            <a:ext cx="5040313" cy="376995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to prepare your Erasmus Mundus </a:t>
            </a:r>
            <a:br>
              <a:rPr lang="en-US" sz="3200" dirty="0"/>
            </a:br>
            <a:r>
              <a:rPr lang="en-US" sz="3200" dirty="0"/>
              <a:t>Design Measures (EMDM) proposal</a:t>
            </a:r>
          </a:p>
          <a:p>
            <a:endParaRPr lang="fr-BE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5400" b="1" dirty="0"/>
              <a:t>Erasmus+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36911"/>
          <a:stretch/>
        </p:blipFill>
        <p:spPr>
          <a:xfrm>
            <a:off x="-81552" y="15163"/>
            <a:ext cx="6151825" cy="6842837"/>
          </a:xfrm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6817056" y="5397994"/>
            <a:ext cx="5040313" cy="52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0088CE"/>
                </a:solidFill>
              </a:rPr>
              <a:t>European Education and Culture </a:t>
            </a:r>
            <a:br>
              <a:rPr lang="en-GB" sz="2000" dirty="0">
                <a:solidFill>
                  <a:srgbClr val="0088CE"/>
                </a:solidFill>
              </a:rPr>
            </a:br>
            <a:r>
              <a:rPr lang="en-GB" sz="2000" dirty="0">
                <a:solidFill>
                  <a:srgbClr val="0088CE"/>
                </a:solidFill>
              </a:rPr>
              <a:t>Executive Agency</a:t>
            </a:r>
          </a:p>
        </p:txBody>
      </p:sp>
    </p:spTree>
    <p:extLst>
      <p:ext uri="{BB962C8B-B14F-4D97-AF65-F5344CB8AC3E}">
        <p14:creationId xmlns:p14="http://schemas.microsoft.com/office/powerpoint/2010/main" val="358823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1F4EFE-C3C4-F3B1-BB5A-4CB9CA2B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Part A – Administrative </a:t>
            </a:r>
            <a:r>
              <a:rPr lang="fr-BE" dirty="0" err="1"/>
              <a:t>forms</a:t>
            </a:r>
            <a:endParaRPr lang="en-IE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299A848-6268-5D24-5BCF-86D8D4B8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59" y="1351264"/>
            <a:ext cx="10906125" cy="3881438"/>
          </a:xfrm>
        </p:spPr>
        <p:txBody>
          <a:bodyPr/>
          <a:lstStyle/>
          <a:p>
            <a:pPr marL="520700" lvl="1" indent="-342900" algn="just"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IE" sz="2200" dirty="0">
                <a:ea typeface="Arial Unicode MS" panose="020B0604020202020204" pitchFamily="34" charset="-128"/>
              </a:rPr>
              <a:t>Use the icon                to access the administrative forms</a:t>
            </a:r>
          </a:p>
          <a:p>
            <a:pPr marL="177800" lvl="1" indent="0" algn="just">
              <a:spcAft>
                <a:spcPts val="1200"/>
              </a:spcAft>
              <a:buClr>
                <a:srgbClr val="C00000"/>
              </a:buClr>
              <a:buSzPct val="100000"/>
              <a:buNone/>
            </a:pPr>
            <a:endParaRPr lang="en-GB" sz="2200" dirty="0">
              <a:ea typeface="Arial Unicode MS" panose="020B0604020202020204" pitchFamily="34" charset="-128"/>
            </a:endParaRPr>
          </a:p>
          <a:p>
            <a:pPr marL="177800" lvl="1" indent="0" algn="just">
              <a:spcAft>
                <a:spcPts val="1200"/>
              </a:spcAft>
              <a:buClr>
                <a:srgbClr val="C00000"/>
              </a:buClr>
              <a:buSzPct val="100000"/>
              <a:buNone/>
              <a:tabLst>
                <a:tab pos="8339138" algn="l"/>
              </a:tabLst>
            </a:pPr>
            <a:endParaRPr lang="en-GB" sz="2200" dirty="0">
              <a:ea typeface="Arial Unicode MS" panose="020B0604020202020204" pitchFamily="34" charset="-128"/>
            </a:endParaRPr>
          </a:p>
          <a:p>
            <a:pPr marL="177800" lvl="1" indent="0" algn="just">
              <a:spcAft>
                <a:spcPts val="1200"/>
              </a:spcAft>
              <a:buClr>
                <a:srgbClr val="C00000"/>
              </a:buClr>
              <a:buSzPct val="100000"/>
              <a:buNone/>
            </a:pPr>
            <a:endParaRPr lang="en-GB" sz="1600" dirty="0">
              <a:ea typeface="Arial Unicode MS" panose="020B0604020202020204" pitchFamily="34" charset="-128"/>
            </a:endParaRPr>
          </a:p>
          <a:p>
            <a:pPr marL="519113" lvl="3" indent="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None/>
            </a:pPr>
            <a:endParaRPr lang="en-US" dirty="0">
              <a:ea typeface="Arial Unicode MS" panose="020B0604020202020204" pitchFamily="34" charset="-128"/>
            </a:endParaRPr>
          </a:p>
          <a:p>
            <a:pPr marL="519113" lvl="3" indent="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None/>
            </a:pPr>
            <a:r>
              <a:rPr lang="en-US" dirty="0">
                <a:ea typeface="Arial Unicode MS" panose="020B0604020202020204" pitchFamily="34" charset="-128"/>
              </a:rPr>
              <a:t>Some data fields in the administrative forms are pre-filled based on the steps in the submission wizard.</a:t>
            </a:r>
            <a:endParaRPr lang="en-GB" dirty="0">
              <a:ea typeface="Arial Unicode MS" panose="020B0604020202020204" pitchFamily="34" charset="-128"/>
            </a:endParaRPr>
          </a:p>
          <a:p>
            <a:pPr marL="519113" lvl="3" indent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endParaRPr lang="en-GB" sz="1800" b="1" dirty="0">
              <a:ea typeface="Arial Unicode MS" panose="020B0604020202020204" pitchFamily="34" charset="-128"/>
            </a:endParaRPr>
          </a:p>
          <a:p>
            <a:pPr marL="804863" lvl="3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800" b="1" dirty="0">
                <a:ea typeface="Arial Unicode MS" panose="020B0604020202020204" pitchFamily="34" charset="-128"/>
              </a:rPr>
              <a:t>Section 1 - General information</a:t>
            </a:r>
            <a:r>
              <a:rPr lang="en-GB" sz="1800" dirty="0">
                <a:ea typeface="Arial Unicode MS" panose="020B0604020202020204" pitchFamily="34" charset="-128"/>
              </a:rPr>
              <a:t> about the project:</a:t>
            </a:r>
          </a:p>
          <a:p>
            <a:pPr marL="1162050" lvl="4" indent="-357188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</a:pPr>
            <a:r>
              <a:rPr lang="en-GB" dirty="0">
                <a:ea typeface="Arial Unicode MS" panose="020B0604020202020204" pitchFamily="34" charset="-128"/>
              </a:rPr>
              <a:t>Enter information </a:t>
            </a:r>
            <a:r>
              <a:rPr lang="en-IE" dirty="0">
                <a:ea typeface="Arial Unicode MS" panose="020B0604020202020204" pitchFamily="34" charset="-128"/>
              </a:rPr>
              <a:t>related to the title and language of the proposal</a:t>
            </a:r>
            <a:endParaRPr lang="en-GB" dirty="0">
              <a:ea typeface="Arial Unicode MS" panose="020B0604020202020204" pitchFamily="34" charset="-128"/>
            </a:endParaRPr>
          </a:p>
          <a:p>
            <a:pPr marL="1162050" lvl="4" indent="-357188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</a:pPr>
            <a:r>
              <a:rPr lang="en-GB" dirty="0">
                <a:ea typeface="Arial Unicode MS" panose="020B0604020202020204" pitchFamily="34" charset="-128"/>
              </a:rPr>
              <a:t>Project duration        encode </a:t>
            </a:r>
            <a:r>
              <a:rPr lang="en-GB" b="1" dirty="0">
                <a:solidFill>
                  <a:srgbClr val="E76C53"/>
                </a:solidFill>
                <a:latin typeface="Arial"/>
                <a:ea typeface="Arial Unicode MS" panose="020B0604020202020204" pitchFamily="34" charset="-128"/>
              </a:rPr>
              <a:t>15 months</a:t>
            </a:r>
            <a:endParaRPr lang="en-GB" sz="1800" b="1" dirty="0">
              <a:solidFill>
                <a:srgbClr val="E76C53"/>
              </a:solidFill>
              <a:latin typeface="Arial"/>
              <a:ea typeface="Arial Unicode MS" panose="020B0604020202020204" pitchFamily="34" charset="-128"/>
            </a:endParaRPr>
          </a:p>
          <a:p>
            <a:pPr marL="1162050" lvl="4" indent="-357188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</a:pPr>
            <a:r>
              <a:rPr lang="en-IE" dirty="0">
                <a:ea typeface="Arial Unicode MS" panose="020B0604020202020204" pitchFamily="34" charset="-128"/>
              </a:rPr>
              <a:t>Enter free keywords that are relevant to the scope of the proposal</a:t>
            </a:r>
          </a:p>
          <a:p>
            <a:pPr marL="1162050" lvl="4" indent="-357188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</a:pPr>
            <a:r>
              <a:rPr lang="en-GB" dirty="0">
                <a:ea typeface="Arial Unicode MS" panose="020B0604020202020204" pitchFamily="34" charset="-128"/>
              </a:rPr>
              <a:t>Don’t forget to include the project scientific areas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316A9-F806-9261-39A7-FBAA23FB4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269" y="1397815"/>
            <a:ext cx="1049042" cy="438885"/>
          </a:xfrm>
          <a:prstGeom prst="rect">
            <a:avLst/>
          </a:prstGeom>
        </p:spPr>
      </p:pic>
      <p:sp>
        <p:nvSpPr>
          <p:cNvPr id="7" name="Right Arrow 1">
            <a:extLst>
              <a:ext uri="{FF2B5EF4-FFF2-40B4-BE49-F238E27FC236}">
                <a16:creationId xmlns:a16="http://schemas.microsoft.com/office/drawing/2014/main" id="{2634E4FE-D887-7DE4-0CA6-8B0B31B6474E}"/>
              </a:ext>
            </a:extLst>
          </p:cNvPr>
          <p:cNvSpPr/>
          <p:nvPr/>
        </p:nvSpPr>
        <p:spPr>
          <a:xfrm>
            <a:off x="3584754" y="5391571"/>
            <a:ext cx="220338" cy="137228"/>
          </a:xfrm>
          <a:prstGeom prst="rightArrow">
            <a:avLst/>
          </a:prstGeom>
          <a:solidFill>
            <a:srgbClr val="0088CE"/>
          </a:solidFill>
          <a:ln>
            <a:solidFill>
              <a:srgbClr val="008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029ED6-CD21-16BE-6B9C-999C35681B7E}"/>
              </a:ext>
            </a:extLst>
          </p:cNvPr>
          <p:cNvSpPr>
            <a:spLocks noChangeArrowheads="1"/>
          </p:cNvSpPr>
          <p:nvPr/>
        </p:nvSpPr>
        <p:spPr bwMode="auto">
          <a:xfrm rot="20700000">
            <a:off x="9328329" y="4159911"/>
            <a:ext cx="1918749" cy="13011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  <a:defRPr/>
            </a:pPr>
            <a:r>
              <a:rPr lang="en-IE" sz="1400" dirty="0">
                <a:ea typeface="Arial Unicode MS" panose="020B0604020202020204" pitchFamily="34" charset="-128"/>
              </a:rPr>
              <a:t>Remember to          &amp;              regularly !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1A62D5-BDBC-722C-C2C4-816D805E1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9713680" y="4785589"/>
            <a:ext cx="432751" cy="315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224E6E-C192-07A5-F668-D124A2F34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0000">
            <a:off x="10461049" y="4574488"/>
            <a:ext cx="558661" cy="282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9C8B76-7199-8312-BD36-3CC5805EC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587" y="1805519"/>
            <a:ext cx="4539192" cy="1861931"/>
          </a:xfrm>
          <a:prstGeom prst="rect">
            <a:avLst/>
          </a:prstGeom>
          <a:noFill/>
          <a:ln>
            <a:solidFill>
              <a:srgbClr val="034EA2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20970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9E1CD5-31D8-0106-8F3D-B1020F1D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dirty="0">
                <a:latin typeface="+mn-lt"/>
              </a:rPr>
              <a:t>Part A – Administrative </a:t>
            </a:r>
            <a:r>
              <a:rPr lang="fr-BE" sz="4000" dirty="0" err="1">
                <a:latin typeface="+mn-lt"/>
              </a:rPr>
              <a:t>forms</a:t>
            </a:r>
            <a:r>
              <a:rPr lang="fr-BE" sz="4000" dirty="0">
                <a:latin typeface="+mn-lt"/>
              </a:rPr>
              <a:t> (</a:t>
            </a:r>
            <a:r>
              <a:rPr lang="fr-BE" sz="4000" dirty="0" err="1">
                <a:latin typeface="+mn-lt"/>
              </a:rPr>
              <a:t>cont</a:t>
            </a:r>
            <a:r>
              <a:rPr lang="fr-BE" sz="4000" dirty="0">
                <a:latin typeface="+mn-lt"/>
              </a:rPr>
              <a:t>.)</a:t>
            </a:r>
            <a:endParaRPr lang="en-IE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EAFA596-0DA5-3BC3-B7C7-CC0DE0BE4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548788"/>
            <a:ext cx="11315824" cy="3881438"/>
          </a:xfrm>
        </p:spPr>
        <p:txBody>
          <a:bodyPr/>
          <a:lstStyle/>
          <a:p>
            <a:pPr marL="804863" lvl="3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b="1" dirty="0">
                <a:ea typeface="Arial Unicode MS" panose="020B0604020202020204" pitchFamily="34" charset="-128"/>
              </a:rPr>
              <a:t>Section 1 - General information</a:t>
            </a:r>
            <a:r>
              <a:rPr lang="en-GB" dirty="0">
                <a:ea typeface="Arial Unicode MS" panose="020B0604020202020204" pitchFamily="34" charset="-128"/>
              </a:rPr>
              <a:t> about the project (cont.):</a:t>
            </a:r>
          </a:p>
          <a:p>
            <a:pPr marL="1162050" lvl="4" indent="-357188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</a:pPr>
            <a:r>
              <a:rPr lang="en-IE" sz="1200" dirty="0">
                <a:ea typeface="Arial Unicode MS" panose="020B0604020202020204" pitchFamily="34" charset="-128"/>
              </a:rPr>
              <a:t>Tick the relevant boxes under “Declarations”</a:t>
            </a:r>
          </a:p>
          <a:p>
            <a:pPr marL="804863" lvl="3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b="1" dirty="0">
                <a:ea typeface="Arial Unicode MS" panose="020B0604020202020204" pitchFamily="34" charset="-128"/>
              </a:rPr>
              <a:t>Section 2 - Participants</a:t>
            </a:r>
            <a:r>
              <a:rPr lang="en-GB" dirty="0">
                <a:ea typeface="Arial Unicode MS" panose="020B0604020202020204" pitchFamily="34" charset="-128"/>
              </a:rPr>
              <a:t>: provide </a:t>
            </a:r>
            <a:r>
              <a:rPr lang="en-GB" dirty="0"/>
              <a:t>information about the applicant organisation, the department(s) involved and contact persons</a:t>
            </a:r>
            <a:endParaRPr lang="en-GB" b="1" dirty="0"/>
          </a:p>
          <a:p>
            <a:pPr marL="804863" lvl="3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b="1" dirty="0"/>
              <a:t>Section 3 - Budget</a:t>
            </a:r>
            <a:r>
              <a:rPr lang="en-GB" dirty="0"/>
              <a:t>: encode the fixed lump sum contribution of </a:t>
            </a:r>
            <a:r>
              <a:rPr lang="en-GB" b="1" dirty="0">
                <a:solidFill>
                  <a:srgbClr val="E76C53"/>
                </a:solidFill>
                <a:latin typeface="Arial"/>
                <a:ea typeface="Arial Unicode MS" panose="020B0604020202020204" pitchFamily="34" charset="-128"/>
              </a:rPr>
              <a:t>60.000 EUR</a:t>
            </a:r>
          </a:p>
          <a:p>
            <a:pPr marL="1433513" lvl="5" indent="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None/>
            </a:pPr>
            <a:endParaRPr lang="en-IE" sz="1050" dirty="0">
              <a:solidFill>
                <a:srgbClr val="FF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85BE2D-6F34-E6E1-B7CD-9B6DDF7E8B61}"/>
              </a:ext>
            </a:extLst>
          </p:cNvPr>
          <p:cNvSpPr txBox="1"/>
          <p:nvPr/>
        </p:nvSpPr>
        <p:spPr>
          <a:xfrm>
            <a:off x="365761" y="5567326"/>
            <a:ext cx="10973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4863" lvl="3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600" b="1" dirty="0"/>
              <a:t>Section 4 – Other questions</a:t>
            </a:r>
            <a:r>
              <a:rPr lang="en-GB" sz="1600" dirty="0"/>
              <a:t>: </a:t>
            </a:r>
            <a:r>
              <a:rPr lang="en-GB" sz="1600" dirty="0">
                <a:latin typeface="Arial"/>
                <a:ea typeface="Arial Unicode MS" panose="020B0604020202020204" pitchFamily="34" charset="-128"/>
              </a:rPr>
              <a:t>please enter and save the listed countries of your future partnership, including your own institution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A59A1F-8AAA-9311-D4F8-1D5F379E1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356" y="3652196"/>
            <a:ext cx="6659075" cy="14707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11614F-18C2-9E72-88EA-9FD199D5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85" y="4465604"/>
            <a:ext cx="1066855" cy="1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5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CB8D3-1EE5-ACF8-75E1-134852C5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 – Technical description</a:t>
            </a:r>
            <a:endParaRPr lang="en-IE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A6261D3-FB52-5B05-DE70-CCB3DE6CB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6125" cy="4180892"/>
          </a:xfrm>
        </p:spPr>
        <p:txBody>
          <a:bodyPr/>
          <a:lstStyle/>
          <a:p>
            <a:pPr marL="192088" indent="-342900" algn="just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IE" sz="2200" dirty="0">
                <a:ea typeface="Arial Unicode MS" panose="020B0604020202020204" pitchFamily="34" charset="-128"/>
              </a:rPr>
              <a:t>Part B is the </a:t>
            </a:r>
            <a:r>
              <a:rPr lang="en-IE" sz="2200" dirty="0">
                <a:latin typeface="+mj-lt"/>
                <a:ea typeface="Arial Unicode MS" panose="020B0604020202020204" pitchFamily="34" charset="-128"/>
              </a:rPr>
              <a:t>only </a:t>
            </a:r>
            <a:r>
              <a:rPr lang="en-IE" sz="2200" b="1" dirty="0">
                <a:solidFill>
                  <a:srgbClr val="E76C53"/>
                </a:solidFill>
                <a:latin typeface="+mj-lt"/>
                <a:ea typeface="Arial Unicode MS" panose="020B0604020202020204" pitchFamily="34" charset="-128"/>
              </a:rPr>
              <a:t>mandatory annex</a:t>
            </a:r>
            <a:r>
              <a:rPr lang="en-IE" sz="2200" dirty="0">
                <a:latin typeface="+mj-lt"/>
                <a:ea typeface="Arial Unicode MS" panose="020B0604020202020204" pitchFamily="34" charset="-128"/>
              </a:rPr>
              <a:t>:</a:t>
            </a:r>
          </a:p>
          <a:p>
            <a:pPr marL="649288" lvl="1" indent="-342900" algn="just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800" dirty="0">
                <a:ea typeface="Arial Unicode MS" panose="020B0604020202020204" pitchFamily="34" charset="-128"/>
              </a:rPr>
              <a:t>Part B must be prepared in advance using the template downloaded from the system</a:t>
            </a:r>
          </a:p>
          <a:p>
            <a:pPr marL="649288" lvl="1" indent="-342900" algn="just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endParaRPr lang="fr-BE" sz="1800" dirty="0">
              <a:ea typeface="Arial Unicode MS" panose="020B0604020202020204" pitchFamily="34" charset="-128"/>
            </a:endParaRPr>
          </a:p>
          <a:p>
            <a:pPr marL="649288" lvl="1" indent="-342900" algn="just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endParaRPr lang="fr-BE" sz="1800" dirty="0">
              <a:ea typeface="Arial Unicode MS" panose="020B0604020202020204" pitchFamily="34" charset="-128"/>
            </a:endParaRPr>
          </a:p>
          <a:p>
            <a:pPr marL="649288" lvl="1" indent="-342900" algn="just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endParaRPr lang="fr-BE" sz="1800" dirty="0">
              <a:ea typeface="Arial Unicode MS" panose="020B0604020202020204" pitchFamily="34" charset="-128"/>
            </a:endParaRPr>
          </a:p>
          <a:p>
            <a:pPr marL="649288" lvl="1" indent="-342900" algn="just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r-BE" sz="1800" dirty="0" err="1">
                <a:ea typeface="Arial Unicode MS" panose="020B0604020202020204" pitchFamily="34" charset="-128"/>
              </a:rPr>
              <a:t>It’s</a:t>
            </a:r>
            <a:r>
              <a:rPr lang="fr-BE" sz="1800" dirty="0">
                <a:ea typeface="Arial Unicode MS" panose="020B0604020202020204" pitchFamily="34" charset="-128"/>
              </a:rPr>
              <a:t> not </a:t>
            </a:r>
            <a:r>
              <a:rPr lang="fr-BE" sz="1800" dirty="0" err="1">
                <a:ea typeface="Arial Unicode MS" panose="020B0604020202020204" pitchFamily="34" charset="-128"/>
              </a:rPr>
              <a:t>required</a:t>
            </a:r>
            <a:r>
              <a:rPr lang="fr-BE" sz="1800" dirty="0">
                <a:ea typeface="Arial Unicode MS" panose="020B0604020202020204" pitchFamily="34" charset="-128"/>
              </a:rPr>
              <a:t> to </a:t>
            </a:r>
            <a:r>
              <a:rPr lang="fr-BE" sz="1800" dirty="0" err="1">
                <a:ea typeface="Arial Unicode MS" panose="020B0604020202020204" pitchFamily="34" charset="-128"/>
              </a:rPr>
              <a:t>add</a:t>
            </a:r>
            <a:r>
              <a:rPr lang="fr-BE" sz="1800" dirty="0">
                <a:ea typeface="Arial Unicode MS" panose="020B0604020202020204" pitchFamily="34" charset="-128"/>
              </a:rPr>
              <a:t> ‘</a:t>
            </a:r>
            <a:r>
              <a:rPr lang="fr-BE" sz="1800" dirty="0" err="1">
                <a:ea typeface="Arial Unicode MS" panose="020B0604020202020204" pitchFamily="34" charset="-128"/>
              </a:rPr>
              <a:t>Other</a:t>
            </a:r>
            <a:r>
              <a:rPr lang="fr-BE" sz="1800" dirty="0">
                <a:ea typeface="Arial Unicode MS" panose="020B0604020202020204" pitchFamily="34" charset="-128"/>
              </a:rPr>
              <a:t> annexes’</a:t>
            </a:r>
            <a:endParaRPr lang="en-IE" sz="1800" dirty="0">
              <a:ea typeface="Arial Unicode MS" panose="020B0604020202020204" pitchFamily="34" charset="-128"/>
            </a:endParaRPr>
          </a:p>
          <a:p>
            <a:pPr marL="347663" lvl="2" indent="-28575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GB" sz="2200" dirty="0">
              <a:ea typeface="Arial Unicode MS" panose="020B0604020202020204" pitchFamily="34" charset="-128"/>
            </a:endParaRPr>
          </a:p>
          <a:p>
            <a:pPr marL="347663" lvl="2" indent="-28575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GB" sz="2200" dirty="0">
              <a:ea typeface="Arial Unicode MS" panose="020B0604020202020204" pitchFamily="34" charset="-128"/>
            </a:endParaRPr>
          </a:p>
          <a:p>
            <a:pPr marL="347663" lvl="2" indent="-28575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GB" sz="2200" dirty="0">
              <a:ea typeface="Arial Unicode MS" panose="020B0604020202020204" pitchFamily="34" charset="-128"/>
            </a:endParaRPr>
          </a:p>
          <a:p>
            <a:pPr marL="177800" lvl="1" indent="0" algn="just">
              <a:spcAft>
                <a:spcPts val="1200"/>
              </a:spcAft>
              <a:buClr>
                <a:srgbClr val="C00000"/>
              </a:buClr>
              <a:buSzPct val="100000"/>
              <a:buNone/>
            </a:pPr>
            <a:endParaRPr lang="en-GB" sz="2200" dirty="0">
              <a:ea typeface="Arial Unicode MS" panose="020B0604020202020204" pitchFamily="34" charset="-128"/>
            </a:endParaRPr>
          </a:p>
          <a:p>
            <a:pPr marL="649288" lvl="1" indent="-342900" algn="just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IE" sz="2200" dirty="0">
              <a:solidFill>
                <a:schemeClr val="tx2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375E6-0FC2-91A8-3E2B-8F496FD19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77" y="2751302"/>
            <a:ext cx="3871925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204766-7890-174B-05ED-FD2E145C9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38"/>
          <a:stretch/>
        </p:blipFill>
        <p:spPr>
          <a:xfrm>
            <a:off x="1754777" y="4553279"/>
            <a:ext cx="5723766" cy="1251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EDB95-C888-C3F3-8C74-DB5820FED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777" y="5464666"/>
            <a:ext cx="5661091" cy="3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591408"/>
            <a:ext cx="11002819" cy="4883283"/>
          </a:xfrm>
        </p:spPr>
        <p:txBody>
          <a:bodyPr/>
          <a:lstStyle/>
          <a:p>
            <a:pPr marL="649288" lvl="1" indent="-342900" algn="just">
              <a:spcAft>
                <a:spcPts val="6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D4D4D"/>
                </a:solidFill>
                <a:ea typeface="Arial Unicode MS" panose="020B0604020202020204" pitchFamily="34" charset="-128"/>
              </a:rPr>
              <a:t>The Application form contains the technical description of the project. It is a generic form for more actions, but applicants should base the information on the EMDM Award criteria as published in the Programme Guide.</a:t>
            </a:r>
          </a:p>
          <a:p>
            <a:pPr marL="649288" lvl="1" indent="-342900" algn="just">
              <a:spcAft>
                <a:spcPts val="6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D4D4D"/>
                </a:solidFill>
                <a:ea typeface="Arial Unicode MS" panose="020B0604020202020204" pitchFamily="34" charset="-128"/>
              </a:rPr>
              <a:t>It should be completed and uploaded in the F&amp;T Portal in PDF format.</a:t>
            </a:r>
          </a:p>
          <a:p>
            <a:pPr marL="649288" lvl="1" indent="-342900" algn="just">
              <a:spcAft>
                <a:spcPts val="6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D4D4D"/>
                </a:solidFill>
                <a:ea typeface="Arial Unicode MS" panose="020B0604020202020204" pitchFamily="34" charset="-128"/>
              </a:rPr>
              <a:t>Follow the instructions provided in the application form and do not change the structure, titles or subtitles of the form. </a:t>
            </a:r>
          </a:p>
          <a:p>
            <a:pPr marL="649288" lvl="1" indent="-342900" algn="just">
              <a:spcAft>
                <a:spcPts val="6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D4D4D"/>
                </a:solidFill>
                <a:ea typeface="Arial Unicode MS" panose="020B0604020202020204" pitchFamily="34" charset="-128"/>
              </a:rPr>
              <a:t>Application Form structure:</a:t>
            </a:r>
          </a:p>
          <a:p>
            <a:pPr marL="722313" lvl="1" indent="0" algn="just"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en-GB" sz="1800" dirty="0">
                <a:solidFill>
                  <a:srgbClr val="4D4D4D"/>
                </a:solidFill>
                <a:ea typeface="Arial Unicode MS" panose="020B0604020202020204" pitchFamily="34" charset="-128"/>
              </a:rPr>
              <a:t>    Sections 1, 2 &amp; 3  	   Award Criteria</a:t>
            </a:r>
          </a:p>
          <a:p>
            <a:pPr marL="722313" lvl="1" indent="0" algn="just"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en-GB" sz="1800" dirty="0">
                <a:solidFill>
                  <a:srgbClr val="4D4D4D"/>
                </a:solidFill>
                <a:ea typeface="Arial Unicode MS" panose="020B0604020202020204" pitchFamily="34" charset="-128"/>
              </a:rPr>
              <a:t>    Section 4  		   Plan, Work Package &amp; Timing</a:t>
            </a:r>
          </a:p>
          <a:p>
            <a:pPr marL="722313" lvl="1" indent="0" algn="just"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en-GB" sz="1800" dirty="0">
                <a:solidFill>
                  <a:srgbClr val="4D4D4D"/>
                </a:solidFill>
                <a:ea typeface="Arial Unicode MS" panose="020B0604020202020204" pitchFamily="34" charset="-128"/>
              </a:rPr>
              <a:t>    Section 5                              Not applicable for EMDM</a:t>
            </a:r>
          </a:p>
          <a:p>
            <a:pPr marL="722313" lvl="1" indent="0" algn="just"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en-GB" sz="1800" dirty="0">
                <a:solidFill>
                  <a:srgbClr val="4D4D4D"/>
                </a:solidFill>
                <a:ea typeface="Arial Unicode MS" panose="020B0604020202020204" pitchFamily="34" charset="-128"/>
              </a:rPr>
              <a:t>    Section 6  		   Declarations concerning double funding</a:t>
            </a:r>
          </a:p>
          <a:p>
            <a:pPr marL="306388" lvl="1" indent="0" algn="just"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endParaRPr lang="en-GB" sz="2200" dirty="0">
              <a:solidFill>
                <a:schemeClr val="tx2"/>
              </a:solidFill>
              <a:ea typeface="Arial Unicode MS" panose="020B0604020202020204" pitchFamily="34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EMDM Part B – </a:t>
            </a:r>
            <a:r>
              <a:rPr lang="fr-BE" dirty="0" err="1"/>
              <a:t>Technical</a:t>
            </a:r>
            <a:r>
              <a:rPr lang="fr-BE" dirty="0"/>
              <a:t> description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98843" y="5592783"/>
            <a:ext cx="712814" cy="206760"/>
          </a:xfrm>
          <a:prstGeom prst="rightArrow">
            <a:avLst/>
          </a:prstGeom>
          <a:solidFill>
            <a:srgbClr val="1EC08A"/>
          </a:solidFill>
          <a:ln>
            <a:solidFill>
              <a:srgbClr val="1EC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AFB2359C-8FB9-96FE-2321-4CD51D0CE6D8}"/>
              </a:ext>
            </a:extLst>
          </p:cNvPr>
          <p:cNvSpPr/>
          <p:nvPr/>
        </p:nvSpPr>
        <p:spPr>
          <a:xfrm>
            <a:off x="3898843" y="4384684"/>
            <a:ext cx="712814" cy="206760"/>
          </a:xfrm>
          <a:prstGeom prst="rightArrow">
            <a:avLst/>
          </a:prstGeom>
          <a:solidFill>
            <a:srgbClr val="1EC08A"/>
          </a:solidFill>
          <a:ln>
            <a:solidFill>
              <a:srgbClr val="1EC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731DF7E5-8BEF-B57F-B87E-B0497EED11BE}"/>
              </a:ext>
            </a:extLst>
          </p:cNvPr>
          <p:cNvSpPr/>
          <p:nvPr/>
        </p:nvSpPr>
        <p:spPr>
          <a:xfrm>
            <a:off x="3898843" y="4825638"/>
            <a:ext cx="712814" cy="206760"/>
          </a:xfrm>
          <a:prstGeom prst="rightArrow">
            <a:avLst/>
          </a:prstGeom>
          <a:solidFill>
            <a:srgbClr val="1EC08A"/>
          </a:solidFill>
          <a:ln>
            <a:solidFill>
              <a:srgbClr val="1EC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3">
            <a:extLst>
              <a:ext uri="{FF2B5EF4-FFF2-40B4-BE49-F238E27FC236}">
                <a16:creationId xmlns:a16="http://schemas.microsoft.com/office/drawing/2014/main" id="{255FD36F-3C7A-FBF3-FBC5-3D0761FFE0CE}"/>
              </a:ext>
            </a:extLst>
          </p:cNvPr>
          <p:cNvSpPr/>
          <p:nvPr/>
        </p:nvSpPr>
        <p:spPr>
          <a:xfrm>
            <a:off x="3898843" y="5209210"/>
            <a:ext cx="712814" cy="206760"/>
          </a:xfrm>
          <a:prstGeom prst="rightArrow">
            <a:avLst/>
          </a:prstGeom>
          <a:solidFill>
            <a:srgbClr val="1EC08A"/>
          </a:solidFill>
          <a:ln>
            <a:solidFill>
              <a:srgbClr val="1EC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53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FAB257-3ECC-2C7D-A0E4-33FAAAE3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 – Technical description (cont.)</a:t>
            </a:r>
            <a:endParaRPr lang="en-IE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83E4036-99E9-BC7E-6C58-CFDF2F6A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59" y="1389397"/>
            <a:ext cx="10906125" cy="4818456"/>
          </a:xfrm>
        </p:spPr>
        <p:txBody>
          <a:bodyPr/>
          <a:lstStyle/>
          <a:p>
            <a:pPr marL="642938" lvl="3" indent="-285750">
              <a:spcBef>
                <a:spcPts val="0"/>
              </a:spcBef>
              <a:spcAft>
                <a:spcPts val="10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IE" sz="2000" b="1" dirty="0">
                <a:ea typeface="Arial Unicode MS" panose="020B0604020202020204" pitchFamily="34" charset="-128"/>
              </a:rPr>
              <a:t>Sections 1-3</a:t>
            </a:r>
            <a:r>
              <a:rPr lang="en-IE" sz="2000" dirty="0">
                <a:ea typeface="Arial Unicode MS" panose="020B0604020202020204" pitchFamily="34" charset="-128"/>
              </a:rPr>
              <a:t> – For </a:t>
            </a:r>
            <a:r>
              <a:rPr lang="en-IE" sz="2000" dirty="0"/>
              <a:t>the following sections, please read the instructions carefully:</a:t>
            </a:r>
          </a:p>
          <a:p>
            <a:pPr marL="987425" lvl="6" indent="-3571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600" b="1" dirty="0"/>
              <a:t>Section 1.2 </a:t>
            </a:r>
            <a:r>
              <a:rPr lang="en-GB" sz="1600" dirty="0"/>
              <a:t>Needs analysis and specific objectives - </a:t>
            </a:r>
            <a:r>
              <a:rPr lang="en-US" sz="1600" dirty="0"/>
              <a:t>it is not necessary to describe a sound needs analysis nor to define indicators for measuring achievement. </a:t>
            </a:r>
            <a:r>
              <a:rPr lang="en-US" sz="1600" b="1" dirty="0"/>
              <a:t>However, please address the specific award criteria as set out in the Erasmus+ </a:t>
            </a:r>
            <a:r>
              <a:rPr lang="en-US" sz="1600" b="1" dirty="0" err="1"/>
              <a:t>Programme</a:t>
            </a:r>
            <a:r>
              <a:rPr lang="en-US" sz="1600" b="1" dirty="0"/>
              <a:t> Guide, and the sub-criteria under “Relevance”</a:t>
            </a:r>
            <a:endParaRPr lang="en-GB" sz="1600" b="1" dirty="0"/>
          </a:p>
          <a:p>
            <a:pPr marL="987425" lvl="6" indent="-3571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/>
              <a:t>Section 2.1.2 </a:t>
            </a:r>
            <a:r>
              <a:rPr lang="en-US" sz="1600" dirty="0"/>
              <a:t>Project management, quality assurance and monitoring and evaluation strategy - it is not necessary to describe evaluation methods and indicators to monitor the outreach and coverage. </a:t>
            </a:r>
            <a:r>
              <a:rPr lang="en-IE" sz="1600" b="1" dirty="0"/>
              <a:t>However, please address the specific conditions set out in the Programme Guide and the sub-criteria under “Quality of the project design and implementation”</a:t>
            </a:r>
            <a:endParaRPr lang="en-US" sz="1600" b="1" dirty="0"/>
          </a:p>
          <a:p>
            <a:pPr marL="987425" lvl="6" indent="-3571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fr-BE" sz="1600" b="1" dirty="0">
                <a:ea typeface="Arial Unicode MS" panose="020B0604020202020204" pitchFamily="34" charset="-128"/>
              </a:rPr>
              <a:t>Section </a:t>
            </a:r>
            <a:r>
              <a:rPr lang="en-US" sz="1600" b="1" dirty="0"/>
              <a:t>2.1.3 </a:t>
            </a:r>
            <a:r>
              <a:rPr lang="en-US" sz="1600" dirty="0"/>
              <a:t>Project teams, staff and experts – please identify staff of the future consortium, but it is </a:t>
            </a:r>
            <a:r>
              <a:rPr lang="en-US" sz="1600" u="sng" dirty="0"/>
              <a:t>not</a:t>
            </a:r>
            <a:r>
              <a:rPr lang="en-IE" sz="1600" u="sng" dirty="0"/>
              <a:t> necessary to provide the CVs</a:t>
            </a:r>
          </a:p>
          <a:p>
            <a:pPr marL="987425" lvl="6" indent="-3571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/>
              <a:t>Section 2.1.4 </a:t>
            </a:r>
            <a:r>
              <a:rPr lang="en-GB" sz="1600" dirty="0"/>
              <a:t>Cost effectiveness and financial management </a:t>
            </a:r>
            <a:r>
              <a:rPr lang="en-US" sz="1600" dirty="0"/>
              <a:t>- </a:t>
            </a:r>
            <a:r>
              <a:rPr lang="en-US" sz="1600" u="sng" dirty="0"/>
              <a:t>not applicable</a:t>
            </a:r>
            <a:r>
              <a:rPr lang="en-US" sz="1600" dirty="0"/>
              <a:t> for EMDM projects</a:t>
            </a:r>
          </a:p>
          <a:p>
            <a:pPr marL="987425" lvl="6" indent="-3571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/>
              <a:t>Section 2.1.5 </a:t>
            </a:r>
            <a:r>
              <a:rPr lang="en-US" sz="1600" dirty="0"/>
              <a:t>Risk management – it is </a:t>
            </a:r>
            <a:r>
              <a:rPr lang="en-US" sz="1600" u="sng" dirty="0"/>
              <a:t>not </a:t>
            </a:r>
            <a:r>
              <a:rPr lang="en-IE" sz="1600" u="sng" dirty="0"/>
              <a:t>necessary to present critical risks and risk management strategy</a:t>
            </a:r>
            <a:r>
              <a:rPr lang="en-IE" sz="1600" dirty="0"/>
              <a:t> </a:t>
            </a:r>
            <a:r>
              <a:rPr lang="en-US" sz="1600" dirty="0"/>
              <a:t>for EMDM projects</a:t>
            </a:r>
          </a:p>
          <a:p>
            <a:pPr marL="987425" lvl="6" indent="-3571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/>
              <a:t>Section 2.2.2 </a:t>
            </a:r>
            <a:r>
              <a:rPr lang="en-US" sz="1600" dirty="0"/>
              <a:t>Consortium management and decision-making mechanisms - </a:t>
            </a:r>
            <a:r>
              <a:rPr lang="en-US" sz="1600" u="sng" dirty="0"/>
              <a:t>not applicable</a:t>
            </a:r>
            <a:r>
              <a:rPr lang="en-US" sz="1600" dirty="0"/>
              <a:t> for EMDM projects</a:t>
            </a:r>
          </a:p>
        </p:txBody>
      </p:sp>
    </p:spTree>
    <p:extLst>
      <p:ext uri="{BB962C8B-B14F-4D97-AF65-F5344CB8AC3E}">
        <p14:creationId xmlns:p14="http://schemas.microsoft.com/office/powerpoint/2010/main" val="197771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A65CA3-0841-DE5C-E348-AEE91C52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 – Technical description (cont.)</a:t>
            </a:r>
            <a:endParaRPr lang="en-IE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9D9C2F1-2410-FDD0-B580-BAD3EC236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009"/>
            <a:ext cx="10906125" cy="4893956"/>
          </a:xfrm>
        </p:spPr>
        <p:txBody>
          <a:bodyPr/>
          <a:lstStyle/>
          <a:p>
            <a:pPr marL="712788" lvl="3" indent="-35560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IE" sz="2000" b="1" dirty="0">
                <a:ea typeface="Arial Unicode MS" panose="020B0604020202020204" pitchFamily="34" charset="-128"/>
              </a:rPr>
              <a:t>Section 4</a:t>
            </a:r>
            <a:r>
              <a:rPr lang="en-IE" sz="2000" dirty="0">
                <a:ea typeface="Arial Unicode MS" panose="020B0604020202020204" pitchFamily="34" charset="-128"/>
              </a:rPr>
              <a:t> - description of the work plan and of the project activities</a:t>
            </a:r>
          </a:p>
          <a:p>
            <a:pPr marL="987425" lvl="4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fr-BE" dirty="0">
                <a:ea typeface="Arial Unicode MS" panose="020B0604020202020204" pitchFamily="34" charset="-128"/>
              </a:rPr>
              <a:t>Use </a:t>
            </a:r>
            <a:r>
              <a:rPr lang="fr-BE" b="1" dirty="0">
                <a:ea typeface="Arial Unicode MS" panose="020B0604020202020204" pitchFamily="34" charset="-128"/>
              </a:rPr>
              <a:t>one single </a:t>
            </a:r>
            <a:r>
              <a:rPr lang="fr-BE" b="1" dirty="0" err="1">
                <a:ea typeface="Arial Unicode MS" panose="020B0604020202020204" pitchFamily="34" charset="-128"/>
              </a:rPr>
              <a:t>work</a:t>
            </a:r>
            <a:r>
              <a:rPr lang="fr-BE" b="1" dirty="0">
                <a:ea typeface="Arial Unicode MS" panose="020B0604020202020204" pitchFamily="34" charset="-128"/>
              </a:rPr>
              <a:t> package</a:t>
            </a:r>
            <a:r>
              <a:rPr lang="fr-BE" dirty="0">
                <a:ea typeface="Arial Unicode MS" panose="020B0604020202020204" pitchFamily="34" charset="-128"/>
              </a:rPr>
              <a:t> to </a:t>
            </a:r>
            <a:r>
              <a:rPr lang="fr-BE" dirty="0" err="1">
                <a:ea typeface="Arial Unicode MS" panose="020B0604020202020204" pitchFamily="34" charset="-128"/>
              </a:rPr>
              <a:t>describe</a:t>
            </a:r>
            <a:r>
              <a:rPr lang="fr-BE" dirty="0">
                <a:ea typeface="Arial Unicode MS" panose="020B0604020202020204" pitchFamily="34" charset="-128"/>
              </a:rPr>
              <a:t> the </a:t>
            </a:r>
            <a:r>
              <a:rPr lang="fr-BE" dirty="0" err="1">
                <a:ea typeface="Arial Unicode MS" panose="020B0604020202020204" pitchFamily="34" charset="-128"/>
              </a:rPr>
              <a:t>planned</a:t>
            </a:r>
            <a:r>
              <a:rPr lang="fr-BE" dirty="0">
                <a:ea typeface="Arial Unicode MS" panose="020B0604020202020204" pitchFamily="34" charset="-128"/>
              </a:rPr>
              <a:t> </a:t>
            </a:r>
            <a:r>
              <a:rPr lang="fr-BE" dirty="0" err="1">
                <a:ea typeface="Arial Unicode MS" panose="020B0604020202020204" pitchFamily="34" charset="-128"/>
              </a:rPr>
              <a:t>activities</a:t>
            </a:r>
            <a:r>
              <a:rPr lang="fr-BE" dirty="0">
                <a:ea typeface="Arial Unicode MS" panose="020B0604020202020204" pitchFamily="34" charset="-128"/>
              </a:rPr>
              <a:t> ex. </a:t>
            </a:r>
            <a:r>
              <a:rPr lang="en-GB" i="1" dirty="0"/>
              <a:t>WP1 – “project acronym”</a:t>
            </a:r>
            <a:endParaRPr lang="fr-BE" dirty="0">
              <a:ea typeface="Arial Unicode MS" panose="020B0604020202020204" pitchFamily="34" charset="-128"/>
            </a:endParaRPr>
          </a:p>
          <a:p>
            <a:pPr marL="987425" lvl="4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fr-BE" dirty="0">
                <a:ea typeface="Arial Unicode MS" panose="020B0604020202020204" pitchFamily="34" charset="-128"/>
              </a:rPr>
              <a:t>Show </a:t>
            </a:r>
            <a:r>
              <a:rPr lang="fr-BE" b="1" dirty="0" err="1">
                <a:ea typeface="Arial Unicode MS" panose="020B0604020202020204" pitchFamily="34" charset="-128"/>
              </a:rPr>
              <a:t>who</a:t>
            </a:r>
            <a:r>
              <a:rPr lang="fr-BE" b="1" dirty="0">
                <a:ea typeface="Arial Unicode MS" panose="020B0604020202020204" pitchFamily="34" charset="-128"/>
              </a:rPr>
              <a:t> </a:t>
            </a:r>
            <a:r>
              <a:rPr lang="fr-BE" b="1" dirty="0" err="1">
                <a:ea typeface="Arial Unicode MS" panose="020B0604020202020204" pitchFamily="34" charset="-128"/>
              </a:rPr>
              <a:t>is</a:t>
            </a:r>
            <a:r>
              <a:rPr lang="fr-BE" b="1" dirty="0">
                <a:ea typeface="Arial Unicode MS" panose="020B0604020202020204" pitchFamily="34" charset="-128"/>
              </a:rPr>
              <a:t> </a:t>
            </a:r>
            <a:r>
              <a:rPr lang="fr-BE" b="1" dirty="0" err="1">
                <a:ea typeface="Arial Unicode MS" panose="020B0604020202020204" pitchFamily="34" charset="-128"/>
              </a:rPr>
              <a:t>participating</a:t>
            </a:r>
            <a:r>
              <a:rPr lang="fr-BE" dirty="0">
                <a:ea typeface="Arial Unicode MS" panose="020B0604020202020204" pitchFamily="34" charset="-128"/>
              </a:rPr>
              <a:t> in </a:t>
            </a:r>
            <a:r>
              <a:rPr lang="fr-BE" dirty="0" err="1">
                <a:ea typeface="Arial Unicode MS" panose="020B0604020202020204" pitchFamily="34" charset="-128"/>
              </a:rPr>
              <a:t>each</a:t>
            </a:r>
            <a:r>
              <a:rPr lang="fr-BE" dirty="0">
                <a:ea typeface="Arial Unicode MS" panose="020B0604020202020204" pitchFamily="34" charset="-128"/>
              </a:rPr>
              <a:t> </a:t>
            </a:r>
            <a:r>
              <a:rPr lang="fr-BE" dirty="0" err="1">
                <a:ea typeface="Arial Unicode MS" panose="020B0604020202020204" pitchFamily="34" charset="-128"/>
              </a:rPr>
              <a:t>task</a:t>
            </a:r>
            <a:r>
              <a:rPr lang="fr-BE" dirty="0">
                <a:ea typeface="Arial Unicode MS" panose="020B0604020202020204" pitchFamily="34" charset="-128"/>
              </a:rPr>
              <a:t>; </a:t>
            </a:r>
            <a:r>
              <a:rPr lang="fr-BE" dirty="0" err="1">
                <a:ea typeface="Arial Unicode MS" panose="020B0604020202020204" pitchFamily="34" charset="-128"/>
              </a:rPr>
              <a:t>include</a:t>
            </a:r>
            <a:r>
              <a:rPr lang="fr-BE" dirty="0">
                <a:ea typeface="Arial Unicode MS" panose="020B0604020202020204" pitchFamily="34" charset="-128"/>
              </a:rPr>
              <a:t> the </a:t>
            </a:r>
            <a:r>
              <a:rPr lang="fr-BE" dirty="0" err="1">
                <a:ea typeface="Arial Unicode MS" panose="020B0604020202020204" pitchFamily="34" charset="-128"/>
              </a:rPr>
              <a:t>participating</a:t>
            </a:r>
            <a:r>
              <a:rPr lang="fr-BE" dirty="0">
                <a:ea typeface="Arial Unicode MS" panose="020B0604020202020204" pitchFamily="34" charset="-128"/>
              </a:rPr>
              <a:t> organisations</a:t>
            </a:r>
          </a:p>
          <a:p>
            <a:pPr marL="987425" lvl="4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ea typeface="Arial Unicode MS" panose="020B0604020202020204" pitchFamily="34" charset="-128"/>
              </a:rPr>
              <a:t>For EMDM it is </a:t>
            </a:r>
            <a:r>
              <a:rPr lang="en-US" u="sng" dirty="0">
                <a:ea typeface="Arial Unicode MS" panose="020B0604020202020204" pitchFamily="34" charset="-128"/>
              </a:rPr>
              <a:t>not necessary to include milestones. </a:t>
            </a:r>
            <a:r>
              <a:rPr lang="en-IE" dirty="0"/>
              <a:t>The section on milestones can be left empty</a:t>
            </a:r>
          </a:p>
          <a:p>
            <a:pPr marL="987425" lvl="4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IE" dirty="0"/>
              <a:t>To define the </a:t>
            </a:r>
            <a:r>
              <a:rPr lang="en-IE" b="1" dirty="0"/>
              <a:t>main  deliverables </a:t>
            </a:r>
            <a:r>
              <a:rPr lang="en-IE" dirty="0"/>
              <a:t>use the list of EMDM expected outcomes/joint mechanisms that is listed in the Erasmus+ Programme Guide (please </a:t>
            </a:r>
            <a:r>
              <a:rPr lang="en-IE" dirty="0">
                <a:solidFill>
                  <a:srgbClr val="4D4D4D"/>
                </a:solidFill>
              </a:rPr>
              <a:t>also consult </a:t>
            </a:r>
            <a:r>
              <a:rPr lang="en-US" dirty="0">
                <a:solidFill>
                  <a:srgbClr val="4D4D4D"/>
                </a:solidFill>
                <a:ea typeface="Arial Unicode MS" panose="020B0604020202020204" pitchFamily="34" charset="-128"/>
              </a:rPr>
              <a:t>the </a:t>
            </a:r>
            <a:r>
              <a:rPr lang="en-US" dirty="0">
                <a:solidFill>
                  <a:schemeClr val="tx2"/>
                </a:solidFill>
                <a:ea typeface="Arial Unicode MS" panose="020B0604020202020204" pitchFamily="34" charset="-128"/>
              </a:rPr>
              <a:t>Q&amp;As on the F&amp;TP </a:t>
            </a:r>
            <a:r>
              <a:rPr lang="en-US" dirty="0">
                <a:ea typeface="Arial Unicode MS" panose="020B0604020202020204" pitchFamily="34" charset="-128"/>
              </a:rPr>
              <a:t>f</a:t>
            </a:r>
            <a:r>
              <a:rPr lang="en-US" sz="1600" dirty="0">
                <a:ea typeface="Arial Unicode MS" panose="020B0604020202020204" pitchFamily="34" charset="-128"/>
              </a:rPr>
              <a:t>or the type of deliverables we expect to see).</a:t>
            </a:r>
          </a:p>
          <a:p>
            <a:pPr marL="987425" lvl="4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4D4D4D"/>
                </a:solidFill>
                <a:ea typeface="Arial Unicode MS" panose="020B0604020202020204" pitchFamily="34" charset="-128"/>
              </a:rPr>
              <a:t>We recommend using the dissemination level ‘</a:t>
            </a:r>
            <a:r>
              <a:rPr lang="en-US" sz="1600" b="1" dirty="0">
                <a:solidFill>
                  <a:srgbClr val="4D4D4D"/>
                </a:solidFill>
                <a:ea typeface="Arial Unicode MS" panose="020B0604020202020204" pitchFamily="34" charset="-128"/>
              </a:rPr>
              <a:t>SEN(</a:t>
            </a:r>
            <a:r>
              <a:rPr lang="en-US" sz="1600" b="1" dirty="0" err="1">
                <a:solidFill>
                  <a:srgbClr val="4D4D4D"/>
                </a:solidFill>
                <a:ea typeface="Arial Unicode MS" panose="020B0604020202020204" pitchFamily="34" charset="-128"/>
              </a:rPr>
              <a:t>sitive</a:t>
            </a:r>
            <a:r>
              <a:rPr lang="en-US" sz="1600" b="1" dirty="0">
                <a:solidFill>
                  <a:srgbClr val="4D4D4D"/>
                </a:solidFill>
                <a:ea typeface="Arial Unicode MS" panose="020B0604020202020204" pitchFamily="34" charset="-128"/>
              </a:rPr>
              <a:t>)</a:t>
            </a:r>
            <a:r>
              <a:rPr lang="en-US" sz="1600" dirty="0">
                <a:solidFill>
                  <a:srgbClr val="4D4D4D"/>
                </a:solidFill>
                <a:ea typeface="Arial Unicode MS" panose="020B0604020202020204" pitchFamily="34" charset="-128"/>
              </a:rPr>
              <a:t>’ for your deliverables. Note that “PUB(</a:t>
            </a:r>
            <a:r>
              <a:rPr lang="en-US" sz="1600" dirty="0" err="1">
                <a:solidFill>
                  <a:srgbClr val="4D4D4D"/>
                </a:solidFill>
                <a:ea typeface="Arial Unicode MS" panose="020B0604020202020204" pitchFamily="34" charset="-128"/>
              </a:rPr>
              <a:t>lic</a:t>
            </a:r>
            <a:r>
              <a:rPr lang="en-US" sz="1600" dirty="0">
                <a:solidFill>
                  <a:srgbClr val="4D4D4D"/>
                </a:solidFill>
                <a:ea typeface="Arial Unicode MS" panose="020B0604020202020204" pitchFamily="34" charset="-128"/>
              </a:rPr>
              <a:t>)” deliverables will be automatically displayed by the system on the due date that you indicated in the application. </a:t>
            </a:r>
            <a:endParaRPr lang="en-IE" b="1" dirty="0">
              <a:solidFill>
                <a:srgbClr val="4D4D4D"/>
              </a:solidFill>
              <a:ea typeface="Arial Unicode MS" panose="020B0604020202020204" pitchFamily="34" charset="-128"/>
            </a:endParaRPr>
          </a:p>
          <a:p>
            <a:pPr marL="987425" lvl="4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fr-BE" dirty="0" err="1">
                <a:ea typeface="Arial Unicode MS" panose="020B0604020202020204" pitchFamily="34" charset="-128"/>
              </a:rPr>
              <a:t>When</a:t>
            </a:r>
            <a:r>
              <a:rPr lang="fr-BE" dirty="0">
                <a:ea typeface="Arial Unicode MS" panose="020B0604020202020204" pitchFamily="34" charset="-128"/>
              </a:rPr>
              <a:t> </a:t>
            </a:r>
            <a:r>
              <a:rPr lang="fr-BE" dirty="0" err="1">
                <a:ea typeface="Arial Unicode MS" panose="020B0604020202020204" pitchFamily="34" charset="-128"/>
              </a:rPr>
              <a:t>completing</a:t>
            </a:r>
            <a:r>
              <a:rPr lang="fr-BE" dirty="0">
                <a:ea typeface="Arial Unicode MS" panose="020B0604020202020204" pitchFamily="34" charset="-128"/>
              </a:rPr>
              <a:t> the </a:t>
            </a:r>
            <a:r>
              <a:rPr lang="fr-BE" b="1" dirty="0" err="1">
                <a:ea typeface="Arial Unicode MS" panose="020B0604020202020204" pitchFamily="34" charset="-128"/>
              </a:rPr>
              <a:t>Timetable</a:t>
            </a:r>
            <a:r>
              <a:rPr lang="fr-BE" dirty="0">
                <a:ea typeface="Arial Unicode MS" panose="020B0604020202020204" pitchFamily="34" charset="-128"/>
              </a:rPr>
              <a:t> </a:t>
            </a:r>
            <a:r>
              <a:rPr lang="fr-BE" dirty="0" err="1">
                <a:ea typeface="Arial Unicode MS" panose="020B0604020202020204" pitchFamily="34" charset="-128"/>
              </a:rPr>
              <a:t>keep</a:t>
            </a:r>
            <a:r>
              <a:rPr lang="fr-BE" dirty="0">
                <a:ea typeface="Arial Unicode MS" panose="020B0604020202020204" pitchFamily="34" charset="-128"/>
              </a:rPr>
              <a:t> in </a:t>
            </a:r>
            <a:r>
              <a:rPr lang="fr-BE" dirty="0" err="1">
                <a:ea typeface="Arial Unicode MS" panose="020B0604020202020204" pitchFamily="34" charset="-128"/>
              </a:rPr>
              <a:t>mind</a:t>
            </a:r>
            <a:r>
              <a:rPr lang="fr-BE" dirty="0">
                <a:ea typeface="Arial Unicode MS" panose="020B0604020202020204" pitchFamily="34" charset="-128"/>
              </a:rPr>
              <a:t> </a:t>
            </a:r>
            <a:r>
              <a:rPr lang="fr-BE" dirty="0" err="1">
                <a:ea typeface="Arial Unicode MS" panose="020B0604020202020204" pitchFamily="34" charset="-128"/>
              </a:rPr>
              <a:t>that</a:t>
            </a:r>
            <a:r>
              <a:rPr lang="fr-BE" dirty="0">
                <a:ea typeface="Arial Unicode MS" panose="020B0604020202020204" pitchFamily="34" charset="-128"/>
              </a:rPr>
              <a:t> the duration of an EMDM </a:t>
            </a:r>
            <a:r>
              <a:rPr lang="fr-BE" dirty="0" err="1">
                <a:ea typeface="Arial Unicode MS" panose="020B0604020202020204" pitchFamily="34" charset="-128"/>
              </a:rPr>
              <a:t>project</a:t>
            </a:r>
            <a:r>
              <a:rPr lang="fr-BE" dirty="0">
                <a:ea typeface="Arial Unicode MS" panose="020B0604020202020204" pitchFamily="34" charset="-128"/>
              </a:rPr>
              <a:t> </a:t>
            </a:r>
            <a:r>
              <a:rPr lang="fr-BE" dirty="0" err="1">
                <a:ea typeface="Arial Unicode MS" panose="020B0604020202020204" pitchFamily="34" charset="-128"/>
              </a:rPr>
              <a:t>is</a:t>
            </a:r>
            <a:r>
              <a:rPr lang="fr-BE" dirty="0">
                <a:ea typeface="Arial Unicode MS" panose="020B0604020202020204" pitchFamily="34" charset="-128"/>
              </a:rPr>
              <a:t> </a:t>
            </a:r>
            <a:r>
              <a:rPr lang="fr-BE" b="1" dirty="0">
                <a:solidFill>
                  <a:srgbClr val="E76C53"/>
                </a:solidFill>
                <a:latin typeface="Arial"/>
                <a:ea typeface="Arial Unicode MS" panose="020B0604020202020204" pitchFamily="34" charset="-128"/>
              </a:rPr>
              <a:t>15 </a:t>
            </a:r>
            <a:r>
              <a:rPr lang="fr-BE" b="1" dirty="0" err="1">
                <a:solidFill>
                  <a:srgbClr val="E76C53"/>
                </a:solidFill>
                <a:latin typeface="Arial"/>
                <a:ea typeface="Arial Unicode MS" panose="020B0604020202020204" pitchFamily="34" charset="-128"/>
              </a:rPr>
              <a:t>months</a:t>
            </a:r>
            <a:endParaRPr lang="fr-BE" b="1" dirty="0">
              <a:solidFill>
                <a:srgbClr val="E76C53"/>
              </a:solidFill>
              <a:latin typeface="Arial"/>
              <a:ea typeface="Arial Unicode MS" panose="020B0604020202020204" pitchFamily="34" charset="-128"/>
            </a:endParaRPr>
          </a:p>
          <a:p>
            <a:pPr marL="862013" lvl="3" indent="-34290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IE" sz="2000" b="1" dirty="0">
                <a:ea typeface="Arial Unicode MS" panose="020B0604020202020204" pitchFamily="34" charset="-128"/>
              </a:rPr>
              <a:t>Section 5</a:t>
            </a:r>
            <a:r>
              <a:rPr lang="en-IE" sz="2000" dirty="0">
                <a:ea typeface="Arial Unicode MS" panose="020B0604020202020204" pitchFamily="34" charset="-128"/>
              </a:rPr>
              <a:t> - not applicable for EMDM projects</a:t>
            </a:r>
          </a:p>
          <a:p>
            <a:pPr marL="862013" lvl="3" indent="-34290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IE" sz="2000" b="1" dirty="0">
                <a:ea typeface="Arial Unicode MS" panose="020B0604020202020204" pitchFamily="34" charset="-128"/>
              </a:rPr>
              <a:t>Section 6</a:t>
            </a:r>
            <a:r>
              <a:rPr lang="en-IE" sz="2000" dirty="0">
                <a:ea typeface="Arial Unicode MS" panose="020B0604020202020204" pitchFamily="34" charset="-128"/>
              </a:rPr>
              <a:t> - please reply </a:t>
            </a:r>
            <a:r>
              <a:rPr lang="en-IE" sz="2000" b="1" dirty="0">
                <a:ea typeface="Arial Unicode MS" panose="020B0604020202020204" pitchFamily="34" charset="-128"/>
              </a:rPr>
              <a:t>Yes or No </a:t>
            </a:r>
            <a:r>
              <a:rPr lang="en-IE" sz="2000" dirty="0">
                <a:ea typeface="Arial Unicode MS" panose="020B0604020202020204" pitchFamily="34" charset="-128"/>
              </a:rPr>
              <a:t>concerning the Declarations on double funding</a:t>
            </a:r>
          </a:p>
        </p:txBody>
      </p:sp>
    </p:spTree>
    <p:extLst>
      <p:ext uri="{BB962C8B-B14F-4D97-AF65-F5344CB8AC3E}">
        <p14:creationId xmlns:p14="http://schemas.microsoft.com/office/powerpoint/2010/main" val="339607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F635E0-044E-41CE-C729-C6BA788C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0" y="358379"/>
            <a:ext cx="10515600" cy="782357"/>
          </a:xfrm>
        </p:spPr>
        <p:txBody>
          <a:bodyPr/>
          <a:lstStyle/>
          <a:p>
            <a:r>
              <a:rPr lang="fr-BE" dirty="0"/>
              <a:t>Part C (KPI) - Key Performance </a:t>
            </a:r>
            <a:r>
              <a:rPr lang="fr-BE" dirty="0" err="1"/>
              <a:t>Indicators</a:t>
            </a:r>
            <a:endParaRPr lang="en-IE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1EAC6DC-5218-BFBA-6DB5-FEF28AFD7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526397"/>
            <a:ext cx="11132942" cy="5133044"/>
          </a:xfrm>
        </p:spPr>
        <p:txBody>
          <a:bodyPr/>
          <a:lstStyle/>
          <a:p>
            <a:pPr marL="519113" lvl="3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None/>
            </a:pPr>
            <a:endParaRPr lang="en-GB" sz="1800" dirty="0">
              <a:ea typeface="Arial Unicode MS" panose="020B0604020202020204" pitchFamily="34" charset="-128"/>
            </a:endParaRPr>
          </a:p>
          <a:p>
            <a:pPr marL="804863" lvl="3" indent="-285750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IE" sz="1800" dirty="0">
                <a:ea typeface="Arial Unicode MS" panose="020B0604020202020204" pitchFamily="34" charset="-128"/>
              </a:rPr>
              <a:t>On the top of the page, expand the table in order to select all countries of the partners of your future master programme (</a:t>
            </a:r>
            <a:r>
              <a:rPr lang="en-IE" sz="1800" u="sng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</a:rPr>
              <a:t>including the coordinator and the third country/</a:t>
            </a:r>
            <a:r>
              <a:rPr lang="en-IE" sz="1800" u="sng" dirty="0" err="1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</a:rPr>
              <a:t>ies</a:t>
            </a:r>
            <a:r>
              <a:rPr lang="en-IE" sz="1800" u="sng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</a:rPr>
              <a:t> not associated to the Programme</a:t>
            </a:r>
            <a:r>
              <a:rPr lang="en-IE" sz="1800" dirty="0">
                <a:ea typeface="Arial Unicode MS" panose="020B0604020202020204" pitchFamily="34" charset="-128"/>
              </a:rPr>
              <a:t>):</a:t>
            </a:r>
          </a:p>
          <a:p>
            <a:pPr marL="804863" lvl="3" indent="-285750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endParaRPr lang="en-IE" sz="1800" dirty="0">
              <a:ea typeface="Arial Unicode MS" panose="020B0604020202020204" pitchFamily="34" charset="-128"/>
            </a:endParaRPr>
          </a:p>
          <a:p>
            <a:pPr marL="804863" lvl="3" indent="-285750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endParaRPr lang="en-IE" sz="1800" dirty="0">
              <a:ea typeface="Arial Unicode MS" panose="020B0604020202020204" pitchFamily="34" charset="-128"/>
            </a:endParaRPr>
          </a:p>
          <a:p>
            <a:pPr marL="804863" lvl="3" indent="-285750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endParaRPr lang="en-IE" sz="1800" dirty="0">
              <a:ea typeface="Arial Unicode MS" panose="020B0604020202020204" pitchFamily="34" charset="-128"/>
            </a:endParaRPr>
          </a:p>
          <a:p>
            <a:pPr marL="804863" lvl="3" indent="-285750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800" dirty="0">
                <a:ea typeface="Arial Unicode MS" panose="020B0604020202020204" pitchFamily="34" charset="-128"/>
              </a:rPr>
              <a:t>Note that the form is shared with the EMJM action, so certain fields referring to EMJM do not apply to your EMDM proposal. </a:t>
            </a:r>
            <a:endParaRPr lang="en-IE" sz="1800" dirty="0">
              <a:ea typeface="Arial Unicode MS" panose="020B0604020202020204" pitchFamily="34" charset="-128"/>
            </a:endParaRPr>
          </a:p>
          <a:p>
            <a:pPr marL="804863" lvl="3" indent="-285750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800" dirty="0">
                <a:ea typeface="Arial Unicode MS" panose="020B0604020202020204" pitchFamily="34" charset="-128"/>
              </a:rPr>
              <a:t>Complete all mandatory fields (marked with a </a:t>
            </a:r>
            <a:r>
              <a:rPr lang="en-GB" sz="1800" b="1" dirty="0">
                <a:solidFill>
                  <a:srgbClr val="FF0000"/>
                </a:solidFill>
                <a:ea typeface="Arial Unicode MS" panose="020B0604020202020204" pitchFamily="34" charset="-128"/>
              </a:rPr>
              <a:t>*</a:t>
            </a:r>
            <a:r>
              <a:rPr lang="en-GB" sz="1800" dirty="0">
                <a:ea typeface="Arial Unicode MS" panose="020B0604020202020204" pitchFamily="34" charset="-128"/>
              </a:rPr>
              <a:t>) and carefully read the help texts. </a:t>
            </a:r>
          </a:p>
          <a:p>
            <a:pPr marL="804863" lvl="3" indent="-285750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800" dirty="0">
                <a:ea typeface="Arial Unicode MS" panose="020B0604020202020204" pitchFamily="34" charset="-128"/>
              </a:rPr>
              <a:t>As for the mandatory numerical fields (under ‘output, result and impact indicators’), please refer to </a:t>
            </a:r>
            <a:r>
              <a:rPr lang="en-US" sz="1800" dirty="0">
                <a:ea typeface="Arial Unicode MS" panose="020B0604020202020204" pitchFamily="34" charset="-128"/>
              </a:rPr>
              <a:t>your </a:t>
            </a:r>
            <a:r>
              <a:rPr lang="en-US" sz="1800" b="1" dirty="0">
                <a:ea typeface="Arial Unicode MS" panose="020B0604020202020204" pitchFamily="34" charset="-128"/>
              </a:rPr>
              <a:t>planned indicators </a:t>
            </a:r>
            <a:r>
              <a:rPr lang="en-US" sz="1800" dirty="0">
                <a:ea typeface="Arial Unicode MS" panose="020B0604020202020204" pitchFamily="34" charset="-128"/>
              </a:rPr>
              <a:t>in so far as you know today.  </a:t>
            </a:r>
            <a:endParaRPr lang="en-GB" sz="1800" dirty="0">
              <a:ea typeface="Arial Unicode MS" panose="020B0604020202020204" pitchFamily="34" charset="-128"/>
            </a:endParaRPr>
          </a:p>
          <a:p>
            <a:pPr marL="177800" lvl="1" indent="0" algn="just">
              <a:spcAft>
                <a:spcPts val="1200"/>
              </a:spcAft>
              <a:buClr>
                <a:srgbClr val="C00000"/>
              </a:buClr>
              <a:buSzPct val="100000"/>
              <a:buNone/>
            </a:pPr>
            <a:endParaRPr lang="en-GB" sz="2200" dirty="0">
              <a:ea typeface="Arial Unicode MS" panose="020B0604020202020204" pitchFamily="34" charset="-12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E86EA2-6BF5-D650-3503-6436725FC01E}"/>
              </a:ext>
            </a:extLst>
          </p:cNvPr>
          <p:cNvGrpSpPr/>
          <p:nvPr/>
        </p:nvGrpSpPr>
        <p:grpSpPr>
          <a:xfrm>
            <a:off x="2322979" y="1189184"/>
            <a:ext cx="3500305" cy="658868"/>
            <a:chOff x="6824370" y="1140736"/>
            <a:chExt cx="3647798" cy="7823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6DE20F-B47F-F72E-3412-F055447E0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4370" y="1140736"/>
              <a:ext cx="3647798" cy="782357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7B70EC-DF10-4E92-FC36-8296CBA00B12}"/>
                </a:ext>
              </a:extLst>
            </p:cNvPr>
            <p:cNvCxnSpPr/>
            <p:nvPr/>
          </p:nvCxnSpPr>
          <p:spPr>
            <a:xfrm flipH="1">
              <a:off x="8227212" y="1343264"/>
              <a:ext cx="229330" cy="15300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2822D4-D416-BAEF-AD6B-87FC6FF7A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03" y="3029609"/>
            <a:ext cx="8649050" cy="11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4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  <a:stCxn id="8" idx="5"/>
            <a:endCxn id="4" idx="2"/>
          </p:cNvCxnSpPr>
          <p:nvPr/>
        </p:nvCxnSpPr>
        <p:spPr>
          <a:xfrm flipH="1">
            <a:off x="2111287" y="2194827"/>
            <a:ext cx="7915559" cy="393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Validate &amp; submit your proposal </a:t>
            </a:r>
          </a:p>
        </p:txBody>
      </p:sp>
      <p:sp>
        <p:nvSpPr>
          <p:cNvPr id="5" name="Nom2"/>
          <p:cNvSpPr>
            <a:spLocks noChangeAspect="1"/>
          </p:cNvSpPr>
          <p:nvPr/>
        </p:nvSpPr>
        <p:spPr>
          <a:xfrm>
            <a:off x="3259056" y="1748259"/>
            <a:ext cx="1021007" cy="887234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Nom2 - 1"/>
          <p:cNvSpPr>
            <a:spLocks noChangeAspect="1"/>
          </p:cNvSpPr>
          <p:nvPr/>
        </p:nvSpPr>
        <p:spPr>
          <a:xfrm>
            <a:off x="5566488" y="1748259"/>
            <a:ext cx="1021007" cy="887234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Nom5"/>
          <p:cNvSpPr>
            <a:spLocks noChangeAspect="1"/>
          </p:cNvSpPr>
          <p:nvPr/>
        </p:nvSpPr>
        <p:spPr>
          <a:xfrm>
            <a:off x="10026846" y="1748259"/>
            <a:ext cx="1021007" cy="887234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om1"/>
          <p:cNvSpPr>
            <a:spLocks noChangeAspect="1"/>
          </p:cNvSpPr>
          <p:nvPr/>
        </p:nvSpPr>
        <p:spPr>
          <a:xfrm>
            <a:off x="1090280" y="1748259"/>
            <a:ext cx="1021007" cy="887234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rgbClr val="0088C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748" y="2767360"/>
            <a:ext cx="2166070" cy="328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Edit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your draft proposal as many times as you need to complete/correct                        information</a:t>
            </a:r>
          </a:p>
        </p:txBody>
      </p:sp>
      <p:sp>
        <p:nvSpPr>
          <p:cNvPr id="6" name="Nom3"/>
          <p:cNvSpPr>
            <a:spLocks noChangeAspect="1"/>
          </p:cNvSpPr>
          <p:nvPr/>
        </p:nvSpPr>
        <p:spPr>
          <a:xfrm>
            <a:off x="7858232" y="1723533"/>
            <a:ext cx="1021007" cy="887234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6524" y="2767360"/>
            <a:ext cx="2166071" cy="328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Run a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validation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your draft proposal to make sure it meets the requirements and no information is missing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55299" y="2767361"/>
            <a:ext cx="2443385" cy="3324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Errors and warnings will be listed at the end of the 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Errors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mean that mandatory information is missing and the proposal cannot be submitted until they are corrected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Warning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messages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not block submission, but they indicate missing information. Ideally, these should be addressed by correcting the information provided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686525" y="2786825"/>
            <a:ext cx="0" cy="3276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852595" y="2786825"/>
            <a:ext cx="0" cy="3276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7298685" y="2786825"/>
            <a:ext cx="0" cy="3276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9438787" y="2786825"/>
            <a:ext cx="0" cy="3276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No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E8FA2A0-84CD-9252-E0C2-24F8AA144F7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761601" y="1876486"/>
            <a:ext cx="630781" cy="630781"/>
            <a:chOff x="2732088" y="666751"/>
            <a:chExt cx="120650" cy="120650"/>
          </a:xfrm>
          <a:solidFill>
            <a:schemeClr val="bg1"/>
          </a:solidFill>
        </p:grpSpPr>
        <p:sp>
          <p:nvSpPr>
            <p:cNvPr id="9" name="Freeform 1138">
              <a:extLst>
                <a:ext uri="{FF2B5EF4-FFF2-40B4-BE49-F238E27FC236}">
                  <a16:creationId xmlns:a16="http://schemas.microsoft.com/office/drawing/2014/main" id="{A9720382-68A3-A19B-89A9-B8C82F6AF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428" y="690323"/>
              <a:ext cx="81561" cy="78267"/>
            </a:xfrm>
            <a:prstGeom prst="mathMultiply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139">
              <a:extLst>
                <a:ext uri="{FF2B5EF4-FFF2-40B4-BE49-F238E27FC236}">
                  <a16:creationId xmlns:a16="http://schemas.microsoft.com/office/drawing/2014/main" id="{324B0E48-7C24-DAED-97AF-856360A9E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8" y="666751"/>
              <a:ext cx="120650" cy="120650"/>
            </a:xfrm>
            <a:custGeom>
              <a:avLst/>
              <a:gdLst>
                <a:gd name="T0" fmla="*/ 99 w 197"/>
                <a:gd name="T1" fmla="*/ 17 h 197"/>
                <a:gd name="T2" fmla="*/ 17 w 197"/>
                <a:gd name="T3" fmla="*/ 99 h 197"/>
                <a:gd name="T4" fmla="*/ 99 w 197"/>
                <a:gd name="T5" fmla="*/ 180 h 197"/>
                <a:gd name="T6" fmla="*/ 180 w 197"/>
                <a:gd name="T7" fmla="*/ 99 h 197"/>
                <a:gd name="T8" fmla="*/ 99 w 197"/>
                <a:gd name="T9" fmla="*/ 17 h 197"/>
                <a:gd name="T10" fmla="*/ 99 w 197"/>
                <a:gd name="T11" fmla="*/ 197 h 197"/>
                <a:gd name="T12" fmla="*/ 0 w 197"/>
                <a:gd name="T13" fmla="*/ 99 h 197"/>
                <a:gd name="T14" fmla="*/ 99 w 197"/>
                <a:gd name="T15" fmla="*/ 0 h 197"/>
                <a:gd name="T16" fmla="*/ 197 w 197"/>
                <a:gd name="T17" fmla="*/ 99 h 197"/>
                <a:gd name="T18" fmla="*/ 99 w 197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97">
                  <a:moveTo>
                    <a:pt x="99" y="17"/>
                  </a:moveTo>
                  <a:cubicBezTo>
                    <a:pt x="54" y="17"/>
                    <a:pt x="17" y="54"/>
                    <a:pt x="17" y="99"/>
                  </a:cubicBezTo>
                  <a:cubicBezTo>
                    <a:pt x="17" y="144"/>
                    <a:pt x="54" y="180"/>
                    <a:pt x="99" y="180"/>
                  </a:cubicBezTo>
                  <a:cubicBezTo>
                    <a:pt x="144" y="180"/>
                    <a:pt x="180" y="144"/>
                    <a:pt x="180" y="99"/>
                  </a:cubicBezTo>
                  <a:cubicBezTo>
                    <a:pt x="180" y="54"/>
                    <a:pt x="144" y="17"/>
                    <a:pt x="99" y="17"/>
                  </a:cubicBezTo>
                  <a:close/>
                  <a:moveTo>
                    <a:pt x="99" y="197"/>
                  </a:moveTo>
                  <a:cubicBezTo>
                    <a:pt x="44" y="197"/>
                    <a:pt x="0" y="153"/>
                    <a:pt x="0" y="99"/>
                  </a:cubicBezTo>
                  <a:cubicBezTo>
                    <a:pt x="0" y="44"/>
                    <a:pt x="44" y="0"/>
                    <a:pt x="99" y="0"/>
                  </a:cubicBezTo>
                  <a:cubicBezTo>
                    <a:pt x="153" y="0"/>
                    <a:pt x="197" y="44"/>
                    <a:pt x="197" y="99"/>
                  </a:cubicBezTo>
                  <a:cubicBezTo>
                    <a:pt x="197" y="153"/>
                    <a:pt x="153" y="197"/>
                    <a:pt x="99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Pencil8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A3B5266-83F1-4D83-A8BE-DDCC58ED363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94290" y="1856952"/>
            <a:ext cx="612987" cy="610601"/>
          </a:xfrm>
          <a:custGeom>
            <a:avLst/>
            <a:gdLst>
              <a:gd name="T0" fmla="*/ 639 w 684"/>
              <a:gd name="T1" fmla="*/ 136 h 681"/>
              <a:gd name="T2" fmla="*/ 583 w 684"/>
              <a:gd name="T3" fmla="*/ 192 h 681"/>
              <a:gd name="T4" fmla="*/ 537 w 684"/>
              <a:gd name="T5" fmla="*/ 146 h 681"/>
              <a:gd name="T6" fmla="*/ 537 w 684"/>
              <a:gd name="T7" fmla="*/ 146 h 681"/>
              <a:gd name="T8" fmla="*/ 537 w 684"/>
              <a:gd name="T9" fmla="*/ 146 h 681"/>
              <a:gd name="T10" fmla="*/ 491 w 684"/>
              <a:gd name="T11" fmla="*/ 100 h 681"/>
              <a:gd name="T12" fmla="*/ 547 w 684"/>
              <a:gd name="T13" fmla="*/ 44 h 681"/>
              <a:gd name="T14" fmla="*/ 577 w 684"/>
              <a:gd name="T15" fmla="*/ 44 h 681"/>
              <a:gd name="T16" fmla="*/ 639 w 684"/>
              <a:gd name="T17" fmla="*/ 106 h 681"/>
              <a:gd name="T18" fmla="*/ 639 w 684"/>
              <a:gd name="T19" fmla="*/ 136 h 681"/>
              <a:gd name="T20" fmla="*/ 186 w 684"/>
              <a:gd name="T21" fmla="*/ 589 h 681"/>
              <a:gd name="T22" fmla="*/ 109 w 684"/>
              <a:gd name="T23" fmla="*/ 617 h 681"/>
              <a:gd name="T24" fmla="*/ 66 w 684"/>
              <a:gd name="T25" fmla="*/ 574 h 681"/>
              <a:gd name="T26" fmla="*/ 94 w 684"/>
              <a:gd name="T27" fmla="*/ 497 h 681"/>
              <a:gd name="T28" fmla="*/ 467 w 684"/>
              <a:gd name="T29" fmla="*/ 124 h 681"/>
              <a:gd name="T30" fmla="*/ 501 w 684"/>
              <a:gd name="T31" fmla="*/ 158 h 681"/>
              <a:gd name="T32" fmla="*/ 126 w 684"/>
              <a:gd name="T33" fmla="*/ 534 h 681"/>
              <a:gd name="T34" fmla="*/ 126 w 684"/>
              <a:gd name="T35" fmla="*/ 557 h 681"/>
              <a:gd name="T36" fmla="*/ 138 w 684"/>
              <a:gd name="T37" fmla="*/ 562 h 681"/>
              <a:gd name="T38" fmla="*/ 149 w 684"/>
              <a:gd name="T39" fmla="*/ 557 h 681"/>
              <a:gd name="T40" fmla="*/ 525 w 684"/>
              <a:gd name="T41" fmla="*/ 182 h 681"/>
              <a:gd name="T42" fmla="*/ 559 w 684"/>
              <a:gd name="T43" fmla="*/ 216 h 681"/>
              <a:gd name="T44" fmla="*/ 186 w 684"/>
              <a:gd name="T45" fmla="*/ 589 h 681"/>
              <a:gd name="T46" fmla="*/ 54 w 684"/>
              <a:gd name="T47" fmla="*/ 609 h 681"/>
              <a:gd name="T48" fmla="*/ 74 w 684"/>
              <a:gd name="T49" fmla="*/ 630 h 681"/>
              <a:gd name="T50" fmla="*/ 42 w 684"/>
              <a:gd name="T51" fmla="*/ 641 h 681"/>
              <a:gd name="T52" fmla="*/ 54 w 684"/>
              <a:gd name="T53" fmla="*/ 609 h 681"/>
              <a:gd name="T54" fmla="*/ 662 w 684"/>
              <a:gd name="T55" fmla="*/ 83 h 681"/>
              <a:gd name="T56" fmla="*/ 601 w 684"/>
              <a:gd name="T57" fmla="*/ 21 h 681"/>
              <a:gd name="T58" fmla="*/ 523 w 684"/>
              <a:gd name="T59" fmla="*/ 21 h 681"/>
              <a:gd name="T60" fmla="*/ 467 w 684"/>
              <a:gd name="T61" fmla="*/ 77 h 681"/>
              <a:gd name="T62" fmla="*/ 467 w 684"/>
              <a:gd name="T63" fmla="*/ 77 h 681"/>
              <a:gd name="T64" fmla="*/ 69 w 684"/>
              <a:gd name="T65" fmla="*/ 475 h 681"/>
              <a:gd name="T66" fmla="*/ 64 w 684"/>
              <a:gd name="T67" fmla="*/ 483 h 681"/>
              <a:gd name="T68" fmla="*/ 4 w 684"/>
              <a:gd name="T69" fmla="*/ 649 h 681"/>
              <a:gd name="T70" fmla="*/ 9 w 684"/>
              <a:gd name="T71" fmla="*/ 674 h 681"/>
              <a:gd name="T72" fmla="*/ 26 w 684"/>
              <a:gd name="T73" fmla="*/ 681 h 681"/>
              <a:gd name="T74" fmla="*/ 34 w 684"/>
              <a:gd name="T75" fmla="*/ 680 h 681"/>
              <a:gd name="T76" fmla="*/ 200 w 684"/>
              <a:gd name="T77" fmla="*/ 619 h 681"/>
              <a:gd name="T78" fmla="*/ 208 w 684"/>
              <a:gd name="T79" fmla="*/ 614 h 681"/>
              <a:gd name="T80" fmla="*/ 595 w 684"/>
              <a:gd name="T81" fmla="*/ 228 h 681"/>
              <a:gd name="T82" fmla="*/ 595 w 684"/>
              <a:gd name="T83" fmla="*/ 228 h 681"/>
              <a:gd name="T84" fmla="*/ 662 w 684"/>
              <a:gd name="T85" fmla="*/ 160 h 681"/>
              <a:gd name="T86" fmla="*/ 662 w 684"/>
              <a:gd name="T87" fmla="*/ 83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4" h="681">
                <a:moveTo>
                  <a:pt x="639" y="136"/>
                </a:moveTo>
                <a:lnTo>
                  <a:pt x="583" y="192"/>
                </a:lnTo>
                <a:lnTo>
                  <a:pt x="537" y="146"/>
                </a:lnTo>
                <a:lnTo>
                  <a:pt x="537" y="146"/>
                </a:lnTo>
                <a:cubicBezTo>
                  <a:pt x="537" y="146"/>
                  <a:pt x="537" y="146"/>
                  <a:pt x="537" y="146"/>
                </a:cubicBezTo>
                <a:lnTo>
                  <a:pt x="491" y="100"/>
                </a:lnTo>
                <a:lnTo>
                  <a:pt x="547" y="44"/>
                </a:lnTo>
                <a:cubicBezTo>
                  <a:pt x="555" y="36"/>
                  <a:pt x="569" y="36"/>
                  <a:pt x="577" y="44"/>
                </a:cubicBezTo>
                <a:lnTo>
                  <a:pt x="639" y="106"/>
                </a:lnTo>
                <a:cubicBezTo>
                  <a:pt x="647" y="114"/>
                  <a:pt x="647" y="128"/>
                  <a:pt x="639" y="136"/>
                </a:cubicBezTo>
                <a:close/>
                <a:moveTo>
                  <a:pt x="186" y="589"/>
                </a:moveTo>
                <a:lnTo>
                  <a:pt x="109" y="617"/>
                </a:lnTo>
                <a:lnTo>
                  <a:pt x="66" y="574"/>
                </a:lnTo>
                <a:lnTo>
                  <a:pt x="94" y="497"/>
                </a:lnTo>
                <a:lnTo>
                  <a:pt x="467" y="124"/>
                </a:lnTo>
                <a:lnTo>
                  <a:pt x="501" y="158"/>
                </a:lnTo>
                <a:lnTo>
                  <a:pt x="126" y="534"/>
                </a:lnTo>
                <a:cubicBezTo>
                  <a:pt x="119" y="540"/>
                  <a:pt x="119" y="551"/>
                  <a:pt x="126" y="557"/>
                </a:cubicBezTo>
                <a:cubicBezTo>
                  <a:pt x="129" y="560"/>
                  <a:pt x="133" y="562"/>
                  <a:pt x="138" y="562"/>
                </a:cubicBezTo>
                <a:cubicBezTo>
                  <a:pt x="142" y="562"/>
                  <a:pt x="146" y="560"/>
                  <a:pt x="149" y="557"/>
                </a:cubicBezTo>
                <a:lnTo>
                  <a:pt x="525" y="182"/>
                </a:lnTo>
                <a:lnTo>
                  <a:pt x="559" y="216"/>
                </a:lnTo>
                <a:lnTo>
                  <a:pt x="186" y="589"/>
                </a:lnTo>
                <a:close/>
                <a:moveTo>
                  <a:pt x="54" y="609"/>
                </a:moveTo>
                <a:lnTo>
                  <a:pt x="74" y="630"/>
                </a:lnTo>
                <a:lnTo>
                  <a:pt x="42" y="641"/>
                </a:lnTo>
                <a:lnTo>
                  <a:pt x="54" y="609"/>
                </a:lnTo>
                <a:close/>
                <a:moveTo>
                  <a:pt x="662" y="83"/>
                </a:moveTo>
                <a:lnTo>
                  <a:pt x="601" y="21"/>
                </a:lnTo>
                <a:cubicBezTo>
                  <a:pt x="580" y="0"/>
                  <a:pt x="544" y="0"/>
                  <a:pt x="523" y="21"/>
                </a:cubicBezTo>
                <a:lnTo>
                  <a:pt x="467" y="77"/>
                </a:lnTo>
                <a:lnTo>
                  <a:pt x="467" y="77"/>
                </a:lnTo>
                <a:lnTo>
                  <a:pt x="69" y="475"/>
                </a:lnTo>
                <a:cubicBezTo>
                  <a:pt x="67" y="477"/>
                  <a:pt x="65" y="480"/>
                  <a:pt x="64" y="483"/>
                </a:cubicBezTo>
                <a:lnTo>
                  <a:pt x="4" y="649"/>
                </a:lnTo>
                <a:cubicBezTo>
                  <a:pt x="0" y="658"/>
                  <a:pt x="2" y="667"/>
                  <a:pt x="9" y="674"/>
                </a:cubicBezTo>
                <a:cubicBezTo>
                  <a:pt x="14" y="679"/>
                  <a:pt x="20" y="681"/>
                  <a:pt x="26" y="681"/>
                </a:cubicBezTo>
                <a:cubicBezTo>
                  <a:pt x="29" y="681"/>
                  <a:pt x="31" y="681"/>
                  <a:pt x="34" y="680"/>
                </a:cubicBezTo>
                <a:lnTo>
                  <a:pt x="200" y="619"/>
                </a:lnTo>
                <a:cubicBezTo>
                  <a:pt x="203" y="618"/>
                  <a:pt x="206" y="616"/>
                  <a:pt x="208" y="614"/>
                </a:cubicBezTo>
                <a:lnTo>
                  <a:pt x="595" y="228"/>
                </a:lnTo>
                <a:lnTo>
                  <a:pt x="595" y="228"/>
                </a:lnTo>
                <a:lnTo>
                  <a:pt x="662" y="160"/>
                </a:lnTo>
                <a:cubicBezTo>
                  <a:pt x="684" y="138"/>
                  <a:pt x="684" y="104"/>
                  <a:pt x="662" y="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10">
            <a:extLst>
              <a:ext uri="{FF2B5EF4-FFF2-40B4-BE49-F238E27FC236}">
                <a16:creationId xmlns:a16="http://schemas.microsoft.com/office/drawing/2014/main" id="{E03D90F1-E7E0-83CD-9336-7DBF2E559EE2}"/>
              </a:ext>
            </a:extLst>
          </p:cNvPr>
          <p:cNvSpPr/>
          <p:nvPr/>
        </p:nvSpPr>
        <p:spPr>
          <a:xfrm>
            <a:off x="7298685" y="2767359"/>
            <a:ext cx="2140101" cy="3324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 submission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you can still edit and update the proposal at any time before the deadline. However, if you change the content you will need to re-submit for the changes to be reflected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ectangle 10">
            <a:extLst>
              <a:ext uri="{FF2B5EF4-FFF2-40B4-BE49-F238E27FC236}">
                <a16:creationId xmlns:a16="http://schemas.microsoft.com/office/drawing/2014/main" id="{17EDA575-A358-E36C-2863-E5052F93C49C}"/>
              </a:ext>
            </a:extLst>
          </p:cNvPr>
          <p:cNvSpPr/>
          <p:nvPr/>
        </p:nvSpPr>
        <p:spPr>
          <a:xfrm>
            <a:off x="9454314" y="2767359"/>
            <a:ext cx="2166070" cy="328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information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consult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Proposal Submission User Manual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Information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FA1B414-120B-20BB-3DDF-51B872CF2387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0349647" y="1842354"/>
            <a:ext cx="375405" cy="639795"/>
          </a:xfrm>
          <a:custGeom>
            <a:avLst/>
            <a:gdLst>
              <a:gd name="T0" fmla="*/ 44 w 88"/>
              <a:gd name="T1" fmla="*/ 0 h 150"/>
              <a:gd name="T2" fmla="*/ 25 w 88"/>
              <a:gd name="T3" fmla="*/ 18 h 150"/>
              <a:gd name="T4" fmla="*/ 44 w 88"/>
              <a:gd name="T5" fmla="*/ 37 h 150"/>
              <a:gd name="T6" fmla="*/ 63 w 88"/>
              <a:gd name="T7" fmla="*/ 18 h 150"/>
              <a:gd name="T8" fmla="*/ 44 w 88"/>
              <a:gd name="T9" fmla="*/ 0 h 150"/>
              <a:gd name="T10" fmla="*/ 0 w 88"/>
              <a:gd name="T11" fmla="*/ 50 h 150"/>
              <a:gd name="T12" fmla="*/ 0 w 88"/>
              <a:gd name="T13" fmla="*/ 62 h 150"/>
              <a:gd name="T14" fmla="*/ 25 w 88"/>
              <a:gd name="T15" fmla="*/ 87 h 150"/>
              <a:gd name="T16" fmla="*/ 25 w 88"/>
              <a:gd name="T17" fmla="*/ 112 h 150"/>
              <a:gd name="T18" fmla="*/ 0 w 88"/>
              <a:gd name="T19" fmla="*/ 137 h 150"/>
              <a:gd name="T20" fmla="*/ 0 w 88"/>
              <a:gd name="T21" fmla="*/ 150 h 150"/>
              <a:gd name="T22" fmla="*/ 88 w 88"/>
              <a:gd name="T23" fmla="*/ 150 h 150"/>
              <a:gd name="T24" fmla="*/ 88 w 88"/>
              <a:gd name="T25" fmla="*/ 137 h 150"/>
              <a:gd name="T26" fmla="*/ 63 w 88"/>
              <a:gd name="T27" fmla="*/ 112 h 150"/>
              <a:gd name="T28" fmla="*/ 63 w 88"/>
              <a:gd name="T29" fmla="*/ 62 h 150"/>
              <a:gd name="T30" fmla="*/ 50 w 88"/>
              <a:gd name="T31" fmla="*/ 50 h 150"/>
              <a:gd name="T32" fmla="*/ 0 w 88"/>
              <a:gd name="T33" fmla="*/ 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" h="150">
                <a:moveTo>
                  <a:pt x="44" y="0"/>
                </a:moveTo>
                <a:cubicBezTo>
                  <a:pt x="34" y="0"/>
                  <a:pt x="25" y="8"/>
                  <a:pt x="25" y="18"/>
                </a:cubicBezTo>
                <a:cubicBezTo>
                  <a:pt x="25" y="28"/>
                  <a:pt x="34" y="37"/>
                  <a:pt x="44" y="37"/>
                </a:cubicBezTo>
                <a:cubicBezTo>
                  <a:pt x="54" y="37"/>
                  <a:pt x="63" y="28"/>
                  <a:pt x="63" y="18"/>
                </a:cubicBezTo>
                <a:cubicBezTo>
                  <a:pt x="63" y="8"/>
                  <a:pt x="54" y="0"/>
                  <a:pt x="44" y="0"/>
                </a:cubicBezTo>
                <a:close/>
                <a:moveTo>
                  <a:pt x="0" y="50"/>
                </a:moveTo>
                <a:lnTo>
                  <a:pt x="0" y="62"/>
                </a:lnTo>
                <a:cubicBezTo>
                  <a:pt x="0" y="62"/>
                  <a:pt x="25" y="62"/>
                  <a:pt x="25" y="87"/>
                </a:cubicBezTo>
                <a:lnTo>
                  <a:pt x="25" y="112"/>
                </a:lnTo>
                <a:cubicBezTo>
                  <a:pt x="25" y="137"/>
                  <a:pt x="0" y="137"/>
                  <a:pt x="0" y="137"/>
                </a:cubicBezTo>
                <a:lnTo>
                  <a:pt x="0" y="150"/>
                </a:lnTo>
                <a:lnTo>
                  <a:pt x="88" y="150"/>
                </a:lnTo>
                <a:lnTo>
                  <a:pt x="88" y="137"/>
                </a:lnTo>
                <a:cubicBezTo>
                  <a:pt x="88" y="137"/>
                  <a:pt x="63" y="137"/>
                  <a:pt x="63" y="112"/>
                </a:cubicBezTo>
                <a:lnTo>
                  <a:pt x="63" y="62"/>
                </a:lnTo>
                <a:cubicBezTo>
                  <a:pt x="63" y="56"/>
                  <a:pt x="56" y="50"/>
                  <a:pt x="50" y="50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4" name="Gear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8F35198-54BC-C96B-54E4-277DDABDAD4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057749" y="1866473"/>
            <a:ext cx="621971" cy="591556"/>
            <a:chOff x="39" y="49"/>
            <a:chExt cx="409" cy="389"/>
          </a:xfrm>
          <a:solidFill>
            <a:schemeClr val="bg1"/>
          </a:solidFill>
        </p:grpSpPr>
        <p:sp>
          <p:nvSpPr>
            <p:cNvPr id="105" name="Gear7">
              <a:extLst>
                <a:ext uri="{FF2B5EF4-FFF2-40B4-BE49-F238E27FC236}">
                  <a16:creationId xmlns:a16="http://schemas.microsoft.com/office/drawing/2014/main" id="{8685489F-2B90-A76C-9DB4-586F705C1532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9" y="166"/>
              <a:ext cx="271" cy="272"/>
            </a:xfrm>
            <a:custGeom>
              <a:avLst/>
              <a:gdLst>
                <a:gd name="T0" fmla="*/ 768 w 828"/>
                <a:gd name="T1" fmla="*/ 364 h 832"/>
                <a:gd name="T2" fmla="*/ 822 w 828"/>
                <a:gd name="T3" fmla="*/ 327 h 832"/>
                <a:gd name="T4" fmla="*/ 779 w 828"/>
                <a:gd name="T5" fmla="*/ 214 h 832"/>
                <a:gd name="T6" fmla="*/ 667 w 828"/>
                <a:gd name="T7" fmla="*/ 162 h 832"/>
                <a:gd name="T8" fmla="*/ 688 w 828"/>
                <a:gd name="T9" fmla="*/ 101 h 832"/>
                <a:gd name="T10" fmla="*/ 587 w 828"/>
                <a:gd name="T11" fmla="*/ 37 h 832"/>
                <a:gd name="T12" fmla="*/ 462 w 828"/>
                <a:gd name="T13" fmla="*/ 62 h 832"/>
                <a:gd name="T14" fmla="*/ 443 w 828"/>
                <a:gd name="T15" fmla="*/ 1 h 832"/>
                <a:gd name="T16" fmla="*/ 330 w 828"/>
                <a:gd name="T17" fmla="*/ 8 h 832"/>
                <a:gd name="T18" fmla="*/ 319 w 828"/>
                <a:gd name="T19" fmla="*/ 72 h 832"/>
                <a:gd name="T20" fmla="*/ 193 w 828"/>
                <a:gd name="T21" fmla="*/ 64 h 832"/>
                <a:gd name="T22" fmla="*/ 102 w 828"/>
                <a:gd name="T23" fmla="*/ 142 h 832"/>
                <a:gd name="T24" fmla="*/ 131 w 828"/>
                <a:gd name="T25" fmla="*/ 200 h 832"/>
                <a:gd name="T26" fmla="*/ 27 w 828"/>
                <a:gd name="T27" fmla="*/ 264 h 832"/>
                <a:gd name="T28" fmla="*/ 0 w 828"/>
                <a:gd name="T29" fmla="*/ 383 h 832"/>
                <a:gd name="T30" fmla="*/ 58 w 828"/>
                <a:gd name="T31" fmla="*/ 413 h 832"/>
                <a:gd name="T32" fmla="*/ 65 w 828"/>
                <a:gd name="T33" fmla="*/ 488 h 832"/>
                <a:gd name="T34" fmla="*/ 13 w 828"/>
                <a:gd name="T35" fmla="*/ 525 h 832"/>
                <a:gd name="T36" fmla="*/ 63 w 828"/>
                <a:gd name="T37" fmla="*/ 638 h 832"/>
                <a:gd name="T38" fmla="*/ 170 w 828"/>
                <a:gd name="T39" fmla="*/ 676 h 832"/>
                <a:gd name="T40" fmla="*/ 150 w 828"/>
                <a:gd name="T41" fmla="*/ 737 h 832"/>
                <a:gd name="T42" fmla="*/ 257 w 828"/>
                <a:gd name="T43" fmla="*/ 801 h 832"/>
                <a:gd name="T44" fmla="*/ 362 w 828"/>
                <a:gd name="T45" fmla="*/ 769 h 832"/>
                <a:gd name="T46" fmla="*/ 382 w 828"/>
                <a:gd name="T47" fmla="*/ 830 h 832"/>
                <a:gd name="T48" fmla="*/ 502 w 828"/>
                <a:gd name="T49" fmla="*/ 823 h 832"/>
                <a:gd name="T50" fmla="*/ 513 w 828"/>
                <a:gd name="T51" fmla="*/ 759 h 832"/>
                <a:gd name="T52" fmla="*/ 622 w 828"/>
                <a:gd name="T53" fmla="*/ 777 h 832"/>
                <a:gd name="T54" fmla="*/ 720 w 828"/>
                <a:gd name="T55" fmla="*/ 699 h 832"/>
                <a:gd name="T56" fmla="*/ 691 w 828"/>
                <a:gd name="T57" fmla="*/ 642 h 832"/>
                <a:gd name="T58" fmla="*/ 793 w 828"/>
                <a:gd name="T59" fmla="*/ 589 h 832"/>
                <a:gd name="T60" fmla="*/ 828 w 828"/>
                <a:gd name="T61" fmla="*/ 471 h 832"/>
                <a:gd name="T62" fmla="*/ 771 w 828"/>
                <a:gd name="T63" fmla="*/ 441 h 832"/>
                <a:gd name="T64" fmla="*/ 525 w 828"/>
                <a:gd name="T65" fmla="*/ 416 h 832"/>
                <a:gd name="T66" fmla="*/ 306 w 828"/>
                <a:gd name="T67" fmla="*/ 416 h 832"/>
                <a:gd name="T68" fmla="*/ 525 w 828"/>
                <a:gd name="T69" fmla="*/ 41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8" h="832">
                  <a:moveTo>
                    <a:pt x="772" y="416"/>
                  </a:moveTo>
                  <a:cubicBezTo>
                    <a:pt x="772" y="398"/>
                    <a:pt x="771" y="381"/>
                    <a:pt x="768" y="364"/>
                  </a:cubicBezTo>
                  <a:lnTo>
                    <a:pt x="823" y="332"/>
                  </a:lnTo>
                  <a:lnTo>
                    <a:pt x="822" y="327"/>
                  </a:lnTo>
                  <a:cubicBezTo>
                    <a:pt x="813" y="289"/>
                    <a:pt x="800" y="252"/>
                    <a:pt x="782" y="219"/>
                  </a:cubicBezTo>
                  <a:lnTo>
                    <a:pt x="779" y="214"/>
                  </a:lnTo>
                  <a:lnTo>
                    <a:pt x="718" y="227"/>
                  </a:lnTo>
                  <a:cubicBezTo>
                    <a:pt x="704" y="204"/>
                    <a:pt x="686" y="182"/>
                    <a:pt x="667" y="162"/>
                  </a:cubicBezTo>
                  <a:lnTo>
                    <a:pt x="691" y="105"/>
                  </a:lnTo>
                  <a:lnTo>
                    <a:pt x="688" y="101"/>
                  </a:lnTo>
                  <a:cubicBezTo>
                    <a:pt x="659" y="76"/>
                    <a:pt x="627" y="55"/>
                    <a:pt x="592" y="39"/>
                  </a:cubicBezTo>
                  <a:lnTo>
                    <a:pt x="587" y="37"/>
                  </a:lnTo>
                  <a:lnTo>
                    <a:pt x="546" y="84"/>
                  </a:lnTo>
                  <a:cubicBezTo>
                    <a:pt x="520" y="73"/>
                    <a:pt x="492" y="66"/>
                    <a:pt x="462" y="62"/>
                  </a:cubicBezTo>
                  <a:lnTo>
                    <a:pt x="448" y="1"/>
                  </a:lnTo>
                  <a:lnTo>
                    <a:pt x="443" y="1"/>
                  </a:lnTo>
                  <a:cubicBezTo>
                    <a:pt x="434" y="0"/>
                    <a:pt x="424" y="0"/>
                    <a:pt x="415" y="0"/>
                  </a:cubicBezTo>
                  <a:cubicBezTo>
                    <a:pt x="386" y="0"/>
                    <a:pt x="358" y="3"/>
                    <a:pt x="330" y="8"/>
                  </a:cubicBezTo>
                  <a:lnTo>
                    <a:pt x="325" y="9"/>
                  </a:lnTo>
                  <a:lnTo>
                    <a:pt x="319" y="72"/>
                  </a:lnTo>
                  <a:cubicBezTo>
                    <a:pt x="291" y="79"/>
                    <a:pt x="264" y="91"/>
                    <a:pt x="239" y="105"/>
                  </a:cubicBezTo>
                  <a:lnTo>
                    <a:pt x="193" y="64"/>
                  </a:lnTo>
                  <a:lnTo>
                    <a:pt x="188" y="67"/>
                  </a:lnTo>
                  <a:cubicBezTo>
                    <a:pt x="156" y="88"/>
                    <a:pt x="127" y="113"/>
                    <a:pt x="102" y="142"/>
                  </a:cubicBezTo>
                  <a:lnTo>
                    <a:pt x="99" y="145"/>
                  </a:lnTo>
                  <a:lnTo>
                    <a:pt x="131" y="200"/>
                  </a:lnTo>
                  <a:cubicBezTo>
                    <a:pt x="114" y="221"/>
                    <a:pt x="100" y="245"/>
                    <a:pt x="89" y="270"/>
                  </a:cubicBezTo>
                  <a:lnTo>
                    <a:pt x="27" y="264"/>
                  </a:lnTo>
                  <a:lnTo>
                    <a:pt x="25" y="270"/>
                  </a:lnTo>
                  <a:cubicBezTo>
                    <a:pt x="12" y="305"/>
                    <a:pt x="3" y="343"/>
                    <a:pt x="0" y="383"/>
                  </a:cubicBezTo>
                  <a:lnTo>
                    <a:pt x="0" y="388"/>
                  </a:lnTo>
                  <a:lnTo>
                    <a:pt x="58" y="413"/>
                  </a:lnTo>
                  <a:cubicBezTo>
                    <a:pt x="58" y="414"/>
                    <a:pt x="58" y="415"/>
                    <a:pt x="58" y="416"/>
                  </a:cubicBezTo>
                  <a:cubicBezTo>
                    <a:pt x="58" y="440"/>
                    <a:pt x="60" y="465"/>
                    <a:pt x="65" y="488"/>
                  </a:cubicBezTo>
                  <a:lnTo>
                    <a:pt x="12" y="520"/>
                  </a:lnTo>
                  <a:lnTo>
                    <a:pt x="13" y="525"/>
                  </a:lnTo>
                  <a:cubicBezTo>
                    <a:pt x="24" y="564"/>
                    <a:pt x="40" y="600"/>
                    <a:pt x="60" y="634"/>
                  </a:cubicBezTo>
                  <a:lnTo>
                    <a:pt x="63" y="638"/>
                  </a:lnTo>
                  <a:lnTo>
                    <a:pt x="125" y="624"/>
                  </a:lnTo>
                  <a:cubicBezTo>
                    <a:pt x="138" y="643"/>
                    <a:pt x="153" y="660"/>
                    <a:pt x="170" y="676"/>
                  </a:cubicBezTo>
                  <a:lnTo>
                    <a:pt x="146" y="733"/>
                  </a:lnTo>
                  <a:lnTo>
                    <a:pt x="150" y="737"/>
                  </a:lnTo>
                  <a:cubicBezTo>
                    <a:pt x="181" y="762"/>
                    <a:pt x="215" y="783"/>
                    <a:pt x="252" y="799"/>
                  </a:cubicBezTo>
                  <a:lnTo>
                    <a:pt x="257" y="801"/>
                  </a:lnTo>
                  <a:lnTo>
                    <a:pt x="299" y="754"/>
                  </a:lnTo>
                  <a:cubicBezTo>
                    <a:pt x="319" y="761"/>
                    <a:pt x="341" y="766"/>
                    <a:pt x="362" y="769"/>
                  </a:cubicBezTo>
                  <a:lnTo>
                    <a:pt x="376" y="830"/>
                  </a:lnTo>
                  <a:lnTo>
                    <a:pt x="382" y="830"/>
                  </a:lnTo>
                  <a:cubicBezTo>
                    <a:pt x="392" y="831"/>
                    <a:pt x="404" y="832"/>
                    <a:pt x="415" y="832"/>
                  </a:cubicBezTo>
                  <a:cubicBezTo>
                    <a:pt x="445" y="832"/>
                    <a:pt x="474" y="829"/>
                    <a:pt x="502" y="823"/>
                  </a:cubicBezTo>
                  <a:lnTo>
                    <a:pt x="507" y="822"/>
                  </a:lnTo>
                  <a:lnTo>
                    <a:pt x="513" y="759"/>
                  </a:lnTo>
                  <a:cubicBezTo>
                    <a:pt x="534" y="753"/>
                    <a:pt x="555" y="745"/>
                    <a:pt x="574" y="735"/>
                  </a:cubicBezTo>
                  <a:lnTo>
                    <a:pt x="622" y="777"/>
                  </a:lnTo>
                  <a:lnTo>
                    <a:pt x="626" y="774"/>
                  </a:lnTo>
                  <a:cubicBezTo>
                    <a:pt x="661" y="754"/>
                    <a:pt x="692" y="728"/>
                    <a:pt x="720" y="699"/>
                  </a:cubicBezTo>
                  <a:lnTo>
                    <a:pt x="723" y="695"/>
                  </a:lnTo>
                  <a:lnTo>
                    <a:pt x="691" y="642"/>
                  </a:lnTo>
                  <a:cubicBezTo>
                    <a:pt x="706" y="624"/>
                    <a:pt x="719" y="604"/>
                    <a:pt x="730" y="583"/>
                  </a:cubicBezTo>
                  <a:lnTo>
                    <a:pt x="793" y="589"/>
                  </a:lnTo>
                  <a:lnTo>
                    <a:pt x="795" y="584"/>
                  </a:lnTo>
                  <a:cubicBezTo>
                    <a:pt x="811" y="549"/>
                    <a:pt x="822" y="511"/>
                    <a:pt x="828" y="471"/>
                  </a:cubicBezTo>
                  <a:lnTo>
                    <a:pt x="828" y="465"/>
                  </a:lnTo>
                  <a:lnTo>
                    <a:pt x="771" y="441"/>
                  </a:lnTo>
                  <a:cubicBezTo>
                    <a:pt x="772" y="433"/>
                    <a:pt x="772" y="424"/>
                    <a:pt x="772" y="416"/>
                  </a:cubicBezTo>
                  <a:close/>
                  <a:moveTo>
                    <a:pt x="525" y="416"/>
                  </a:moveTo>
                  <a:cubicBezTo>
                    <a:pt x="525" y="476"/>
                    <a:pt x="476" y="525"/>
                    <a:pt x="415" y="525"/>
                  </a:cubicBezTo>
                  <a:cubicBezTo>
                    <a:pt x="355" y="525"/>
                    <a:pt x="306" y="476"/>
                    <a:pt x="306" y="416"/>
                  </a:cubicBezTo>
                  <a:cubicBezTo>
                    <a:pt x="306" y="355"/>
                    <a:pt x="354" y="306"/>
                    <a:pt x="415" y="306"/>
                  </a:cubicBezTo>
                  <a:cubicBezTo>
                    <a:pt x="476" y="306"/>
                    <a:pt x="525" y="355"/>
                    <a:pt x="525" y="4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ear7">
              <a:extLst>
                <a:ext uri="{FF2B5EF4-FFF2-40B4-BE49-F238E27FC236}">
                  <a16:creationId xmlns:a16="http://schemas.microsoft.com/office/drawing/2014/main" id="{083433F4-13CB-90FB-CEFA-72151D814CA6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257" y="49"/>
              <a:ext cx="191" cy="191"/>
            </a:xfrm>
            <a:custGeom>
              <a:avLst/>
              <a:gdLst>
                <a:gd name="T0" fmla="*/ 572 w 583"/>
                <a:gd name="T1" fmla="*/ 211 h 582"/>
                <a:gd name="T2" fmla="*/ 504 w 583"/>
                <a:gd name="T3" fmla="*/ 159 h 582"/>
                <a:gd name="T4" fmla="*/ 528 w 583"/>
                <a:gd name="T5" fmla="*/ 120 h 582"/>
                <a:gd name="T6" fmla="*/ 469 w 583"/>
                <a:gd name="T7" fmla="*/ 60 h 582"/>
                <a:gd name="T8" fmla="*/ 381 w 583"/>
                <a:gd name="T9" fmla="*/ 57 h 582"/>
                <a:gd name="T10" fmla="*/ 377 w 583"/>
                <a:gd name="T11" fmla="*/ 13 h 582"/>
                <a:gd name="T12" fmla="*/ 299 w 583"/>
                <a:gd name="T13" fmla="*/ 0 h 582"/>
                <a:gd name="T14" fmla="*/ 280 w 583"/>
                <a:gd name="T15" fmla="*/ 41 h 582"/>
                <a:gd name="T16" fmla="*/ 197 w 583"/>
                <a:gd name="T17" fmla="*/ 15 h 582"/>
                <a:gd name="T18" fmla="*/ 122 w 583"/>
                <a:gd name="T19" fmla="*/ 54 h 582"/>
                <a:gd name="T20" fmla="*/ 132 w 583"/>
                <a:gd name="T21" fmla="*/ 98 h 582"/>
                <a:gd name="T22" fmla="*/ 52 w 583"/>
                <a:gd name="T23" fmla="*/ 125 h 582"/>
                <a:gd name="T24" fmla="*/ 14 w 583"/>
                <a:gd name="T25" fmla="*/ 202 h 582"/>
                <a:gd name="T26" fmla="*/ 48 w 583"/>
                <a:gd name="T27" fmla="*/ 232 h 582"/>
                <a:gd name="T28" fmla="*/ 41 w 583"/>
                <a:gd name="T29" fmla="*/ 283 h 582"/>
                <a:gd name="T30" fmla="*/ 0 w 583"/>
                <a:gd name="T31" fmla="*/ 301 h 582"/>
                <a:gd name="T32" fmla="*/ 16 w 583"/>
                <a:gd name="T33" fmla="*/ 387 h 582"/>
                <a:gd name="T34" fmla="*/ 82 w 583"/>
                <a:gd name="T35" fmla="*/ 428 h 582"/>
                <a:gd name="T36" fmla="*/ 59 w 583"/>
                <a:gd name="T37" fmla="*/ 467 h 582"/>
                <a:gd name="T38" fmla="*/ 123 w 583"/>
                <a:gd name="T39" fmla="*/ 529 h 582"/>
                <a:gd name="T40" fmla="*/ 198 w 583"/>
                <a:gd name="T41" fmla="*/ 523 h 582"/>
                <a:gd name="T42" fmla="*/ 202 w 583"/>
                <a:gd name="T43" fmla="*/ 568 h 582"/>
                <a:gd name="T44" fmla="*/ 286 w 583"/>
                <a:gd name="T45" fmla="*/ 582 h 582"/>
                <a:gd name="T46" fmla="*/ 304 w 583"/>
                <a:gd name="T47" fmla="*/ 541 h 582"/>
                <a:gd name="T48" fmla="*/ 374 w 583"/>
                <a:gd name="T49" fmla="*/ 570 h 582"/>
                <a:gd name="T50" fmla="*/ 454 w 583"/>
                <a:gd name="T51" fmla="*/ 533 h 582"/>
                <a:gd name="T52" fmla="*/ 444 w 583"/>
                <a:gd name="T53" fmla="*/ 489 h 582"/>
                <a:gd name="T54" fmla="*/ 521 w 583"/>
                <a:gd name="T55" fmla="*/ 470 h 582"/>
                <a:gd name="T56" fmla="*/ 564 w 583"/>
                <a:gd name="T57" fmla="*/ 395 h 582"/>
                <a:gd name="T58" fmla="*/ 531 w 583"/>
                <a:gd name="T59" fmla="*/ 364 h 582"/>
                <a:gd name="T60" fmla="*/ 541 w 583"/>
                <a:gd name="T61" fmla="*/ 313 h 582"/>
                <a:gd name="T62" fmla="*/ 583 w 583"/>
                <a:gd name="T63" fmla="*/ 296 h 582"/>
                <a:gd name="T64" fmla="*/ 573 w 583"/>
                <a:gd name="T65" fmla="*/ 215 h 582"/>
                <a:gd name="T66" fmla="*/ 364 w 583"/>
                <a:gd name="T67" fmla="*/ 308 h 582"/>
                <a:gd name="T68" fmla="*/ 274 w 583"/>
                <a:gd name="T69" fmla="*/ 364 h 582"/>
                <a:gd name="T70" fmla="*/ 219 w 583"/>
                <a:gd name="T71" fmla="*/ 274 h 582"/>
                <a:gd name="T72" fmla="*/ 309 w 583"/>
                <a:gd name="T73" fmla="*/ 21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3" y="215"/>
                  </a:moveTo>
                  <a:lnTo>
                    <a:pt x="572" y="211"/>
                  </a:lnTo>
                  <a:lnTo>
                    <a:pt x="528" y="210"/>
                  </a:lnTo>
                  <a:cubicBezTo>
                    <a:pt x="522" y="192"/>
                    <a:pt x="514" y="175"/>
                    <a:pt x="504" y="159"/>
                  </a:cubicBezTo>
                  <a:lnTo>
                    <a:pt x="530" y="124"/>
                  </a:lnTo>
                  <a:lnTo>
                    <a:pt x="528" y="120"/>
                  </a:lnTo>
                  <a:cubicBezTo>
                    <a:pt x="512" y="99"/>
                    <a:pt x="493" y="79"/>
                    <a:pt x="473" y="63"/>
                  </a:cubicBezTo>
                  <a:lnTo>
                    <a:pt x="469" y="60"/>
                  </a:lnTo>
                  <a:lnTo>
                    <a:pt x="434" y="85"/>
                  </a:lnTo>
                  <a:cubicBezTo>
                    <a:pt x="418" y="74"/>
                    <a:pt x="400" y="65"/>
                    <a:pt x="381" y="57"/>
                  </a:cubicBezTo>
                  <a:lnTo>
                    <a:pt x="382" y="14"/>
                  </a:lnTo>
                  <a:lnTo>
                    <a:pt x="377" y="13"/>
                  </a:lnTo>
                  <a:cubicBezTo>
                    <a:pt x="371" y="11"/>
                    <a:pt x="365" y="9"/>
                    <a:pt x="358" y="7"/>
                  </a:cubicBezTo>
                  <a:cubicBezTo>
                    <a:pt x="338" y="3"/>
                    <a:pt x="319" y="0"/>
                    <a:pt x="299" y="0"/>
                  </a:cubicBezTo>
                  <a:lnTo>
                    <a:pt x="294" y="0"/>
                  </a:lnTo>
                  <a:lnTo>
                    <a:pt x="280" y="41"/>
                  </a:lnTo>
                  <a:cubicBezTo>
                    <a:pt x="261" y="42"/>
                    <a:pt x="241" y="45"/>
                    <a:pt x="223" y="50"/>
                  </a:cubicBezTo>
                  <a:lnTo>
                    <a:pt x="197" y="15"/>
                  </a:lnTo>
                  <a:lnTo>
                    <a:pt x="193" y="17"/>
                  </a:lnTo>
                  <a:cubicBezTo>
                    <a:pt x="168" y="26"/>
                    <a:pt x="144" y="38"/>
                    <a:pt x="122" y="54"/>
                  </a:cubicBezTo>
                  <a:lnTo>
                    <a:pt x="118" y="57"/>
                  </a:lnTo>
                  <a:lnTo>
                    <a:pt x="132" y="98"/>
                  </a:lnTo>
                  <a:cubicBezTo>
                    <a:pt x="118" y="110"/>
                    <a:pt x="104" y="123"/>
                    <a:pt x="93" y="138"/>
                  </a:cubicBezTo>
                  <a:lnTo>
                    <a:pt x="52" y="125"/>
                  </a:lnTo>
                  <a:lnTo>
                    <a:pt x="49" y="129"/>
                  </a:lnTo>
                  <a:cubicBezTo>
                    <a:pt x="35" y="151"/>
                    <a:pt x="23" y="176"/>
                    <a:pt x="14" y="202"/>
                  </a:cubicBezTo>
                  <a:lnTo>
                    <a:pt x="13" y="206"/>
                  </a:lnTo>
                  <a:lnTo>
                    <a:pt x="48" y="232"/>
                  </a:lnTo>
                  <a:cubicBezTo>
                    <a:pt x="48" y="233"/>
                    <a:pt x="48" y="233"/>
                    <a:pt x="48" y="234"/>
                  </a:cubicBezTo>
                  <a:cubicBezTo>
                    <a:pt x="44" y="250"/>
                    <a:pt x="42" y="267"/>
                    <a:pt x="41" y="283"/>
                  </a:cubicBezTo>
                  <a:lnTo>
                    <a:pt x="0" y="296"/>
                  </a:lnTo>
                  <a:lnTo>
                    <a:pt x="0" y="301"/>
                  </a:lnTo>
                  <a:cubicBezTo>
                    <a:pt x="1" y="329"/>
                    <a:pt x="6" y="356"/>
                    <a:pt x="15" y="382"/>
                  </a:cubicBezTo>
                  <a:lnTo>
                    <a:pt x="16" y="387"/>
                  </a:lnTo>
                  <a:lnTo>
                    <a:pt x="61" y="387"/>
                  </a:lnTo>
                  <a:cubicBezTo>
                    <a:pt x="67" y="401"/>
                    <a:pt x="74" y="415"/>
                    <a:pt x="82" y="428"/>
                  </a:cubicBezTo>
                  <a:lnTo>
                    <a:pt x="57" y="463"/>
                  </a:lnTo>
                  <a:lnTo>
                    <a:pt x="59" y="467"/>
                  </a:lnTo>
                  <a:cubicBezTo>
                    <a:pt x="76" y="489"/>
                    <a:pt x="96" y="509"/>
                    <a:pt x="119" y="526"/>
                  </a:cubicBezTo>
                  <a:lnTo>
                    <a:pt x="123" y="529"/>
                  </a:lnTo>
                  <a:lnTo>
                    <a:pt x="159" y="503"/>
                  </a:lnTo>
                  <a:cubicBezTo>
                    <a:pt x="171" y="511"/>
                    <a:pt x="184" y="517"/>
                    <a:pt x="198" y="523"/>
                  </a:cubicBezTo>
                  <a:lnTo>
                    <a:pt x="198" y="567"/>
                  </a:lnTo>
                  <a:lnTo>
                    <a:pt x="202" y="568"/>
                  </a:lnTo>
                  <a:cubicBezTo>
                    <a:pt x="210" y="570"/>
                    <a:pt x="217" y="573"/>
                    <a:pt x="225" y="574"/>
                  </a:cubicBezTo>
                  <a:cubicBezTo>
                    <a:pt x="245" y="579"/>
                    <a:pt x="265" y="582"/>
                    <a:pt x="286" y="582"/>
                  </a:cubicBezTo>
                  <a:lnTo>
                    <a:pt x="290" y="582"/>
                  </a:lnTo>
                  <a:lnTo>
                    <a:pt x="304" y="541"/>
                  </a:lnTo>
                  <a:cubicBezTo>
                    <a:pt x="319" y="540"/>
                    <a:pt x="334" y="538"/>
                    <a:pt x="348" y="535"/>
                  </a:cubicBezTo>
                  <a:lnTo>
                    <a:pt x="374" y="570"/>
                  </a:lnTo>
                  <a:lnTo>
                    <a:pt x="378" y="569"/>
                  </a:lnTo>
                  <a:cubicBezTo>
                    <a:pt x="405" y="561"/>
                    <a:pt x="430" y="548"/>
                    <a:pt x="454" y="533"/>
                  </a:cubicBezTo>
                  <a:lnTo>
                    <a:pt x="458" y="530"/>
                  </a:lnTo>
                  <a:lnTo>
                    <a:pt x="444" y="489"/>
                  </a:lnTo>
                  <a:cubicBezTo>
                    <a:pt x="457" y="479"/>
                    <a:pt x="469" y="468"/>
                    <a:pt x="479" y="456"/>
                  </a:cubicBezTo>
                  <a:lnTo>
                    <a:pt x="521" y="470"/>
                  </a:lnTo>
                  <a:lnTo>
                    <a:pt x="524" y="467"/>
                  </a:lnTo>
                  <a:cubicBezTo>
                    <a:pt x="540" y="445"/>
                    <a:pt x="554" y="421"/>
                    <a:pt x="564" y="395"/>
                  </a:cubicBezTo>
                  <a:lnTo>
                    <a:pt x="565" y="390"/>
                  </a:lnTo>
                  <a:lnTo>
                    <a:pt x="531" y="364"/>
                  </a:lnTo>
                  <a:cubicBezTo>
                    <a:pt x="532" y="359"/>
                    <a:pt x="534" y="354"/>
                    <a:pt x="535" y="348"/>
                  </a:cubicBezTo>
                  <a:cubicBezTo>
                    <a:pt x="538" y="337"/>
                    <a:pt x="540" y="325"/>
                    <a:pt x="541" y="313"/>
                  </a:cubicBezTo>
                  <a:lnTo>
                    <a:pt x="583" y="300"/>
                  </a:lnTo>
                  <a:lnTo>
                    <a:pt x="583" y="296"/>
                  </a:lnTo>
                  <a:cubicBezTo>
                    <a:pt x="583" y="294"/>
                    <a:pt x="583" y="292"/>
                    <a:pt x="583" y="290"/>
                  </a:cubicBezTo>
                  <a:cubicBezTo>
                    <a:pt x="583" y="265"/>
                    <a:pt x="579" y="239"/>
                    <a:pt x="573" y="215"/>
                  </a:cubicBezTo>
                  <a:close/>
                  <a:moveTo>
                    <a:pt x="366" y="291"/>
                  </a:moveTo>
                  <a:cubicBezTo>
                    <a:pt x="366" y="297"/>
                    <a:pt x="366" y="302"/>
                    <a:pt x="364" y="308"/>
                  </a:cubicBezTo>
                  <a:cubicBezTo>
                    <a:pt x="356" y="343"/>
                    <a:pt x="326" y="366"/>
                    <a:pt x="292" y="366"/>
                  </a:cubicBezTo>
                  <a:cubicBezTo>
                    <a:pt x="286" y="366"/>
                    <a:pt x="280" y="365"/>
                    <a:pt x="274" y="364"/>
                  </a:cubicBezTo>
                  <a:cubicBezTo>
                    <a:pt x="240" y="356"/>
                    <a:pt x="217" y="325"/>
                    <a:pt x="217" y="291"/>
                  </a:cubicBezTo>
                  <a:cubicBezTo>
                    <a:pt x="217" y="285"/>
                    <a:pt x="217" y="280"/>
                    <a:pt x="219" y="274"/>
                  </a:cubicBezTo>
                  <a:cubicBezTo>
                    <a:pt x="227" y="239"/>
                    <a:pt x="257" y="216"/>
                    <a:pt x="292" y="216"/>
                  </a:cubicBezTo>
                  <a:cubicBezTo>
                    <a:pt x="297" y="216"/>
                    <a:pt x="303" y="217"/>
                    <a:pt x="309" y="218"/>
                  </a:cubicBezTo>
                  <a:cubicBezTo>
                    <a:pt x="343" y="226"/>
                    <a:pt x="366" y="257"/>
                    <a:pt x="366" y="2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Ye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75B8DE5-17E4-3763-CED0-41975A9E4F1B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457005" y="1893524"/>
            <a:ext cx="613743" cy="613743"/>
            <a:chOff x="2732088" y="666751"/>
            <a:chExt cx="120650" cy="120650"/>
          </a:xfrm>
          <a:solidFill>
            <a:schemeClr val="bg1"/>
          </a:solidFill>
        </p:grpSpPr>
        <p:sp>
          <p:nvSpPr>
            <p:cNvPr id="108" name="Freeform 1138">
              <a:extLst>
                <a:ext uri="{FF2B5EF4-FFF2-40B4-BE49-F238E27FC236}">
                  <a16:creationId xmlns:a16="http://schemas.microsoft.com/office/drawing/2014/main" id="{9DF89CE9-18A1-CAEB-01C3-C88E3A3CF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711201"/>
              <a:ext cx="46038" cy="36513"/>
            </a:xfrm>
            <a:custGeom>
              <a:avLst/>
              <a:gdLst>
                <a:gd name="T0" fmla="*/ 11 w 29"/>
                <a:gd name="T1" fmla="*/ 23 h 23"/>
                <a:gd name="T2" fmla="*/ 0 w 29"/>
                <a:gd name="T3" fmla="*/ 11 h 23"/>
                <a:gd name="T4" fmla="*/ 4 w 29"/>
                <a:gd name="T5" fmla="*/ 7 h 23"/>
                <a:gd name="T6" fmla="*/ 11 w 29"/>
                <a:gd name="T7" fmla="*/ 13 h 23"/>
                <a:gd name="T8" fmla="*/ 24 w 29"/>
                <a:gd name="T9" fmla="*/ 0 h 23"/>
                <a:gd name="T10" fmla="*/ 29 w 29"/>
                <a:gd name="T11" fmla="*/ 4 h 23"/>
                <a:gd name="T12" fmla="*/ 11 w 2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3">
                  <a:moveTo>
                    <a:pt x="11" y="23"/>
                  </a:moveTo>
                  <a:lnTo>
                    <a:pt x="0" y="11"/>
                  </a:lnTo>
                  <a:lnTo>
                    <a:pt x="4" y="7"/>
                  </a:lnTo>
                  <a:lnTo>
                    <a:pt x="11" y="13"/>
                  </a:lnTo>
                  <a:lnTo>
                    <a:pt x="24" y="0"/>
                  </a:lnTo>
                  <a:lnTo>
                    <a:pt x="29" y="4"/>
                  </a:lnTo>
                  <a:lnTo>
                    <a:pt x="11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139">
              <a:extLst>
                <a:ext uri="{FF2B5EF4-FFF2-40B4-BE49-F238E27FC236}">
                  <a16:creationId xmlns:a16="http://schemas.microsoft.com/office/drawing/2014/main" id="{958ABFD8-3EFE-1005-815C-3C3E346F99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8" y="666751"/>
              <a:ext cx="120650" cy="120650"/>
            </a:xfrm>
            <a:custGeom>
              <a:avLst/>
              <a:gdLst>
                <a:gd name="T0" fmla="*/ 99 w 197"/>
                <a:gd name="T1" fmla="*/ 17 h 197"/>
                <a:gd name="T2" fmla="*/ 17 w 197"/>
                <a:gd name="T3" fmla="*/ 99 h 197"/>
                <a:gd name="T4" fmla="*/ 99 w 197"/>
                <a:gd name="T5" fmla="*/ 180 h 197"/>
                <a:gd name="T6" fmla="*/ 180 w 197"/>
                <a:gd name="T7" fmla="*/ 99 h 197"/>
                <a:gd name="T8" fmla="*/ 99 w 197"/>
                <a:gd name="T9" fmla="*/ 17 h 197"/>
                <a:gd name="T10" fmla="*/ 99 w 197"/>
                <a:gd name="T11" fmla="*/ 197 h 197"/>
                <a:gd name="T12" fmla="*/ 0 w 197"/>
                <a:gd name="T13" fmla="*/ 99 h 197"/>
                <a:gd name="T14" fmla="*/ 99 w 197"/>
                <a:gd name="T15" fmla="*/ 0 h 197"/>
                <a:gd name="T16" fmla="*/ 197 w 197"/>
                <a:gd name="T17" fmla="*/ 99 h 197"/>
                <a:gd name="T18" fmla="*/ 99 w 197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97">
                  <a:moveTo>
                    <a:pt x="99" y="17"/>
                  </a:moveTo>
                  <a:cubicBezTo>
                    <a:pt x="54" y="17"/>
                    <a:pt x="17" y="54"/>
                    <a:pt x="17" y="99"/>
                  </a:cubicBezTo>
                  <a:cubicBezTo>
                    <a:pt x="17" y="144"/>
                    <a:pt x="54" y="180"/>
                    <a:pt x="99" y="180"/>
                  </a:cubicBezTo>
                  <a:cubicBezTo>
                    <a:pt x="144" y="180"/>
                    <a:pt x="180" y="144"/>
                    <a:pt x="180" y="99"/>
                  </a:cubicBezTo>
                  <a:cubicBezTo>
                    <a:pt x="180" y="54"/>
                    <a:pt x="144" y="17"/>
                    <a:pt x="99" y="17"/>
                  </a:cubicBezTo>
                  <a:close/>
                  <a:moveTo>
                    <a:pt x="99" y="197"/>
                  </a:moveTo>
                  <a:cubicBezTo>
                    <a:pt x="44" y="197"/>
                    <a:pt x="0" y="153"/>
                    <a:pt x="0" y="99"/>
                  </a:cubicBezTo>
                  <a:cubicBezTo>
                    <a:pt x="0" y="44"/>
                    <a:pt x="44" y="0"/>
                    <a:pt x="99" y="0"/>
                  </a:cubicBezTo>
                  <a:cubicBezTo>
                    <a:pt x="153" y="0"/>
                    <a:pt x="197" y="44"/>
                    <a:pt x="197" y="99"/>
                  </a:cubicBezTo>
                  <a:cubicBezTo>
                    <a:pt x="197" y="153"/>
                    <a:pt x="153" y="197"/>
                    <a:pt x="99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0" name="Picture 5">
            <a:extLst>
              <a:ext uri="{FF2B5EF4-FFF2-40B4-BE49-F238E27FC236}">
                <a16:creationId xmlns:a16="http://schemas.microsoft.com/office/drawing/2014/main" id="{48AA1302-1402-4D8A-ED6D-3F007FA0847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247" t="74851" r="5897" b="1770"/>
          <a:stretch/>
        </p:blipFill>
        <p:spPr>
          <a:xfrm>
            <a:off x="6076991" y="6237004"/>
            <a:ext cx="1253764" cy="438610"/>
          </a:xfrm>
          <a:prstGeom prst="rect">
            <a:avLst/>
          </a:prstGeom>
        </p:spPr>
      </p:pic>
      <p:pic>
        <p:nvPicPr>
          <p:cNvPr id="111" name="Picture 5">
            <a:extLst>
              <a:ext uri="{FF2B5EF4-FFF2-40B4-BE49-F238E27FC236}">
                <a16:creationId xmlns:a16="http://schemas.microsoft.com/office/drawing/2014/main" id="{DF4AD7B8-3E81-4061-D470-69798168596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777" t="-1" r="8463" b="75386"/>
          <a:stretch/>
        </p:blipFill>
        <p:spPr>
          <a:xfrm>
            <a:off x="4892161" y="6237003"/>
            <a:ext cx="1176905" cy="449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412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plein 4">
            <a:extLst>
              <a:ext uri="{FF2B5EF4-FFF2-40B4-BE49-F238E27FC236}">
                <a16:creationId xmlns:a16="http://schemas.microsoft.com/office/drawing/2014/main" id="{E1CFE978-E1BB-0B67-1706-D6CC52EA47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627288">
            <a:off x="3746746" y="4541090"/>
            <a:ext cx="2887113" cy="2199436"/>
          </a:xfrm>
          <a:prstGeom prst="blockArc">
            <a:avLst>
              <a:gd name="adj1" fmla="val 5400000"/>
              <a:gd name="adj2" fmla="val 8100000"/>
              <a:gd name="adj3" fmla="val 9000"/>
            </a:avLst>
          </a:prstGeom>
          <a:solidFill>
            <a:schemeClr val="accent6"/>
          </a:solidFill>
          <a:ln w="25400"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1" name="Arc plein 4">
            <a:extLst>
              <a:ext uri="{FF2B5EF4-FFF2-40B4-BE49-F238E27FC236}">
                <a16:creationId xmlns:a16="http://schemas.microsoft.com/office/drawing/2014/main" id="{D319A78D-F8B8-075C-C79C-644816530A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8972712" flipH="1">
            <a:off x="5537095" y="4541090"/>
            <a:ext cx="2887113" cy="2199436"/>
          </a:xfrm>
          <a:prstGeom prst="blockArc">
            <a:avLst>
              <a:gd name="adj1" fmla="val 5400000"/>
              <a:gd name="adj2" fmla="val 8100000"/>
              <a:gd name="adj3" fmla="val 9000"/>
            </a:avLst>
          </a:prstGeom>
          <a:solidFill>
            <a:schemeClr val="accent5"/>
          </a:solidFill>
          <a:ln w="25400"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0" name="Arc plein 4">
            <a:extLst>
              <a:ext uri="{FF2B5EF4-FFF2-40B4-BE49-F238E27FC236}">
                <a16:creationId xmlns:a16="http://schemas.microsoft.com/office/drawing/2014/main" id="{9DAE2AF0-1122-5904-DE4F-B00CC1ED2B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7779970" flipH="1">
            <a:off x="5884136" y="3976701"/>
            <a:ext cx="2887113" cy="2199436"/>
          </a:xfrm>
          <a:prstGeom prst="blockArc">
            <a:avLst>
              <a:gd name="adj1" fmla="val 5400000"/>
              <a:gd name="adj2" fmla="val 8100000"/>
              <a:gd name="adj3" fmla="val 9000"/>
            </a:avLst>
          </a:prstGeom>
          <a:solidFill>
            <a:schemeClr val="accent4"/>
          </a:solidFill>
          <a:ln w="25400"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rc plein 4">
            <a:extLst>
              <a:ext uri="{FF2B5EF4-FFF2-40B4-BE49-F238E27FC236}">
                <a16:creationId xmlns:a16="http://schemas.microsoft.com/office/drawing/2014/main" id="{F14E0673-919C-3484-64E0-25E3A33DC4C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5573615" flipH="1">
            <a:off x="5969691" y="3181325"/>
            <a:ext cx="2887113" cy="2199436"/>
          </a:xfrm>
          <a:prstGeom prst="blockArc">
            <a:avLst>
              <a:gd name="adj1" fmla="val 5400000"/>
              <a:gd name="adj2" fmla="val 8100000"/>
              <a:gd name="adj3" fmla="val 9000"/>
            </a:avLst>
          </a:prstGeom>
          <a:solidFill>
            <a:schemeClr val="accent3"/>
          </a:solidFill>
          <a:ln w="25400"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rc plein 7">
            <a:extLst>
              <a:ext uri="{FF2B5EF4-FFF2-40B4-BE49-F238E27FC236}">
                <a16:creationId xmlns:a16="http://schemas.microsoft.com/office/drawing/2014/main" id="{8B549973-2606-AD31-0410-E1059D355D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460576">
            <a:off x="4478983" y="2456946"/>
            <a:ext cx="4191000" cy="3615391"/>
          </a:xfrm>
          <a:prstGeom prst="blockArc">
            <a:avLst>
              <a:gd name="adj1" fmla="val 13513840"/>
              <a:gd name="adj2" fmla="val 15878175"/>
              <a:gd name="adj3" fmla="val 5775"/>
            </a:avLst>
          </a:prstGeom>
          <a:solidFill>
            <a:schemeClr val="accent2"/>
          </a:solidFill>
          <a:ln w="25400"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" name="Arc plein 7">
            <a:extLst>
              <a:ext uri="{FF2B5EF4-FFF2-40B4-BE49-F238E27FC236}">
                <a16:creationId xmlns:a16="http://schemas.microsoft.com/office/drawing/2014/main" id="{5568BDC9-3C4F-63C8-BBE0-472A6A251B2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828280" y="2327341"/>
            <a:ext cx="4191000" cy="3615391"/>
          </a:xfrm>
          <a:prstGeom prst="blockArc">
            <a:avLst>
              <a:gd name="adj1" fmla="val 13513840"/>
              <a:gd name="adj2" fmla="val 15878175"/>
              <a:gd name="adj3" fmla="val 5775"/>
            </a:avLst>
          </a:prstGeom>
          <a:solidFill>
            <a:schemeClr val="accent1"/>
          </a:solidFill>
          <a:ln w="25400"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rc plein 4">
            <a:extLst>
              <a:ext uri="{FF2B5EF4-FFF2-40B4-BE49-F238E27FC236}">
                <a16:creationId xmlns:a16="http://schemas.microsoft.com/office/drawing/2014/main" id="{8D45BB01-8A3F-2754-962B-2BF76B4E748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6026385">
            <a:off x="3315248" y="3224084"/>
            <a:ext cx="2887113" cy="2199436"/>
          </a:xfrm>
          <a:prstGeom prst="blockArc">
            <a:avLst>
              <a:gd name="adj1" fmla="val 5400000"/>
              <a:gd name="adj2" fmla="val 8100000"/>
              <a:gd name="adj3" fmla="val 9000"/>
            </a:avLst>
          </a:prstGeom>
          <a:solidFill>
            <a:schemeClr val="tx2"/>
          </a:solidFill>
          <a:ln w="25400"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Arc plein 4">
            <a:extLst>
              <a:ext uri="{FF2B5EF4-FFF2-40B4-BE49-F238E27FC236}">
                <a16:creationId xmlns:a16="http://schemas.microsoft.com/office/drawing/2014/main" id="{77A3560F-4492-A699-2857-49F91364412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3820030">
            <a:off x="3420751" y="4004810"/>
            <a:ext cx="2887113" cy="2199436"/>
          </a:xfrm>
          <a:prstGeom prst="blockArc">
            <a:avLst>
              <a:gd name="adj1" fmla="val 5400000"/>
              <a:gd name="adj2" fmla="val 8100000"/>
              <a:gd name="adj3" fmla="val 9000"/>
            </a:avLst>
          </a:prstGeom>
          <a:solidFill>
            <a:srgbClr val="0088CE"/>
          </a:solidFill>
          <a:ln w="25400"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171450"/>
            <a:ext cx="10515600" cy="1093767"/>
          </a:xfrm>
        </p:spPr>
        <p:txBody>
          <a:bodyPr>
            <a:normAutofit/>
          </a:bodyPr>
          <a:lstStyle/>
          <a:p>
            <a:r>
              <a:rPr lang="en-GB" dirty="0"/>
              <a:t>General advice</a:t>
            </a:r>
            <a:br>
              <a:rPr lang="en-GB" dirty="0"/>
            </a:br>
            <a:r>
              <a:rPr lang="en-GB" sz="3100" i="1" dirty="0">
                <a:solidFill>
                  <a:schemeClr val="tx2"/>
                </a:solidFill>
              </a:rPr>
              <a:t>When writing your proposal make sure it is: </a:t>
            </a:r>
            <a:endParaRPr lang="en-GB" sz="31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87996" y="5371124"/>
            <a:ext cx="320912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dirty="0">
                <a:solidFill>
                  <a:srgbClr val="0088CE"/>
                </a:solidFill>
                <a:ea typeface="Arial Unicode MS" panose="020B0604020202020204" pitchFamily="34" charset="-128"/>
              </a:rPr>
              <a:t>CLEAR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a typeface="Arial Unicode MS" panose="020B0604020202020204" pitchFamily="34" charset="-128"/>
              </a:rPr>
              <a:t>Follow the questions and respond to the sub-points of the Award Criteria paying attention to the specific context</a:t>
            </a:r>
            <a:endParaRPr lang="en-GB" sz="1200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3620339" y="5386376"/>
            <a:ext cx="831273" cy="831273"/>
          </a:xfrm>
          <a:prstGeom prst="ellipse">
            <a:avLst/>
          </a:prstGeom>
          <a:solidFill>
            <a:srgbClr val="0088C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7740388" y="5386376"/>
            <a:ext cx="831273" cy="831273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>
            <a:off x="3429838" y="4030539"/>
            <a:ext cx="831273" cy="831273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7930887" y="4030539"/>
            <a:ext cx="831273" cy="831273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3874339" y="2627404"/>
            <a:ext cx="831273" cy="831273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7486388" y="2627404"/>
            <a:ext cx="831273" cy="831273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5680363" y="2001089"/>
            <a:ext cx="831273" cy="831273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2" name="TextBox 171"/>
          <p:cNvSpPr txBox="1"/>
          <p:nvPr/>
        </p:nvSpPr>
        <p:spPr>
          <a:xfrm>
            <a:off x="209620" y="4015287"/>
            <a:ext cx="320912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2" algn="r">
              <a:buClr>
                <a:srgbClr val="C00000"/>
              </a:buClr>
              <a:buSzPct val="100000"/>
            </a:pPr>
            <a:r>
              <a:rPr lang="en-GB" sz="1400" b="1" i="1" dirty="0">
                <a:solidFill>
                  <a:schemeClr val="tx2"/>
                </a:solidFill>
                <a:ea typeface="Arial Unicode MS" panose="020B0604020202020204" pitchFamily="34" charset="-128"/>
              </a:rPr>
              <a:t>COMPLETE</a:t>
            </a:r>
          </a:p>
          <a:p>
            <a:pPr marL="0" lvl="2" algn="r">
              <a:buClr>
                <a:srgbClr val="C00000"/>
              </a:buClr>
              <a:buSzPct val="100000"/>
            </a:pPr>
            <a:r>
              <a:rPr lang="en-GB" sz="1200" dirty="0">
                <a:ea typeface="Arial Unicode MS" panose="020B0604020202020204" pitchFamily="34" charset="-128"/>
              </a:rPr>
              <a:t>Ensure (twice!) you have followed all the instructions, and that the proposal fulfils all the mandatory requirements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65219" y="2795233"/>
            <a:ext cx="3209120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2" algn="r">
              <a:buClr>
                <a:srgbClr val="C00000"/>
              </a:buClr>
              <a:buSzPct val="100000"/>
            </a:pPr>
            <a:r>
              <a:rPr lang="en-GB" sz="1400" b="1" i="1" dirty="0">
                <a:solidFill>
                  <a:schemeClr val="accent1"/>
                </a:solidFill>
                <a:ea typeface="Arial Unicode MS" panose="020B0604020202020204" pitchFamily="34" charset="-128"/>
              </a:rPr>
              <a:t>COHERENT</a:t>
            </a:r>
          </a:p>
          <a:p>
            <a:pPr marL="0" lvl="2" algn="r">
              <a:buClr>
                <a:srgbClr val="C00000"/>
              </a:buClr>
              <a:buSzPct val="100000"/>
            </a:pPr>
            <a:r>
              <a:rPr lang="en-GB" sz="1200" dirty="0">
                <a:ea typeface="Arial Unicode MS" panose="020B0604020202020204" pitchFamily="34" charset="-128"/>
              </a:rPr>
              <a:t>Avoid contradictions, avoid ‘patchwork’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9F8FAD-F109-ECC1-8950-B37627F1A844}"/>
              </a:ext>
            </a:extLst>
          </p:cNvPr>
          <p:cNvSpPr txBox="1"/>
          <p:nvPr/>
        </p:nvSpPr>
        <p:spPr>
          <a:xfrm>
            <a:off x="4791316" y="4153089"/>
            <a:ext cx="26338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ea typeface="Arial Unicode MS" panose="020B0604020202020204" pitchFamily="34" charset="-128"/>
              </a:rPr>
              <a:t>Don’t forget to </a:t>
            </a:r>
            <a:r>
              <a:rPr lang="en-GB" sz="1600" b="1" dirty="0">
                <a:solidFill>
                  <a:schemeClr val="accent6"/>
                </a:solidFill>
                <a:ea typeface="Arial Unicode MS" panose="020B0604020202020204" pitchFamily="34" charset="-128"/>
              </a:rPr>
              <a:t>submit </a:t>
            </a:r>
            <a:r>
              <a:rPr lang="en-GB" sz="1600" dirty="0">
                <a:ea typeface="Arial Unicode MS" panose="020B0604020202020204" pitchFamily="34" charset="-128"/>
              </a:rPr>
              <a:t>your application</a:t>
            </a:r>
            <a:r>
              <a:rPr lang="en-GB" sz="1600" b="1" dirty="0">
                <a:solidFill>
                  <a:schemeClr val="accent6"/>
                </a:solidFill>
                <a:ea typeface="Arial Unicode MS" panose="020B0604020202020204" pitchFamily="34" charset="-128"/>
              </a:rPr>
              <a:t> well in advance </a:t>
            </a:r>
            <a:r>
              <a:rPr lang="en-GB" sz="1600" dirty="0">
                <a:ea typeface="Arial Unicode MS" panose="020B0604020202020204" pitchFamily="34" charset="-128"/>
              </a:rPr>
              <a:t>of the deadline!</a:t>
            </a:r>
            <a:endParaRPr lang="en-GB" sz="1600" dirty="0"/>
          </a:p>
        </p:txBody>
      </p:sp>
      <p:sp>
        <p:nvSpPr>
          <p:cNvPr id="15" name="TextBox 173">
            <a:extLst>
              <a:ext uri="{FF2B5EF4-FFF2-40B4-BE49-F238E27FC236}">
                <a16:creationId xmlns:a16="http://schemas.microsoft.com/office/drawing/2014/main" id="{5E3E1AFB-F6DD-27E9-4E99-CEF06580F2C7}"/>
              </a:ext>
            </a:extLst>
          </p:cNvPr>
          <p:cNvSpPr txBox="1"/>
          <p:nvPr/>
        </p:nvSpPr>
        <p:spPr>
          <a:xfrm>
            <a:off x="4503671" y="1368439"/>
            <a:ext cx="3209120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2" algn="ctr">
              <a:buClr>
                <a:srgbClr val="C00000"/>
              </a:buClr>
              <a:buSzPct val="100000"/>
            </a:pPr>
            <a:r>
              <a:rPr lang="en-GB" sz="1400" b="1" i="1" dirty="0">
                <a:solidFill>
                  <a:schemeClr val="accent2"/>
                </a:solidFill>
                <a:ea typeface="Arial Unicode MS" panose="020B0604020202020204" pitchFamily="34" charset="-128"/>
              </a:rPr>
              <a:t>SIMPLE &amp; CONCRETE</a:t>
            </a:r>
          </a:p>
          <a:p>
            <a:pPr marL="0" lvl="2" algn="ctr">
              <a:buClr>
                <a:srgbClr val="C00000"/>
              </a:buClr>
              <a:buSzPct val="100000"/>
            </a:pPr>
            <a:r>
              <a:rPr lang="en-GB" sz="1200" dirty="0">
                <a:ea typeface="Arial Unicode MS" panose="020B0604020202020204" pitchFamily="34" charset="-128"/>
              </a:rPr>
              <a:t>Use examples, justify your statements, bring proofs</a:t>
            </a:r>
          </a:p>
        </p:txBody>
      </p:sp>
      <p:sp>
        <p:nvSpPr>
          <p:cNvPr id="16" name="TextBox 173">
            <a:extLst>
              <a:ext uri="{FF2B5EF4-FFF2-40B4-BE49-F238E27FC236}">
                <a16:creationId xmlns:a16="http://schemas.microsoft.com/office/drawing/2014/main" id="{27B53CC9-9E56-32F0-4F00-F08C8BFCFB5E}"/>
              </a:ext>
            </a:extLst>
          </p:cNvPr>
          <p:cNvSpPr txBox="1"/>
          <p:nvPr/>
        </p:nvSpPr>
        <p:spPr>
          <a:xfrm>
            <a:off x="8314574" y="2607728"/>
            <a:ext cx="322762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2">
              <a:buClr>
                <a:srgbClr val="C00000"/>
              </a:buClr>
              <a:buSzPct val="100000"/>
            </a:pPr>
            <a:r>
              <a:rPr lang="en-GB" sz="1400" b="1" i="1" dirty="0">
                <a:solidFill>
                  <a:schemeClr val="accent3"/>
                </a:solidFill>
                <a:ea typeface="Arial Unicode MS" panose="020B0604020202020204" pitchFamily="34" charset="-128"/>
              </a:rPr>
              <a:t>EXPLICIT</a:t>
            </a:r>
          </a:p>
          <a:p>
            <a:pPr marL="0" lvl="2">
              <a:buClr>
                <a:srgbClr val="C00000"/>
              </a:buClr>
              <a:buSzPct val="100000"/>
            </a:pPr>
            <a:r>
              <a:rPr lang="en-GB" sz="1200" dirty="0">
                <a:ea typeface="Arial Unicode MS" panose="020B0604020202020204" pitchFamily="34" charset="-128"/>
              </a:rPr>
              <a:t>Do not take anything for granted; do not assume experts will always immediately understand; avoid  or explain abbreviations</a:t>
            </a:r>
          </a:p>
        </p:txBody>
      </p:sp>
      <p:sp>
        <p:nvSpPr>
          <p:cNvPr id="17" name="TextBox 173">
            <a:extLst>
              <a:ext uri="{FF2B5EF4-FFF2-40B4-BE49-F238E27FC236}">
                <a16:creationId xmlns:a16="http://schemas.microsoft.com/office/drawing/2014/main" id="{748E10F9-A15F-3307-82BE-D55F4F525009}"/>
              </a:ext>
            </a:extLst>
          </p:cNvPr>
          <p:cNvSpPr txBox="1"/>
          <p:nvPr/>
        </p:nvSpPr>
        <p:spPr>
          <a:xfrm>
            <a:off x="8783758" y="4015287"/>
            <a:ext cx="322762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2">
              <a:buClr>
                <a:srgbClr val="C00000"/>
              </a:buClr>
              <a:buSzPct val="100000"/>
            </a:pPr>
            <a:r>
              <a:rPr lang="en-GB" sz="1400" b="1" i="1" dirty="0">
                <a:solidFill>
                  <a:schemeClr val="accent4"/>
                </a:solidFill>
                <a:ea typeface="Arial Unicode MS" panose="020B0604020202020204" pitchFamily="34" charset="-128"/>
              </a:rPr>
              <a:t>RIGOROUS</a:t>
            </a:r>
          </a:p>
          <a:p>
            <a:pPr marL="0" lvl="2">
              <a:buClr>
                <a:srgbClr val="C00000"/>
              </a:buClr>
              <a:buSzPct val="100000"/>
            </a:pPr>
            <a:r>
              <a:rPr lang="en-GB" sz="1200" dirty="0">
                <a:ea typeface="Arial Unicode MS" panose="020B0604020202020204" pitchFamily="34" charset="-128"/>
              </a:rPr>
              <a:t>The application is the basis on which your project will be implemented; it is also the cornerstone of your partnership commitment</a:t>
            </a:r>
          </a:p>
        </p:txBody>
      </p:sp>
      <p:sp>
        <p:nvSpPr>
          <p:cNvPr id="18" name="TextBox 173">
            <a:extLst>
              <a:ext uri="{FF2B5EF4-FFF2-40B4-BE49-F238E27FC236}">
                <a16:creationId xmlns:a16="http://schemas.microsoft.com/office/drawing/2014/main" id="{3901779A-649B-EE46-5B7A-D9B62213588F}"/>
              </a:ext>
            </a:extLst>
          </p:cNvPr>
          <p:cNvSpPr txBox="1"/>
          <p:nvPr/>
        </p:nvSpPr>
        <p:spPr>
          <a:xfrm>
            <a:off x="8571661" y="5463457"/>
            <a:ext cx="3227628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2">
              <a:buClr>
                <a:srgbClr val="C00000"/>
              </a:buClr>
              <a:buSzPct val="100000"/>
            </a:pPr>
            <a:r>
              <a:rPr lang="en-GB" sz="1400" b="1" i="1" dirty="0">
                <a:solidFill>
                  <a:schemeClr val="accent5"/>
                </a:solidFill>
                <a:ea typeface="Arial Unicode MS" panose="020B0604020202020204" pitchFamily="34" charset="-128"/>
              </a:rPr>
              <a:t>FOCUSED</a:t>
            </a:r>
          </a:p>
          <a:p>
            <a:pPr marL="0" lvl="2">
              <a:buClr>
                <a:srgbClr val="C00000"/>
              </a:buClr>
              <a:buSzPct val="100000"/>
            </a:pPr>
            <a:r>
              <a:rPr lang="en-GB" sz="1200" dirty="0">
                <a:ea typeface="Arial Unicode MS" panose="020B0604020202020204" pitchFamily="34" charset="-128"/>
              </a:rPr>
              <a:t>Stick to what is asked. Respect the page limit for Part B</a:t>
            </a:r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F04EFE5E-4DC2-FA38-42F2-270F56318E8C}"/>
              </a:ext>
            </a:extLst>
          </p:cNvPr>
          <p:cNvSpPr/>
          <p:nvPr/>
        </p:nvSpPr>
        <p:spPr>
          <a:xfrm>
            <a:off x="5951999" y="3814435"/>
            <a:ext cx="288000" cy="288000"/>
          </a:xfrm>
          <a:prstGeom prst="wedgeEllipseCallout">
            <a:avLst>
              <a:gd name="adj1" fmla="val -3194"/>
              <a:gd name="adj2" fmla="val 6397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accent6"/>
                </a:solidFill>
              </a:rPr>
              <a:t>!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3E886F7F-FEA5-DBFF-1068-38CF4F4395CE}"/>
              </a:ext>
            </a:extLst>
          </p:cNvPr>
          <p:cNvSpPr txBox="1"/>
          <p:nvPr/>
        </p:nvSpPr>
        <p:spPr>
          <a:xfrm>
            <a:off x="3778801" y="5541505"/>
            <a:ext cx="514348" cy="52101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1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1D99C64D-666F-25A1-3A41-D3957B084062}"/>
              </a:ext>
            </a:extLst>
          </p:cNvPr>
          <p:cNvSpPr txBox="1"/>
          <p:nvPr/>
        </p:nvSpPr>
        <p:spPr>
          <a:xfrm>
            <a:off x="3616877" y="4205428"/>
            <a:ext cx="457195" cy="48149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2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CB850180-19D1-C149-78F9-F39A48A12383}"/>
              </a:ext>
            </a:extLst>
          </p:cNvPr>
          <p:cNvSpPr txBox="1"/>
          <p:nvPr/>
        </p:nvSpPr>
        <p:spPr>
          <a:xfrm>
            <a:off x="4061376" y="2795183"/>
            <a:ext cx="457198" cy="49571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3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7D7C1E12-258F-89BB-F5F8-DAA6CFA95A05}"/>
              </a:ext>
            </a:extLst>
          </p:cNvPr>
          <p:cNvSpPr txBox="1"/>
          <p:nvPr/>
        </p:nvSpPr>
        <p:spPr>
          <a:xfrm>
            <a:off x="5838825" y="2156218"/>
            <a:ext cx="514348" cy="52101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4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530308AB-D0E3-558C-631C-543BE7E3FD6C}"/>
              </a:ext>
            </a:extLst>
          </p:cNvPr>
          <p:cNvSpPr txBox="1"/>
          <p:nvPr/>
        </p:nvSpPr>
        <p:spPr>
          <a:xfrm>
            <a:off x="7673427" y="2802293"/>
            <a:ext cx="457195" cy="48149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5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ED6EDE8B-B861-FCD8-6835-9045C3F937DC}"/>
              </a:ext>
            </a:extLst>
          </p:cNvPr>
          <p:cNvSpPr txBox="1"/>
          <p:nvPr/>
        </p:nvSpPr>
        <p:spPr>
          <a:xfrm>
            <a:off x="8117924" y="4198318"/>
            <a:ext cx="457198" cy="49571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6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33A9B55E-6450-1639-3A7A-1ABE332F37AF}"/>
              </a:ext>
            </a:extLst>
          </p:cNvPr>
          <p:cNvSpPr txBox="1"/>
          <p:nvPr/>
        </p:nvSpPr>
        <p:spPr>
          <a:xfrm>
            <a:off x="7927425" y="5554155"/>
            <a:ext cx="457198" cy="49571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Roboto" panose="02000000000000000000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11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865" y="1850577"/>
            <a:ext cx="11091093" cy="4256025"/>
          </a:xfrm>
        </p:spPr>
        <p:txBody>
          <a:bodyPr/>
          <a:lstStyle/>
          <a:p>
            <a:pPr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20 years of Erasmus Mundus - Beyond borders and bound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ries</a:t>
            </a:r>
            <a:r>
              <a:rPr lang="en-GB" sz="16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20 years of Erasmus Mundus (key figures)</a:t>
            </a:r>
            <a:endParaRPr lang="en-GB" sz="16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Erasmus Mundus 20th anniversary conference “Beyond borders and boundaries” - Conference report, 27-28 May 2024, Brussels</a:t>
            </a:r>
            <a:endParaRPr lang="en-GB" sz="16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Erasmus Mundus, analysis of the results of the second 2021-2027 call  (joint masters and design measures) 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Erasmus Mundus, analysis of the results of the first 2021-2027 call (joint masters and design measures)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Statistical factsheets on the achievements of the Erasmus Mundus Joint Master Degrees (2014-2020)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9" tooltip="https://ec.europa.eu/programmes/erasmus-plus/about/factsheets_en#worldwide"/>
              </a:rPr>
              <a:t>Erasmus+ Factsheets 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Report 'Implementing Joint Degrees in the Erasmus Mundus action of the Erasmus+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programme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’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Erasmus Mundus Catalogue (europa.eu)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EMJMD Cluster meeting 2018: European Approach for Quality Assurance of Joint 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Programmes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  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600" dirty="0"/>
              <a:t>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Follow-up event 2019 "Implementing the European Approach for Quality Assurance for EMJMDs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Erasmus Mundus Joint Master Degrees - The story so far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Sustainability of Erasmus Mundus Master Courses - Best practice guide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" dirty="0">
              <a:hlinkClick r:id="rId16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Erasmus+ Project result platform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r-B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800" y="482860"/>
            <a:ext cx="9530522" cy="782357"/>
          </a:xfrm>
        </p:spPr>
        <p:txBody>
          <a:bodyPr/>
          <a:lstStyle/>
          <a:p>
            <a:r>
              <a:rPr lang="en-US" dirty="0"/>
              <a:t>Other information sources 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0" y="559284"/>
            <a:ext cx="871914" cy="8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EMJM – How to apply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490447" y="4351517"/>
            <a:ext cx="2683296" cy="193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Applications must be submitted  through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Commission's Funding &amp; Tender Opportunities Portal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(F&amp;TP) using the Portal Submission System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0A18318-2D7B-4F96-A7F8-B1797A6CE9E7}"/>
              </a:ext>
            </a:extLst>
          </p:cNvPr>
          <p:cNvSpPr>
            <a:spLocks noChangeAspect="1"/>
          </p:cNvSpPr>
          <p:nvPr/>
        </p:nvSpPr>
        <p:spPr>
          <a:xfrm>
            <a:off x="8623579" y="1806328"/>
            <a:ext cx="1472650" cy="14726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6E2EF78-AA8E-47C7-86F1-75DEA06F036B}"/>
              </a:ext>
            </a:extLst>
          </p:cNvPr>
          <p:cNvSpPr/>
          <p:nvPr/>
        </p:nvSpPr>
        <p:spPr bwMode="auto">
          <a:xfrm>
            <a:off x="4754351" y="4351517"/>
            <a:ext cx="2683296" cy="193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Proposals must be created and submitted by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contact person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 of the applicant institution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2CFA87E-8425-4CAE-A0FB-87FC4E6DF3CF}"/>
              </a:ext>
            </a:extLst>
          </p:cNvPr>
          <p:cNvSpPr/>
          <p:nvPr/>
        </p:nvSpPr>
        <p:spPr bwMode="auto">
          <a:xfrm>
            <a:off x="8018254" y="4351517"/>
            <a:ext cx="2758873" cy="1937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Deadline: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refer to the Funding &amp; Tender Opportunities Portal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Applicants are highly recommended to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submit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 proposals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as early as possible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and at least 48 hours prior to the call deadline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0AF618-1981-3E80-EB1D-A79DC7E3F3FA}"/>
              </a:ext>
            </a:extLst>
          </p:cNvPr>
          <p:cNvSpPr txBox="1"/>
          <p:nvPr/>
        </p:nvSpPr>
        <p:spPr>
          <a:xfrm>
            <a:off x="2095770" y="3979691"/>
            <a:ext cx="147265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WHERE?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B4C314-D83F-E056-C78D-87EB1304BE9C}"/>
              </a:ext>
            </a:extLst>
          </p:cNvPr>
          <p:cNvSpPr txBox="1"/>
          <p:nvPr/>
        </p:nvSpPr>
        <p:spPr>
          <a:xfrm>
            <a:off x="5359673" y="3979691"/>
            <a:ext cx="147265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WHO?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5C600F-DF40-C478-4B1E-7DA6D226FF3C}"/>
              </a:ext>
            </a:extLst>
          </p:cNvPr>
          <p:cNvSpPr txBox="1"/>
          <p:nvPr/>
        </p:nvSpPr>
        <p:spPr>
          <a:xfrm>
            <a:off x="8623577" y="3979691"/>
            <a:ext cx="147265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WHEN?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DA1034D-D5D2-D8C2-A3EF-97434BC37AA7}"/>
              </a:ext>
            </a:extLst>
          </p:cNvPr>
          <p:cNvSpPr/>
          <p:nvPr/>
        </p:nvSpPr>
        <p:spPr>
          <a:xfrm>
            <a:off x="2760095" y="3839630"/>
            <a:ext cx="144000" cy="144000"/>
          </a:xfrm>
          <a:prstGeom prst="ellipse">
            <a:avLst/>
          </a:prstGeom>
          <a:solidFill>
            <a:srgbClr val="0088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C938B3-A897-2CAC-5778-F6624D444993}"/>
              </a:ext>
            </a:extLst>
          </p:cNvPr>
          <p:cNvSpPr/>
          <p:nvPr/>
        </p:nvSpPr>
        <p:spPr>
          <a:xfrm>
            <a:off x="2760095" y="3394970"/>
            <a:ext cx="144000" cy="144000"/>
          </a:xfrm>
          <a:prstGeom prst="ellipse">
            <a:avLst/>
          </a:prstGeom>
          <a:solidFill>
            <a:srgbClr val="0088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9A5E3A1-F972-3445-B56F-643958DC7035}"/>
              </a:ext>
            </a:extLst>
          </p:cNvPr>
          <p:cNvCxnSpPr>
            <a:cxnSpLocks/>
          </p:cNvCxnSpPr>
          <p:nvPr/>
        </p:nvCxnSpPr>
        <p:spPr>
          <a:xfrm>
            <a:off x="2832095" y="3537000"/>
            <a:ext cx="0" cy="302630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C3FCF868-43A6-404E-B841-264DD602B5A9}"/>
              </a:ext>
            </a:extLst>
          </p:cNvPr>
          <p:cNvSpPr>
            <a:spLocks noChangeAspect="1"/>
          </p:cNvSpPr>
          <p:nvPr/>
        </p:nvSpPr>
        <p:spPr>
          <a:xfrm>
            <a:off x="2095770" y="1806328"/>
            <a:ext cx="1472650" cy="1472650"/>
          </a:xfrm>
          <a:prstGeom prst="ellipse">
            <a:avLst/>
          </a:prstGeom>
          <a:solidFill>
            <a:schemeClr val="bg2"/>
          </a:solidFill>
          <a:ln w="76200">
            <a:solidFill>
              <a:srgbClr val="0088C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C24F6CA-44FD-4B5E-8063-2C77B432736E}"/>
              </a:ext>
            </a:extLst>
          </p:cNvPr>
          <p:cNvSpPr>
            <a:spLocks noChangeAspect="1"/>
          </p:cNvSpPr>
          <p:nvPr/>
        </p:nvSpPr>
        <p:spPr>
          <a:xfrm>
            <a:off x="5359675" y="1806328"/>
            <a:ext cx="1472650" cy="1472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Location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9E0B782-99BE-A573-81A0-2A9ED7899264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564489" y="2161653"/>
            <a:ext cx="535214" cy="762000"/>
          </a:xfrm>
          <a:custGeom>
            <a:avLst/>
            <a:gdLst>
              <a:gd name="T0" fmla="*/ 261 w 522"/>
              <a:gd name="T1" fmla="*/ 0 h 741"/>
              <a:gd name="T2" fmla="*/ 0 w 522"/>
              <a:gd name="T3" fmla="*/ 261 h 741"/>
              <a:gd name="T4" fmla="*/ 261 w 522"/>
              <a:gd name="T5" fmla="*/ 740 h 741"/>
              <a:gd name="T6" fmla="*/ 521 w 522"/>
              <a:gd name="T7" fmla="*/ 261 h 741"/>
              <a:gd name="T8" fmla="*/ 261 w 522"/>
              <a:gd name="T9" fmla="*/ 0 h 741"/>
              <a:gd name="T10" fmla="*/ 261 w 522"/>
              <a:gd name="T11" fmla="*/ 353 h 741"/>
              <a:gd name="T12" fmla="*/ 169 w 522"/>
              <a:gd name="T13" fmla="*/ 261 h 741"/>
              <a:gd name="T14" fmla="*/ 261 w 522"/>
              <a:gd name="T15" fmla="*/ 170 h 741"/>
              <a:gd name="T16" fmla="*/ 352 w 522"/>
              <a:gd name="T17" fmla="*/ 261 h 741"/>
              <a:gd name="T18" fmla="*/ 261 w 522"/>
              <a:gd name="T19" fmla="*/ 353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741">
                <a:moveTo>
                  <a:pt x="261" y="0"/>
                </a:moveTo>
                <a:cubicBezTo>
                  <a:pt x="120" y="0"/>
                  <a:pt x="0" y="113"/>
                  <a:pt x="0" y="261"/>
                </a:cubicBezTo>
                <a:cubicBezTo>
                  <a:pt x="0" y="451"/>
                  <a:pt x="261" y="740"/>
                  <a:pt x="261" y="740"/>
                </a:cubicBezTo>
                <a:cubicBezTo>
                  <a:pt x="261" y="740"/>
                  <a:pt x="521" y="451"/>
                  <a:pt x="521" y="261"/>
                </a:cubicBezTo>
                <a:cubicBezTo>
                  <a:pt x="521" y="113"/>
                  <a:pt x="402" y="0"/>
                  <a:pt x="261" y="0"/>
                </a:cubicBezTo>
                <a:close/>
                <a:moveTo>
                  <a:pt x="261" y="353"/>
                </a:moveTo>
                <a:cubicBezTo>
                  <a:pt x="211" y="353"/>
                  <a:pt x="169" y="314"/>
                  <a:pt x="169" y="261"/>
                </a:cubicBezTo>
                <a:cubicBezTo>
                  <a:pt x="169" y="208"/>
                  <a:pt x="211" y="170"/>
                  <a:pt x="261" y="170"/>
                </a:cubicBezTo>
                <a:cubicBezTo>
                  <a:pt x="310" y="170"/>
                  <a:pt x="352" y="208"/>
                  <a:pt x="352" y="261"/>
                </a:cubicBezTo>
                <a:cubicBezTo>
                  <a:pt x="352" y="314"/>
                  <a:pt x="310" y="353"/>
                  <a:pt x="261" y="353"/>
                </a:cubicBezTo>
                <a:close/>
              </a:path>
            </a:pathLst>
          </a:custGeom>
          <a:solidFill>
            <a:srgbClr val="0088CE"/>
          </a:solidFill>
          <a:ln w="19050"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Calendar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8DB8CF0-216D-FE95-119B-8E490E955A8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034312" y="2183741"/>
            <a:ext cx="651182" cy="717825"/>
            <a:chOff x="2478" y="529"/>
            <a:chExt cx="2648" cy="2919"/>
          </a:xfrm>
          <a:solidFill>
            <a:schemeClr val="accent1"/>
          </a:solidFill>
        </p:grpSpPr>
        <p:sp>
          <p:nvSpPr>
            <p:cNvPr id="124" name="Freeform 182">
              <a:extLst>
                <a:ext uri="{FF2B5EF4-FFF2-40B4-BE49-F238E27FC236}">
                  <a16:creationId xmlns:a16="http://schemas.microsoft.com/office/drawing/2014/main" id="{B96D3649-E042-78C1-CFC2-FE3699ED7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529"/>
              <a:ext cx="2648" cy="1062"/>
            </a:xfrm>
            <a:custGeom>
              <a:avLst/>
              <a:gdLst>
                <a:gd name="T0" fmla="*/ 600 w 667"/>
                <a:gd name="T1" fmla="*/ 84 h 267"/>
                <a:gd name="T2" fmla="*/ 583 w 667"/>
                <a:gd name="T3" fmla="*/ 84 h 267"/>
                <a:gd name="T4" fmla="*/ 583 w 667"/>
                <a:gd name="T5" fmla="*/ 34 h 267"/>
                <a:gd name="T6" fmla="*/ 550 w 667"/>
                <a:gd name="T7" fmla="*/ 0 h 267"/>
                <a:gd name="T8" fmla="*/ 517 w 667"/>
                <a:gd name="T9" fmla="*/ 34 h 267"/>
                <a:gd name="T10" fmla="*/ 517 w 667"/>
                <a:gd name="T11" fmla="*/ 84 h 267"/>
                <a:gd name="T12" fmla="*/ 167 w 667"/>
                <a:gd name="T13" fmla="*/ 84 h 267"/>
                <a:gd name="T14" fmla="*/ 167 w 667"/>
                <a:gd name="T15" fmla="*/ 34 h 267"/>
                <a:gd name="T16" fmla="*/ 133 w 667"/>
                <a:gd name="T17" fmla="*/ 0 h 267"/>
                <a:gd name="T18" fmla="*/ 100 w 667"/>
                <a:gd name="T19" fmla="*/ 34 h 267"/>
                <a:gd name="T20" fmla="*/ 100 w 667"/>
                <a:gd name="T21" fmla="*/ 84 h 267"/>
                <a:gd name="T22" fmla="*/ 67 w 667"/>
                <a:gd name="T23" fmla="*/ 84 h 267"/>
                <a:gd name="T24" fmla="*/ 0 w 667"/>
                <a:gd name="T25" fmla="*/ 150 h 267"/>
                <a:gd name="T26" fmla="*/ 0 w 667"/>
                <a:gd name="T27" fmla="*/ 250 h 267"/>
                <a:gd name="T28" fmla="*/ 0 w 667"/>
                <a:gd name="T29" fmla="*/ 267 h 267"/>
                <a:gd name="T30" fmla="*/ 667 w 667"/>
                <a:gd name="T31" fmla="*/ 267 h 267"/>
                <a:gd name="T32" fmla="*/ 667 w 667"/>
                <a:gd name="T33" fmla="*/ 250 h 267"/>
                <a:gd name="T34" fmla="*/ 667 w 667"/>
                <a:gd name="T35" fmla="*/ 150 h 267"/>
                <a:gd name="T36" fmla="*/ 600 w 667"/>
                <a:gd name="T37" fmla="*/ 8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7" h="267">
                  <a:moveTo>
                    <a:pt x="600" y="84"/>
                  </a:moveTo>
                  <a:lnTo>
                    <a:pt x="583" y="84"/>
                  </a:lnTo>
                  <a:lnTo>
                    <a:pt x="583" y="34"/>
                  </a:lnTo>
                  <a:cubicBezTo>
                    <a:pt x="583" y="15"/>
                    <a:pt x="568" y="0"/>
                    <a:pt x="550" y="0"/>
                  </a:cubicBezTo>
                  <a:cubicBezTo>
                    <a:pt x="532" y="0"/>
                    <a:pt x="517" y="15"/>
                    <a:pt x="517" y="34"/>
                  </a:cubicBezTo>
                  <a:lnTo>
                    <a:pt x="517" y="84"/>
                  </a:lnTo>
                  <a:lnTo>
                    <a:pt x="167" y="84"/>
                  </a:lnTo>
                  <a:lnTo>
                    <a:pt x="167" y="34"/>
                  </a:lnTo>
                  <a:cubicBezTo>
                    <a:pt x="167" y="15"/>
                    <a:pt x="152" y="0"/>
                    <a:pt x="133" y="0"/>
                  </a:cubicBezTo>
                  <a:cubicBezTo>
                    <a:pt x="115" y="0"/>
                    <a:pt x="100" y="15"/>
                    <a:pt x="100" y="34"/>
                  </a:cubicBezTo>
                  <a:lnTo>
                    <a:pt x="100" y="84"/>
                  </a:lnTo>
                  <a:lnTo>
                    <a:pt x="67" y="84"/>
                  </a:lnTo>
                  <a:cubicBezTo>
                    <a:pt x="30" y="84"/>
                    <a:pt x="0" y="114"/>
                    <a:pt x="0" y="150"/>
                  </a:cubicBezTo>
                  <a:lnTo>
                    <a:pt x="0" y="250"/>
                  </a:lnTo>
                  <a:lnTo>
                    <a:pt x="0" y="267"/>
                  </a:lnTo>
                  <a:lnTo>
                    <a:pt x="667" y="267"/>
                  </a:lnTo>
                  <a:lnTo>
                    <a:pt x="667" y="250"/>
                  </a:lnTo>
                  <a:lnTo>
                    <a:pt x="667" y="150"/>
                  </a:lnTo>
                  <a:cubicBezTo>
                    <a:pt x="667" y="114"/>
                    <a:pt x="637" y="84"/>
                    <a:pt x="600" y="84"/>
                  </a:cubicBezTo>
                  <a:close/>
                </a:path>
              </a:pathLst>
            </a:custGeom>
            <a:grp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83">
              <a:extLst>
                <a:ext uri="{FF2B5EF4-FFF2-40B4-BE49-F238E27FC236}">
                  <a16:creationId xmlns:a16="http://schemas.microsoft.com/office/drawing/2014/main" id="{51F379CE-4276-1D9B-A10C-F9BA972DD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8" y="1722"/>
              <a:ext cx="2648" cy="1726"/>
            </a:xfrm>
            <a:custGeom>
              <a:avLst/>
              <a:gdLst>
                <a:gd name="T0" fmla="*/ 250 w 667"/>
                <a:gd name="T1" fmla="*/ 67 h 434"/>
                <a:gd name="T2" fmla="*/ 433 w 667"/>
                <a:gd name="T3" fmla="*/ 67 h 434"/>
                <a:gd name="T4" fmla="*/ 465 w 667"/>
                <a:gd name="T5" fmla="*/ 90 h 434"/>
                <a:gd name="T6" fmla="*/ 453 w 667"/>
                <a:gd name="T7" fmla="*/ 128 h 434"/>
                <a:gd name="T8" fmla="*/ 367 w 667"/>
                <a:gd name="T9" fmla="*/ 334 h 434"/>
                <a:gd name="T10" fmla="*/ 333 w 667"/>
                <a:gd name="T11" fmla="*/ 367 h 434"/>
                <a:gd name="T12" fmla="*/ 300 w 667"/>
                <a:gd name="T13" fmla="*/ 334 h 434"/>
                <a:gd name="T14" fmla="*/ 358 w 667"/>
                <a:gd name="T15" fmla="*/ 134 h 434"/>
                <a:gd name="T16" fmla="*/ 250 w 667"/>
                <a:gd name="T17" fmla="*/ 134 h 434"/>
                <a:gd name="T18" fmla="*/ 217 w 667"/>
                <a:gd name="T19" fmla="*/ 100 h 434"/>
                <a:gd name="T20" fmla="*/ 250 w 667"/>
                <a:gd name="T21" fmla="*/ 67 h 434"/>
                <a:gd name="T22" fmla="*/ 0 w 667"/>
                <a:gd name="T23" fmla="*/ 367 h 434"/>
                <a:gd name="T24" fmla="*/ 67 w 667"/>
                <a:gd name="T25" fmla="*/ 434 h 434"/>
                <a:gd name="T26" fmla="*/ 600 w 667"/>
                <a:gd name="T27" fmla="*/ 434 h 434"/>
                <a:gd name="T28" fmla="*/ 667 w 667"/>
                <a:gd name="T29" fmla="*/ 367 h 434"/>
                <a:gd name="T30" fmla="*/ 667 w 667"/>
                <a:gd name="T31" fmla="*/ 0 h 434"/>
                <a:gd name="T32" fmla="*/ 0 w 667"/>
                <a:gd name="T33" fmla="*/ 0 h 434"/>
                <a:gd name="T34" fmla="*/ 0 w 667"/>
                <a:gd name="T35" fmla="*/ 367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7" h="434">
                  <a:moveTo>
                    <a:pt x="250" y="67"/>
                  </a:moveTo>
                  <a:lnTo>
                    <a:pt x="433" y="67"/>
                  </a:lnTo>
                  <a:cubicBezTo>
                    <a:pt x="448" y="67"/>
                    <a:pt x="461" y="76"/>
                    <a:pt x="465" y="90"/>
                  </a:cubicBezTo>
                  <a:cubicBezTo>
                    <a:pt x="469" y="104"/>
                    <a:pt x="464" y="119"/>
                    <a:pt x="453" y="128"/>
                  </a:cubicBezTo>
                  <a:cubicBezTo>
                    <a:pt x="449" y="130"/>
                    <a:pt x="367" y="192"/>
                    <a:pt x="367" y="334"/>
                  </a:cubicBezTo>
                  <a:cubicBezTo>
                    <a:pt x="367" y="352"/>
                    <a:pt x="352" y="367"/>
                    <a:pt x="333" y="367"/>
                  </a:cubicBezTo>
                  <a:cubicBezTo>
                    <a:pt x="315" y="367"/>
                    <a:pt x="300" y="352"/>
                    <a:pt x="300" y="334"/>
                  </a:cubicBezTo>
                  <a:cubicBezTo>
                    <a:pt x="300" y="242"/>
                    <a:pt x="329" y="176"/>
                    <a:pt x="358" y="134"/>
                  </a:cubicBezTo>
                  <a:lnTo>
                    <a:pt x="250" y="134"/>
                  </a:lnTo>
                  <a:cubicBezTo>
                    <a:pt x="232" y="134"/>
                    <a:pt x="217" y="119"/>
                    <a:pt x="217" y="100"/>
                  </a:cubicBezTo>
                  <a:cubicBezTo>
                    <a:pt x="217" y="82"/>
                    <a:pt x="232" y="67"/>
                    <a:pt x="250" y="67"/>
                  </a:cubicBezTo>
                  <a:close/>
                  <a:moveTo>
                    <a:pt x="0" y="367"/>
                  </a:moveTo>
                  <a:cubicBezTo>
                    <a:pt x="0" y="404"/>
                    <a:pt x="30" y="434"/>
                    <a:pt x="67" y="434"/>
                  </a:cubicBezTo>
                  <a:lnTo>
                    <a:pt x="600" y="434"/>
                  </a:lnTo>
                  <a:cubicBezTo>
                    <a:pt x="637" y="434"/>
                    <a:pt x="667" y="404"/>
                    <a:pt x="667" y="367"/>
                  </a:cubicBezTo>
                  <a:lnTo>
                    <a:pt x="667" y="0"/>
                  </a:lnTo>
                  <a:lnTo>
                    <a:pt x="0" y="0"/>
                  </a:lnTo>
                  <a:lnTo>
                    <a:pt x="0" y="367"/>
                  </a:lnTo>
                  <a:close/>
                </a:path>
              </a:pathLst>
            </a:custGeom>
            <a:grp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0" name="Contact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6E79881-237D-FF3C-B6E0-E9C057F93B46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769120" y="2161653"/>
            <a:ext cx="653760" cy="762000"/>
          </a:xfrm>
          <a:custGeom>
            <a:avLst/>
            <a:gdLst>
              <a:gd name="T0" fmla="*/ 592 w 664"/>
              <a:gd name="T1" fmla="*/ 0 h 777"/>
              <a:gd name="T2" fmla="*/ 78 w 664"/>
              <a:gd name="T3" fmla="*/ 0 h 777"/>
              <a:gd name="T4" fmla="*/ 0 w 664"/>
              <a:gd name="T5" fmla="*/ 71 h 777"/>
              <a:gd name="T6" fmla="*/ 0 w 664"/>
              <a:gd name="T7" fmla="*/ 592 h 777"/>
              <a:gd name="T8" fmla="*/ 78 w 664"/>
              <a:gd name="T9" fmla="*/ 663 h 777"/>
              <a:gd name="T10" fmla="*/ 219 w 664"/>
              <a:gd name="T11" fmla="*/ 663 h 777"/>
              <a:gd name="T12" fmla="*/ 332 w 664"/>
              <a:gd name="T13" fmla="*/ 776 h 777"/>
              <a:gd name="T14" fmla="*/ 444 w 664"/>
              <a:gd name="T15" fmla="*/ 663 h 777"/>
              <a:gd name="T16" fmla="*/ 592 w 664"/>
              <a:gd name="T17" fmla="*/ 663 h 777"/>
              <a:gd name="T18" fmla="*/ 663 w 664"/>
              <a:gd name="T19" fmla="*/ 592 h 777"/>
              <a:gd name="T20" fmla="*/ 663 w 664"/>
              <a:gd name="T21" fmla="*/ 71 h 777"/>
              <a:gd name="T22" fmla="*/ 592 w 664"/>
              <a:gd name="T23" fmla="*/ 0 h 777"/>
              <a:gd name="T24" fmla="*/ 332 w 664"/>
              <a:gd name="T25" fmla="*/ 120 h 777"/>
              <a:gd name="T26" fmla="*/ 430 w 664"/>
              <a:gd name="T27" fmla="*/ 219 h 777"/>
              <a:gd name="T28" fmla="*/ 332 w 664"/>
              <a:gd name="T29" fmla="*/ 317 h 777"/>
              <a:gd name="T30" fmla="*/ 233 w 664"/>
              <a:gd name="T31" fmla="*/ 219 h 777"/>
              <a:gd name="T32" fmla="*/ 332 w 664"/>
              <a:gd name="T33" fmla="*/ 120 h 777"/>
              <a:gd name="T34" fmla="*/ 557 w 664"/>
              <a:gd name="T35" fmla="*/ 515 h 777"/>
              <a:gd name="T36" fmla="*/ 113 w 664"/>
              <a:gd name="T37" fmla="*/ 515 h 777"/>
              <a:gd name="T38" fmla="*/ 113 w 664"/>
              <a:gd name="T39" fmla="*/ 480 h 777"/>
              <a:gd name="T40" fmla="*/ 332 w 664"/>
              <a:gd name="T41" fmla="*/ 367 h 777"/>
              <a:gd name="T42" fmla="*/ 557 w 664"/>
              <a:gd name="T43" fmla="*/ 480 h 777"/>
              <a:gd name="T44" fmla="*/ 557 w 664"/>
              <a:gd name="T45" fmla="*/ 515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64" h="777">
                <a:moveTo>
                  <a:pt x="592" y="0"/>
                </a:moveTo>
                <a:lnTo>
                  <a:pt x="78" y="0"/>
                </a:lnTo>
                <a:cubicBezTo>
                  <a:pt x="36" y="0"/>
                  <a:pt x="0" y="36"/>
                  <a:pt x="0" y="71"/>
                </a:cubicBezTo>
                <a:lnTo>
                  <a:pt x="0" y="592"/>
                </a:lnTo>
                <a:cubicBezTo>
                  <a:pt x="0" y="628"/>
                  <a:pt x="36" y="663"/>
                  <a:pt x="78" y="663"/>
                </a:cubicBezTo>
                <a:lnTo>
                  <a:pt x="219" y="663"/>
                </a:lnTo>
                <a:lnTo>
                  <a:pt x="332" y="776"/>
                </a:lnTo>
                <a:lnTo>
                  <a:pt x="444" y="663"/>
                </a:lnTo>
                <a:lnTo>
                  <a:pt x="592" y="663"/>
                </a:lnTo>
                <a:cubicBezTo>
                  <a:pt x="635" y="663"/>
                  <a:pt x="663" y="628"/>
                  <a:pt x="663" y="592"/>
                </a:cubicBezTo>
                <a:lnTo>
                  <a:pt x="663" y="71"/>
                </a:lnTo>
                <a:cubicBezTo>
                  <a:pt x="663" y="36"/>
                  <a:pt x="635" y="0"/>
                  <a:pt x="592" y="0"/>
                </a:cubicBezTo>
                <a:close/>
                <a:moveTo>
                  <a:pt x="332" y="120"/>
                </a:moveTo>
                <a:cubicBezTo>
                  <a:pt x="388" y="120"/>
                  <a:pt x="430" y="162"/>
                  <a:pt x="430" y="219"/>
                </a:cubicBezTo>
                <a:cubicBezTo>
                  <a:pt x="430" y="275"/>
                  <a:pt x="388" y="317"/>
                  <a:pt x="332" y="317"/>
                </a:cubicBezTo>
                <a:cubicBezTo>
                  <a:pt x="275" y="317"/>
                  <a:pt x="233" y="275"/>
                  <a:pt x="233" y="219"/>
                </a:cubicBezTo>
                <a:cubicBezTo>
                  <a:pt x="233" y="162"/>
                  <a:pt x="275" y="120"/>
                  <a:pt x="332" y="120"/>
                </a:cubicBezTo>
                <a:close/>
                <a:moveTo>
                  <a:pt x="557" y="515"/>
                </a:moveTo>
                <a:lnTo>
                  <a:pt x="113" y="515"/>
                </a:lnTo>
                <a:lnTo>
                  <a:pt x="113" y="480"/>
                </a:lnTo>
                <a:cubicBezTo>
                  <a:pt x="113" y="409"/>
                  <a:pt x="258" y="367"/>
                  <a:pt x="332" y="367"/>
                </a:cubicBezTo>
                <a:cubicBezTo>
                  <a:pt x="406" y="367"/>
                  <a:pt x="557" y="409"/>
                  <a:pt x="557" y="480"/>
                </a:cubicBezTo>
                <a:lnTo>
                  <a:pt x="557" y="51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75F47781-D67C-5FAE-C698-A5CF2C1A69D8}"/>
              </a:ext>
            </a:extLst>
          </p:cNvPr>
          <p:cNvSpPr/>
          <p:nvPr/>
        </p:nvSpPr>
        <p:spPr>
          <a:xfrm>
            <a:off x="10854766" y="5320079"/>
            <a:ext cx="288000" cy="288000"/>
          </a:xfrm>
          <a:prstGeom prst="wedgeEllipseCallout">
            <a:avLst>
              <a:gd name="adj1" fmla="val -69340"/>
              <a:gd name="adj2" fmla="val 223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A4114C8-7009-507F-025A-A4E1CB0259ED}"/>
              </a:ext>
            </a:extLst>
          </p:cNvPr>
          <p:cNvSpPr/>
          <p:nvPr/>
        </p:nvSpPr>
        <p:spPr>
          <a:xfrm>
            <a:off x="6024000" y="3839630"/>
            <a:ext cx="144000" cy="144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CCAFF98-1E3D-9D47-453B-657C5693E3C8}"/>
              </a:ext>
            </a:extLst>
          </p:cNvPr>
          <p:cNvSpPr/>
          <p:nvPr/>
        </p:nvSpPr>
        <p:spPr>
          <a:xfrm>
            <a:off x="6024000" y="3394970"/>
            <a:ext cx="144000" cy="144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466019F-08FF-564E-BC7E-AE342013D076}"/>
              </a:ext>
            </a:extLst>
          </p:cNvPr>
          <p:cNvCxnSpPr>
            <a:cxnSpLocks/>
          </p:cNvCxnSpPr>
          <p:nvPr/>
        </p:nvCxnSpPr>
        <p:spPr>
          <a:xfrm>
            <a:off x="6096000" y="3537000"/>
            <a:ext cx="0" cy="3026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44CA53E2-9CBE-5670-7227-E2F90CB6A5EE}"/>
              </a:ext>
            </a:extLst>
          </p:cNvPr>
          <p:cNvSpPr/>
          <p:nvPr/>
        </p:nvSpPr>
        <p:spPr>
          <a:xfrm>
            <a:off x="9287905" y="383963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EB1E1F1-2DB2-B482-FBF0-F65789ED5194}"/>
              </a:ext>
            </a:extLst>
          </p:cNvPr>
          <p:cNvSpPr/>
          <p:nvPr/>
        </p:nvSpPr>
        <p:spPr>
          <a:xfrm>
            <a:off x="9287905" y="339497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023D82C-D504-AEB9-7519-8C1BC1CB355E}"/>
              </a:ext>
            </a:extLst>
          </p:cNvPr>
          <p:cNvCxnSpPr>
            <a:cxnSpLocks/>
          </p:cNvCxnSpPr>
          <p:nvPr/>
        </p:nvCxnSpPr>
        <p:spPr>
          <a:xfrm>
            <a:off x="9359905" y="3537000"/>
            <a:ext cx="0" cy="30263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45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Good luck 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" y="5514879"/>
            <a:ext cx="9696450" cy="1247871"/>
          </a:xfrm>
        </p:spPr>
        <p:txBody>
          <a:bodyPr wrap="square" anchor="b" anchorCtr="0"/>
          <a:lstStyle/>
          <a:p>
            <a:pPr>
              <a:spcAft>
                <a:spcPts val="600"/>
              </a:spcAft>
            </a:pPr>
            <a:r>
              <a:rPr lang="en-GB" sz="900" b="1" dirty="0"/>
              <a:t>© European Union 2024</a:t>
            </a:r>
          </a:p>
          <a:p>
            <a:pPr>
              <a:spcAft>
                <a:spcPts val="600"/>
              </a:spcAft>
            </a:pPr>
            <a:r>
              <a:rPr lang="en-GB" sz="900" dirty="0"/>
              <a:t>Unless otherwise noted the reuse of this presentation is authorised under the </a:t>
            </a:r>
            <a:r>
              <a:rPr lang="en-GB" sz="900" dirty="0">
                <a:hlinkClick r:id="rId6"/>
              </a:rPr>
              <a:t>CC BY 4.0 </a:t>
            </a:r>
            <a:r>
              <a:rPr lang="en-GB" sz="90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GB" sz="900" dirty="0"/>
              <a:t>Slide 1 Image, source: © European Union, 2024 (CC BY-NC-ND 4.0) — iStockphoto.com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6" y="5525991"/>
            <a:ext cx="730121" cy="238134"/>
          </a:xfrm>
          <a:prstGeom prst="rect">
            <a:avLst/>
          </a:prstGeom>
        </p:spPr>
      </p:pic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4E9ADCA3-2083-9DCA-3538-364E5CE09D11}"/>
              </a:ext>
            </a:extLst>
          </p:cNvPr>
          <p:cNvSpPr/>
          <p:nvPr/>
        </p:nvSpPr>
        <p:spPr>
          <a:xfrm>
            <a:off x="1952625" y="3200400"/>
            <a:ext cx="457200" cy="4572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AA0C73D0-593A-6F31-F3D1-74F36033ED23}"/>
              </a:ext>
            </a:extLst>
          </p:cNvPr>
          <p:cNvSpPr/>
          <p:nvPr/>
        </p:nvSpPr>
        <p:spPr>
          <a:xfrm>
            <a:off x="5867400" y="3200400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0E62A950-8501-C92D-2605-199BB0C6E934}"/>
              </a:ext>
            </a:extLst>
          </p:cNvPr>
          <p:cNvSpPr/>
          <p:nvPr/>
        </p:nvSpPr>
        <p:spPr>
          <a:xfrm>
            <a:off x="9782175" y="3200400"/>
            <a:ext cx="457200" cy="4572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E3B8A3D-F66E-BD5B-22E0-91169A54FEBD}"/>
              </a:ext>
            </a:extLst>
          </p:cNvPr>
          <p:cNvSpPr/>
          <p:nvPr/>
        </p:nvSpPr>
        <p:spPr>
          <a:xfrm>
            <a:off x="460097" y="3946486"/>
            <a:ext cx="3442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us 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EACEA-EPLUS-ERASMUS-MUNDUS@ec.europa.eu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FB90D5A-C512-5091-301F-EE0AD6B0BD2A}"/>
              </a:ext>
            </a:extLst>
          </p:cNvPr>
          <p:cNvSpPr/>
          <p:nvPr/>
        </p:nvSpPr>
        <p:spPr>
          <a:xfrm>
            <a:off x="4374872" y="3946486"/>
            <a:ext cx="3442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F&amp;TP Service Desk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EC-FUNDING-TENDER-SERVICE-DESK@ec.europa.eu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5039590-F319-DC43-59F2-D97F07F73EBE}"/>
              </a:ext>
            </a:extLst>
          </p:cNvPr>
          <p:cNvSpPr/>
          <p:nvPr/>
        </p:nvSpPr>
        <p:spPr>
          <a:xfrm>
            <a:off x="8289647" y="3946486"/>
            <a:ext cx="3442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F&amp;TP Service Desk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+32 2 29 92222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Mail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A1E06B-CB13-C261-2846-5F955B0013C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050875" y="3344233"/>
            <a:ext cx="260700" cy="169534"/>
            <a:chOff x="2478" y="1261"/>
            <a:chExt cx="2648" cy="1722"/>
          </a:xfrm>
          <a:solidFill>
            <a:schemeClr val="bg1"/>
          </a:solidFill>
        </p:grpSpPr>
        <p:sp>
          <p:nvSpPr>
            <p:cNvPr id="18" name="Freeform 336">
              <a:extLst>
                <a:ext uri="{FF2B5EF4-FFF2-40B4-BE49-F238E27FC236}">
                  <a16:creationId xmlns:a16="http://schemas.microsoft.com/office/drawing/2014/main" id="{FB26FE1A-59DF-CA0F-B213-D2ED529FB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388"/>
              <a:ext cx="981" cy="1464"/>
            </a:xfrm>
            <a:custGeom>
              <a:avLst/>
              <a:gdLst>
                <a:gd name="T0" fmla="*/ 241 w 247"/>
                <a:gd name="T1" fmla="*/ 4 h 368"/>
                <a:gd name="T2" fmla="*/ 239 w 247"/>
                <a:gd name="T3" fmla="*/ 5 h 368"/>
                <a:gd name="T4" fmla="*/ 0 w 247"/>
                <a:gd name="T5" fmla="*/ 184 h 368"/>
                <a:gd name="T6" fmla="*/ 241 w 247"/>
                <a:gd name="T7" fmla="*/ 365 h 368"/>
                <a:gd name="T8" fmla="*/ 244 w 247"/>
                <a:gd name="T9" fmla="*/ 368 h 368"/>
                <a:gd name="T10" fmla="*/ 247 w 247"/>
                <a:gd name="T11" fmla="*/ 351 h 368"/>
                <a:gd name="T12" fmla="*/ 247 w 247"/>
                <a:gd name="T13" fmla="*/ 18 h 368"/>
                <a:gd name="T14" fmla="*/ 244 w 247"/>
                <a:gd name="T15" fmla="*/ 0 h 368"/>
                <a:gd name="T16" fmla="*/ 241 w 247"/>
                <a:gd name="T17" fmla="*/ 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368">
                  <a:moveTo>
                    <a:pt x="241" y="4"/>
                  </a:moveTo>
                  <a:lnTo>
                    <a:pt x="239" y="5"/>
                  </a:lnTo>
                  <a:lnTo>
                    <a:pt x="0" y="184"/>
                  </a:lnTo>
                  <a:lnTo>
                    <a:pt x="241" y="365"/>
                  </a:lnTo>
                  <a:cubicBezTo>
                    <a:pt x="242" y="366"/>
                    <a:pt x="243" y="367"/>
                    <a:pt x="244" y="368"/>
                  </a:cubicBezTo>
                  <a:cubicBezTo>
                    <a:pt x="246" y="363"/>
                    <a:pt x="247" y="357"/>
                    <a:pt x="247" y="351"/>
                  </a:cubicBezTo>
                  <a:lnTo>
                    <a:pt x="247" y="18"/>
                  </a:lnTo>
                  <a:cubicBezTo>
                    <a:pt x="247" y="12"/>
                    <a:pt x="246" y="6"/>
                    <a:pt x="244" y="0"/>
                  </a:cubicBezTo>
                  <a:cubicBezTo>
                    <a:pt x="243" y="1"/>
                    <a:pt x="242" y="3"/>
                    <a:pt x="241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337">
              <a:extLst>
                <a:ext uri="{FF2B5EF4-FFF2-40B4-BE49-F238E27FC236}">
                  <a16:creationId xmlns:a16="http://schemas.microsoft.com/office/drawing/2014/main" id="{52396A05-AC13-57EB-D9A9-B9B76F930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2203"/>
              <a:ext cx="2394" cy="780"/>
            </a:xfrm>
            <a:custGeom>
              <a:avLst/>
              <a:gdLst>
                <a:gd name="T0" fmla="*/ 301 w 603"/>
                <a:gd name="T1" fmla="*/ 20 h 196"/>
                <a:gd name="T2" fmla="*/ 242 w 603"/>
                <a:gd name="T3" fmla="*/ 0 h 196"/>
                <a:gd name="T4" fmla="*/ 0 w 603"/>
                <a:gd name="T5" fmla="*/ 182 h 196"/>
                <a:gd name="T6" fmla="*/ 35 w 603"/>
                <a:gd name="T7" fmla="*/ 196 h 196"/>
                <a:gd name="T8" fmla="*/ 568 w 603"/>
                <a:gd name="T9" fmla="*/ 196 h 196"/>
                <a:gd name="T10" fmla="*/ 603 w 603"/>
                <a:gd name="T11" fmla="*/ 182 h 196"/>
                <a:gd name="T12" fmla="*/ 360 w 603"/>
                <a:gd name="T13" fmla="*/ 0 h 196"/>
                <a:gd name="T14" fmla="*/ 301 w 603"/>
                <a:gd name="T15" fmla="*/ 2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196">
                  <a:moveTo>
                    <a:pt x="301" y="20"/>
                  </a:moveTo>
                  <a:cubicBezTo>
                    <a:pt x="280" y="20"/>
                    <a:pt x="259" y="13"/>
                    <a:pt x="242" y="0"/>
                  </a:cubicBezTo>
                  <a:lnTo>
                    <a:pt x="0" y="182"/>
                  </a:lnTo>
                  <a:cubicBezTo>
                    <a:pt x="9" y="191"/>
                    <a:pt x="21" y="196"/>
                    <a:pt x="35" y="196"/>
                  </a:cubicBezTo>
                  <a:lnTo>
                    <a:pt x="568" y="196"/>
                  </a:lnTo>
                  <a:cubicBezTo>
                    <a:pt x="581" y="196"/>
                    <a:pt x="594" y="191"/>
                    <a:pt x="603" y="182"/>
                  </a:cubicBezTo>
                  <a:lnTo>
                    <a:pt x="360" y="0"/>
                  </a:lnTo>
                  <a:cubicBezTo>
                    <a:pt x="343" y="13"/>
                    <a:pt x="323" y="20"/>
                    <a:pt x="301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38">
              <a:extLst>
                <a:ext uri="{FF2B5EF4-FFF2-40B4-BE49-F238E27FC236}">
                  <a16:creationId xmlns:a16="http://schemas.microsoft.com/office/drawing/2014/main" id="{852A13AD-F7A1-8E9E-B359-7E200769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388"/>
              <a:ext cx="981" cy="1464"/>
            </a:xfrm>
            <a:custGeom>
              <a:avLst/>
              <a:gdLst>
                <a:gd name="T0" fmla="*/ 6 w 247"/>
                <a:gd name="T1" fmla="*/ 4 h 368"/>
                <a:gd name="T2" fmla="*/ 3 w 247"/>
                <a:gd name="T3" fmla="*/ 0 h 368"/>
                <a:gd name="T4" fmla="*/ 0 w 247"/>
                <a:gd name="T5" fmla="*/ 18 h 368"/>
                <a:gd name="T6" fmla="*/ 0 w 247"/>
                <a:gd name="T7" fmla="*/ 351 h 368"/>
                <a:gd name="T8" fmla="*/ 3 w 247"/>
                <a:gd name="T9" fmla="*/ 368 h 368"/>
                <a:gd name="T10" fmla="*/ 6 w 247"/>
                <a:gd name="T11" fmla="*/ 365 h 368"/>
                <a:gd name="T12" fmla="*/ 8 w 247"/>
                <a:gd name="T13" fmla="*/ 363 h 368"/>
                <a:gd name="T14" fmla="*/ 247 w 247"/>
                <a:gd name="T15" fmla="*/ 184 h 368"/>
                <a:gd name="T16" fmla="*/ 6 w 247"/>
                <a:gd name="T17" fmla="*/ 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368">
                  <a:moveTo>
                    <a:pt x="6" y="4"/>
                  </a:moveTo>
                  <a:cubicBezTo>
                    <a:pt x="5" y="3"/>
                    <a:pt x="4" y="1"/>
                    <a:pt x="3" y="0"/>
                  </a:cubicBezTo>
                  <a:cubicBezTo>
                    <a:pt x="1" y="6"/>
                    <a:pt x="0" y="12"/>
                    <a:pt x="0" y="18"/>
                  </a:cubicBezTo>
                  <a:lnTo>
                    <a:pt x="0" y="351"/>
                  </a:lnTo>
                  <a:cubicBezTo>
                    <a:pt x="0" y="357"/>
                    <a:pt x="1" y="363"/>
                    <a:pt x="3" y="368"/>
                  </a:cubicBezTo>
                  <a:cubicBezTo>
                    <a:pt x="4" y="367"/>
                    <a:pt x="5" y="366"/>
                    <a:pt x="6" y="365"/>
                  </a:cubicBezTo>
                  <a:lnTo>
                    <a:pt x="8" y="363"/>
                  </a:lnTo>
                  <a:lnTo>
                    <a:pt x="247" y="184"/>
                  </a:lnTo>
                  <a:lnTo>
                    <a:pt x="6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39">
              <a:extLst>
                <a:ext uri="{FF2B5EF4-FFF2-40B4-BE49-F238E27FC236}">
                  <a16:creationId xmlns:a16="http://schemas.microsoft.com/office/drawing/2014/main" id="{19253845-D8EB-BF6B-B109-EC52BC6D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261"/>
              <a:ext cx="2394" cy="887"/>
            </a:xfrm>
            <a:custGeom>
              <a:avLst/>
              <a:gdLst>
                <a:gd name="T0" fmla="*/ 301 w 603"/>
                <a:gd name="T1" fmla="*/ 223 h 223"/>
                <a:gd name="T2" fmla="*/ 348 w 603"/>
                <a:gd name="T3" fmla="*/ 204 h 223"/>
                <a:gd name="T4" fmla="*/ 350 w 603"/>
                <a:gd name="T5" fmla="*/ 203 h 223"/>
                <a:gd name="T6" fmla="*/ 603 w 603"/>
                <a:gd name="T7" fmla="*/ 14 h 223"/>
                <a:gd name="T8" fmla="*/ 568 w 603"/>
                <a:gd name="T9" fmla="*/ 0 h 223"/>
                <a:gd name="T10" fmla="*/ 35 w 603"/>
                <a:gd name="T11" fmla="*/ 0 h 223"/>
                <a:gd name="T12" fmla="*/ 0 w 603"/>
                <a:gd name="T13" fmla="*/ 14 h 223"/>
                <a:gd name="T14" fmla="*/ 254 w 603"/>
                <a:gd name="T15" fmla="*/ 204 h 223"/>
                <a:gd name="T16" fmla="*/ 301 w 603"/>
                <a:gd name="T1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223">
                  <a:moveTo>
                    <a:pt x="301" y="223"/>
                  </a:moveTo>
                  <a:cubicBezTo>
                    <a:pt x="319" y="223"/>
                    <a:pt x="336" y="217"/>
                    <a:pt x="348" y="204"/>
                  </a:cubicBezTo>
                  <a:lnTo>
                    <a:pt x="350" y="203"/>
                  </a:lnTo>
                  <a:lnTo>
                    <a:pt x="603" y="14"/>
                  </a:lnTo>
                  <a:cubicBezTo>
                    <a:pt x="594" y="5"/>
                    <a:pt x="581" y="0"/>
                    <a:pt x="568" y="0"/>
                  </a:cubicBezTo>
                  <a:lnTo>
                    <a:pt x="35" y="0"/>
                  </a:lnTo>
                  <a:cubicBezTo>
                    <a:pt x="21" y="0"/>
                    <a:pt x="9" y="5"/>
                    <a:pt x="0" y="14"/>
                  </a:cubicBezTo>
                  <a:lnTo>
                    <a:pt x="254" y="204"/>
                  </a:lnTo>
                  <a:cubicBezTo>
                    <a:pt x="267" y="217"/>
                    <a:pt x="283" y="223"/>
                    <a:pt x="301" y="2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Phone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8C16AB-C924-373E-4DFC-B07296AB9902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9869692" y="3287917"/>
            <a:ext cx="282166" cy="282166"/>
          </a:xfrm>
          <a:custGeom>
            <a:avLst/>
            <a:gdLst>
              <a:gd name="T0" fmla="*/ 419 w 535"/>
              <a:gd name="T1" fmla="*/ 328 h 534"/>
              <a:gd name="T2" fmla="*/ 403 w 535"/>
              <a:gd name="T3" fmla="*/ 331 h 534"/>
              <a:gd name="T4" fmla="*/ 326 w 535"/>
              <a:gd name="T5" fmla="*/ 380 h 534"/>
              <a:gd name="T6" fmla="*/ 162 w 535"/>
              <a:gd name="T7" fmla="*/ 213 h 534"/>
              <a:gd name="T8" fmla="*/ 212 w 535"/>
              <a:gd name="T9" fmla="*/ 137 h 534"/>
              <a:gd name="T10" fmla="*/ 217 w 535"/>
              <a:gd name="T11" fmla="*/ 123 h 534"/>
              <a:gd name="T12" fmla="*/ 123 w 535"/>
              <a:gd name="T13" fmla="*/ 2 h 534"/>
              <a:gd name="T14" fmla="*/ 112 w 535"/>
              <a:gd name="T15" fmla="*/ 1 h 534"/>
              <a:gd name="T16" fmla="*/ 1 w 535"/>
              <a:gd name="T17" fmla="*/ 75 h 534"/>
              <a:gd name="T18" fmla="*/ 1 w 535"/>
              <a:gd name="T19" fmla="*/ 85 h 534"/>
              <a:gd name="T20" fmla="*/ 433 w 535"/>
              <a:gd name="T21" fmla="*/ 529 h 534"/>
              <a:gd name="T22" fmla="*/ 448 w 535"/>
              <a:gd name="T23" fmla="*/ 533 h 534"/>
              <a:gd name="T24" fmla="*/ 453 w 535"/>
              <a:gd name="T25" fmla="*/ 534 h 534"/>
              <a:gd name="T26" fmla="*/ 461 w 535"/>
              <a:gd name="T27" fmla="*/ 532 h 534"/>
              <a:gd name="T28" fmla="*/ 534 w 535"/>
              <a:gd name="T29" fmla="*/ 418 h 534"/>
              <a:gd name="T30" fmla="*/ 532 w 535"/>
              <a:gd name="T31" fmla="*/ 406 h 534"/>
              <a:gd name="T32" fmla="*/ 419 w 535"/>
              <a:gd name="T33" fmla="*/ 328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5" h="534">
                <a:moveTo>
                  <a:pt x="419" y="328"/>
                </a:moveTo>
                <a:cubicBezTo>
                  <a:pt x="413" y="326"/>
                  <a:pt x="407" y="328"/>
                  <a:pt x="403" y="331"/>
                </a:cubicBezTo>
                <a:cubicBezTo>
                  <a:pt x="377" y="354"/>
                  <a:pt x="341" y="377"/>
                  <a:pt x="326" y="380"/>
                </a:cubicBezTo>
                <a:cubicBezTo>
                  <a:pt x="222" y="329"/>
                  <a:pt x="164" y="232"/>
                  <a:pt x="162" y="213"/>
                </a:cubicBezTo>
                <a:cubicBezTo>
                  <a:pt x="161" y="203"/>
                  <a:pt x="185" y="167"/>
                  <a:pt x="212" y="137"/>
                </a:cubicBezTo>
                <a:cubicBezTo>
                  <a:pt x="215" y="133"/>
                  <a:pt x="217" y="128"/>
                  <a:pt x="217" y="123"/>
                </a:cubicBezTo>
                <a:cubicBezTo>
                  <a:pt x="210" y="43"/>
                  <a:pt x="126" y="4"/>
                  <a:pt x="123" y="2"/>
                </a:cubicBezTo>
                <a:cubicBezTo>
                  <a:pt x="120" y="1"/>
                  <a:pt x="116" y="0"/>
                  <a:pt x="112" y="1"/>
                </a:cubicBezTo>
                <a:cubicBezTo>
                  <a:pt x="16" y="17"/>
                  <a:pt x="2" y="73"/>
                  <a:pt x="1" y="75"/>
                </a:cubicBezTo>
                <a:cubicBezTo>
                  <a:pt x="0" y="78"/>
                  <a:pt x="0" y="82"/>
                  <a:pt x="1" y="85"/>
                </a:cubicBezTo>
                <a:cubicBezTo>
                  <a:pt x="116" y="441"/>
                  <a:pt x="355" y="507"/>
                  <a:pt x="433" y="529"/>
                </a:cubicBezTo>
                <a:cubicBezTo>
                  <a:pt x="439" y="531"/>
                  <a:pt x="444" y="532"/>
                  <a:pt x="448" y="533"/>
                </a:cubicBezTo>
                <a:cubicBezTo>
                  <a:pt x="450" y="534"/>
                  <a:pt x="452" y="534"/>
                  <a:pt x="453" y="534"/>
                </a:cubicBezTo>
                <a:cubicBezTo>
                  <a:pt x="456" y="534"/>
                  <a:pt x="459" y="533"/>
                  <a:pt x="461" y="532"/>
                </a:cubicBezTo>
                <a:cubicBezTo>
                  <a:pt x="463" y="531"/>
                  <a:pt x="520" y="505"/>
                  <a:pt x="534" y="418"/>
                </a:cubicBezTo>
                <a:cubicBezTo>
                  <a:pt x="535" y="414"/>
                  <a:pt x="534" y="410"/>
                  <a:pt x="532" y="406"/>
                </a:cubicBezTo>
                <a:cubicBezTo>
                  <a:pt x="531" y="404"/>
                  <a:pt x="501" y="348"/>
                  <a:pt x="419" y="3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Mail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91EAD89-A6A0-0EC6-6CDD-A9604CD7792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965650" y="3344233"/>
            <a:ext cx="260700" cy="169534"/>
            <a:chOff x="2478" y="1261"/>
            <a:chExt cx="2648" cy="1722"/>
          </a:xfrm>
          <a:solidFill>
            <a:schemeClr val="bg1"/>
          </a:solidFill>
        </p:grpSpPr>
        <p:sp>
          <p:nvSpPr>
            <p:cNvPr id="24" name="Freeform 336">
              <a:extLst>
                <a:ext uri="{FF2B5EF4-FFF2-40B4-BE49-F238E27FC236}">
                  <a16:creationId xmlns:a16="http://schemas.microsoft.com/office/drawing/2014/main" id="{2F49E80E-D457-AFE3-8D07-B327C7020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388"/>
              <a:ext cx="981" cy="1464"/>
            </a:xfrm>
            <a:custGeom>
              <a:avLst/>
              <a:gdLst>
                <a:gd name="T0" fmla="*/ 241 w 247"/>
                <a:gd name="T1" fmla="*/ 4 h 368"/>
                <a:gd name="T2" fmla="*/ 239 w 247"/>
                <a:gd name="T3" fmla="*/ 5 h 368"/>
                <a:gd name="T4" fmla="*/ 0 w 247"/>
                <a:gd name="T5" fmla="*/ 184 h 368"/>
                <a:gd name="T6" fmla="*/ 241 w 247"/>
                <a:gd name="T7" fmla="*/ 365 h 368"/>
                <a:gd name="T8" fmla="*/ 244 w 247"/>
                <a:gd name="T9" fmla="*/ 368 h 368"/>
                <a:gd name="T10" fmla="*/ 247 w 247"/>
                <a:gd name="T11" fmla="*/ 351 h 368"/>
                <a:gd name="T12" fmla="*/ 247 w 247"/>
                <a:gd name="T13" fmla="*/ 18 h 368"/>
                <a:gd name="T14" fmla="*/ 244 w 247"/>
                <a:gd name="T15" fmla="*/ 0 h 368"/>
                <a:gd name="T16" fmla="*/ 241 w 247"/>
                <a:gd name="T17" fmla="*/ 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368">
                  <a:moveTo>
                    <a:pt x="241" y="4"/>
                  </a:moveTo>
                  <a:lnTo>
                    <a:pt x="239" y="5"/>
                  </a:lnTo>
                  <a:lnTo>
                    <a:pt x="0" y="184"/>
                  </a:lnTo>
                  <a:lnTo>
                    <a:pt x="241" y="365"/>
                  </a:lnTo>
                  <a:cubicBezTo>
                    <a:pt x="242" y="366"/>
                    <a:pt x="243" y="367"/>
                    <a:pt x="244" y="368"/>
                  </a:cubicBezTo>
                  <a:cubicBezTo>
                    <a:pt x="246" y="363"/>
                    <a:pt x="247" y="357"/>
                    <a:pt x="247" y="351"/>
                  </a:cubicBezTo>
                  <a:lnTo>
                    <a:pt x="247" y="18"/>
                  </a:lnTo>
                  <a:cubicBezTo>
                    <a:pt x="247" y="12"/>
                    <a:pt x="246" y="6"/>
                    <a:pt x="244" y="0"/>
                  </a:cubicBezTo>
                  <a:cubicBezTo>
                    <a:pt x="243" y="1"/>
                    <a:pt x="242" y="3"/>
                    <a:pt x="241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37">
              <a:extLst>
                <a:ext uri="{FF2B5EF4-FFF2-40B4-BE49-F238E27FC236}">
                  <a16:creationId xmlns:a16="http://schemas.microsoft.com/office/drawing/2014/main" id="{C3A3E564-5585-A8A2-2778-265358101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2203"/>
              <a:ext cx="2394" cy="780"/>
            </a:xfrm>
            <a:custGeom>
              <a:avLst/>
              <a:gdLst>
                <a:gd name="T0" fmla="*/ 301 w 603"/>
                <a:gd name="T1" fmla="*/ 20 h 196"/>
                <a:gd name="T2" fmla="*/ 242 w 603"/>
                <a:gd name="T3" fmla="*/ 0 h 196"/>
                <a:gd name="T4" fmla="*/ 0 w 603"/>
                <a:gd name="T5" fmla="*/ 182 h 196"/>
                <a:gd name="T6" fmla="*/ 35 w 603"/>
                <a:gd name="T7" fmla="*/ 196 h 196"/>
                <a:gd name="T8" fmla="*/ 568 w 603"/>
                <a:gd name="T9" fmla="*/ 196 h 196"/>
                <a:gd name="T10" fmla="*/ 603 w 603"/>
                <a:gd name="T11" fmla="*/ 182 h 196"/>
                <a:gd name="T12" fmla="*/ 360 w 603"/>
                <a:gd name="T13" fmla="*/ 0 h 196"/>
                <a:gd name="T14" fmla="*/ 301 w 603"/>
                <a:gd name="T15" fmla="*/ 2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196">
                  <a:moveTo>
                    <a:pt x="301" y="20"/>
                  </a:moveTo>
                  <a:cubicBezTo>
                    <a:pt x="280" y="20"/>
                    <a:pt x="259" y="13"/>
                    <a:pt x="242" y="0"/>
                  </a:cubicBezTo>
                  <a:lnTo>
                    <a:pt x="0" y="182"/>
                  </a:lnTo>
                  <a:cubicBezTo>
                    <a:pt x="9" y="191"/>
                    <a:pt x="21" y="196"/>
                    <a:pt x="35" y="196"/>
                  </a:cubicBezTo>
                  <a:lnTo>
                    <a:pt x="568" y="196"/>
                  </a:lnTo>
                  <a:cubicBezTo>
                    <a:pt x="581" y="196"/>
                    <a:pt x="594" y="191"/>
                    <a:pt x="603" y="182"/>
                  </a:cubicBezTo>
                  <a:lnTo>
                    <a:pt x="360" y="0"/>
                  </a:lnTo>
                  <a:cubicBezTo>
                    <a:pt x="343" y="13"/>
                    <a:pt x="323" y="20"/>
                    <a:pt x="301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38">
              <a:extLst>
                <a:ext uri="{FF2B5EF4-FFF2-40B4-BE49-F238E27FC236}">
                  <a16:creationId xmlns:a16="http://schemas.microsoft.com/office/drawing/2014/main" id="{0A51F7FC-D642-3338-E87D-B477B25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388"/>
              <a:ext cx="981" cy="1464"/>
            </a:xfrm>
            <a:custGeom>
              <a:avLst/>
              <a:gdLst>
                <a:gd name="T0" fmla="*/ 6 w 247"/>
                <a:gd name="T1" fmla="*/ 4 h 368"/>
                <a:gd name="T2" fmla="*/ 3 w 247"/>
                <a:gd name="T3" fmla="*/ 0 h 368"/>
                <a:gd name="T4" fmla="*/ 0 w 247"/>
                <a:gd name="T5" fmla="*/ 18 h 368"/>
                <a:gd name="T6" fmla="*/ 0 w 247"/>
                <a:gd name="T7" fmla="*/ 351 h 368"/>
                <a:gd name="T8" fmla="*/ 3 w 247"/>
                <a:gd name="T9" fmla="*/ 368 h 368"/>
                <a:gd name="T10" fmla="*/ 6 w 247"/>
                <a:gd name="T11" fmla="*/ 365 h 368"/>
                <a:gd name="T12" fmla="*/ 8 w 247"/>
                <a:gd name="T13" fmla="*/ 363 h 368"/>
                <a:gd name="T14" fmla="*/ 247 w 247"/>
                <a:gd name="T15" fmla="*/ 184 h 368"/>
                <a:gd name="T16" fmla="*/ 6 w 247"/>
                <a:gd name="T17" fmla="*/ 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368">
                  <a:moveTo>
                    <a:pt x="6" y="4"/>
                  </a:moveTo>
                  <a:cubicBezTo>
                    <a:pt x="5" y="3"/>
                    <a:pt x="4" y="1"/>
                    <a:pt x="3" y="0"/>
                  </a:cubicBezTo>
                  <a:cubicBezTo>
                    <a:pt x="1" y="6"/>
                    <a:pt x="0" y="12"/>
                    <a:pt x="0" y="18"/>
                  </a:cubicBezTo>
                  <a:lnTo>
                    <a:pt x="0" y="351"/>
                  </a:lnTo>
                  <a:cubicBezTo>
                    <a:pt x="0" y="357"/>
                    <a:pt x="1" y="363"/>
                    <a:pt x="3" y="368"/>
                  </a:cubicBezTo>
                  <a:cubicBezTo>
                    <a:pt x="4" y="367"/>
                    <a:pt x="5" y="366"/>
                    <a:pt x="6" y="365"/>
                  </a:cubicBezTo>
                  <a:lnTo>
                    <a:pt x="8" y="363"/>
                  </a:lnTo>
                  <a:lnTo>
                    <a:pt x="247" y="184"/>
                  </a:lnTo>
                  <a:lnTo>
                    <a:pt x="6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39">
              <a:extLst>
                <a:ext uri="{FF2B5EF4-FFF2-40B4-BE49-F238E27FC236}">
                  <a16:creationId xmlns:a16="http://schemas.microsoft.com/office/drawing/2014/main" id="{3623F1FE-393E-3B33-A993-766D5667B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261"/>
              <a:ext cx="2394" cy="887"/>
            </a:xfrm>
            <a:custGeom>
              <a:avLst/>
              <a:gdLst>
                <a:gd name="T0" fmla="*/ 301 w 603"/>
                <a:gd name="T1" fmla="*/ 223 h 223"/>
                <a:gd name="T2" fmla="*/ 348 w 603"/>
                <a:gd name="T3" fmla="*/ 204 h 223"/>
                <a:gd name="T4" fmla="*/ 350 w 603"/>
                <a:gd name="T5" fmla="*/ 203 h 223"/>
                <a:gd name="T6" fmla="*/ 603 w 603"/>
                <a:gd name="T7" fmla="*/ 14 h 223"/>
                <a:gd name="T8" fmla="*/ 568 w 603"/>
                <a:gd name="T9" fmla="*/ 0 h 223"/>
                <a:gd name="T10" fmla="*/ 35 w 603"/>
                <a:gd name="T11" fmla="*/ 0 h 223"/>
                <a:gd name="T12" fmla="*/ 0 w 603"/>
                <a:gd name="T13" fmla="*/ 14 h 223"/>
                <a:gd name="T14" fmla="*/ 254 w 603"/>
                <a:gd name="T15" fmla="*/ 204 h 223"/>
                <a:gd name="T16" fmla="*/ 301 w 603"/>
                <a:gd name="T1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223">
                  <a:moveTo>
                    <a:pt x="301" y="223"/>
                  </a:moveTo>
                  <a:cubicBezTo>
                    <a:pt x="319" y="223"/>
                    <a:pt x="336" y="217"/>
                    <a:pt x="348" y="204"/>
                  </a:cubicBezTo>
                  <a:lnTo>
                    <a:pt x="350" y="203"/>
                  </a:lnTo>
                  <a:lnTo>
                    <a:pt x="603" y="14"/>
                  </a:lnTo>
                  <a:cubicBezTo>
                    <a:pt x="594" y="5"/>
                    <a:pt x="581" y="0"/>
                    <a:pt x="568" y="0"/>
                  </a:cubicBezTo>
                  <a:lnTo>
                    <a:pt x="35" y="0"/>
                  </a:lnTo>
                  <a:cubicBezTo>
                    <a:pt x="21" y="0"/>
                    <a:pt x="9" y="5"/>
                    <a:pt x="0" y="14"/>
                  </a:cubicBezTo>
                  <a:lnTo>
                    <a:pt x="254" y="204"/>
                  </a:lnTo>
                  <a:cubicBezTo>
                    <a:pt x="267" y="217"/>
                    <a:pt x="283" y="223"/>
                    <a:pt x="301" y="2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48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827D-6C13-845D-EC38-20740A68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299668"/>
            <a:ext cx="10515600" cy="965550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Preliminary steps</a:t>
            </a:r>
            <a:br>
              <a:rPr lang="en-GB" dirty="0"/>
            </a:br>
            <a:r>
              <a:rPr lang="en-GB" sz="3100" i="1" dirty="0">
                <a:solidFill>
                  <a:schemeClr val="tx2"/>
                </a:solidFill>
              </a:rPr>
              <a:t>Preparation</a:t>
            </a:r>
            <a:endParaRPr lang="en-GB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3D88449-F784-DA3A-D694-D8A44ABC61C5}"/>
              </a:ext>
            </a:extLst>
          </p:cNvPr>
          <p:cNvGrpSpPr/>
          <p:nvPr/>
        </p:nvGrpSpPr>
        <p:grpSpPr>
          <a:xfrm>
            <a:off x="1588705" y="2092525"/>
            <a:ext cx="9014589" cy="3417787"/>
            <a:chOff x="1799898" y="2083000"/>
            <a:chExt cx="9014589" cy="3417787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6FF6B978-E7CE-9DAB-7F50-E2E1ACBB2ED1}"/>
                </a:ext>
              </a:extLst>
            </p:cNvPr>
            <p:cNvSpPr/>
            <p:nvPr/>
          </p:nvSpPr>
          <p:spPr>
            <a:xfrm flipH="1">
              <a:off x="1799898" y="2083000"/>
              <a:ext cx="1366344" cy="96555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96697CC-16A8-8CF2-84A9-FE30A27F740F}"/>
                </a:ext>
              </a:extLst>
            </p:cNvPr>
            <p:cNvSpPr/>
            <p:nvPr/>
          </p:nvSpPr>
          <p:spPr>
            <a:xfrm flipH="1">
              <a:off x="2908740" y="2083000"/>
              <a:ext cx="6050674" cy="965551"/>
            </a:xfrm>
            <a:custGeom>
              <a:avLst/>
              <a:gdLst>
                <a:gd name="connsiteX0" fmla="*/ 5145513 w 5628288"/>
                <a:gd name="connsiteY0" fmla="*/ 0 h 965551"/>
                <a:gd name="connsiteX1" fmla="*/ 4908331 w 5628288"/>
                <a:gd name="connsiteY1" fmla="*/ 0 h 965551"/>
                <a:gd name="connsiteX2" fmla="*/ 4261944 w 5628288"/>
                <a:gd name="connsiteY2" fmla="*/ 0 h 965551"/>
                <a:gd name="connsiteX3" fmla="*/ 0 w 5628288"/>
                <a:gd name="connsiteY3" fmla="*/ 0 h 965551"/>
                <a:gd name="connsiteX4" fmla="*/ 0 w 5628288"/>
                <a:gd name="connsiteY4" fmla="*/ 965551 h 965551"/>
                <a:gd name="connsiteX5" fmla="*/ 4261944 w 5628288"/>
                <a:gd name="connsiteY5" fmla="*/ 965551 h 965551"/>
                <a:gd name="connsiteX6" fmla="*/ 4908331 w 5628288"/>
                <a:gd name="connsiteY6" fmla="*/ 965551 h 965551"/>
                <a:gd name="connsiteX7" fmla="*/ 5145513 w 5628288"/>
                <a:gd name="connsiteY7" fmla="*/ 965551 h 965551"/>
                <a:gd name="connsiteX8" fmla="*/ 5628288 w 5628288"/>
                <a:gd name="connsiteY8" fmla="*/ 482776 h 96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8288" h="965551">
                  <a:moveTo>
                    <a:pt x="5145513" y="0"/>
                  </a:moveTo>
                  <a:lnTo>
                    <a:pt x="4908331" y="0"/>
                  </a:lnTo>
                  <a:lnTo>
                    <a:pt x="4261944" y="0"/>
                  </a:lnTo>
                  <a:lnTo>
                    <a:pt x="0" y="0"/>
                  </a:lnTo>
                  <a:lnTo>
                    <a:pt x="0" y="965551"/>
                  </a:lnTo>
                  <a:lnTo>
                    <a:pt x="4261944" y="965551"/>
                  </a:lnTo>
                  <a:lnTo>
                    <a:pt x="4908331" y="965551"/>
                  </a:lnTo>
                  <a:lnTo>
                    <a:pt x="5145513" y="965551"/>
                  </a:lnTo>
                  <a:lnTo>
                    <a:pt x="5628288" y="4827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AEBF566B-9285-0A5C-DA9E-EEAF32A1B817}"/>
                </a:ext>
              </a:extLst>
            </p:cNvPr>
            <p:cNvSpPr/>
            <p:nvPr/>
          </p:nvSpPr>
          <p:spPr>
            <a:xfrm flipH="1">
              <a:off x="2727434" y="3309118"/>
              <a:ext cx="1366344" cy="965551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DC5EFA6-740F-4C0F-FA26-91EC1D26E35F}"/>
                </a:ext>
              </a:extLst>
            </p:cNvPr>
            <p:cNvSpPr/>
            <p:nvPr/>
          </p:nvSpPr>
          <p:spPr>
            <a:xfrm flipH="1">
              <a:off x="3836276" y="3309118"/>
              <a:ext cx="6050674" cy="965551"/>
            </a:xfrm>
            <a:custGeom>
              <a:avLst/>
              <a:gdLst>
                <a:gd name="connsiteX0" fmla="*/ 5145513 w 5628288"/>
                <a:gd name="connsiteY0" fmla="*/ 0 h 965551"/>
                <a:gd name="connsiteX1" fmla="*/ 4908331 w 5628288"/>
                <a:gd name="connsiteY1" fmla="*/ 0 h 965551"/>
                <a:gd name="connsiteX2" fmla="*/ 4261944 w 5628288"/>
                <a:gd name="connsiteY2" fmla="*/ 0 h 965551"/>
                <a:gd name="connsiteX3" fmla="*/ 0 w 5628288"/>
                <a:gd name="connsiteY3" fmla="*/ 0 h 965551"/>
                <a:gd name="connsiteX4" fmla="*/ 0 w 5628288"/>
                <a:gd name="connsiteY4" fmla="*/ 965551 h 965551"/>
                <a:gd name="connsiteX5" fmla="*/ 4261944 w 5628288"/>
                <a:gd name="connsiteY5" fmla="*/ 965551 h 965551"/>
                <a:gd name="connsiteX6" fmla="*/ 4908331 w 5628288"/>
                <a:gd name="connsiteY6" fmla="*/ 965551 h 965551"/>
                <a:gd name="connsiteX7" fmla="*/ 5145513 w 5628288"/>
                <a:gd name="connsiteY7" fmla="*/ 965551 h 965551"/>
                <a:gd name="connsiteX8" fmla="*/ 5628288 w 5628288"/>
                <a:gd name="connsiteY8" fmla="*/ 482776 h 96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8288" h="965551">
                  <a:moveTo>
                    <a:pt x="5145513" y="0"/>
                  </a:moveTo>
                  <a:lnTo>
                    <a:pt x="4908331" y="0"/>
                  </a:lnTo>
                  <a:lnTo>
                    <a:pt x="4261944" y="0"/>
                  </a:lnTo>
                  <a:lnTo>
                    <a:pt x="0" y="0"/>
                  </a:lnTo>
                  <a:lnTo>
                    <a:pt x="0" y="965551"/>
                  </a:lnTo>
                  <a:lnTo>
                    <a:pt x="4261944" y="965551"/>
                  </a:lnTo>
                  <a:lnTo>
                    <a:pt x="4908331" y="965551"/>
                  </a:lnTo>
                  <a:lnTo>
                    <a:pt x="5145513" y="965551"/>
                  </a:lnTo>
                  <a:lnTo>
                    <a:pt x="5628288" y="4827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1F07F8BD-18BC-0880-1BF3-370C305E9597}"/>
                </a:ext>
              </a:extLst>
            </p:cNvPr>
            <p:cNvSpPr/>
            <p:nvPr/>
          </p:nvSpPr>
          <p:spPr>
            <a:xfrm flipH="1">
              <a:off x="3654971" y="4535236"/>
              <a:ext cx="1366344" cy="965551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4CA7AFA-FFFC-E107-444C-53BF2922657D}"/>
                </a:ext>
              </a:extLst>
            </p:cNvPr>
            <p:cNvSpPr/>
            <p:nvPr/>
          </p:nvSpPr>
          <p:spPr>
            <a:xfrm flipH="1">
              <a:off x="4763813" y="4535236"/>
              <a:ext cx="6050674" cy="965551"/>
            </a:xfrm>
            <a:custGeom>
              <a:avLst/>
              <a:gdLst>
                <a:gd name="connsiteX0" fmla="*/ 5145513 w 5628288"/>
                <a:gd name="connsiteY0" fmla="*/ 0 h 965551"/>
                <a:gd name="connsiteX1" fmla="*/ 4908331 w 5628288"/>
                <a:gd name="connsiteY1" fmla="*/ 0 h 965551"/>
                <a:gd name="connsiteX2" fmla="*/ 4261944 w 5628288"/>
                <a:gd name="connsiteY2" fmla="*/ 0 h 965551"/>
                <a:gd name="connsiteX3" fmla="*/ 0 w 5628288"/>
                <a:gd name="connsiteY3" fmla="*/ 0 h 965551"/>
                <a:gd name="connsiteX4" fmla="*/ 0 w 5628288"/>
                <a:gd name="connsiteY4" fmla="*/ 965551 h 965551"/>
                <a:gd name="connsiteX5" fmla="*/ 4261944 w 5628288"/>
                <a:gd name="connsiteY5" fmla="*/ 965551 h 965551"/>
                <a:gd name="connsiteX6" fmla="*/ 4908331 w 5628288"/>
                <a:gd name="connsiteY6" fmla="*/ 965551 h 965551"/>
                <a:gd name="connsiteX7" fmla="*/ 5145513 w 5628288"/>
                <a:gd name="connsiteY7" fmla="*/ 965551 h 965551"/>
                <a:gd name="connsiteX8" fmla="*/ 5628288 w 5628288"/>
                <a:gd name="connsiteY8" fmla="*/ 482776 h 96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8288" h="965551">
                  <a:moveTo>
                    <a:pt x="5145513" y="0"/>
                  </a:moveTo>
                  <a:lnTo>
                    <a:pt x="4908331" y="0"/>
                  </a:lnTo>
                  <a:lnTo>
                    <a:pt x="4261944" y="0"/>
                  </a:lnTo>
                  <a:lnTo>
                    <a:pt x="0" y="0"/>
                  </a:lnTo>
                  <a:lnTo>
                    <a:pt x="0" y="965551"/>
                  </a:lnTo>
                  <a:lnTo>
                    <a:pt x="4261944" y="965551"/>
                  </a:lnTo>
                  <a:lnTo>
                    <a:pt x="4908331" y="965551"/>
                  </a:lnTo>
                  <a:lnTo>
                    <a:pt x="5145513" y="965551"/>
                  </a:lnTo>
                  <a:lnTo>
                    <a:pt x="5628288" y="4827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6F683D6-F4D9-69AB-131D-A5C5F374A210}"/>
                </a:ext>
              </a:extLst>
            </p:cNvPr>
            <p:cNvSpPr txBox="1"/>
            <p:nvPr/>
          </p:nvSpPr>
          <p:spPr>
            <a:xfrm>
              <a:off x="3409950" y="2242609"/>
              <a:ext cx="54483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+mn-cs"/>
                </a:rPr>
                <a:t>Consult the </a:t>
              </a:r>
              <a:r>
                <a:rPr kumimoji="0" lang="en-GB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1E85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How to find and apply for funding opportunities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+mn-cs"/>
                </a:rPr>
                <a:t>presentation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4EB3EE8-0DF8-40EA-CDE9-841B23D8EB19}"/>
                </a:ext>
              </a:extLst>
            </p:cNvPr>
            <p:cNvSpPr txBox="1"/>
            <p:nvPr/>
          </p:nvSpPr>
          <p:spPr>
            <a:xfrm>
              <a:off x="4234553" y="3309118"/>
              <a:ext cx="578249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+mn-cs"/>
                </a:rPr>
                <a:t>Get more guidance on how the Funding and Tender Opportunities portal works in the </a:t>
              </a:r>
              <a:r>
                <a:rPr kumimoji="0" lang="en-GB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4BC5DE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F&amp;TP online manual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+mn-cs"/>
                </a:rPr>
                <a:t> and the </a:t>
              </a:r>
              <a:r>
                <a:rPr kumimoji="0" lang="en-GB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4BC5DE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Proposal Submission User Manual</a:t>
              </a: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4BC5D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A32F755-1155-19AE-2C4A-6F25B032CF41}"/>
                </a:ext>
              </a:extLst>
            </p:cNvPr>
            <p:cNvSpPr txBox="1"/>
            <p:nvPr/>
          </p:nvSpPr>
          <p:spPr>
            <a:xfrm>
              <a:off x="5276849" y="4556346"/>
              <a:ext cx="54197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+mn-cs"/>
                </a:rPr>
                <a:t>Read carefully the information on the </a:t>
              </a:r>
              <a:r>
                <a:rPr kumimoji="0" lang="en-GB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1EC08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Roles and access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EC08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rights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+mn-cs"/>
                </a:rPr>
                <a:t>and decide the persons who will manage the application</a:t>
              </a:r>
            </a:p>
          </p:txBody>
        </p: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A3799D6F-FA96-8249-C6B3-5D47E9CEA719}"/>
                </a:ext>
              </a:extLst>
            </p:cNvPr>
            <p:cNvSpPr txBox="1"/>
            <p:nvPr/>
          </p:nvSpPr>
          <p:spPr>
            <a:xfrm>
              <a:off x="2150684" y="2305267"/>
              <a:ext cx="514348" cy="52101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ckwell Extra Bold" panose="02060903040505020403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6AFBFA86-C2D4-0462-F1F3-256B07362E08}"/>
                </a:ext>
              </a:extLst>
            </p:cNvPr>
            <p:cNvSpPr txBox="1"/>
            <p:nvPr/>
          </p:nvSpPr>
          <p:spPr>
            <a:xfrm>
              <a:off x="3132419" y="3530035"/>
              <a:ext cx="457195" cy="48149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ckwell Extra Bold" panose="02060903040505020403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56BEDCD2-48B8-CA43-BBF2-1CB0BBF82228}"/>
                </a:ext>
              </a:extLst>
            </p:cNvPr>
            <p:cNvSpPr txBox="1"/>
            <p:nvPr/>
          </p:nvSpPr>
          <p:spPr>
            <a:xfrm>
              <a:off x="4051081" y="4770154"/>
              <a:ext cx="457198" cy="49571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ckwell Extra Bold" panose="02060903040505020403" pitchFamily="18" charset="0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14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Get prepared</a:t>
            </a:r>
          </a:p>
        </p:txBody>
      </p:sp>
      <p:sp>
        <p:nvSpPr>
          <p:cNvPr id="50" name="Flame2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3323191" y="5729491"/>
            <a:ext cx="338003" cy="407907"/>
          </a:xfrm>
          <a:custGeom>
            <a:avLst/>
            <a:gdLst>
              <a:gd name="T0" fmla="*/ 532 w 665"/>
              <a:gd name="T1" fmla="*/ 272 h 801"/>
              <a:gd name="T2" fmla="*/ 471 w 665"/>
              <a:gd name="T3" fmla="*/ 337 h 801"/>
              <a:gd name="T4" fmla="*/ 273 w 665"/>
              <a:gd name="T5" fmla="*/ 0 h 801"/>
              <a:gd name="T6" fmla="*/ 0 w 665"/>
              <a:gd name="T7" fmla="*/ 533 h 801"/>
              <a:gd name="T8" fmla="*/ 268 w 665"/>
              <a:gd name="T9" fmla="*/ 800 h 801"/>
              <a:gd name="T10" fmla="*/ 332 w 665"/>
              <a:gd name="T11" fmla="*/ 401 h 801"/>
              <a:gd name="T12" fmla="*/ 402 w 665"/>
              <a:gd name="T13" fmla="*/ 591 h 801"/>
              <a:gd name="T14" fmla="*/ 394 w 665"/>
              <a:gd name="T15" fmla="*/ 800 h 801"/>
              <a:gd name="T16" fmla="*/ 665 w 665"/>
              <a:gd name="T17" fmla="*/ 531 h 801"/>
              <a:gd name="T18" fmla="*/ 532 w 665"/>
              <a:gd name="T19" fmla="*/ 272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5" h="801">
                <a:moveTo>
                  <a:pt x="532" y="272"/>
                </a:moveTo>
                <a:cubicBezTo>
                  <a:pt x="505" y="315"/>
                  <a:pt x="471" y="337"/>
                  <a:pt x="471" y="337"/>
                </a:cubicBezTo>
                <a:cubicBezTo>
                  <a:pt x="535" y="82"/>
                  <a:pt x="273" y="0"/>
                  <a:pt x="273" y="0"/>
                </a:cubicBezTo>
                <a:cubicBezTo>
                  <a:pt x="350" y="283"/>
                  <a:pt x="0" y="305"/>
                  <a:pt x="0" y="533"/>
                </a:cubicBezTo>
                <a:cubicBezTo>
                  <a:pt x="0" y="761"/>
                  <a:pt x="268" y="800"/>
                  <a:pt x="268" y="800"/>
                </a:cubicBezTo>
                <a:cubicBezTo>
                  <a:pt x="36" y="545"/>
                  <a:pt x="332" y="401"/>
                  <a:pt x="332" y="401"/>
                </a:cubicBezTo>
                <a:cubicBezTo>
                  <a:pt x="332" y="401"/>
                  <a:pt x="281" y="475"/>
                  <a:pt x="402" y="591"/>
                </a:cubicBezTo>
                <a:cubicBezTo>
                  <a:pt x="488" y="673"/>
                  <a:pt x="394" y="800"/>
                  <a:pt x="394" y="800"/>
                </a:cubicBezTo>
                <a:cubicBezTo>
                  <a:pt x="481" y="801"/>
                  <a:pt x="665" y="687"/>
                  <a:pt x="665" y="531"/>
                </a:cubicBezTo>
                <a:cubicBezTo>
                  <a:pt x="665" y="375"/>
                  <a:pt x="532" y="272"/>
                  <a:pt x="532" y="27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1017628" y="2050885"/>
            <a:ext cx="687003" cy="6870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704631" y="3121682"/>
            <a:ext cx="687003" cy="6870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Connector 56"/>
          <p:cNvCxnSpPr>
            <a:cxnSpLocks/>
            <a:endCxn id="51" idx="2"/>
          </p:cNvCxnSpPr>
          <p:nvPr/>
        </p:nvCxnSpPr>
        <p:spPr>
          <a:xfrm>
            <a:off x="0" y="2394386"/>
            <a:ext cx="1017628" cy="1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71">
            <a:extLst>
              <a:ext uri="{FF2B5EF4-FFF2-40B4-BE49-F238E27FC236}">
                <a16:creationId xmlns:a16="http://schemas.microsoft.com/office/drawing/2014/main" id="{311207B4-4F6E-42D5-2FEC-59A69BFA894C}"/>
              </a:ext>
            </a:extLst>
          </p:cNvPr>
          <p:cNvSpPr txBox="1"/>
          <p:nvPr/>
        </p:nvSpPr>
        <p:spPr>
          <a:xfrm>
            <a:off x="1828356" y="1959651"/>
            <a:ext cx="9666243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Read carefully all the call documents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Erasmus+ Programme Guide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and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proposal templates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 that can be found in the F&amp;TP under the respective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topic conditions and documents</a:t>
            </a:r>
          </a:p>
        </p:txBody>
      </p:sp>
      <p:cxnSp>
        <p:nvCxnSpPr>
          <p:cNvPr id="73" name="Straight Connector 56">
            <a:extLst>
              <a:ext uri="{FF2B5EF4-FFF2-40B4-BE49-F238E27FC236}">
                <a16:creationId xmlns:a16="http://schemas.microsoft.com/office/drawing/2014/main" id="{2703B609-1E42-39FF-E860-8D8C51503944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8278" y="3465183"/>
            <a:ext cx="1696353" cy="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57E62070-A858-844F-740B-F372F78B5B49}"/>
              </a:ext>
            </a:extLst>
          </p:cNvPr>
          <p:cNvSpPr txBox="1"/>
          <p:nvPr/>
        </p:nvSpPr>
        <p:spPr>
          <a:xfrm>
            <a:off x="2506677" y="3147337"/>
            <a:ext cx="8987922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Plan your project and define your work plan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Technical description, work package</a:t>
            </a:r>
            <a:r>
              <a:rPr lang="en-GB" sz="1600" i="1">
                <a:solidFill>
                  <a:srgbClr val="4D4D4D"/>
                </a:solidFill>
                <a:latin typeface="Arial"/>
                <a:ea typeface="Arial Unicode MS" panose="020B0604020202020204" pitchFamily="34" charset="-128"/>
              </a:rPr>
              <a:t> and 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deliverables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</a:endParaRPr>
          </a:p>
        </p:txBody>
      </p:sp>
      <p:sp>
        <p:nvSpPr>
          <p:cNvPr id="78" name="Oval 51">
            <a:extLst>
              <a:ext uri="{FF2B5EF4-FFF2-40B4-BE49-F238E27FC236}">
                <a16:creationId xmlns:a16="http://schemas.microsoft.com/office/drawing/2014/main" id="{309AB2F9-C23C-EB2F-F1D0-6BCB9DAD9722}"/>
              </a:ext>
            </a:extLst>
          </p:cNvPr>
          <p:cNvSpPr>
            <a:spLocks noChangeAspect="1"/>
          </p:cNvSpPr>
          <p:nvPr/>
        </p:nvSpPr>
        <p:spPr>
          <a:xfrm>
            <a:off x="2391634" y="4101247"/>
            <a:ext cx="687003" cy="6870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9" name="Straight Connector 56">
            <a:extLst>
              <a:ext uri="{FF2B5EF4-FFF2-40B4-BE49-F238E27FC236}">
                <a16:creationId xmlns:a16="http://schemas.microsoft.com/office/drawing/2014/main" id="{0AC35457-9958-61C0-2A26-55866654CCBD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0" y="4444748"/>
            <a:ext cx="2391634" cy="1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>
            <a:extLst>
              <a:ext uri="{FF2B5EF4-FFF2-40B4-BE49-F238E27FC236}">
                <a16:creationId xmlns:a16="http://schemas.microsoft.com/office/drawing/2014/main" id="{A6808C2C-8CC9-3CFD-441C-1A655A1D0B62}"/>
              </a:ext>
            </a:extLst>
          </p:cNvPr>
          <p:cNvSpPr txBox="1"/>
          <p:nvPr/>
        </p:nvSpPr>
        <p:spPr>
          <a:xfrm>
            <a:off x="3184999" y="4133124"/>
            <a:ext cx="8309600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C5DE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Create an EU Login account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BC5DE">
                  <a:lumMod val="75000"/>
                </a:srgbClr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To be able to submit a proposal, you must register on the Portal for an 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Login account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</a:endParaRPr>
          </a:p>
        </p:txBody>
      </p:sp>
      <p:sp>
        <p:nvSpPr>
          <p:cNvPr id="84" name="Oval 51">
            <a:extLst>
              <a:ext uri="{FF2B5EF4-FFF2-40B4-BE49-F238E27FC236}">
                <a16:creationId xmlns:a16="http://schemas.microsoft.com/office/drawing/2014/main" id="{F2B8A59B-C7E5-8677-5B61-ABB25BD1892A}"/>
              </a:ext>
            </a:extLst>
          </p:cNvPr>
          <p:cNvSpPr>
            <a:spLocks noChangeAspect="1"/>
          </p:cNvSpPr>
          <p:nvPr/>
        </p:nvSpPr>
        <p:spPr>
          <a:xfrm>
            <a:off x="3078637" y="5080812"/>
            <a:ext cx="687003" cy="6870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5" name="Straight Connector 56">
            <a:extLst>
              <a:ext uri="{FF2B5EF4-FFF2-40B4-BE49-F238E27FC236}">
                <a16:creationId xmlns:a16="http://schemas.microsoft.com/office/drawing/2014/main" id="{9EB16981-0D7A-F0EB-ABBD-4D345132118F}"/>
              </a:ext>
            </a:extLst>
          </p:cNvPr>
          <p:cNvCxnSpPr>
            <a:cxnSpLocks/>
            <a:endCxn id="84" idx="2"/>
          </p:cNvCxnSpPr>
          <p:nvPr/>
        </p:nvCxnSpPr>
        <p:spPr>
          <a:xfrm>
            <a:off x="8278" y="5421186"/>
            <a:ext cx="3070359" cy="3128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87">
            <a:extLst>
              <a:ext uri="{FF2B5EF4-FFF2-40B4-BE49-F238E27FC236}">
                <a16:creationId xmlns:a16="http://schemas.microsoft.com/office/drawing/2014/main" id="{F5D0A783-A9FB-FE8B-3777-D5E542D556A8}"/>
              </a:ext>
            </a:extLst>
          </p:cNvPr>
          <p:cNvSpPr txBox="1"/>
          <p:nvPr/>
        </p:nvSpPr>
        <p:spPr>
          <a:xfrm>
            <a:off x="3863318" y="4986451"/>
            <a:ext cx="7631281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Make sure your organisation has a valid Participant Identification code (PIC). If not, get one!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Participant Register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</a:endParaRPr>
          </a:p>
        </p:txBody>
      </p:sp>
      <p:grpSp>
        <p:nvGrpSpPr>
          <p:cNvPr id="91" name="File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BB7F9CB-0ED8-838D-0D4D-3E0159FAFFE7}"/>
              </a:ext>
            </a:extLst>
          </p:cNvPr>
          <p:cNvGrpSpPr>
            <a:grpSpLocks noChangeAspect="1"/>
          </p:cNvGrpSpPr>
          <p:nvPr/>
        </p:nvGrpSpPr>
        <p:grpSpPr>
          <a:xfrm>
            <a:off x="1189410" y="2158271"/>
            <a:ext cx="343439" cy="472230"/>
            <a:chOff x="6437937" y="2623150"/>
            <a:chExt cx="394854" cy="542925"/>
          </a:xfrm>
          <a:solidFill>
            <a:schemeClr val="bg1"/>
          </a:solidFill>
        </p:grpSpPr>
        <p:sp>
          <p:nvSpPr>
            <p:cNvPr id="92" name="Freeform: Shape 1031">
              <a:extLst>
                <a:ext uri="{FF2B5EF4-FFF2-40B4-BE49-F238E27FC236}">
                  <a16:creationId xmlns:a16="http://schemas.microsoft.com/office/drawing/2014/main" id="{28254E24-D828-7569-E27F-66EE6DCF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937" y="2672508"/>
              <a:ext cx="360685" cy="493567"/>
            </a:xfrm>
            <a:custGeom>
              <a:avLst/>
              <a:gdLst>
                <a:gd name="connsiteX0" fmla="*/ 0 w 360685"/>
                <a:gd name="connsiteY0" fmla="*/ 0 h 493567"/>
                <a:gd name="connsiteX1" fmla="*/ 60747 w 360685"/>
                <a:gd name="connsiteY1" fmla="*/ 0 h 493567"/>
                <a:gd name="connsiteX2" fmla="*/ 60747 w 360685"/>
                <a:gd name="connsiteY2" fmla="*/ 15187 h 493567"/>
                <a:gd name="connsiteX3" fmla="*/ 18984 w 360685"/>
                <a:gd name="connsiteY3" fmla="*/ 15187 h 493567"/>
                <a:gd name="connsiteX4" fmla="*/ 18984 w 360685"/>
                <a:gd name="connsiteY4" fmla="*/ 474584 h 493567"/>
                <a:gd name="connsiteX5" fmla="*/ 345498 w 360685"/>
                <a:gd name="connsiteY5" fmla="*/ 474584 h 493567"/>
                <a:gd name="connsiteX6" fmla="*/ 345498 w 360685"/>
                <a:gd name="connsiteY6" fmla="*/ 482177 h 493567"/>
                <a:gd name="connsiteX7" fmla="*/ 353092 w 360685"/>
                <a:gd name="connsiteY7" fmla="*/ 482177 h 493567"/>
                <a:gd name="connsiteX8" fmla="*/ 353092 w 360685"/>
                <a:gd name="connsiteY8" fmla="*/ 474584 h 493567"/>
                <a:gd name="connsiteX9" fmla="*/ 345498 w 360685"/>
                <a:gd name="connsiteY9" fmla="*/ 474584 h 493567"/>
                <a:gd name="connsiteX10" fmla="*/ 345498 w 360685"/>
                <a:gd name="connsiteY10" fmla="*/ 436615 h 493567"/>
                <a:gd name="connsiteX11" fmla="*/ 360685 w 360685"/>
                <a:gd name="connsiteY11" fmla="*/ 436615 h 493567"/>
                <a:gd name="connsiteX12" fmla="*/ 360685 w 360685"/>
                <a:gd name="connsiteY12" fmla="*/ 482177 h 493567"/>
                <a:gd name="connsiteX13" fmla="*/ 360685 w 360685"/>
                <a:gd name="connsiteY13" fmla="*/ 493567 h 493567"/>
                <a:gd name="connsiteX14" fmla="*/ 0 w 360685"/>
                <a:gd name="connsiteY14" fmla="*/ 493567 h 49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0685" h="493567">
                  <a:moveTo>
                    <a:pt x="0" y="0"/>
                  </a:moveTo>
                  <a:lnTo>
                    <a:pt x="60747" y="0"/>
                  </a:lnTo>
                  <a:lnTo>
                    <a:pt x="60747" y="15187"/>
                  </a:lnTo>
                  <a:lnTo>
                    <a:pt x="18984" y="15187"/>
                  </a:lnTo>
                  <a:lnTo>
                    <a:pt x="18984" y="474584"/>
                  </a:lnTo>
                  <a:lnTo>
                    <a:pt x="345498" y="474584"/>
                  </a:lnTo>
                  <a:lnTo>
                    <a:pt x="345498" y="482177"/>
                  </a:lnTo>
                  <a:lnTo>
                    <a:pt x="353092" y="482177"/>
                  </a:lnTo>
                  <a:lnTo>
                    <a:pt x="353092" y="474584"/>
                  </a:lnTo>
                  <a:lnTo>
                    <a:pt x="345498" y="474584"/>
                  </a:lnTo>
                  <a:lnTo>
                    <a:pt x="345498" y="436615"/>
                  </a:lnTo>
                  <a:lnTo>
                    <a:pt x="360685" y="436615"/>
                  </a:lnTo>
                  <a:lnTo>
                    <a:pt x="360685" y="482177"/>
                  </a:lnTo>
                  <a:lnTo>
                    <a:pt x="360685" y="493567"/>
                  </a:lnTo>
                  <a:lnTo>
                    <a:pt x="0" y="4935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885">
              <a:extLst>
                <a:ext uri="{FF2B5EF4-FFF2-40B4-BE49-F238E27FC236}">
                  <a16:creationId xmlns:a16="http://schemas.microsoft.com/office/drawing/2014/main" id="{19AE0D8A-4FAB-FE34-2052-CF6F4E31A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293" y="2623150"/>
              <a:ext cx="345498" cy="493567"/>
            </a:xfrm>
            <a:custGeom>
              <a:avLst/>
              <a:gdLst>
                <a:gd name="T0" fmla="*/ 89 w 91"/>
                <a:gd name="T1" fmla="*/ 128 h 130"/>
                <a:gd name="T2" fmla="*/ 89 w 91"/>
                <a:gd name="T3" fmla="*/ 125 h 130"/>
                <a:gd name="T4" fmla="*/ 5 w 91"/>
                <a:gd name="T5" fmla="*/ 125 h 130"/>
                <a:gd name="T6" fmla="*/ 5 w 91"/>
                <a:gd name="T7" fmla="*/ 4 h 130"/>
                <a:gd name="T8" fmla="*/ 64 w 91"/>
                <a:gd name="T9" fmla="*/ 4 h 130"/>
                <a:gd name="T10" fmla="*/ 87 w 91"/>
                <a:gd name="T11" fmla="*/ 27 h 130"/>
                <a:gd name="T12" fmla="*/ 87 w 91"/>
                <a:gd name="T13" fmla="*/ 128 h 130"/>
                <a:gd name="T14" fmla="*/ 89 w 91"/>
                <a:gd name="T15" fmla="*/ 128 h 130"/>
                <a:gd name="T16" fmla="*/ 89 w 91"/>
                <a:gd name="T17" fmla="*/ 125 h 130"/>
                <a:gd name="T18" fmla="*/ 89 w 91"/>
                <a:gd name="T19" fmla="*/ 128 h 130"/>
                <a:gd name="T20" fmla="*/ 91 w 91"/>
                <a:gd name="T21" fmla="*/ 128 h 130"/>
                <a:gd name="T22" fmla="*/ 91 w 91"/>
                <a:gd name="T23" fmla="*/ 25 h 130"/>
                <a:gd name="T24" fmla="*/ 66 w 91"/>
                <a:gd name="T25" fmla="*/ 0 h 130"/>
                <a:gd name="T26" fmla="*/ 0 w 91"/>
                <a:gd name="T27" fmla="*/ 0 h 130"/>
                <a:gd name="T28" fmla="*/ 0 w 91"/>
                <a:gd name="T29" fmla="*/ 130 h 130"/>
                <a:gd name="T30" fmla="*/ 91 w 91"/>
                <a:gd name="T31" fmla="*/ 130 h 130"/>
                <a:gd name="T32" fmla="*/ 91 w 91"/>
                <a:gd name="T33" fmla="*/ 128 h 130"/>
                <a:gd name="T34" fmla="*/ 89 w 91"/>
                <a:gd name="T35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30">
                  <a:moveTo>
                    <a:pt x="89" y="128"/>
                  </a:moveTo>
                  <a:lnTo>
                    <a:pt x="89" y="125"/>
                  </a:lnTo>
                  <a:lnTo>
                    <a:pt x="5" y="125"/>
                  </a:lnTo>
                  <a:lnTo>
                    <a:pt x="5" y="4"/>
                  </a:lnTo>
                  <a:lnTo>
                    <a:pt x="64" y="4"/>
                  </a:lnTo>
                  <a:lnTo>
                    <a:pt x="87" y="27"/>
                  </a:lnTo>
                  <a:lnTo>
                    <a:pt x="87" y="128"/>
                  </a:lnTo>
                  <a:lnTo>
                    <a:pt x="89" y="128"/>
                  </a:lnTo>
                  <a:lnTo>
                    <a:pt x="89" y="125"/>
                  </a:lnTo>
                  <a:lnTo>
                    <a:pt x="89" y="128"/>
                  </a:lnTo>
                  <a:lnTo>
                    <a:pt x="91" y="128"/>
                  </a:lnTo>
                  <a:lnTo>
                    <a:pt x="91" y="25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91" y="130"/>
                  </a:lnTo>
                  <a:lnTo>
                    <a:pt x="91" y="128"/>
                  </a:ln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886">
              <a:extLst>
                <a:ext uri="{FF2B5EF4-FFF2-40B4-BE49-F238E27FC236}">
                  <a16:creationId xmlns:a16="http://schemas.microsoft.com/office/drawing/2014/main" id="{7AB23372-2A08-0D0D-30B0-A2A2EBE0C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484" y="2630743"/>
              <a:ext cx="98714" cy="98713"/>
            </a:xfrm>
            <a:custGeom>
              <a:avLst/>
              <a:gdLst>
                <a:gd name="T0" fmla="*/ 0 w 26"/>
                <a:gd name="T1" fmla="*/ 0 h 26"/>
                <a:gd name="T2" fmla="*/ 0 w 26"/>
                <a:gd name="T3" fmla="*/ 26 h 26"/>
                <a:gd name="T4" fmla="*/ 26 w 26"/>
                <a:gd name="T5" fmla="*/ 26 h 26"/>
                <a:gd name="T6" fmla="*/ 26 w 26"/>
                <a:gd name="T7" fmla="*/ 22 h 26"/>
                <a:gd name="T8" fmla="*/ 4 w 26"/>
                <a:gd name="T9" fmla="*/ 22 h 26"/>
                <a:gd name="T10" fmla="*/ 4 w 26"/>
                <a:gd name="T11" fmla="*/ 0 h 26"/>
                <a:gd name="T12" fmla="*/ 0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0" y="0"/>
                  </a:move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4" y="2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887">
              <a:extLst>
                <a:ext uri="{FF2B5EF4-FFF2-40B4-BE49-F238E27FC236}">
                  <a16:creationId xmlns:a16="http://schemas.microsoft.com/office/drawing/2014/main" id="{BC1A318B-87C9-42A6-44B2-2DAF9F5A7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7666" y="2680101"/>
              <a:ext cx="216412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888">
              <a:extLst>
                <a:ext uri="{FF2B5EF4-FFF2-40B4-BE49-F238E27FC236}">
                  <a16:creationId xmlns:a16="http://schemas.microsoft.com/office/drawing/2014/main" id="{4420852F-28A7-18EE-23F9-870D72FCC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666" y="2672508"/>
              <a:ext cx="216412" cy="151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889">
              <a:extLst>
                <a:ext uri="{FF2B5EF4-FFF2-40B4-BE49-F238E27FC236}">
                  <a16:creationId xmlns:a16="http://schemas.microsoft.com/office/drawing/2014/main" id="{4A322304-23D7-900C-B175-6815283D6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7666" y="2756035"/>
              <a:ext cx="280954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890">
              <a:extLst>
                <a:ext uri="{FF2B5EF4-FFF2-40B4-BE49-F238E27FC236}">
                  <a16:creationId xmlns:a16="http://schemas.microsoft.com/office/drawing/2014/main" id="{0EB83256-A2F5-92B8-0006-6B3504C13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666" y="2748441"/>
              <a:ext cx="280954" cy="151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891">
              <a:extLst>
                <a:ext uri="{FF2B5EF4-FFF2-40B4-BE49-F238E27FC236}">
                  <a16:creationId xmlns:a16="http://schemas.microsoft.com/office/drawing/2014/main" id="{6B5198BA-B142-3B0E-F8BF-5AF23115D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7666" y="2828170"/>
              <a:ext cx="280954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892">
              <a:extLst>
                <a:ext uri="{FF2B5EF4-FFF2-40B4-BE49-F238E27FC236}">
                  <a16:creationId xmlns:a16="http://schemas.microsoft.com/office/drawing/2014/main" id="{9B2702EF-3EC1-0D4B-7EA6-B86A96983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666" y="2820577"/>
              <a:ext cx="280954" cy="151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893">
              <a:extLst>
                <a:ext uri="{FF2B5EF4-FFF2-40B4-BE49-F238E27FC236}">
                  <a16:creationId xmlns:a16="http://schemas.microsoft.com/office/drawing/2014/main" id="{9CEC5630-BE84-5B69-E23D-4CCDF044F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7666" y="2904104"/>
              <a:ext cx="280954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894">
              <a:extLst>
                <a:ext uri="{FF2B5EF4-FFF2-40B4-BE49-F238E27FC236}">
                  <a16:creationId xmlns:a16="http://schemas.microsoft.com/office/drawing/2014/main" id="{F102DDE0-B7C8-53CB-5A30-4692BFF73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666" y="2892715"/>
              <a:ext cx="280954" cy="1898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Line 895">
              <a:extLst>
                <a:ext uri="{FF2B5EF4-FFF2-40B4-BE49-F238E27FC236}">
                  <a16:creationId xmlns:a16="http://schemas.microsoft.com/office/drawing/2014/main" id="{A26ED9F6-726C-BE0F-499D-E9BF00958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7666" y="2976242"/>
              <a:ext cx="216412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896">
              <a:extLst>
                <a:ext uri="{FF2B5EF4-FFF2-40B4-BE49-F238E27FC236}">
                  <a16:creationId xmlns:a16="http://schemas.microsoft.com/office/drawing/2014/main" id="{29AD4650-F74E-101A-FC94-2A318B5E8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666" y="2968648"/>
              <a:ext cx="216412" cy="151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Plan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B75C7F7-0216-098D-6401-2C1993E4539D}"/>
              </a:ext>
            </a:extLst>
          </p:cNvPr>
          <p:cNvGrpSpPr>
            <a:grpSpLocks noChangeAspect="1"/>
          </p:cNvGrpSpPr>
          <p:nvPr/>
        </p:nvGrpSpPr>
        <p:grpSpPr>
          <a:xfrm>
            <a:off x="1828357" y="3264850"/>
            <a:ext cx="439551" cy="400667"/>
            <a:chOff x="2960688" y="5773738"/>
            <a:chExt cx="825500" cy="752475"/>
          </a:xfrm>
        </p:grpSpPr>
        <p:sp>
          <p:nvSpPr>
            <p:cNvPr id="148" name="Freeform 185">
              <a:extLst>
                <a:ext uri="{FF2B5EF4-FFF2-40B4-BE49-F238E27FC236}">
                  <a16:creationId xmlns:a16="http://schemas.microsoft.com/office/drawing/2014/main" id="{160FBAEF-547A-CF75-9B64-1C57E84E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500" y="6122988"/>
              <a:ext cx="420688" cy="331788"/>
            </a:xfrm>
            <a:custGeom>
              <a:avLst/>
              <a:gdLst>
                <a:gd name="T0" fmla="*/ 340 w 562"/>
                <a:gd name="T1" fmla="*/ 440 h 440"/>
                <a:gd name="T2" fmla="*/ 562 w 562"/>
                <a:gd name="T3" fmla="*/ 148 h 440"/>
                <a:gd name="T4" fmla="*/ 0 w 562"/>
                <a:gd name="T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2" h="440">
                  <a:moveTo>
                    <a:pt x="340" y="440"/>
                  </a:moveTo>
                  <a:lnTo>
                    <a:pt x="562" y="148"/>
                  </a:lnTo>
                  <a:cubicBezTo>
                    <a:pt x="562" y="148"/>
                    <a:pt x="286" y="84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86">
              <a:extLst>
                <a:ext uri="{FF2B5EF4-FFF2-40B4-BE49-F238E27FC236}">
                  <a16:creationId xmlns:a16="http://schemas.microsoft.com/office/drawing/2014/main" id="{DDE8290D-F9D5-0A10-E659-02BD1E0D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5895975"/>
              <a:ext cx="276225" cy="203200"/>
            </a:xfrm>
            <a:custGeom>
              <a:avLst/>
              <a:gdLst>
                <a:gd name="T0" fmla="*/ 21 w 367"/>
                <a:gd name="T1" fmla="*/ 0 h 269"/>
                <a:gd name="T2" fmla="*/ 0 w 367"/>
                <a:gd name="T3" fmla="*/ 84 h 269"/>
                <a:gd name="T4" fmla="*/ 184 w 367"/>
                <a:gd name="T5" fmla="*/ 269 h 269"/>
                <a:gd name="T6" fmla="*/ 367 w 367"/>
                <a:gd name="T7" fmla="*/ 11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7" h="269">
                  <a:moveTo>
                    <a:pt x="21" y="0"/>
                  </a:moveTo>
                  <a:cubicBezTo>
                    <a:pt x="8" y="25"/>
                    <a:pt x="0" y="53"/>
                    <a:pt x="0" y="84"/>
                  </a:cubicBezTo>
                  <a:cubicBezTo>
                    <a:pt x="0" y="186"/>
                    <a:pt x="82" y="269"/>
                    <a:pt x="184" y="269"/>
                  </a:cubicBezTo>
                  <a:cubicBezTo>
                    <a:pt x="277" y="269"/>
                    <a:pt x="354" y="200"/>
                    <a:pt x="367" y="111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87">
              <a:extLst>
                <a:ext uri="{FF2B5EF4-FFF2-40B4-BE49-F238E27FC236}">
                  <a16:creationId xmlns:a16="http://schemas.microsoft.com/office/drawing/2014/main" id="{509CFFE2-9439-C22E-4AF1-6EA34483D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5773738"/>
              <a:ext cx="309563" cy="201613"/>
            </a:xfrm>
            <a:custGeom>
              <a:avLst/>
              <a:gdLst>
                <a:gd name="T0" fmla="*/ 377 w 412"/>
                <a:gd name="T1" fmla="*/ 269 h 269"/>
                <a:gd name="T2" fmla="*/ 250 w 412"/>
                <a:gd name="T3" fmla="*/ 10 h 269"/>
                <a:gd name="T4" fmla="*/ 193 w 412"/>
                <a:gd name="T5" fmla="*/ 1 h 269"/>
                <a:gd name="T6" fmla="*/ 0 w 412"/>
                <a:gd name="T7" fmla="*/ 1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69">
                  <a:moveTo>
                    <a:pt x="377" y="269"/>
                  </a:moveTo>
                  <a:cubicBezTo>
                    <a:pt x="412" y="151"/>
                    <a:pt x="352" y="43"/>
                    <a:pt x="250" y="10"/>
                  </a:cubicBezTo>
                  <a:cubicBezTo>
                    <a:pt x="231" y="3"/>
                    <a:pt x="212" y="1"/>
                    <a:pt x="193" y="1"/>
                  </a:cubicBezTo>
                  <a:cubicBezTo>
                    <a:pt x="103" y="0"/>
                    <a:pt x="22" y="67"/>
                    <a:pt x="0" y="144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Line 188">
              <a:extLst>
                <a:ext uri="{FF2B5EF4-FFF2-40B4-BE49-F238E27FC236}">
                  <a16:creationId xmlns:a16="http://schemas.microsoft.com/office/drawing/2014/main" id="{4DB686C5-C625-0EEF-F5BD-7876A7B91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3725" y="5881688"/>
              <a:ext cx="344488" cy="109538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89">
              <a:extLst>
                <a:ext uri="{FF2B5EF4-FFF2-40B4-BE49-F238E27FC236}">
                  <a16:creationId xmlns:a16="http://schemas.microsoft.com/office/drawing/2014/main" id="{D77B6963-7CBA-C2AA-E8E0-5E7283F5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6121400"/>
              <a:ext cx="614363" cy="404813"/>
            </a:xfrm>
            <a:custGeom>
              <a:avLst/>
              <a:gdLst>
                <a:gd name="T0" fmla="*/ 318 w 818"/>
                <a:gd name="T1" fmla="*/ 511 h 537"/>
                <a:gd name="T2" fmla="*/ 0 w 818"/>
                <a:gd name="T3" fmla="*/ 511 h 537"/>
                <a:gd name="T4" fmla="*/ 43 w 818"/>
                <a:gd name="T5" fmla="*/ 199 h 537"/>
                <a:gd name="T6" fmla="*/ 248 w 818"/>
                <a:gd name="T7" fmla="*/ 0 h 537"/>
                <a:gd name="T8" fmla="*/ 433 w 818"/>
                <a:gd name="T9" fmla="*/ 140 h 537"/>
                <a:gd name="T10" fmla="*/ 529 w 818"/>
                <a:gd name="T11" fmla="*/ 367 h 537"/>
                <a:gd name="T12" fmla="*/ 770 w 818"/>
                <a:gd name="T13" fmla="*/ 392 h 537"/>
                <a:gd name="T14" fmla="*/ 818 w 818"/>
                <a:gd name="T15" fmla="*/ 463 h 537"/>
                <a:gd name="T16" fmla="*/ 733 w 818"/>
                <a:gd name="T17" fmla="*/ 537 h 537"/>
                <a:gd name="T18" fmla="*/ 458 w 818"/>
                <a:gd name="T19" fmla="*/ 537 h 537"/>
                <a:gd name="T20" fmla="*/ 367 w 818"/>
                <a:gd name="T21" fmla="*/ 475 h 537"/>
                <a:gd name="T22" fmla="*/ 266 w 818"/>
                <a:gd name="T23" fmla="*/ 267 h 537"/>
                <a:gd name="T24" fmla="*/ 266 w 818"/>
                <a:gd name="T25" fmla="*/ 26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8" h="537">
                  <a:moveTo>
                    <a:pt x="318" y="511"/>
                  </a:moveTo>
                  <a:lnTo>
                    <a:pt x="0" y="511"/>
                  </a:lnTo>
                  <a:lnTo>
                    <a:pt x="43" y="199"/>
                  </a:lnTo>
                  <a:cubicBezTo>
                    <a:pt x="65" y="61"/>
                    <a:pt x="144" y="0"/>
                    <a:pt x="248" y="0"/>
                  </a:cubicBezTo>
                  <a:cubicBezTo>
                    <a:pt x="323" y="0"/>
                    <a:pt x="393" y="42"/>
                    <a:pt x="433" y="140"/>
                  </a:cubicBezTo>
                  <a:lnTo>
                    <a:pt x="529" y="367"/>
                  </a:lnTo>
                  <a:lnTo>
                    <a:pt x="770" y="392"/>
                  </a:lnTo>
                  <a:cubicBezTo>
                    <a:pt x="798" y="401"/>
                    <a:pt x="818" y="422"/>
                    <a:pt x="818" y="463"/>
                  </a:cubicBezTo>
                  <a:cubicBezTo>
                    <a:pt x="818" y="511"/>
                    <a:pt x="787" y="537"/>
                    <a:pt x="733" y="537"/>
                  </a:cubicBezTo>
                  <a:lnTo>
                    <a:pt x="458" y="537"/>
                  </a:lnTo>
                  <a:cubicBezTo>
                    <a:pt x="418" y="537"/>
                    <a:pt x="387" y="515"/>
                    <a:pt x="367" y="475"/>
                  </a:cubicBezTo>
                  <a:cubicBezTo>
                    <a:pt x="341" y="420"/>
                    <a:pt x="295" y="326"/>
                    <a:pt x="266" y="267"/>
                  </a:cubicBezTo>
                  <a:lnTo>
                    <a:pt x="266" y="267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Line 190">
              <a:extLst>
                <a:ext uri="{FF2B5EF4-FFF2-40B4-BE49-F238E27FC236}">
                  <a16:creationId xmlns:a16="http://schemas.microsoft.com/office/drawing/2014/main" id="{E8059D00-D340-BBB3-20DD-2172A0683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6475" y="6359525"/>
              <a:ext cx="46038" cy="60325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91">
              <a:extLst>
                <a:ext uri="{FF2B5EF4-FFF2-40B4-BE49-F238E27FC236}">
                  <a16:creationId xmlns:a16="http://schemas.microsoft.com/office/drawing/2014/main" id="{EFBEAD71-B6CC-0F02-E65E-A6237071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5" y="6199188"/>
              <a:ext cx="346075" cy="112713"/>
            </a:xfrm>
            <a:custGeom>
              <a:avLst/>
              <a:gdLst>
                <a:gd name="T0" fmla="*/ 422 w 461"/>
                <a:gd name="T1" fmla="*/ 150 h 150"/>
                <a:gd name="T2" fmla="*/ 461 w 461"/>
                <a:gd name="T3" fmla="*/ 101 h 150"/>
                <a:gd name="T4" fmla="*/ 87 w 461"/>
                <a:gd name="T5" fmla="*/ 0 h 150"/>
                <a:gd name="T6" fmla="*/ 0 w 461"/>
                <a:gd name="T7" fmla="*/ 10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150">
                  <a:moveTo>
                    <a:pt x="422" y="150"/>
                  </a:moveTo>
                  <a:lnTo>
                    <a:pt x="461" y="101"/>
                  </a:lnTo>
                  <a:lnTo>
                    <a:pt x="87" y="0"/>
                  </a:lnTo>
                  <a:lnTo>
                    <a:pt x="0" y="104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92">
              <a:extLst>
                <a:ext uri="{FF2B5EF4-FFF2-40B4-BE49-F238E27FC236}">
                  <a16:creationId xmlns:a16="http://schemas.microsoft.com/office/drawing/2014/main" id="{11DA5467-B34C-BE53-D613-F94640748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663" y="6234113"/>
              <a:ext cx="109538" cy="88900"/>
            </a:xfrm>
            <a:custGeom>
              <a:avLst/>
              <a:gdLst>
                <a:gd name="T0" fmla="*/ 0 w 148"/>
                <a:gd name="T1" fmla="*/ 99 h 118"/>
                <a:gd name="T2" fmla="*/ 56 w 148"/>
                <a:gd name="T3" fmla="*/ 118 h 118"/>
                <a:gd name="T4" fmla="*/ 148 w 148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118">
                  <a:moveTo>
                    <a:pt x="0" y="99"/>
                  </a:moveTo>
                  <a:lnTo>
                    <a:pt x="56" y="118"/>
                  </a:lnTo>
                  <a:lnTo>
                    <a:pt x="148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Lock8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D630613-68FA-7966-A521-AE1923B9F292}"/>
              </a:ext>
            </a:extLst>
          </p:cNvPr>
          <p:cNvGrpSpPr>
            <a:grpSpLocks noChangeAspect="1"/>
          </p:cNvGrpSpPr>
          <p:nvPr/>
        </p:nvGrpSpPr>
        <p:grpSpPr>
          <a:xfrm>
            <a:off x="2566457" y="4208598"/>
            <a:ext cx="337357" cy="472300"/>
            <a:chOff x="1591882" y="4225410"/>
            <a:chExt cx="387804" cy="542925"/>
          </a:xfrm>
          <a:solidFill>
            <a:schemeClr val="bg1"/>
          </a:solidFill>
        </p:grpSpPr>
        <p:sp>
          <p:nvSpPr>
            <p:cNvPr id="188" name="Freeform 330">
              <a:extLst>
                <a:ext uri="{FF2B5EF4-FFF2-40B4-BE49-F238E27FC236}">
                  <a16:creationId xmlns:a16="http://schemas.microsoft.com/office/drawing/2014/main" id="{D2CC349D-D6A0-2BDB-E041-63C17D61B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882" y="4443548"/>
              <a:ext cx="387804" cy="324787"/>
            </a:xfrm>
            <a:custGeom>
              <a:avLst/>
              <a:gdLst>
                <a:gd name="T0" fmla="*/ 1759 w 3518"/>
                <a:gd name="T1" fmla="*/ 2902 h 2902"/>
                <a:gd name="T2" fmla="*/ 0 w 3518"/>
                <a:gd name="T3" fmla="*/ 1144 h 2902"/>
                <a:gd name="T4" fmla="*/ 381 w 3518"/>
                <a:gd name="T5" fmla="*/ 51 h 2902"/>
                <a:gd name="T6" fmla="*/ 522 w 3518"/>
                <a:gd name="T7" fmla="*/ 34 h 2902"/>
                <a:gd name="T8" fmla="*/ 538 w 3518"/>
                <a:gd name="T9" fmla="*/ 175 h 2902"/>
                <a:gd name="T10" fmla="*/ 201 w 3518"/>
                <a:gd name="T11" fmla="*/ 1144 h 2902"/>
                <a:gd name="T12" fmla="*/ 1759 w 3518"/>
                <a:gd name="T13" fmla="*/ 2702 h 2902"/>
                <a:gd name="T14" fmla="*/ 3318 w 3518"/>
                <a:gd name="T15" fmla="*/ 1144 h 2902"/>
                <a:gd name="T16" fmla="*/ 2984 w 3518"/>
                <a:gd name="T17" fmla="*/ 178 h 2902"/>
                <a:gd name="T18" fmla="*/ 3000 w 3518"/>
                <a:gd name="T19" fmla="*/ 38 h 2902"/>
                <a:gd name="T20" fmla="*/ 3140 w 3518"/>
                <a:gd name="T21" fmla="*/ 54 h 2902"/>
                <a:gd name="T22" fmla="*/ 3518 w 3518"/>
                <a:gd name="T23" fmla="*/ 1144 h 2902"/>
                <a:gd name="T24" fmla="*/ 1759 w 3518"/>
                <a:gd name="T25" fmla="*/ 2902 h 2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18" h="2902">
                  <a:moveTo>
                    <a:pt x="1759" y="2902"/>
                  </a:moveTo>
                  <a:cubicBezTo>
                    <a:pt x="789" y="2902"/>
                    <a:pt x="0" y="2113"/>
                    <a:pt x="0" y="1144"/>
                  </a:cubicBezTo>
                  <a:cubicBezTo>
                    <a:pt x="0" y="742"/>
                    <a:pt x="133" y="364"/>
                    <a:pt x="381" y="51"/>
                  </a:cubicBezTo>
                  <a:cubicBezTo>
                    <a:pt x="416" y="7"/>
                    <a:pt x="479" y="0"/>
                    <a:pt x="522" y="34"/>
                  </a:cubicBezTo>
                  <a:cubicBezTo>
                    <a:pt x="565" y="69"/>
                    <a:pt x="573" y="132"/>
                    <a:pt x="538" y="175"/>
                  </a:cubicBezTo>
                  <a:cubicBezTo>
                    <a:pt x="318" y="453"/>
                    <a:pt x="201" y="788"/>
                    <a:pt x="201" y="1144"/>
                  </a:cubicBezTo>
                  <a:cubicBezTo>
                    <a:pt x="201" y="2003"/>
                    <a:pt x="900" y="2702"/>
                    <a:pt x="1759" y="2702"/>
                  </a:cubicBezTo>
                  <a:cubicBezTo>
                    <a:pt x="2619" y="2702"/>
                    <a:pt x="3318" y="2003"/>
                    <a:pt x="3318" y="1144"/>
                  </a:cubicBezTo>
                  <a:cubicBezTo>
                    <a:pt x="3318" y="789"/>
                    <a:pt x="3202" y="456"/>
                    <a:pt x="2984" y="178"/>
                  </a:cubicBezTo>
                  <a:cubicBezTo>
                    <a:pt x="2949" y="135"/>
                    <a:pt x="2956" y="72"/>
                    <a:pt x="3000" y="38"/>
                  </a:cubicBezTo>
                  <a:cubicBezTo>
                    <a:pt x="3044" y="4"/>
                    <a:pt x="3106" y="11"/>
                    <a:pt x="3140" y="54"/>
                  </a:cubicBezTo>
                  <a:cubicBezTo>
                    <a:pt x="3388" y="368"/>
                    <a:pt x="3518" y="744"/>
                    <a:pt x="3518" y="1144"/>
                  </a:cubicBezTo>
                  <a:cubicBezTo>
                    <a:pt x="3518" y="2113"/>
                    <a:pt x="2729" y="2902"/>
                    <a:pt x="1759" y="29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DDAAEE18-D3FD-FD8A-3317-11E2F44D6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813" y="4225410"/>
              <a:ext cx="310243" cy="232682"/>
            </a:xfrm>
            <a:custGeom>
              <a:avLst/>
              <a:gdLst>
                <a:gd name="T0" fmla="*/ 2800 w 2800"/>
                <a:gd name="T1" fmla="*/ 2103 h 2103"/>
                <a:gd name="T2" fmla="*/ 2600 w 2800"/>
                <a:gd name="T3" fmla="*/ 2103 h 2103"/>
                <a:gd name="T4" fmla="*/ 2600 w 2800"/>
                <a:gd name="T5" fmla="*/ 1280 h 2103"/>
                <a:gd name="T6" fmla="*/ 1532 w 2800"/>
                <a:gd name="T7" fmla="*/ 200 h 2103"/>
                <a:gd name="T8" fmla="*/ 1322 w 2800"/>
                <a:gd name="T9" fmla="*/ 200 h 2103"/>
                <a:gd name="T10" fmla="*/ 200 w 2800"/>
                <a:gd name="T11" fmla="*/ 1280 h 2103"/>
                <a:gd name="T12" fmla="*/ 200 w 2800"/>
                <a:gd name="T13" fmla="*/ 2084 h 2103"/>
                <a:gd name="T14" fmla="*/ 0 w 2800"/>
                <a:gd name="T15" fmla="*/ 2084 h 2103"/>
                <a:gd name="T16" fmla="*/ 0 w 2800"/>
                <a:gd name="T17" fmla="*/ 1280 h 2103"/>
                <a:gd name="T18" fmla="*/ 405 w 2800"/>
                <a:gd name="T19" fmla="*/ 367 h 2103"/>
                <a:gd name="T20" fmla="*/ 1322 w 2800"/>
                <a:gd name="T21" fmla="*/ 0 h 2103"/>
                <a:gd name="T22" fmla="*/ 1532 w 2800"/>
                <a:gd name="T23" fmla="*/ 0 h 2103"/>
                <a:gd name="T24" fmla="*/ 2424 w 2800"/>
                <a:gd name="T25" fmla="*/ 369 h 2103"/>
                <a:gd name="T26" fmla="*/ 2800 w 2800"/>
                <a:gd name="T27" fmla="*/ 1280 h 2103"/>
                <a:gd name="T28" fmla="*/ 2800 w 2800"/>
                <a:gd name="T29" fmla="*/ 2103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0" h="2103">
                  <a:moveTo>
                    <a:pt x="2800" y="2103"/>
                  </a:moveTo>
                  <a:lnTo>
                    <a:pt x="2600" y="2103"/>
                  </a:lnTo>
                  <a:lnTo>
                    <a:pt x="2600" y="1280"/>
                  </a:lnTo>
                  <a:cubicBezTo>
                    <a:pt x="2600" y="685"/>
                    <a:pt x="2121" y="200"/>
                    <a:pt x="1532" y="200"/>
                  </a:cubicBezTo>
                  <a:lnTo>
                    <a:pt x="1322" y="200"/>
                  </a:lnTo>
                  <a:cubicBezTo>
                    <a:pt x="714" y="200"/>
                    <a:pt x="200" y="695"/>
                    <a:pt x="200" y="1280"/>
                  </a:cubicBezTo>
                  <a:lnTo>
                    <a:pt x="200" y="2084"/>
                  </a:lnTo>
                  <a:lnTo>
                    <a:pt x="0" y="2084"/>
                  </a:lnTo>
                  <a:lnTo>
                    <a:pt x="0" y="1280"/>
                  </a:lnTo>
                  <a:cubicBezTo>
                    <a:pt x="0" y="936"/>
                    <a:pt x="144" y="611"/>
                    <a:pt x="405" y="367"/>
                  </a:cubicBezTo>
                  <a:cubicBezTo>
                    <a:pt x="654" y="134"/>
                    <a:pt x="988" y="0"/>
                    <a:pt x="1322" y="0"/>
                  </a:cubicBezTo>
                  <a:lnTo>
                    <a:pt x="1532" y="0"/>
                  </a:lnTo>
                  <a:cubicBezTo>
                    <a:pt x="1869" y="0"/>
                    <a:pt x="2186" y="131"/>
                    <a:pt x="2424" y="369"/>
                  </a:cubicBezTo>
                  <a:cubicBezTo>
                    <a:pt x="2667" y="610"/>
                    <a:pt x="2800" y="934"/>
                    <a:pt x="2800" y="1280"/>
                  </a:cubicBezTo>
                  <a:lnTo>
                    <a:pt x="2800" y="210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332">
              <a:extLst>
                <a:ext uri="{FF2B5EF4-FFF2-40B4-BE49-F238E27FC236}">
                  <a16:creationId xmlns:a16="http://schemas.microsoft.com/office/drawing/2014/main" id="{62D6BE22-EAAF-0C67-23A8-87F20D83D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289" y="4273885"/>
              <a:ext cx="213292" cy="150275"/>
            </a:xfrm>
            <a:custGeom>
              <a:avLst/>
              <a:gdLst>
                <a:gd name="T0" fmla="*/ 100 w 1921"/>
                <a:gd name="T1" fmla="*/ 1333 h 1333"/>
                <a:gd name="T2" fmla="*/ 0 w 1921"/>
                <a:gd name="T3" fmla="*/ 1233 h 1333"/>
                <a:gd name="T4" fmla="*/ 0 w 1921"/>
                <a:gd name="T5" fmla="*/ 1002 h 1333"/>
                <a:gd name="T6" fmla="*/ 961 w 1921"/>
                <a:gd name="T7" fmla="*/ 0 h 1333"/>
                <a:gd name="T8" fmla="*/ 1921 w 1921"/>
                <a:gd name="T9" fmla="*/ 1002 h 1333"/>
                <a:gd name="T10" fmla="*/ 1921 w 1921"/>
                <a:gd name="T11" fmla="*/ 1194 h 1333"/>
                <a:gd name="T12" fmla="*/ 1821 w 1921"/>
                <a:gd name="T13" fmla="*/ 1294 h 1333"/>
                <a:gd name="T14" fmla="*/ 1721 w 1921"/>
                <a:gd name="T15" fmla="*/ 1194 h 1333"/>
                <a:gd name="T16" fmla="*/ 1721 w 1921"/>
                <a:gd name="T17" fmla="*/ 1002 h 1333"/>
                <a:gd name="T18" fmla="*/ 961 w 1921"/>
                <a:gd name="T19" fmla="*/ 200 h 1333"/>
                <a:gd name="T20" fmla="*/ 199 w 1921"/>
                <a:gd name="T21" fmla="*/ 1002 h 1333"/>
                <a:gd name="T22" fmla="*/ 199 w 1921"/>
                <a:gd name="T23" fmla="*/ 1233 h 1333"/>
                <a:gd name="T24" fmla="*/ 100 w 1921"/>
                <a:gd name="T25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1" h="1333">
                  <a:moveTo>
                    <a:pt x="100" y="1333"/>
                  </a:moveTo>
                  <a:cubicBezTo>
                    <a:pt x="45" y="1333"/>
                    <a:pt x="0" y="1288"/>
                    <a:pt x="0" y="1233"/>
                  </a:cubicBezTo>
                  <a:lnTo>
                    <a:pt x="0" y="1002"/>
                  </a:lnTo>
                  <a:cubicBezTo>
                    <a:pt x="0" y="459"/>
                    <a:pt x="439" y="0"/>
                    <a:pt x="961" y="0"/>
                  </a:cubicBezTo>
                  <a:cubicBezTo>
                    <a:pt x="1481" y="0"/>
                    <a:pt x="1921" y="459"/>
                    <a:pt x="1921" y="1002"/>
                  </a:cubicBezTo>
                  <a:lnTo>
                    <a:pt x="1921" y="1194"/>
                  </a:lnTo>
                  <a:cubicBezTo>
                    <a:pt x="1921" y="1250"/>
                    <a:pt x="1876" y="1294"/>
                    <a:pt x="1821" y="1294"/>
                  </a:cubicBezTo>
                  <a:cubicBezTo>
                    <a:pt x="1765" y="1294"/>
                    <a:pt x="1721" y="1250"/>
                    <a:pt x="1721" y="1194"/>
                  </a:cubicBezTo>
                  <a:lnTo>
                    <a:pt x="1721" y="1002"/>
                  </a:lnTo>
                  <a:cubicBezTo>
                    <a:pt x="1721" y="567"/>
                    <a:pt x="1372" y="200"/>
                    <a:pt x="961" y="200"/>
                  </a:cubicBezTo>
                  <a:cubicBezTo>
                    <a:pt x="548" y="200"/>
                    <a:pt x="199" y="567"/>
                    <a:pt x="199" y="1002"/>
                  </a:cubicBezTo>
                  <a:lnTo>
                    <a:pt x="199" y="1233"/>
                  </a:lnTo>
                  <a:cubicBezTo>
                    <a:pt x="199" y="1288"/>
                    <a:pt x="156" y="1333"/>
                    <a:pt x="100" y="13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B96C0DA1-776B-9039-3341-9D6A56E31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289" y="4375682"/>
              <a:ext cx="218141" cy="48475"/>
            </a:xfrm>
            <a:custGeom>
              <a:avLst/>
              <a:gdLst>
                <a:gd name="T0" fmla="*/ 114 w 1935"/>
                <a:gd name="T1" fmla="*/ 458 h 458"/>
                <a:gd name="T2" fmla="*/ 29 w 1935"/>
                <a:gd name="T3" fmla="*/ 412 h 458"/>
                <a:gd name="T4" fmla="*/ 60 w 1935"/>
                <a:gd name="T5" fmla="*/ 274 h 458"/>
                <a:gd name="T6" fmla="*/ 1003 w 1935"/>
                <a:gd name="T7" fmla="*/ 0 h 458"/>
                <a:gd name="T8" fmla="*/ 1870 w 1935"/>
                <a:gd name="T9" fmla="*/ 228 h 458"/>
                <a:gd name="T10" fmla="*/ 1908 w 1935"/>
                <a:gd name="T11" fmla="*/ 364 h 458"/>
                <a:gd name="T12" fmla="*/ 1772 w 1935"/>
                <a:gd name="T13" fmla="*/ 402 h 458"/>
                <a:gd name="T14" fmla="*/ 1003 w 1935"/>
                <a:gd name="T15" fmla="*/ 200 h 458"/>
                <a:gd name="T16" fmla="*/ 167 w 1935"/>
                <a:gd name="T17" fmla="*/ 443 h 458"/>
                <a:gd name="T18" fmla="*/ 114 w 1935"/>
                <a:gd name="T1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5" h="458">
                  <a:moveTo>
                    <a:pt x="114" y="458"/>
                  </a:moveTo>
                  <a:cubicBezTo>
                    <a:pt x="81" y="458"/>
                    <a:pt x="49" y="442"/>
                    <a:pt x="29" y="412"/>
                  </a:cubicBezTo>
                  <a:cubicBezTo>
                    <a:pt x="0" y="365"/>
                    <a:pt x="13" y="304"/>
                    <a:pt x="60" y="274"/>
                  </a:cubicBezTo>
                  <a:cubicBezTo>
                    <a:pt x="342" y="94"/>
                    <a:pt x="668" y="0"/>
                    <a:pt x="1003" y="0"/>
                  </a:cubicBezTo>
                  <a:cubicBezTo>
                    <a:pt x="1307" y="0"/>
                    <a:pt x="1608" y="79"/>
                    <a:pt x="1870" y="228"/>
                  </a:cubicBezTo>
                  <a:cubicBezTo>
                    <a:pt x="1918" y="255"/>
                    <a:pt x="1935" y="316"/>
                    <a:pt x="1908" y="364"/>
                  </a:cubicBezTo>
                  <a:cubicBezTo>
                    <a:pt x="1881" y="412"/>
                    <a:pt x="1820" y="429"/>
                    <a:pt x="1772" y="402"/>
                  </a:cubicBezTo>
                  <a:cubicBezTo>
                    <a:pt x="1539" y="270"/>
                    <a:pt x="1273" y="200"/>
                    <a:pt x="1003" y="200"/>
                  </a:cubicBezTo>
                  <a:cubicBezTo>
                    <a:pt x="706" y="200"/>
                    <a:pt x="417" y="284"/>
                    <a:pt x="167" y="443"/>
                  </a:cubicBezTo>
                  <a:cubicBezTo>
                    <a:pt x="150" y="453"/>
                    <a:pt x="133" y="458"/>
                    <a:pt x="114" y="4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334">
              <a:extLst>
                <a:ext uri="{FF2B5EF4-FFF2-40B4-BE49-F238E27FC236}">
                  <a16:creationId xmlns:a16="http://schemas.microsoft.com/office/drawing/2014/main" id="{13A50DC3-3081-B49F-F0A8-C13FDD6D4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2764" y="4462938"/>
              <a:ext cx="126036" cy="227836"/>
            </a:xfrm>
            <a:custGeom>
              <a:avLst/>
              <a:gdLst>
                <a:gd name="T0" fmla="*/ 559 w 1106"/>
                <a:gd name="T1" fmla="*/ 200 h 2050"/>
                <a:gd name="T2" fmla="*/ 200 w 1106"/>
                <a:gd name="T3" fmla="*/ 554 h 2050"/>
                <a:gd name="T4" fmla="*/ 369 w 1106"/>
                <a:gd name="T5" fmla="*/ 860 h 2050"/>
                <a:gd name="T6" fmla="*/ 412 w 1106"/>
                <a:gd name="T7" fmla="*/ 890 h 2050"/>
                <a:gd name="T8" fmla="*/ 412 w 1106"/>
                <a:gd name="T9" fmla="*/ 1690 h 2050"/>
                <a:gd name="T10" fmla="*/ 562 w 1106"/>
                <a:gd name="T11" fmla="*/ 1850 h 2050"/>
                <a:gd name="T12" fmla="*/ 568 w 1106"/>
                <a:gd name="T13" fmla="*/ 1850 h 2050"/>
                <a:gd name="T14" fmla="*/ 671 w 1106"/>
                <a:gd name="T15" fmla="*/ 1690 h 2050"/>
                <a:gd name="T16" fmla="*/ 671 w 1106"/>
                <a:gd name="T17" fmla="*/ 884 h 2050"/>
                <a:gd name="T18" fmla="*/ 725 w 1106"/>
                <a:gd name="T19" fmla="*/ 856 h 2050"/>
                <a:gd name="T20" fmla="*/ 906 w 1106"/>
                <a:gd name="T21" fmla="*/ 554 h 2050"/>
                <a:gd name="T22" fmla="*/ 559 w 1106"/>
                <a:gd name="T23" fmla="*/ 200 h 2050"/>
                <a:gd name="T24" fmla="*/ 568 w 1106"/>
                <a:gd name="T25" fmla="*/ 2050 h 2050"/>
                <a:gd name="T26" fmla="*/ 562 w 1106"/>
                <a:gd name="T27" fmla="*/ 2050 h 2050"/>
                <a:gd name="T28" fmla="*/ 212 w 1106"/>
                <a:gd name="T29" fmla="*/ 1690 h 2050"/>
                <a:gd name="T30" fmla="*/ 212 w 1106"/>
                <a:gd name="T31" fmla="*/ 991 h 2050"/>
                <a:gd name="T32" fmla="*/ 0 w 1106"/>
                <a:gd name="T33" fmla="*/ 554 h 2050"/>
                <a:gd name="T34" fmla="*/ 559 w 1106"/>
                <a:gd name="T35" fmla="*/ 0 h 2050"/>
                <a:gd name="T36" fmla="*/ 1106 w 1106"/>
                <a:gd name="T37" fmla="*/ 554 h 2050"/>
                <a:gd name="T38" fmla="*/ 871 w 1106"/>
                <a:gd name="T39" fmla="*/ 1001 h 2050"/>
                <a:gd name="T40" fmla="*/ 871 w 1106"/>
                <a:gd name="T41" fmla="*/ 1690 h 2050"/>
                <a:gd name="T42" fmla="*/ 568 w 1106"/>
                <a:gd name="T43" fmla="*/ 2050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6" h="2050">
                  <a:moveTo>
                    <a:pt x="559" y="200"/>
                  </a:moveTo>
                  <a:cubicBezTo>
                    <a:pt x="361" y="200"/>
                    <a:pt x="200" y="359"/>
                    <a:pt x="200" y="554"/>
                  </a:cubicBezTo>
                  <a:cubicBezTo>
                    <a:pt x="200" y="693"/>
                    <a:pt x="291" y="806"/>
                    <a:pt x="369" y="860"/>
                  </a:cubicBezTo>
                  <a:lnTo>
                    <a:pt x="412" y="890"/>
                  </a:lnTo>
                  <a:lnTo>
                    <a:pt x="412" y="1690"/>
                  </a:lnTo>
                  <a:cubicBezTo>
                    <a:pt x="412" y="1766"/>
                    <a:pt x="490" y="1850"/>
                    <a:pt x="562" y="1850"/>
                  </a:cubicBezTo>
                  <a:lnTo>
                    <a:pt x="568" y="1850"/>
                  </a:lnTo>
                  <a:cubicBezTo>
                    <a:pt x="639" y="1850"/>
                    <a:pt x="671" y="1757"/>
                    <a:pt x="671" y="1690"/>
                  </a:cubicBezTo>
                  <a:lnTo>
                    <a:pt x="671" y="884"/>
                  </a:lnTo>
                  <a:lnTo>
                    <a:pt x="725" y="856"/>
                  </a:lnTo>
                  <a:cubicBezTo>
                    <a:pt x="842" y="794"/>
                    <a:pt x="906" y="688"/>
                    <a:pt x="906" y="554"/>
                  </a:cubicBezTo>
                  <a:cubicBezTo>
                    <a:pt x="906" y="356"/>
                    <a:pt x="754" y="200"/>
                    <a:pt x="559" y="200"/>
                  </a:cubicBezTo>
                  <a:close/>
                  <a:moveTo>
                    <a:pt x="568" y="2050"/>
                  </a:moveTo>
                  <a:lnTo>
                    <a:pt x="562" y="2050"/>
                  </a:lnTo>
                  <a:cubicBezTo>
                    <a:pt x="382" y="2050"/>
                    <a:pt x="212" y="1875"/>
                    <a:pt x="212" y="1690"/>
                  </a:cubicBezTo>
                  <a:lnTo>
                    <a:pt x="212" y="991"/>
                  </a:lnTo>
                  <a:cubicBezTo>
                    <a:pt x="102" y="899"/>
                    <a:pt x="0" y="745"/>
                    <a:pt x="0" y="554"/>
                  </a:cubicBezTo>
                  <a:cubicBezTo>
                    <a:pt x="0" y="249"/>
                    <a:pt x="250" y="0"/>
                    <a:pt x="559" y="0"/>
                  </a:cubicBezTo>
                  <a:cubicBezTo>
                    <a:pt x="866" y="0"/>
                    <a:pt x="1106" y="243"/>
                    <a:pt x="1106" y="554"/>
                  </a:cubicBezTo>
                  <a:cubicBezTo>
                    <a:pt x="1106" y="738"/>
                    <a:pt x="1020" y="901"/>
                    <a:pt x="871" y="1001"/>
                  </a:cubicBezTo>
                  <a:lnTo>
                    <a:pt x="871" y="1690"/>
                  </a:lnTo>
                  <a:cubicBezTo>
                    <a:pt x="871" y="1865"/>
                    <a:pt x="765" y="2050"/>
                    <a:pt x="568" y="20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1" name="QR_cod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CBC9DA-51B5-98CE-00EC-D8448824E68F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3218625" y="5220360"/>
            <a:ext cx="407027" cy="407907"/>
          </a:xfrm>
          <a:custGeom>
            <a:avLst/>
            <a:gdLst>
              <a:gd name="T0" fmla="*/ 63 w 200"/>
              <a:gd name="T1" fmla="*/ 13 h 200"/>
              <a:gd name="T2" fmla="*/ 0 w 200"/>
              <a:gd name="T3" fmla="*/ 0 h 200"/>
              <a:gd name="T4" fmla="*/ 25 w 200"/>
              <a:gd name="T5" fmla="*/ 50 h 200"/>
              <a:gd name="T6" fmla="*/ 188 w 200"/>
              <a:gd name="T7" fmla="*/ 63 h 200"/>
              <a:gd name="T8" fmla="*/ 125 w 200"/>
              <a:gd name="T9" fmla="*/ 75 h 200"/>
              <a:gd name="T10" fmla="*/ 175 w 200"/>
              <a:gd name="T11" fmla="*/ 50 h 200"/>
              <a:gd name="T12" fmla="*/ 13 w 200"/>
              <a:gd name="T13" fmla="*/ 188 h 200"/>
              <a:gd name="T14" fmla="*/ 75 w 200"/>
              <a:gd name="T15" fmla="*/ 200 h 200"/>
              <a:gd name="T16" fmla="*/ 50 w 200"/>
              <a:gd name="T17" fmla="*/ 150 h 200"/>
              <a:gd name="T18" fmla="*/ 100 w 200"/>
              <a:gd name="T19" fmla="*/ 0 h 200"/>
              <a:gd name="T20" fmla="*/ 113 w 200"/>
              <a:gd name="T21" fmla="*/ 13 h 200"/>
              <a:gd name="T22" fmla="*/ 100 w 200"/>
              <a:gd name="T23" fmla="*/ 25 h 200"/>
              <a:gd name="T24" fmla="*/ 113 w 200"/>
              <a:gd name="T25" fmla="*/ 38 h 200"/>
              <a:gd name="T26" fmla="*/ 100 w 200"/>
              <a:gd name="T27" fmla="*/ 50 h 200"/>
              <a:gd name="T28" fmla="*/ 113 w 200"/>
              <a:gd name="T29" fmla="*/ 63 h 200"/>
              <a:gd name="T30" fmla="*/ 100 w 200"/>
              <a:gd name="T31" fmla="*/ 75 h 200"/>
              <a:gd name="T32" fmla="*/ 100 w 200"/>
              <a:gd name="T33" fmla="*/ 100 h 200"/>
              <a:gd name="T34" fmla="*/ 113 w 200"/>
              <a:gd name="T35" fmla="*/ 113 h 200"/>
              <a:gd name="T36" fmla="*/ 100 w 200"/>
              <a:gd name="T37" fmla="*/ 125 h 200"/>
              <a:gd name="T38" fmla="*/ 113 w 200"/>
              <a:gd name="T39" fmla="*/ 138 h 200"/>
              <a:gd name="T40" fmla="*/ 100 w 200"/>
              <a:gd name="T41" fmla="*/ 150 h 200"/>
              <a:gd name="T42" fmla="*/ 113 w 200"/>
              <a:gd name="T43" fmla="*/ 163 h 200"/>
              <a:gd name="T44" fmla="*/ 100 w 200"/>
              <a:gd name="T45" fmla="*/ 175 h 200"/>
              <a:gd name="T46" fmla="*/ 113 w 200"/>
              <a:gd name="T47" fmla="*/ 188 h 200"/>
              <a:gd name="T48" fmla="*/ 200 w 200"/>
              <a:gd name="T49" fmla="*/ 100 h 200"/>
              <a:gd name="T50" fmla="*/ 25 w 200"/>
              <a:gd name="T51" fmla="*/ 100 h 200"/>
              <a:gd name="T52" fmla="*/ 38 w 200"/>
              <a:gd name="T53" fmla="*/ 88 h 200"/>
              <a:gd name="T54" fmla="*/ 13 w 200"/>
              <a:gd name="T55" fmla="*/ 88 h 200"/>
              <a:gd name="T56" fmla="*/ 63 w 200"/>
              <a:gd name="T57" fmla="*/ 88 h 200"/>
              <a:gd name="T58" fmla="*/ 75 w 200"/>
              <a:gd name="T59" fmla="*/ 100 h 200"/>
              <a:gd name="T60" fmla="*/ 88 w 200"/>
              <a:gd name="T61" fmla="*/ 88 h 200"/>
              <a:gd name="T62" fmla="*/ 125 w 200"/>
              <a:gd name="T63" fmla="*/ 100 h 200"/>
              <a:gd name="T64" fmla="*/ 138 w 200"/>
              <a:gd name="T65" fmla="*/ 88 h 200"/>
              <a:gd name="T66" fmla="*/ 150 w 200"/>
              <a:gd name="T67" fmla="*/ 100 h 200"/>
              <a:gd name="T68" fmla="*/ 163 w 200"/>
              <a:gd name="T69" fmla="*/ 88 h 200"/>
              <a:gd name="T70" fmla="*/ 175 w 200"/>
              <a:gd name="T71" fmla="*/ 100 h 200"/>
              <a:gd name="T72" fmla="*/ 188 w 200"/>
              <a:gd name="T73" fmla="*/ 88 h 200"/>
              <a:gd name="T74" fmla="*/ 200 w 200"/>
              <a:gd name="T75" fmla="*/ 125 h 200"/>
              <a:gd name="T76" fmla="*/ 125 w 200"/>
              <a:gd name="T77" fmla="*/ 125 h 200"/>
              <a:gd name="T78" fmla="*/ 138 w 200"/>
              <a:gd name="T79" fmla="*/ 113 h 200"/>
              <a:gd name="T80" fmla="*/ 150 w 200"/>
              <a:gd name="T81" fmla="*/ 125 h 200"/>
              <a:gd name="T82" fmla="*/ 175 w 200"/>
              <a:gd name="T83" fmla="*/ 125 h 200"/>
              <a:gd name="T84" fmla="*/ 188 w 200"/>
              <a:gd name="T85" fmla="*/ 113 h 200"/>
              <a:gd name="T86" fmla="*/ 200 w 200"/>
              <a:gd name="T87" fmla="*/ 150 h 200"/>
              <a:gd name="T88" fmla="*/ 125 w 200"/>
              <a:gd name="T89" fmla="*/ 150 h 200"/>
              <a:gd name="T90" fmla="*/ 138 w 200"/>
              <a:gd name="T91" fmla="*/ 138 h 200"/>
              <a:gd name="T92" fmla="*/ 163 w 200"/>
              <a:gd name="T93" fmla="*/ 138 h 200"/>
              <a:gd name="T94" fmla="*/ 175 w 200"/>
              <a:gd name="T95" fmla="*/ 150 h 200"/>
              <a:gd name="T96" fmla="*/ 188 w 200"/>
              <a:gd name="T97" fmla="*/ 138 h 200"/>
              <a:gd name="T98" fmla="*/ 200 w 200"/>
              <a:gd name="T99" fmla="*/ 175 h 200"/>
              <a:gd name="T100" fmla="*/ 138 w 200"/>
              <a:gd name="T101" fmla="*/ 163 h 200"/>
              <a:gd name="T102" fmla="*/ 150 w 200"/>
              <a:gd name="T103" fmla="*/ 175 h 200"/>
              <a:gd name="T104" fmla="*/ 163 w 200"/>
              <a:gd name="T105" fmla="*/ 163 h 200"/>
              <a:gd name="T106" fmla="*/ 175 w 200"/>
              <a:gd name="T107" fmla="*/ 175 h 200"/>
              <a:gd name="T108" fmla="*/ 138 w 200"/>
              <a:gd name="T109" fmla="*/ 188 h 200"/>
              <a:gd name="T110" fmla="*/ 163 w 200"/>
              <a:gd name="T111" fmla="*/ 188 h 200"/>
              <a:gd name="T112" fmla="*/ 188 w 200"/>
              <a:gd name="T113" fmla="*/ 1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0" h="200">
                <a:moveTo>
                  <a:pt x="63" y="13"/>
                </a:moveTo>
                <a:lnTo>
                  <a:pt x="13" y="13"/>
                </a:lnTo>
                <a:lnTo>
                  <a:pt x="13" y="63"/>
                </a:lnTo>
                <a:lnTo>
                  <a:pt x="63" y="63"/>
                </a:lnTo>
                <a:lnTo>
                  <a:pt x="63" y="13"/>
                </a:lnTo>
                <a:close/>
                <a:moveTo>
                  <a:pt x="75" y="0"/>
                </a:moveTo>
                <a:lnTo>
                  <a:pt x="75" y="0"/>
                </a:lnTo>
                <a:lnTo>
                  <a:pt x="75" y="75"/>
                </a:lnTo>
                <a:lnTo>
                  <a:pt x="0" y="75"/>
                </a:lnTo>
                <a:lnTo>
                  <a:pt x="0" y="0"/>
                </a:lnTo>
                <a:lnTo>
                  <a:pt x="75" y="0"/>
                </a:lnTo>
                <a:close/>
                <a:moveTo>
                  <a:pt x="25" y="25"/>
                </a:moveTo>
                <a:lnTo>
                  <a:pt x="50" y="25"/>
                </a:lnTo>
                <a:lnTo>
                  <a:pt x="50" y="50"/>
                </a:lnTo>
                <a:lnTo>
                  <a:pt x="25" y="50"/>
                </a:lnTo>
                <a:lnTo>
                  <a:pt x="25" y="25"/>
                </a:lnTo>
                <a:close/>
                <a:moveTo>
                  <a:pt x="188" y="13"/>
                </a:moveTo>
                <a:lnTo>
                  <a:pt x="138" y="13"/>
                </a:lnTo>
                <a:lnTo>
                  <a:pt x="138" y="63"/>
                </a:lnTo>
                <a:lnTo>
                  <a:pt x="188" y="63"/>
                </a:lnTo>
                <a:lnTo>
                  <a:pt x="188" y="13"/>
                </a:lnTo>
                <a:close/>
                <a:moveTo>
                  <a:pt x="200" y="0"/>
                </a:moveTo>
                <a:lnTo>
                  <a:pt x="200" y="0"/>
                </a:lnTo>
                <a:lnTo>
                  <a:pt x="200" y="75"/>
                </a:lnTo>
                <a:lnTo>
                  <a:pt x="125" y="75"/>
                </a:lnTo>
                <a:lnTo>
                  <a:pt x="125" y="0"/>
                </a:lnTo>
                <a:lnTo>
                  <a:pt x="200" y="0"/>
                </a:lnTo>
                <a:close/>
                <a:moveTo>
                  <a:pt x="150" y="25"/>
                </a:moveTo>
                <a:lnTo>
                  <a:pt x="175" y="25"/>
                </a:lnTo>
                <a:lnTo>
                  <a:pt x="175" y="50"/>
                </a:lnTo>
                <a:lnTo>
                  <a:pt x="150" y="50"/>
                </a:lnTo>
                <a:lnTo>
                  <a:pt x="150" y="25"/>
                </a:lnTo>
                <a:close/>
                <a:moveTo>
                  <a:pt x="63" y="138"/>
                </a:moveTo>
                <a:lnTo>
                  <a:pt x="13" y="138"/>
                </a:lnTo>
                <a:lnTo>
                  <a:pt x="13" y="188"/>
                </a:lnTo>
                <a:lnTo>
                  <a:pt x="63" y="188"/>
                </a:lnTo>
                <a:lnTo>
                  <a:pt x="63" y="138"/>
                </a:lnTo>
                <a:close/>
                <a:moveTo>
                  <a:pt x="75" y="125"/>
                </a:moveTo>
                <a:lnTo>
                  <a:pt x="75" y="125"/>
                </a:lnTo>
                <a:lnTo>
                  <a:pt x="75" y="200"/>
                </a:lnTo>
                <a:lnTo>
                  <a:pt x="0" y="200"/>
                </a:lnTo>
                <a:lnTo>
                  <a:pt x="0" y="125"/>
                </a:lnTo>
                <a:lnTo>
                  <a:pt x="75" y="125"/>
                </a:lnTo>
                <a:close/>
                <a:moveTo>
                  <a:pt x="25" y="150"/>
                </a:moveTo>
                <a:lnTo>
                  <a:pt x="50" y="150"/>
                </a:lnTo>
                <a:lnTo>
                  <a:pt x="50" y="175"/>
                </a:lnTo>
                <a:lnTo>
                  <a:pt x="25" y="175"/>
                </a:lnTo>
                <a:lnTo>
                  <a:pt x="25" y="150"/>
                </a:lnTo>
                <a:close/>
                <a:moveTo>
                  <a:pt x="88" y="0"/>
                </a:moveTo>
                <a:lnTo>
                  <a:pt x="100" y="0"/>
                </a:lnTo>
                <a:lnTo>
                  <a:pt x="100" y="13"/>
                </a:lnTo>
                <a:lnTo>
                  <a:pt x="88" y="13"/>
                </a:lnTo>
                <a:lnTo>
                  <a:pt x="88" y="0"/>
                </a:lnTo>
                <a:close/>
                <a:moveTo>
                  <a:pt x="100" y="13"/>
                </a:moveTo>
                <a:lnTo>
                  <a:pt x="113" y="13"/>
                </a:lnTo>
                <a:lnTo>
                  <a:pt x="113" y="25"/>
                </a:lnTo>
                <a:lnTo>
                  <a:pt x="100" y="25"/>
                </a:lnTo>
                <a:lnTo>
                  <a:pt x="100" y="13"/>
                </a:lnTo>
                <a:close/>
                <a:moveTo>
                  <a:pt x="88" y="25"/>
                </a:moveTo>
                <a:lnTo>
                  <a:pt x="100" y="25"/>
                </a:lnTo>
                <a:lnTo>
                  <a:pt x="100" y="38"/>
                </a:lnTo>
                <a:lnTo>
                  <a:pt x="88" y="38"/>
                </a:lnTo>
                <a:lnTo>
                  <a:pt x="88" y="25"/>
                </a:lnTo>
                <a:close/>
                <a:moveTo>
                  <a:pt x="100" y="38"/>
                </a:moveTo>
                <a:lnTo>
                  <a:pt x="113" y="38"/>
                </a:lnTo>
                <a:lnTo>
                  <a:pt x="113" y="50"/>
                </a:lnTo>
                <a:lnTo>
                  <a:pt x="100" y="50"/>
                </a:lnTo>
                <a:lnTo>
                  <a:pt x="100" y="38"/>
                </a:lnTo>
                <a:close/>
                <a:moveTo>
                  <a:pt x="88" y="50"/>
                </a:moveTo>
                <a:lnTo>
                  <a:pt x="100" y="50"/>
                </a:lnTo>
                <a:lnTo>
                  <a:pt x="100" y="63"/>
                </a:lnTo>
                <a:lnTo>
                  <a:pt x="88" y="63"/>
                </a:lnTo>
                <a:lnTo>
                  <a:pt x="88" y="50"/>
                </a:lnTo>
                <a:close/>
                <a:moveTo>
                  <a:pt x="100" y="63"/>
                </a:moveTo>
                <a:lnTo>
                  <a:pt x="113" y="63"/>
                </a:lnTo>
                <a:lnTo>
                  <a:pt x="113" y="75"/>
                </a:lnTo>
                <a:lnTo>
                  <a:pt x="100" y="75"/>
                </a:lnTo>
                <a:lnTo>
                  <a:pt x="100" y="63"/>
                </a:lnTo>
                <a:close/>
                <a:moveTo>
                  <a:pt x="88" y="75"/>
                </a:moveTo>
                <a:lnTo>
                  <a:pt x="100" y="75"/>
                </a:lnTo>
                <a:lnTo>
                  <a:pt x="100" y="88"/>
                </a:lnTo>
                <a:lnTo>
                  <a:pt x="88" y="88"/>
                </a:lnTo>
                <a:lnTo>
                  <a:pt x="88" y="75"/>
                </a:lnTo>
                <a:close/>
                <a:moveTo>
                  <a:pt x="88" y="100"/>
                </a:moveTo>
                <a:lnTo>
                  <a:pt x="100" y="100"/>
                </a:lnTo>
                <a:lnTo>
                  <a:pt x="100" y="113"/>
                </a:lnTo>
                <a:lnTo>
                  <a:pt x="88" y="113"/>
                </a:lnTo>
                <a:lnTo>
                  <a:pt x="88" y="100"/>
                </a:lnTo>
                <a:close/>
                <a:moveTo>
                  <a:pt x="100" y="113"/>
                </a:moveTo>
                <a:lnTo>
                  <a:pt x="113" y="113"/>
                </a:lnTo>
                <a:lnTo>
                  <a:pt x="113" y="125"/>
                </a:lnTo>
                <a:lnTo>
                  <a:pt x="100" y="125"/>
                </a:lnTo>
                <a:lnTo>
                  <a:pt x="100" y="113"/>
                </a:lnTo>
                <a:close/>
                <a:moveTo>
                  <a:pt x="88" y="125"/>
                </a:moveTo>
                <a:lnTo>
                  <a:pt x="100" y="125"/>
                </a:lnTo>
                <a:lnTo>
                  <a:pt x="100" y="138"/>
                </a:lnTo>
                <a:lnTo>
                  <a:pt x="88" y="138"/>
                </a:lnTo>
                <a:lnTo>
                  <a:pt x="88" y="125"/>
                </a:lnTo>
                <a:close/>
                <a:moveTo>
                  <a:pt x="100" y="138"/>
                </a:moveTo>
                <a:lnTo>
                  <a:pt x="113" y="138"/>
                </a:lnTo>
                <a:lnTo>
                  <a:pt x="113" y="150"/>
                </a:lnTo>
                <a:lnTo>
                  <a:pt x="100" y="150"/>
                </a:lnTo>
                <a:lnTo>
                  <a:pt x="100" y="138"/>
                </a:lnTo>
                <a:close/>
                <a:moveTo>
                  <a:pt x="88" y="150"/>
                </a:moveTo>
                <a:lnTo>
                  <a:pt x="100" y="150"/>
                </a:lnTo>
                <a:lnTo>
                  <a:pt x="100" y="163"/>
                </a:lnTo>
                <a:lnTo>
                  <a:pt x="88" y="163"/>
                </a:lnTo>
                <a:lnTo>
                  <a:pt x="88" y="150"/>
                </a:lnTo>
                <a:close/>
                <a:moveTo>
                  <a:pt x="100" y="163"/>
                </a:moveTo>
                <a:lnTo>
                  <a:pt x="113" y="163"/>
                </a:lnTo>
                <a:lnTo>
                  <a:pt x="113" y="175"/>
                </a:lnTo>
                <a:lnTo>
                  <a:pt x="100" y="175"/>
                </a:lnTo>
                <a:lnTo>
                  <a:pt x="100" y="163"/>
                </a:lnTo>
                <a:close/>
                <a:moveTo>
                  <a:pt x="88" y="175"/>
                </a:moveTo>
                <a:lnTo>
                  <a:pt x="100" y="175"/>
                </a:lnTo>
                <a:lnTo>
                  <a:pt x="100" y="188"/>
                </a:lnTo>
                <a:lnTo>
                  <a:pt x="88" y="188"/>
                </a:lnTo>
                <a:lnTo>
                  <a:pt x="88" y="175"/>
                </a:lnTo>
                <a:close/>
                <a:moveTo>
                  <a:pt x="100" y="188"/>
                </a:moveTo>
                <a:lnTo>
                  <a:pt x="113" y="188"/>
                </a:lnTo>
                <a:lnTo>
                  <a:pt x="113" y="200"/>
                </a:lnTo>
                <a:lnTo>
                  <a:pt x="100" y="200"/>
                </a:lnTo>
                <a:lnTo>
                  <a:pt x="100" y="188"/>
                </a:lnTo>
                <a:close/>
                <a:moveTo>
                  <a:pt x="188" y="100"/>
                </a:moveTo>
                <a:lnTo>
                  <a:pt x="200" y="100"/>
                </a:lnTo>
                <a:lnTo>
                  <a:pt x="200" y="113"/>
                </a:lnTo>
                <a:lnTo>
                  <a:pt x="188" y="113"/>
                </a:lnTo>
                <a:lnTo>
                  <a:pt x="188" y="100"/>
                </a:lnTo>
                <a:close/>
                <a:moveTo>
                  <a:pt x="13" y="100"/>
                </a:moveTo>
                <a:lnTo>
                  <a:pt x="25" y="100"/>
                </a:lnTo>
                <a:lnTo>
                  <a:pt x="25" y="113"/>
                </a:lnTo>
                <a:lnTo>
                  <a:pt x="13" y="113"/>
                </a:lnTo>
                <a:lnTo>
                  <a:pt x="13" y="100"/>
                </a:lnTo>
                <a:close/>
                <a:moveTo>
                  <a:pt x="25" y="88"/>
                </a:moveTo>
                <a:lnTo>
                  <a:pt x="38" y="88"/>
                </a:lnTo>
                <a:lnTo>
                  <a:pt x="38" y="100"/>
                </a:lnTo>
                <a:lnTo>
                  <a:pt x="25" y="100"/>
                </a:lnTo>
                <a:lnTo>
                  <a:pt x="25" y="88"/>
                </a:lnTo>
                <a:close/>
                <a:moveTo>
                  <a:pt x="0" y="88"/>
                </a:moveTo>
                <a:lnTo>
                  <a:pt x="13" y="88"/>
                </a:lnTo>
                <a:lnTo>
                  <a:pt x="13" y="100"/>
                </a:lnTo>
                <a:lnTo>
                  <a:pt x="0" y="100"/>
                </a:lnTo>
                <a:lnTo>
                  <a:pt x="0" y="88"/>
                </a:lnTo>
                <a:close/>
                <a:moveTo>
                  <a:pt x="50" y="88"/>
                </a:moveTo>
                <a:lnTo>
                  <a:pt x="63" y="88"/>
                </a:lnTo>
                <a:lnTo>
                  <a:pt x="63" y="100"/>
                </a:lnTo>
                <a:lnTo>
                  <a:pt x="50" y="100"/>
                </a:lnTo>
                <a:lnTo>
                  <a:pt x="50" y="88"/>
                </a:lnTo>
                <a:close/>
                <a:moveTo>
                  <a:pt x="63" y="100"/>
                </a:moveTo>
                <a:lnTo>
                  <a:pt x="75" y="100"/>
                </a:lnTo>
                <a:lnTo>
                  <a:pt x="75" y="113"/>
                </a:lnTo>
                <a:lnTo>
                  <a:pt x="63" y="113"/>
                </a:lnTo>
                <a:lnTo>
                  <a:pt x="63" y="100"/>
                </a:lnTo>
                <a:close/>
                <a:moveTo>
                  <a:pt x="75" y="88"/>
                </a:moveTo>
                <a:lnTo>
                  <a:pt x="88" y="88"/>
                </a:lnTo>
                <a:lnTo>
                  <a:pt x="88" y="100"/>
                </a:lnTo>
                <a:lnTo>
                  <a:pt x="75" y="100"/>
                </a:lnTo>
                <a:lnTo>
                  <a:pt x="75" y="88"/>
                </a:lnTo>
                <a:close/>
                <a:moveTo>
                  <a:pt x="113" y="100"/>
                </a:moveTo>
                <a:lnTo>
                  <a:pt x="125" y="100"/>
                </a:lnTo>
                <a:lnTo>
                  <a:pt x="125" y="113"/>
                </a:lnTo>
                <a:lnTo>
                  <a:pt x="113" y="113"/>
                </a:lnTo>
                <a:lnTo>
                  <a:pt x="113" y="100"/>
                </a:lnTo>
                <a:close/>
                <a:moveTo>
                  <a:pt x="125" y="88"/>
                </a:moveTo>
                <a:lnTo>
                  <a:pt x="138" y="88"/>
                </a:lnTo>
                <a:lnTo>
                  <a:pt x="138" y="100"/>
                </a:lnTo>
                <a:lnTo>
                  <a:pt x="125" y="100"/>
                </a:lnTo>
                <a:lnTo>
                  <a:pt x="125" y="88"/>
                </a:lnTo>
                <a:close/>
                <a:moveTo>
                  <a:pt x="138" y="100"/>
                </a:moveTo>
                <a:lnTo>
                  <a:pt x="150" y="100"/>
                </a:lnTo>
                <a:lnTo>
                  <a:pt x="150" y="113"/>
                </a:lnTo>
                <a:lnTo>
                  <a:pt x="138" y="113"/>
                </a:lnTo>
                <a:lnTo>
                  <a:pt x="138" y="100"/>
                </a:lnTo>
                <a:close/>
                <a:moveTo>
                  <a:pt x="150" y="88"/>
                </a:moveTo>
                <a:lnTo>
                  <a:pt x="163" y="88"/>
                </a:lnTo>
                <a:lnTo>
                  <a:pt x="163" y="100"/>
                </a:lnTo>
                <a:lnTo>
                  <a:pt x="150" y="100"/>
                </a:lnTo>
                <a:lnTo>
                  <a:pt x="150" y="88"/>
                </a:lnTo>
                <a:close/>
                <a:moveTo>
                  <a:pt x="163" y="100"/>
                </a:moveTo>
                <a:lnTo>
                  <a:pt x="175" y="100"/>
                </a:lnTo>
                <a:lnTo>
                  <a:pt x="175" y="113"/>
                </a:lnTo>
                <a:lnTo>
                  <a:pt x="163" y="113"/>
                </a:lnTo>
                <a:lnTo>
                  <a:pt x="163" y="100"/>
                </a:lnTo>
                <a:close/>
                <a:moveTo>
                  <a:pt x="175" y="88"/>
                </a:moveTo>
                <a:lnTo>
                  <a:pt x="188" y="88"/>
                </a:lnTo>
                <a:lnTo>
                  <a:pt x="188" y="100"/>
                </a:lnTo>
                <a:lnTo>
                  <a:pt x="175" y="100"/>
                </a:lnTo>
                <a:lnTo>
                  <a:pt x="175" y="88"/>
                </a:lnTo>
                <a:close/>
                <a:moveTo>
                  <a:pt x="188" y="125"/>
                </a:moveTo>
                <a:lnTo>
                  <a:pt x="200" y="125"/>
                </a:lnTo>
                <a:lnTo>
                  <a:pt x="200" y="138"/>
                </a:lnTo>
                <a:lnTo>
                  <a:pt x="188" y="138"/>
                </a:lnTo>
                <a:lnTo>
                  <a:pt x="188" y="125"/>
                </a:lnTo>
                <a:close/>
                <a:moveTo>
                  <a:pt x="113" y="125"/>
                </a:moveTo>
                <a:lnTo>
                  <a:pt x="125" y="125"/>
                </a:lnTo>
                <a:lnTo>
                  <a:pt x="125" y="138"/>
                </a:lnTo>
                <a:lnTo>
                  <a:pt x="113" y="138"/>
                </a:lnTo>
                <a:lnTo>
                  <a:pt x="113" y="125"/>
                </a:lnTo>
                <a:close/>
                <a:moveTo>
                  <a:pt x="125" y="113"/>
                </a:moveTo>
                <a:lnTo>
                  <a:pt x="138" y="113"/>
                </a:lnTo>
                <a:lnTo>
                  <a:pt x="138" y="125"/>
                </a:lnTo>
                <a:lnTo>
                  <a:pt x="125" y="125"/>
                </a:lnTo>
                <a:lnTo>
                  <a:pt x="125" y="113"/>
                </a:lnTo>
                <a:close/>
                <a:moveTo>
                  <a:pt x="138" y="125"/>
                </a:moveTo>
                <a:lnTo>
                  <a:pt x="150" y="125"/>
                </a:lnTo>
                <a:lnTo>
                  <a:pt x="150" y="138"/>
                </a:lnTo>
                <a:lnTo>
                  <a:pt x="138" y="138"/>
                </a:lnTo>
                <a:lnTo>
                  <a:pt x="138" y="125"/>
                </a:lnTo>
                <a:close/>
                <a:moveTo>
                  <a:pt x="163" y="125"/>
                </a:moveTo>
                <a:lnTo>
                  <a:pt x="175" y="125"/>
                </a:lnTo>
                <a:lnTo>
                  <a:pt x="175" y="138"/>
                </a:lnTo>
                <a:lnTo>
                  <a:pt x="163" y="138"/>
                </a:lnTo>
                <a:lnTo>
                  <a:pt x="163" y="125"/>
                </a:lnTo>
                <a:close/>
                <a:moveTo>
                  <a:pt x="175" y="113"/>
                </a:moveTo>
                <a:lnTo>
                  <a:pt x="188" y="113"/>
                </a:lnTo>
                <a:lnTo>
                  <a:pt x="188" y="125"/>
                </a:lnTo>
                <a:lnTo>
                  <a:pt x="175" y="125"/>
                </a:lnTo>
                <a:lnTo>
                  <a:pt x="175" y="113"/>
                </a:lnTo>
                <a:close/>
                <a:moveTo>
                  <a:pt x="188" y="150"/>
                </a:moveTo>
                <a:lnTo>
                  <a:pt x="200" y="150"/>
                </a:lnTo>
                <a:lnTo>
                  <a:pt x="200" y="163"/>
                </a:lnTo>
                <a:lnTo>
                  <a:pt x="188" y="163"/>
                </a:lnTo>
                <a:lnTo>
                  <a:pt x="188" y="150"/>
                </a:lnTo>
                <a:close/>
                <a:moveTo>
                  <a:pt x="113" y="150"/>
                </a:moveTo>
                <a:lnTo>
                  <a:pt x="125" y="150"/>
                </a:lnTo>
                <a:lnTo>
                  <a:pt x="125" y="163"/>
                </a:lnTo>
                <a:lnTo>
                  <a:pt x="113" y="163"/>
                </a:lnTo>
                <a:lnTo>
                  <a:pt x="113" y="150"/>
                </a:lnTo>
                <a:close/>
                <a:moveTo>
                  <a:pt x="125" y="138"/>
                </a:moveTo>
                <a:lnTo>
                  <a:pt x="138" y="138"/>
                </a:lnTo>
                <a:lnTo>
                  <a:pt x="138" y="150"/>
                </a:lnTo>
                <a:lnTo>
                  <a:pt x="125" y="150"/>
                </a:lnTo>
                <a:lnTo>
                  <a:pt x="125" y="138"/>
                </a:lnTo>
                <a:close/>
                <a:moveTo>
                  <a:pt x="150" y="138"/>
                </a:moveTo>
                <a:lnTo>
                  <a:pt x="163" y="138"/>
                </a:lnTo>
                <a:lnTo>
                  <a:pt x="163" y="150"/>
                </a:lnTo>
                <a:lnTo>
                  <a:pt x="150" y="150"/>
                </a:lnTo>
                <a:lnTo>
                  <a:pt x="150" y="138"/>
                </a:lnTo>
                <a:close/>
                <a:moveTo>
                  <a:pt x="163" y="150"/>
                </a:moveTo>
                <a:lnTo>
                  <a:pt x="175" y="150"/>
                </a:lnTo>
                <a:lnTo>
                  <a:pt x="175" y="163"/>
                </a:lnTo>
                <a:lnTo>
                  <a:pt x="163" y="163"/>
                </a:lnTo>
                <a:lnTo>
                  <a:pt x="163" y="150"/>
                </a:lnTo>
                <a:close/>
                <a:moveTo>
                  <a:pt x="175" y="138"/>
                </a:moveTo>
                <a:lnTo>
                  <a:pt x="188" y="138"/>
                </a:lnTo>
                <a:lnTo>
                  <a:pt x="188" y="150"/>
                </a:lnTo>
                <a:lnTo>
                  <a:pt x="175" y="150"/>
                </a:lnTo>
                <a:lnTo>
                  <a:pt x="175" y="138"/>
                </a:lnTo>
                <a:close/>
                <a:moveTo>
                  <a:pt x="188" y="175"/>
                </a:moveTo>
                <a:lnTo>
                  <a:pt x="200" y="175"/>
                </a:lnTo>
                <a:lnTo>
                  <a:pt x="200" y="188"/>
                </a:lnTo>
                <a:lnTo>
                  <a:pt x="188" y="188"/>
                </a:lnTo>
                <a:lnTo>
                  <a:pt x="188" y="175"/>
                </a:lnTo>
                <a:close/>
                <a:moveTo>
                  <a:pt x="125" y="163"/>
                </a:moveTo>
                <a:lnTo>
                  <a:pt x="138" y="163"/>
                </a:lnTo>
                <a:lnTo>
                  <a:pt x="138" y="175"/>
                </a:lnTo>
                <a:lnTo>
                  <a:pt x="125" y="175"/>
                </a:lnTo>
                <a:lnTo>
                  <a:pt x="125" y="163"/>
                </a:lnTo>
                <a:close/>
                <a:moveTo>
                  <a:pt x="138" y="175"/>
                </a:moveTo>
                <a:lnTo>
                  <a:pt x="150" y="175"/>
                </a:lnTo>
                <a:lnTo>
                  <a:pt x="150" y="188"/>
                </a:lnTo>
                <a:lnTo>
                  <a:pt x="138" y="188"/>
                </a:lnTo>
                <a:lnTo>
                  <a:pt x="138" y="175"/>
                </a:lnTo>
                <a:close/>
                <a:moveTo>
                  <a:pt x="150" y="163"/>
                </a:moveTo>
                <a:lnTo>
                  <a:pt x="163" y="163"/>
                </a:lnTo>
                <a:lnTo>
                  <a:pt x="163" y="175"/>
                </a:lnTo>
                <a:lnTo>
                  <a:pt x="150" y="175"/>
                </a:lnTo>
                <a:lnTo>
                  <a:pt x="150" y="163"/>
                </a:lnTo>
                <a:close/>
                <a:moveTo>
                  <a:pt x="163" y="175"/>
                </a:moveTo>
                <a:lnTo>
                  <a:pt x="175" y="175"/>
                </a:lnTo>
                <a:lnTo>
                  <a:pt x="175" y="188"/>
                </a:lnTo>
                <a:lnTo>
                  <a:pt x="163" y="188"/>
                </a:lnTo>
                <a:lnTo>
                  <a:pt x="163" y="175"/>
                </a:lnTo>
                <a:close/>
                <a:moveTo>
                  <a:pt x="125" y="188"/>
                </a:moveTo>
                <a:lnTo>
                  <a:pt x="138" y="188"/>
                </a:lnTo>
                <a:lnTo>
                  <a:pt x="138" y="200"/>
                </a:lnTo>
                <a:lnTo>
                  <a:pt x="125" y="200"/>
                </a:lnTo>
                <a:lnTo>
                  <a:pt x="125" y="188"/>
                </a:lnTo>
                <a:close/>
                <a:moveTo>
                  <a:pt x="150" y="188"/>
                </a:moveTo>
                <a:lnTo>
                  <a:pt x="163" y="188"/>
                </a:lnTo>
                <a:lnTo>
                  <a:pt x="163" y="200"/>
                </a:lnTo>
                <a:lnTo>
                  <a:pt x="150" y="200"/>
                </a:lnTo>
                <a:lnTo>
                  <a:pt x="150" y="188"/>
                </a:lnTo>
                <a:close/>
                <a:moveTo>
                  <a:pt x="175" y="188"/>
                </a:moveTo>
                <a:lnTo>
                  <a:pt x="188" y="188"/>
                </a:lnTo>
                <a:lnTo>
                  <a:pt x="188" y="200"/>
                </a:lnTo>
                <a:lnTo>
                  <a:pt x="175" y="200"/>
                </a:lnTo>
                <a:lnTo>
                  <a:pt x="175" y="18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Bocadillo: ovalado 231">
            <a:extLst>
              <a:ext uri="{FF2B5EF4-FFF2-40B4-BE49-F238E27FC236}">
                <a16:creationId xmlns:a16="http://schemas.microsoft.com/office/drawing/2014/main" id="{918D0367-8178-D428-A907-40D3F27B3D9E}"/>
              </a:ext>
            </a:extLst>
          </p:cNvPr>
          <p:cNvSpPr/>
          <p:nvPr/>
        </p:nvSpPr>
        <p:spPr>
          <a:xfrm>
            <a:off x="6228522" y="2528675"/>
            <a:ext cx="288000" cy="288000"/>
          </a:xfrm>
          <a:prstGeom prst="wedgeEllipseCallout">
            <a:avLst>
              <a:gd name="adj1" fmla="val -69340"/>
              <a:gd name="adj2" fmla="val 223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9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6BC64C67-41D9-0C10-E28D-6D6AE5255AB0}"/>
              </a:ext>
            </a:extLst>
          </p:cNvPr>
          <p:cNvCxnSpPr>
            <a:cxnSpLocks/>
          </p:cNvCxnSpPr>
          <p:nvPr/>
        </p:nvCxnSpPr>
        <p:spPr>
          <a:xfrm>
            <a:off x="1849620" y="5388112"/>
            <a:ext cx="2268000" cy="0"/>
          </a:xfrm>
          <a:prstGeom prst="line">
            <a:avLst/>
          </a:prstGeom>
          <a:ln w="12700">
            <a:solidFill>
              <a:srgbClr val="D9D9D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89B79E2B-313C-DA6C-7862-CDCB374DA79B}"/>
              </a:ext>
            </a:extLst>
          </p:cNvPr>
          <p:cNvCxnSpPr>
            <a:cxnSpLocks/>
          </p:cNvCxnSpPr>
          <p:nvPr/>
        </p:nvCxnSpPr>
        <p:spPr>
          <a:xfrm>
            <a:off x="1849620" y="3935109"/>
            <a:ext cx="2268000" cy="0"/>
          </a:xfrm>
          <a:prstGeom prst="line">
            <a:avLst/>
          </a:prstGeom>
          <a:ln w="12700">
            <a:solidFill>
              <a:srgbClr val="D9D9D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CuadroTexto 304">
            <a:extLst>
              <a:ext uri="{FF2B5EF4-FFF2-40B4-BE49-F238E27FC236}">
                <a16:creationId xmlns:a16="http://schemas.microsoft.com/office/drawing/2014/main" id="{B81BC5BC-B3EC-1209-E06E-C201832D0D9F}"/>
              </a:ext>
            </a:extLst>
          </p:cNvPr>
          <p:cNvSpPr txBox="1"/>
          <p:nvPr/>
        </p:nvSpPr>
        <p:spPr>
          <a:xfrm>
            <a:off x="970722" y="2301742"/>
            <a:ext cx="1034503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ADMISSIBILITY CRITERIA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12C82-34B8-4E7C-AED0-292B2A58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Application requirements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72AF7E0-DAF4-B26F-D225-C8BC20886188}"/>
              </a:ext>
            </a:extLst>
          </p:cNvPr>
          <p:cNvSpPr txBox="1"/>
          <p:nvPr/>
        </p:nvSpPr>
        <p:spPr>
          <a:xfrm>
            <a:off x="970722" y="1520283"/>
            <a:ext cx="10345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Check the compliance of the proposal with the criteria of the Programme Guide in Part B (</a:t>
            </a:r>
            <a:r>
              <a:rPr lang="en-GB" sz="1600" dirty="0">
                <a:ea typeface="Arial Unicode MS" panose="020B0604020202020204" pitchFamily="34" charset="-128"/>
              </a:rPr>
              <a:t>Erasmus Mundus Lot 2 – Design Measures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) and Part C – Information for applicants.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F865D-99C6-FA4C-008A-DE52204FAD87}"/>
              </a:ext>
            </a:extLst>
          </p:cNvPr>
          <p:cNvSpPr/>
          <p:nvPr/>
        </p:nvSpPr>
        <p:spPr>
          <a:xfrm flipH="1">
            <a:off x="1672195" y="5556517"/>
            <a:ext cx="391793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5">
            <a:extLst>
              <a:ext uri="{FF2B5EF4-FFF2-40B4-BE49-F238E27FC236}">
                <a16:creationId xmlns:a16="http://schemas.microsoft.com/office/drawing/2014/main" id="{45C564AB-BD70-8A10-9E43-A3A181092CCD}"/>
              </a:ext>
            </a:extLst>
          </p:cNvPr>
          <p:cNvCxnSpPr>
            <a:cxnSpLocks/>
          </p:cNvCxnSpPr>
          <p:nvPr/>
        </p:nvCxnSpPr>
        <p:spPr>
          <a:xfrm>
            <a:off x="1849620" y="3229004"/>
            <a:ext cx="2268000" cy="0"/>
          </a:xfrm>
          <a:prstGeom prst="line">
            <a:avLst/>
          </a:prstGeom>
          <a:ln w="12700">
            <a:solidFill>
              <a:srgbClr val="D9D9D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F07E7C3-F132-F6CD-8D30-20A0BD50B4A4}"/>
              </a:ext>
            </a:extLst>
          </p:cNvPr>
          <p:cNvSpPr/>
          <p:nvPr/>
        </p:nvSpPr>
        <p:spPr>
          <a:xfrm rot="2700000">
            <a:off x="1545304" y="3446778"/>
            <a:ext cx="310164" cy="2520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6D65DF5D-9B42-A9D3-9616-46B8657AC62B}"/>
              </a:ext>
            </a:extLst>
          </p:cNvPr>
          <p:cNvSpPr/>
          <p:nvPr/>
        </p:nvSpPr>
        <p:spPr>
          <a:xfrm rot="2700000">
            <a:off x="970723" y="2856439"/>
            <a:ext cx="720000" cy="720000"/>
          </a:xfrm>
          <a:prstGeom prst="roundRect">
            <a:avLst>
              <a:gd name="adj" fmla="val 8866"/>
            </a:avLst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0F33F-6D8F-14F7-801E-6F31F21FDD09}"/>
              </a:ext>
            </a:extLst>
          </p:cNvPr>
          <p:cNvSpPr/>
          <p:nvPr/>
        </p:nvSpPr>
        <p:spPr>
          <a:xfrm rot="8100000">
            <a:off x="1545385" y="4169357"/>
            <a:ext cx="309600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E2E7BBB3-C8C6-6708-4AB0-70F573BDAF8E}"/>
              </a:ext>
            </a:extLst>
          </p:cNvPr>
          <p:cNvSpPr/>
          <p:nvPr/>
        </p:nvSpPr>
        <p:spPr>
          <a:xfrm rot="2700000">
            <a:off x="1701325" y="3574649"/>
            <a:ext cx="720000" cy="720000"/>
          </a:xfrm>
          <a:prstGeom prst="roundRect">
            <a:avLst>
              <a:gd name="adj" fmla="val 886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" name="Straight Connector 26">
            <a:extLst>
              <a:ext uri="{FF2B5EF4-FFF2-40B4-BE49-F238E27FC236}">
                <a16:creationId xmlns:a16="http://schemas.microsoft.com/office/drawing/2014/main" id="{20DCC0F2-43C3-5015-C1FA-52DA16651473}"/>
              </a:ext>
            </a:extLst>
          </p:cNvPr>
          <p:cNvCxnSpPr>
            <a:cxnSpLocks/>
          </p:cNvCxnSpPr>
          <p:nvPr/>
        </p:nvCxnSpPr>
        <p:spPr>
          <a:xfrm>
            <a:off x="1849620" y="4653481"/>
            <a:ext cx="2268000" cy="0"/>
          </a:xfrm>
          <a:prstGeom prst="line">
            <a:avLst/>
          </a:prstGeom>
          <a:ln w="12700">
            <a:solidFill>
              <a:srgbClr val="D9D9D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6">
            <a:extLst>
              <a:ext uri="{FF2B5EF4-FFF2-40B4-BE49-F238E27FC236}">
                <a16:creationId xmlns:a16="http://schemas.microsoft.com/office/drawing/2014/main" id="{DE979D2F-1326-290A-D1B9-56543FB52191}"/>
              </a:ext>
            </a:extLst>
          </p:cNvPr>
          <p:cNvCxnSpPr>
            <a:cxnSpLocks/>
          </p:cNvCxnSpPr>
          <p:nvPr/>
        </p:nvCxnSpPr>
        <p:spPr>
          <a:xfrm>
            <a:off x="1849620" y="6055228"/>
            <a:ext cx="2268000" cy="0"/>
          </a:xfrm>
          <a:prstGeom prst="line">
            <a:avLst/>
          </a:prstGeom>
          <a:ln w="12700">
            <a:solidFill>
              <a:srgbClr val="D9D9D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2DBC3386-8700-801C-0ADD-DDE181CCE943}"/>
              </a:ext>
            </a:extLst>
          </p:cNvPr>
          <p:cNvSpPr/>
          <p:nvPr/>
        </p:nvSpPr>
        <p:spPr>
          <a:xfrm rot="2700000">
            <a:off x="990285" y="4292445"/>
            <a:ext cx="720000" cy="720000"/>
          </a:xfrm>
          <a:prstGeom prst="roundRect">
            <a:avLst>
              <a:gd name="adj" fmla="val 8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71705F6A-E03F-BFE9-52DF-DAEB0EB235FE}"/>
              </a:ext>
            </a:extLst>
          </p:cNvPr>
          <p:cNvSpPr/>
          <p:nvPr/>
        </p:nvSpPr>
        <p:spPr>
          <a:xfrm rot="2700000">
            <a:off x="1540000" y="4906834"/>
            <a:ext cx="3096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: Rounded Corners 4">
            <a:extLst>
              <a:ext uri="{FF2B5EF4-FFF2-40B4-BE49-F238E27FC236}">
                <a16:creationId xmlns:a16="http://schemas.microsoft.com/office/drawing/2014/main" id="{42BCDF04-683E-251F-3F85-D80E2165C0A9}"/>
              </a:ext>
            </a:extLst>
          </p:cNvPr>
          <p:cNvSpPr/>
          <p:nvPr/>
        </p:nvSpPr>
        <p:spPr>
          <a:xfrm rot="2700000">
            <a:off x="1701325" y="5022835"/>
            <a:ext cx="720000" cy="720000"/>
          </a:xfrm>
          <a:prstGeom prst="roundRect">
            <a:avLst>
              <a:gd name="adj" fmla="val 88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CA238966-2445-EC21-A56B-AB41F067DFE4}"/>
              </a:ext>
            </a:extLst>
          </p:cNvPr>
          <p:cNvSpPr/>
          <p:nvPr/>
        </p:nvSpPr>
        <p:spPr>
          <a:xfrm rot="8100000">
            <a:off x="1544772" y="5616937"/>
            <a:ext cx="309600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26351C90-1FC6-EB76-9860-63B8AD5D4182}"/>
              </a:ext>
            </a:extLst>
          </p:cNvPr>
          <p:cNvSpPr/>
          <p:nvPr/>
        </p:nvSpPr>
        <p:spPr>
          <a:xfrm rot="2700000">
            <a:off x="970722" y="5713949"/>
            <a:ext cx="720000" cy="720000"/>
          </a:xfrm>
          <a:prstGeom prst="roundRect">
            <a:avLst>
              <a:gd name="adj" fmla="val 8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B523A38-4F6E-E835-C3E9-A904399EE160}"/>
              </a:ext>
            </a:extLst>
          </p:cNvPr>
          <p:cNvSpPr txBox="1"/>
          <p:nvPr/>
        </p:nvSpPr>
        <p:spPr>
          <a:xfrm>
            <a:off x="4127400" y="2954987"/>
            <a:ext cx="7358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Submit the application electronically via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F&amp;TP Electronic Submission System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7164647-0CA3-8843-4FDF-2437BBF2C03C}"/>
              </a:ext>
            </a:extLst>
          </p:cNvPr>
          <p:cNvSpPr txBox="1"/>
          <p:nvPr/>
        </p:nvSpPr>
        <p:spPr>
          <a:xfrm>
            <a:off x="4127400" y="3759691"/>
            <a:ext cx="7358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Use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forms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 provided in the Submission System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B5B3C6F-AE32-1D7E-E6BA-72F3CD963B5B}"/>
              </a:ext>
            </a:extLst>
          </p:cNvPr>
          <p:cNvSpPr txBox="1"/>
          <p:nvPr/>
        </p:nvSpPr>
        <p:spPr>
          <a:xfrm>
            <a:off x="4127400" y="4499857"/>
            <a:ext cx="7358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Submit complete application containing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all parts and mandatory annexes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9DD2F06-4D6B-33B0-2A95-0931C031FCC0}"/>
              </a:ext>
            </a:extLst>
          </p:cNvPr>
          <p:cNvSpPr txBox="1"/>
          <p:nvPr/>
        </p:nvSpPr>
        <p:spPr>
          <a:xfrm>
            <a:off x="4117620" y="5197182"/>
            <a:ext cx="7358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Respect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page limit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for Part B of the application form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(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40 pages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)  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DA480EC-A414-8485-B776-E071CE275C1A}"/>
              </a:ext>
            </a:extLst>
          </p:cNvPr>
          <p:cNvSpPr txBox="1"/>
          <p:nvPr/>
        </p:nvSpPr>
        <p:spPr>
          <a:xfrm>
            <a:off x="4127400" y="5891952"/>
            <a:ext cx="7358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Respect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deadline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 </a:t>
            </a:r>
          </a:p>
        </p:txBody>
      </p:sp>
      <p:grpSp>
        <p:nvGrpSpPr>
          <p:cNvPr id="83" name="Clipboard10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AA20889-30A3-496B-758A-FC0A439F7BF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97386" y="3697403"/>
            <a:ext cx="337868" cy="461144"/>
            <a:chOff x="892132" y="908066"/>
            <a:chExt cx="234939" cy="320681"/>
          </a:xfrm>
          <a:solidFill>
            <a:schemeClr val="bg1"/>
          </a:solidFill>
        </p:grpSpPr>
        <p:sp>
          <p:nvSpPr>
            <p:cNvPr id="84" name="Freeform 980">
              <a:extLst>
                <a:ext uri="{FF2B5EF4-FFF2-40B4-BE49-F238E27FC236}">
                  <a16:creationId xmlns:a16="http://schemas.microsoft.com/office/drawing/2014/main" id="{22086BDE-2E81-5761-5F04-32B878567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32" y="938229"/>
              <a:ext cx="234939" cy="290518"/>
            </a:xfrm>
            <a:custGeom>
              <a:avLst/>
              <a:gdLst>
                <a:gd name="T0" fmla="*/ 359 w 384"/>
                <a:gd name="T1" fmla="*/ 475 h 475"/>
                <a:gd name="T2" fmla="*/ 25 w 384"/>
                <a:gd name="T3" fmla="*/ 475 h 475"/>
                <a:gd name="T4" fmla="*/ 0 w 384"/>
                <a:gd name="T5" fmla="*/ 450 h 475"/>
                <a:gd name="T6" fmla="*/ 0 w 384"/>
                <a:gd name="T7" fmla="*/ 25 h 475"/>
                <a:gd name="T8" fmla="*/ 25 w 384"/>
                <a:gd name="T9" fmla="*/ 0 h 475"/>
                <a:gd name="T10" fmla="*/ 108 w 384"/>
                <a:gd name="T11" fmla="*/ 0 h 475"/>
                <a:gd name="T12" fmla="*/ 108 w 384"/>
                <a:gd name="T13" fmla="*/ 17 h 475"/>
                <a:gd name="T14" fmla="*/ 25 w 384"/>
                <a:gd name="T15" fmla="*/ 17 h 475"/>
                <a:gd name="T16" fmla="*/ 17 w 384"/>
                <a:gd name="T17" fmla="*/ 25 h 475"/>
                <a:gd name="T18" fmla="*/ 17 w 384"/>
                <a:gd name="T19" fmla="*/ 450 h 475"/>
                <a:gd name="T20" fmla="*/ 25 w 384"/>
                <a:gd name="T21" fmla="*/ 459 h 475"/>
                <a:gd name="T22" fmla="*/ 359 w 384"/>
                <a:gd name="T23" fmla="*/ 459 h 475"/>
                <a:gd name="T24" fmla="*/ 367 w 384"/>
                <a:gd name="T25" fmla="*/ 450 h 475"/>
                <a:gd name="T26" fmla="*/ 367 w 384"/>
                <a:gd name="T27" fmla="*/ 25 h 475"/>
                <a:gd name="T28" fmla="*/ 359 w 384"/>
                <a:gd name="T29" fmla="*/ 17 h 475"/>
                <a:gd name="T30" fmla="*/ 276 w 384"/>
                <a:gd name="T31" fmla="*/ 17 h 475"/>
                <a:gd name="T32" fmla="*/ 276 w 384"/>
                <a:gd name="T33" fmla="*/ 0 h 475"/>
                <a:gd name="T34" fmla="*/ 359 w 384"/>
                <a:gd name="T35" fmla="*/ 0 h 475"/>
                <a:gd name="T36" fmla="*/ 384 w 384"/>
                <a:gd name="T37" fmla="*/ 25 h 475"/>
                <a:gd name="T38" fmla="*/ 384 w 384"/>
                <a:gd name="T39" fmla="*/ 450 h 475"/>
                <a:gd name="T40" fmla="*/ 359 w 384"/>
                <a:gd name="T41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4" h="475">
                  <a:moveTo>
                    <a:pt x="359" y="475"/>
                  </a:moveTo>
                  <a:lnTo>
                    <a:pt x="25" y="475"/>
                  </a:lnTo>
                  <a:cubicBezTo>
                    <a:pt x="11" y="475"/>
                    <a:pt x="0" y="464"/>
                    <a:pt x="0" y="450"/>
                  </a:cubicBezTo>
                  <a:lnTo>
                    <a:pt x="0" y="25"/>
                  </a:lnTo>
                  <a:cubicBezTo>
                    <a:pt x="0" y="12"/>
                    <a:pt x="11" y="0"/>
                    <a:pt x="25" y="0"/>
                  </a:cubicBezTo>
                  <a:lnTo>
                    <a:pt x="108" y="0"/>
                  </a:lnTo>
                  <a:lnTo>
                    <a:pt x="108" y="17"/>
                  </a:lnTo>
                  <a:lnTo>
                    <a:pt x="25" y="17"/>
                  </a:lnTo>
                  <a:cubicBezTo>
                    <a:pt x="21" y="17"/>
                    <a:pt x="17" y="21"/>
                    <a:pt x="17" y="25"/>
                  </a:cubicBezTo>
                  <a:lnTo>
                    <a:pt x="17" y="450"/>
                  </a:lnTo>
                  <a:cubicBezTo>
                    <a:pt x="17" y="455"/>
                    <a:pt x="21" y="459"/>
                    <a:pt x="25" y="459"/>
                  </a:cubicBezTo>
                  <a:lnTo>
                    <a:pt x="359" y="459"/>
                  </a:lnTo>
                  <a:cubicBezTo>
                    <a:pt x="363" y="459"/>
                    <a:pt x="367" y="455"/>
                    <a:pt x="367" y="450"/>
                  </a:cubicBezTo>
                  <a:lnTo>
                    <a:pt x="367" y="25"/>
                  </a:lnTo>
                  <a:cubicBezTo>
                    <a:pt x="367" y="21"/>
                    <a:pt x="363" y="17"/>
                    <a:pt x="359" y="17"/>
                  </a:cubicBezTo>
                  <a:lnTo>
                    <a:pt x="276" y="17"/>
                  </a:lnTo>
                  <a:lnTo>
                    <a:pt x="276" y="0"/>
                  </a:lnTo>
                  <a:lnTo>
                    <a:pt x="359" y="0"/>
                  </a:lnTo>
                  <a:cubicBezTo>
                    <a:pt x="373" y="0"/>
                    <a:pt x="384" y="12"/>
                    <a:pt x="384" y="25"/>
                  </a:cubicBezTo>
                  <a:lnTo>
                    <a:pt x="384" y="450"/>
                  </a:lnTo>
                  <a:cubicBezTo>
                    <a:pt x="384" y="464"/>
                    <a:pt x="373" y="475"/>
                    <a:pt x="359" y="4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981">
              <a:extLst>
                <a:ext uri="{FF2B5EF4-FFF2-40B4-BE49-F238E27FC236}">
                  <a16:creationId xmlns:a16="http://schemas.microsoft.com/office/drawing/2014/main" id="{3D708445-02DE-0A9D-5C1B-356C92005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28" y="908066"/>
              <a:ext cx="57147" cy="28575"/>
            </a:xfrm>
            <a:custGeom>
              <a:avLst/>
              <a:gdLst>
                <a:gd name="T0" fmla="*/ 96 w 96"/>
                <a:gd name="T1" fmla="*/ 48 h 48"/>
                <a:gd name="T2" fmla="*/ 79 w 96"/>
                <a:gd name="T3" fmla="*/ 48 h 48"/>
                <a:gd name="T4" fmla="*/ 48 w 96"/>
                <a:gd name="T5" fmla="*/ 17 h 48"/>
                <a:gd name="T6" fmla="*/ 17 w 96"/>
                <a:gd name="T7" fmla="*/ 48 h 48"/>
                <a:gd name="T8" fmla="*/ 0 w 96"/>
                <a:gd name="T9" fmla="*/ 48 h 48"/>
                <a:gd name="T10" fmla="*/ 48 w 96"/>
                <a:gd name="T11" fmla="*/ 0 h 48"/>
                <a:gd name="T12" fmla="*/ 96 w 9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8">
                  <a:moveTo>
                    <a:pt x="96" y="48"/>
                  </a:moveTo>
                  <a:lnTo>
                    <a:pt x="79" y="48"/>
                  </a:lnTo>
                  <a:cubicBezTo>
                    <a:pt x="79" y="31"/>
                    <a:pt x="65" y="17"/>
                    <a:pt x="48" y="17"/>
                  </a:cubicBezTo>
                  <a:cubicBezTo>
                    <a:pt x="31" y="17"/>
                    <a:pt x="17" y="31"/>
                    <a:pt x="17" y="48"/>
                  </a:cubicBezTo>
                  <a:lnTo>
                    <a:pt x="0" y="48"/>
                  </a:lnTo>
                  <a:cubicBezTo>
                    <a:pt x="0" y="22"/>
                    <a:pt x="21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982">
              <a:extLst>
                <a:ext uri="{FF2B5EF4-FFF2-40B4-BE49-F238E27FC236}">
                  <a16:creationId xmlns:a16="http://schemas.microsoft.com/office/drawing/2014/main" id="{619C86DB-7E3F-6F8A-5F90-2C6ABE6911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041" y="930290"/>
              <a:ext cx="111120" cy="57151"/>
            </a:xfrm>
            <a:custGeom>
              <a:avLst/>
              <a:gdLst>
                <a:gd name="T0" fmla="*/ 17 w 184"/>
                <a:gd name="T1" fmla="*/ 75 h 92"/>
                <a:gd name="T2" fmla="*/ 167 w 184"/>
                <a:gd name="T3" fmla="*/ 75 h 92"/>
                <a:gd name="T4" fmla="*/ 167 w 184"/>
                <a:gd name="T5" fmla="*/ 17 h 92"/>
                <a:gd name="T6" fmla="*/ 17 w 184"/>
                <a:gd name="T7" fmla="*/ 17 h 92"/>
                <a:gd name="T8" fmla="*/ 17 w 184"/>
                <a:gd name="T9" fmla="*/ 75 h 92"/>
                <a:gd name="T10" fmla="*/ 184 w 184"/>
                <a:gd name="T11" fmla="*/ 92 h 92"/>
                <a:gd name="T12" fmla="*/ 0 w 184"/>
                <a:gd name="T13" fmla="*/ 92 h 92"/>
                <a:gd name="T14" fmla="*/ 0 w 184"/>
                <a:gd name="T15" fmla="*/ 0 h 92"/>
                <a:gd name="T16" fmla="*/ 184 w 184"/>
                <a:gd name="T17" fmla="*/ 0 h 92"/>
                <a:gd name="T18" fmla="*/ 184 w 18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92">
                  <a:moveTo>
                    <a:pt x="17" y="75"/>
                  </a:moveTo>
                  <a:lnTo>
                    <a:pt x="167" y="75"/>
                  </a:lnTo>
                  <a:lnTo>
                    <a:pt x="167" y="17"/>
                  </a:lnTo>
                  <a:lnTo>
                    <a:pt x="17" y="17"/>
                  </a:lnTo>
                  <a:lnTo>
                    <a:pt x="17" y="75"/>
                  </a:lnTo>
                  <a:close/>
                  <a:moveTo>
                    <a:pt x="184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184" y="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983">
              <a:extLst>
                <a:ext uri="{FF2B5EF4-FFF2-40B4-BE49-F238E27FC236}">
                  <a16:creationId xmlns:a16="http://schemas.microsoft.com/office/drawing/2014/main" id="{477E5AF3-7484-B321-725E-08D81D33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881" y="969979"/>
              <a:ext cx="171442" cy="227016"/>
            </a:xfrm>
            <a:custGeom>
              <a:avLst/>
              <a:gdLst>
                <a:gd name="T0" fmla="*/ 108 w 108"/>
                <a:gd name="T1" fmla="*/ 143 h 143"/>
                <a:gd name="T2" fmla="*/ 0 w 108"/>
                <a:gd name="T3" fmla="*/ 143 h 143"/>
                <a:gd name="T4" fmla="*/ 0 w 108"/>
                <a:gd name="T5" fmla="*/ 0 h 143"/>
                <a:gd name="T6" fmla="*/ 22 w 108"/>
                <a:gd name="T7" fmla="*/ 0 h 143"/>
                <a:gd name="T8" fmla="*/ 22 w 108"/>
                <a:gd name="T9" fmla="*/ 7 h 143"/>
                <a:gd name="T10" fmla="*/ 7 w 108"/>
                <a:gd name="T11" fmla="*/ 7 h 143"/>
                <a:gd name="T12" fmla="*/ 7 w 108"/>
                <a:gd name="T13" fmla="*/ 137 h 143"/>
                <a:gd name="T14" fmla="*/ 102 w 108"/>
                <a:gd name="T15" fmla="*/ 137 h 143"/>
                <a:gd name="T16" fmla="*/ 102 w 108"/>
                <a:gd name="T17" fmla="*/ 7 h 143"/>
                <a:gd name="T18" fmla="*/ 86 w 108"/>
                <a:gd name="T19" fmla="*/ 7 h 143"/>
                <a:gd name="T20" fmla="*/ 86 w 108"/>
                <a:gd name="T21" fmla="*/ 0 h 143"/>
                <a:gd name="T22" fmla="*/ 108 w 108"/>
                <a:gd name="T23" fmla="*/ 0 h 143"/>
                <a:gd name="T24" fmla="*/ 108 w 108"/>
                <a:gd name="T2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43">
                  <a:moveTo>
                    <a:pt x="108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7" y="7"/>
                  </a:lnTo>
                  <a:lnTo>
                    <a:pt x="7" y="137"/>
                  </a:lnTo>
                  <a:lnTo>
                    <a:pt x="102" y="137"/>
                  </a:lnTo>
                  <a:lnTo>
                    <a:pt x="102" y="7"/>
                  </a:lnTo>
                  <a:lnTo>
                    <a:pt x="86" y="7"/>
                  </a:lnTo>
                  <a:lnTo>
                    <a:pt x="86" y="0"/>
                  </a:lnTo>
                  <a:lnTo>
                    <a:pt x="108" y="0"/>
                  </a:lnTo>
                  <a:lnTo>
                    <a:pt x="108" y="1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984">
              <a:extLst>
                <a:ext uri="{FF2B5EF4-FFF2-40B4-BE49-F238E27FC236}">
                  <a16:creationId xmlns:a16="http://schemas.microsoft.com/office/drawing/2014/main" id="{8EE9064F-B031-F34E-4ED2-22E76FF6B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140" y="1022368"/>
              <a:ext cx="74609" cy="9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985">
              <a:extLst>
                <a:ext uri="{FF2B5EF4-FFF2-40B4-BE49-F238E27FC236}">
                  <a16:creationId xmlns:a16="http://schemas.microsoft.com/office/drawing/2014/main" id="{048684DA-7EC6-A8F2-7955-64031346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140" y="1062055"/>
              <a:ext cx="74609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986">
              <a:extLst>
                <a:ext uri="{FF2B5EF4-FFF2-40B4-BE49-F238E27FC236}">
                  <a16:creationId xmlns:a16="http://schemas.microsoft.com/office/drawing/2014/main" id="{44C37FFA-9E7C-9988-9B11-2397E1C0F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140" y="1101744"/>
              <a:ext cx="74609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87">
              <a:extLst>
                <a:ext uri="{FF2B5EF4-FFF2-40B4-BE49-F238E27FC236}">
                  <a16:creationId xmlns:a16="http://schemas.microsoft.com/office/drawing/2014/main" id="{F5AD1AFF-3FE6-D047-19CE-43EF7B19E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143" y="1143021"/>
              <a:ext cx="74609" cy="9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88">
              <a:extLst>
                <a:ext uri="{FF2B5EF4-FFF2-40B4-BE49-F238E27FC236}">
                  <a16:creationId xmlns:a16="http://schemas.microsoft.com/office/drawing/2014/main" id="{55B92018-8D98-8320-3E7F-4B900532D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58" y="1022368"/>
              <a:ext cx="19050" cy="9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89">
              <a:extLst>
                <a:ext uri="{FF2B5EF4-FFF2-40B4-BE49-F238E27FC236}">
                  <a16:creationId xmlns:a16="http://schemas.microsoft.com/office/drawing/2014/main" id="{CD91E168-78AB-6BA3-E713-F7FCB6A43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64" y="1062059"/>
              <a:ext cx="19050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90">
              <a:extLst>
                <a:ext uri="{FF2B5EF4-FFF2-40B4-BE49-F238E27FC236}">
                  <a16:creationId xmlns:a16="http://schemas.microsoft.com/office/drawing/2014/main" id="{3A4ADCC2-9440-6941-855A-1F57A1F34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75" y="1101751"/>
              <a:ext cx="19050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91">
              <a:extLst>
                <a:ext uri="{FF2B5EF4-FFF2-40B4-BE49-F238E27FC236}">
                  <a16:creationId xmlns:a16="http://schemas.microsoft.com/office/drawing/2014/main" id="{9FC6D0C7-10E9-6E27-D5A2-5A8866C98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88" y="1143001"/>
              <a:ext cx="19050" cy="9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Calendar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A7D8CB7-BC21-2547-388F-0C759B9E55DA}"/>
              </a:ext>
            </a:extLst>
          </p:cNvPr>
          <p:cNvGrpSpPr>
            <a:grpSpLocks noChangeAspect="1"/>
          </p:cNvGrpSpPr>
          <p:nvPr/>
        </p:nvGrpSpPr>
        <p:grpSpPr>
          <a:xfrm>
            <a:off x="1133572" y="5877827"/>
            <a:ext cx="388974" cy="397114"/>
            <a:chOff x="4816489" y="6386583"/>
            <a:chExt cx="379414" cy="387357"/>
          </a:xfrm>
          <a:solidFill>
            <a:schemeClr val="bg1"/>
          </a:solidFill>
        </p:grpSpPr>
        <p:sp>
          <p:nvSpPr>
            <p:cNvPr id="97" name="Freeform 1001">
              <a:extLst>
                <a:ext uri="{FF2B5EF4-FFF2-40B4-BE49-F238E27FC236}">
                  <a16:creationId xmlns:a16="http://schemas.microsoft.com/office/drawing/2014/main" id="{D9913ECD-01FD-DE13-BFA8-6D85EC5B5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89" y="6410392"/>
              <a:ext cx="79375" cy="187326"/>
            </a:xfrm>
            <a:custGeom>
              <a:avLst/>
              <a:gdLst>
                <a:gd name="T0" fmla="*/ 100 w 469"/>
                <a:gd name="T1" fmla="*/ 1111 h 1111"/>
                <a:gd name="T2" fmla="*/ 0 w 469"/>
                <a:gd name="T3" fmla="*/ 1111 h 1111"/>
                <a:gd name="T4" fmla="*/ 0 w 469"/>
                <a:gd name="T5" fmla="*/ 202 h 1111"/>
                <a:gd name="T6" fmla="*/ 205 w 469"/>
                <a:gd name="T7" fmla="*/ 0 h 1111"/>
                <a:gd name="T8" fmla="*/ 469 w 469"/>
                <a:gd name="T9" fmla="*/ 0 h 1111"/>
                <a:gd name="T10" fmla="*/ 469 w 469"/>
                <a:gd name="T11" fmla="*/ 100 h 1111"/>
                <a:gd name="T12" fmla="*/ 205 w 469"/>
                <a:gd name="T13" fmla="*/ 100 h 1111"/>
                <a:gd name="T14" fmla="*/ 100 w 469"/>
                <a:gd name="T15" fmla="*/ 202 h 1111"/>
                <a:gd name="T16" fmla="*/ 100 w 469"/>
                <a:gd name="T17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1111">
                  <a:moveTo>
                    <a:pt x="100" y="1111"/>
                  </a:moveTo>
                  <a:lnTo>
                    <a:pt x="0" y="1111"/>
                  </a:lnTo>
                  <a:lnTo>
                    <a:pt x="0" y="202"/>
                  </a:lnTo>
                  <a:cubicBezTo>
                    <a:pt x="0" y="89"/>
                    <a:pt x="90" y="0"/>
                    <a:pt x="205" y="0"/>
                  </a:cubicBezTo>
                  <a:lnTo>
                    <a:pt x="469" y="0"/>
                  </a:lnTo>
                  <a:lnTo>
                    <a:pt x="469" y="100"/>
                  </a:lnTo>
                  <a:lnTo>
                    <a:pt x="205" y="100"/>
                  </a:lnTo>
                  <a:cubicBezTo>
                    <a:pt x="145" y="100"/>
                    <a:pt x="100" y="144"/>
                    <a:pt x="100" y="202"/>
                  </a:cubicBezTo>
                  <a:lnTo>
                    <a:pt x="100" y="1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1002">
              <a:extLst>
                <a:ext uri="{FF2B5EF4-FFF2-40B4-BE49-F238E27FC236}">
                  <a16:creationId xmlns:a16="http://schemas.microsoft.com/office/drawing/2014/main" id="{525BC570-B3B1-A920-7F41-422B0E18A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489" y="6610420"/>
              <a:ext cx="174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1003">
              <a:extLst>
                <a:ext uri="{FF2B5EF4-FFF2-40B4-BE49-F238E27FC236}">
                  <a16:creationId xmlns:a16="http://schemas.microsoft.com/office/drawing/2014/main" id="{1C625FEE-237B-AF00-64AE-9CCAF19C2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489" y="6654870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004">
              <a:extLst>
                <a:ext uri="{FF2B5EF4-FFF2-40B4-BE49-F238E27FC236}">
                  <a16:creationId xmlns:a16="http://schemas.microsoft.com/office/drawing/2014/main" id="{1DA39AD6-5EC1-F809-5E9B-E373D959E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89" y="6410398"/>
              <a:ext cx="379414" cy="363542"/>
            </a:xfrm>
            <a:custGeom>
              <a:avLst/>
              <a:gdLst>
                <a:gd name="T0" fmla="*/ 2042 w 2243"/>
                <a:gd name="T1" fmla="*/ 2150 h 2150"/>
                <a:gd name="T2" fmla="*/ 205 w 2243"/>
                <a:gd name="T3" fmla="*/ 2150 h 2150"/>
                <a:gd name="T4" fmla="*/ 0 w 2243"/>
                <a:gd name="T5" fmla="*/ 1947 h 2150"/>
                <a:gd name="T6" fmla="*/ 0 w 2243"/>
                <a:gd name="T7" fmla="*/ 1619 h 2150"/>
                <a:gd name="T8" fmla="*/ 100 w 2243"/>
                <a:gd name="T9" fmla="*/ 1619 h 2150"/>
                <a:gd name="T10" fmla="*/ 100 w 2243"/>
                <a:gd name="T11" fmla="*/ 1947 h 2150"/>
                <a:gd name="T12" fmla="*/ 205 w 2243"/>
                <a:gd name="T13" fmla="*/ 2050 h 2150"/>
                <a:gd name="T14" fmla="*/ 2042 w 2243"/>
                <a:gd name="T15" fmla="*/ 2050 h 2150"/>
                <a:gd name="T16" fmla="*/ 2143 w 2243"/>
                <a:gd name="T17" fmla="*/ 1947 h 2150"/>
                <a:gd name="T18" fmla="*/ 2143 w 2243"/>
                <a:gd name="T19" fmla="*/ 202 h 2150"/>
                <a:gd name="T20" fmla="*/ 2042 w 2243"/>
                <a:gd name="T21" fmla="*/ 100 h 2150"/>
                <a:gd name="T22" fmla="*/ 1935 w 2243"/>
                <a:gd name="T23" fmla="*/ 100 h 2150"/>
                <a:gd name="T24" fmla="*/ 1935 w 2243"/>
                <a:gd name="T25" fmla="*/ 0 h 2150"/>
                <a:gd name="T26" fmla="*/ 2042 w 2243"/>
                <a:gd name="T27" fmla="*/ 0 h 2150"/>
                <a:gd name="T28" fmla="*/ 2243 w 2243"/>
                <a:gd name="T29" fmla="*/ 202 h 2150"/>
                <a:gd name="T30" fmla="*/ 2243 w 2243"/>
                <a:gd name="T31" fmla="*/ 1947 h 2150"/>
                <a:gd name="T32" fmla="*/ 2042 w 2243"/>
                <a:gd name="T33" fmla="*/ 215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3" h="2150">
                  <a:moveTo>
                    <a:pt x="2042" y="2150"/>
                  </a:moveTo>
                  <a:lnTo>
                    <a:pt x="205" y="2150"/>
                  </a:lnTo>
                  <a:cubicBezTo>
                    <a:pt x="90" y="2150"/>
                    <a:pt x="0" y="2061"/>
                    <a:pt x="0" y="1947"/>
                  </a:cubicBezTo>
                  <a:lnTo>
                    <a:pt x="0" y="1619"/>
                  </a:lnTo>
                  <a:lnTo>
                    <a:pt x="100" y="1619"/>
                  </a:lnTo>
                  <a:lnTo>
                    <a:pt x="100" y="1947"/>
                  </a:lnTo>
                  <a:cubicBezTo>
                    <a:pt x="100" y="2004"/>
                    <a:pt x="146" y="2050"/>
                    <a:pt x="205" y="2050"/>
                  </a:cubicBezTo>
                  <a:lnTo>
                    <a:pt x="2042" y="2050"/>
                  </a:lnTo>
                  <a:cubicBezTo>
                    <a:pt x="2100" y="2050"/>
                    <a:pt x="2143" y="2006"/>
                    <a:pt x="2143" y="1947"/>
                  </a:cubicBezTo>
                  <a:lnTo>
                    <a:pt x="2143" y="202"/>
                  </a:lnTo>
                  <a:cubicBezTo>
                    <a:pt x="2143" y="143"/>
                    <a:pt x="2100" y="100"/>
                    <a:pt x="2042" y="100"/>
                  </a:cubicBezTo>
                  <a:lnTo>
                    <a:pt x="1935" y="100"/>
                  </a:lnTo>
                  <a:lnTo>
                    <a:pt x="1935" y="0"/>
                  </a:lnTo>
                  <a:lnTo>
                    <a:pt x="2042" y="0"/>
                  </a:lnTo>
                  <a:cubicBezTo>
                    <a:pt x="2154" y="0"/>
                    <a:pt x="2243" y="89"/>
                    <a:pt x="2243" y="202"/>
                  </a:cubicBezTo>
                  <a:lnTo>
                    <a:pt x="2243" y="1947"/>
                  </a:lnTo>
                  <a:cubicBezTo>
                    <a:pt x="2243" y="2061"/>
                    <a:pt x="2154" y="2150"/>
                    <a:pt x="2042" y="2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1005">
              <a:extLst>
                <a:ext uri="{FF2B5EF4-FFF2-40B4-BE49-F238E27FC236}">
                  <a16:creationId xmlns:a16="http://schemas.microsoft.com/office/drawing/2014/main" id="{C90665B0-B588-8698-244E-47C42A514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65" y="6410398"/>
              <a:ext cx="317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1006">
              <a:extLst>
                <a:ext uri="{FF2B5EF4-FFF2-40B4-BE49-F238E27FC236}">
                  <a16:creationId xmlns:a16="http://schemas.microsoft.com/office/drawing/2014/main" id="{3F0117CC-741F-1071-BC7F-B83BCC7DC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14" y="6410398"/>
              <a:ext cx="285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07">
              <a:extLst>
                <a:ext uri="{FF2B5EF4-FFF2-40B4-BE49-F238E27FC236}">
                  <a16:creationId xmlns:a16="http://schemas.microsoft.com/office/drawing/2014/main" id="{C2C9985A-0F01-1439-65BC-462B51D3B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552" y="6410398"/>
              <a:ext cx="285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008">
              <a:extLst>
                <a:ext uri="{FF2B5EF4-FFF2-40B4-BE49-F238E27FC236}">
                  <a16:creationId xmlns:a16="http://schemas.microsoft.com/office/drawing/2014/main" id="{3C48DDB3-6802-BD4A-C07F-47AE8D945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8402" y="6386586"/>
              <a:ext cx="44450" cy="84139"/>
            </a:xfrm>
            <a:custGeom>
              <a:avLst/>
              <a:gdLst>
                <a:gd name="T0" fmla="*/ 126 w 261"/>
                <a:gd name="T1" fmla="*/ 100 h 491"/>
                <a:gd name="T2" fmla="*/ 100 w 261"/>
                <a:gd name="T3" fmla="*/ 126 h 491"/>
                <a:gd name="T4" fmla="*/ 100 w 261"/>
                <a:gd name="T5" fmla="*/ 365 h 491"/>
                <a:gd name="T6" fmla="*/ 126 w 261"/>
                <a:gd name="T7" fmla="*/ 391 h 491"/>
                <a:gd name="T8" fmla="*/ 135 w 261"/>
                <a:gd name="T9" fmla="*/ 391 h 491"/>
                <a:gd name="T10" fmla="*/ 161 w 261"/>
                <a:gd name="T11" fmla="*/ 365 h 491"/>
                <a:gd name="T12" fmla="*/ 161 w 261"/>
                <a:gd name="T13" fmla="*/ 126 h 491"/>
                <a:gd name="T14" fmla="*/ 135 w 261"/>
                <a:gd name="T15" fmla="*/ 100 h 491"/>
                <a:gd name="T16" fmla="*/ 126 w 261"/>
                <a:gd name="T17" fmla="*/ 100 h 491"/>
                <a:gd name="T18" fmla="*/ 135 w 261"/>
                <a:gd name="T19" fmla="*/ 491 h 491"/>
                <a:gd name="T20" fmla="*/ 126 w 261"/>
                <a:gd name="T21" fmla="*/ 491 h 491"/>
                <a:gd name="T22" fmla="*/ 0 w 261"/>
                <a:gd name="T23" fmla="*/ 365 h 491"/>
                <a:gd name="T24" fmla="*/ 0 w 261"/>
                <a:gd name="T25" fmla="*/ 126 h 491"/>
                <a:gd name="T26" fmla="*/ 126 w 261"/>
                <a:gd name="T27" fmla="*/ 0 h 491"/>
                <a:gd name="T28" fmla="*/ 135 w 261"/>
                <a:gd name="T29" fmla="*/ 0 h 491"/>
                <a:gd name="T30" fmla="*/ 261 w 261"/>
                <a:gd name="T31" fmla="*/ 126 h 491"/>
                <a:gd name="T32" fmla="*/ 261 w 261"/>
                <a:gd name="T33" fmla="*/ 365 h 491"/>
                <a:gd name="T34" fmla="*/ 135 w 261"/>
                <a:gd name="T3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491">
                  <a:moveTo>
                    <a:pt x="126" y="100"/>
                  </a:moveTo>
                  <a:cubicBezTo>
                    <a:pt x="112" y="100"/>
                    <a:pt x="100" y="111"/>
                    <a:pt x="100" y="126"/>
                  </a:cubicBezTo>
                  <a:lnTo>
                    <a:pt x="100" y="365"/>
                  </a:lnTo>
                  <a:cubicBezTo>
                    <a:pt x="100" y="379"/>
                    <a:pt x="112" y="391"/>
                    <a:pt x="126" y="391"/>
                  </a:cubicBezTo>
                  <a:lnTo>
                    <a:pt x="135" y="391"/>
                  </a:lnTo>
                  <a:cubicBezTo>
                    <a:pt x="149" y="391"/>
                    <a:pt x="161" y="379"/>
                    <a:pt x="161" y="365"/>
                  </a:cubicBezTo>
                  <a:lnTo>
                    <a:pt x="161" y="126"/>
                  </a:lnTo>
                  <a:cubicBezTo>
                    <a:pt x="161" y="111"/>
                    <a:pt x="149" y="100"/>
                    <a:pt x="135" y="100"/>
                  </a:cubicBezTo>
                  <a:lnTo>
                    <a:pt x="126" y="100"/>
                  </a:lnTo>
                  <a:close/>
                  <a:moveTo>
                    <a:pt x="135" y="491"/>
                  </a:moveTo>
                  <a:lnTo>
                    <a:pt x="126" y="491"/>
                  </a:lnTo>
                  <a:cubicBezTo>
                    <a:pt x="57" y="491"/>
                    <a:pt x="0" y="434"/>
                    <a:pt x="0" y="365"/>
                  </a:cubicBezTo>
                  <a:lnTo>
                    <a:pt x="0" y="126"/>
                  </a:lnTo>
                  <a:cubicBezTo>
                    <a:pt x="0" y="56"/>
                    <a:pt x="57" y="0"/>
                    <a:pt x="126" y="0"/>
                  </a:cubicBezTo>
                  <a:lnTo>
                    <a:pt x="135" y="0"/>
                  </a:lnTo>
                  <a:cubicBezTo>
                    <a:pt x="204" y="0"/>
                    <a:pt x="261" y="56"/>
                    <a:pt x="261" y="126"/>
                  </a:cubicBezTo>
                  <a:lnTo>
                    <a:pt x="261" y="365"/>
                  </a:lnTo>
                  <a:cubicBezTo>
                    <a:pt x="261" y="434"/>
                    <a:pt x="204" y="491"/>
                    <a:pt x="135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010">
              <a:extLst>
                <a:ext uri="{FF2B5EF4-FFF2-40B4-BE49-F238E27FC236}">
                  <a16:creationId xmlns:a16="http://schemas.microsoft.com/office/drawing/2014/main" id="{03B94E18-B0FF-C2C7-65B1-448C61217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8251" y="6386586"/>
              <a:ext cx="44450" cy="84139"/>
            </a:xfrm>
            <a:custGeom>
              <a:avLst/>
              <a:gdLst>
                <a:gd name="T0" fmla="*/ 126 w 261"/>
                <a:gd name="T1" fmla="*/ 100 h 491"/>
                <a:gd name="T2" fmla="*/ 100 w 261"/>
                <a:gd name="T3" fmla="*/ 126 h 491"/>
                <a:gd name="T4" fmla="*/ 100 w 261"/>
                <a:gd name="T5" fmla="*/ 365 h 491"/>
                <a:gd name="T6" fmla="*/ 126 w 261"/>
                <a:gd name="T7" fmla="*/ 391 h 491"/>
                <a:gd name="T8" fmla="*/ 135 w 261"/>
                <a:gd name="T9" fmla="*/ 391 h 491"/>
                <a:gd name="T10" fmla="*/ 161 w 261"/>
                <a:gd name="T11" fmla="*/ 365 h 491"/>
                <a:gd name="T12" fmla="*/ 161 w 261"/>
                <a:gd name="T13" fmla="*/ 126 h 491"/>
                <a:gd name="T14" fmla="*/ 135 w 261"/>
                <a:gd name="T15" fmla="*/ 100 h 491"/>
                <a:gd name="T16" fmla="*/ 126 w 261"/>
                <a:gd name="T17" fmla="*/ 100 h 491"/>
                <a:gd name="T18" fmla="*/ 135 w 261"/>
                <a:gd name="T19" fmla="*/ 491 h 491"/>
                <a:gd name="T20" fmla="*/ 126 w 261"/>
                <a:gd name="T21" fmla="*/ 491 h 491"/>
                <a:gd name="T22" fmla="*/ 0 w 261"/>
                <a:gd name="T23" fmla="*/ 365 h 491"/>
                <a:gd name="T24" fmla="*/ 0 w 261"/>
                <a:gd name="T25" fmla="*/ 126 h 491"/>
                <a:gd name="T26" fmla="*/ 126 w 261"/>
                <a:gd name="T27" fmla="*/ 0 h 491"/>
                <a:gd name="T28" fmla="*/ 135 w 261"/>
                <a:gd name="T29" fmla="*/ 0 h 491"/>
                <a:gd name="T30" fmla="*/ 261 w 261"/>
                <a:gd name="T31" fmla="*/ 126 h 491"/>
                <a:gd name="T32" fmla="*/ 261 w 261"/>
                <a:gd name="T33" fmla="*/ 365 h 491"/>
                <a:gd name="T34" fmla="*/ 135 w 261"/>
                <a:gd name="T3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491">
                  <a:moveTo>
                    <a:pt x="126" y="100"/>
                  </a:moveTo>
                  <a:cubicBezTo>
                    <a:pt x="112" y="100"/>
                    <a:pt x="100" y="111"/>
                    <a:pt x="100" y="126"/>
                  </a:cubicBezTo>
                  <a:lnTo>
                    <a:pt x="100" y="365"/>
                  </a:lnTo>
                  <a:cubicBezTo>
                    <a:pt x="100" y="379"/>
                    <a:pt x="112" y="391"/>
                    <a:pt x="126" y="391"/>
                  </a:cubicBezTo>
                  <a:lnTo>
                    <a:pt x="135" y="391"/>
                  </a:lnTo>
                  <a:cubicBezTo>
                    <a:pt x="150" y="391"/>
                    <a:pt x="161" y="379"/>
                    <a:pt x="161" y="365"/>
                  </a:cubicBezTo>
                  <a:lnTo>
                    <a:pt x="161" y="126"/>
                  </a:lnTo>
                  <a:cubicBezTo>
                    <a:pt x="161" y="111"/>
                    <a:pt x="150" y="100"/>
                    <a:pt x="135" y="100"/>
                  </a:cubicBezTo>
                  <a:lnTo>
                    <a:pt x="126" y="100"/>
                  </a:lnTo>
                  <a:close/>
                  <a:moveTo>
                    <a:pt x="135" y="491"/>
                  </a:moveTo>
                  <a:lnTo>
                    <a:pt x="126" y="491"/>
                  </a:lnTo>
                  <a:cubicBezTo>
                    <a:pt x="57" y="491"/>
                    <a:pt x="0" y="434"/>
                    <a:pt x="0" y="365"/>
                  </a:cubicBezTo>
                  <a:lnTo>
                    <a:pt x="0" y="126"/>
                  </a:lnTo>
                  <a:cubicBezTo>
                    <a:pt x="0" y="56"/>
                    <a:pt x="57" y="0"/>
                    <a:pt x="126" y="0"/>
                  </a:cubicBezTo>
                  <a:lnTo>
                    <a:pt x="135" y="0"/>
                  </a:lnTo>
                  <a:cubicBezTo>
                    <a:pt x="205" y="0"/>
                    <a:pt x="261" y="56"/>
                    <a:pt x="261" y="126"/>
                  </a:cubicBezTo>
                  <a:lnTo>
                    <a:pt x="261" y="365"/>
                  </a:lnTo>
                  <a:cubicBezTo>
                    <a:pt x="261" y="434"/>
                    <a:pt x="205" y="491"/>
                    <a:pt x="135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011">
              <a:extLst>
                <a:ext uri="{FF2B5EF4-FFF2-40B4-BE49-F238E27FC236}">
                  <a16:creationId xmlns:a16="http://schemas.microsoft.com/office/drawing/2014/main" id="{D5C319B2-F03C-8F3E-37FE-0099DC397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9690" y="6386586"/>
              <a:ext cx="42863" cy="84139"/>
            </a:xfrm>
            <a:custGeom>
              <a:avLst/>
              <a:gdLst>
                <a:gd name="T0" fmla="*/ 127 w 261"/>
                <a:gd name="T1" fmla="*/ 100 h 491"/>
                <a:gd name="T2" fmla="*/ 100 w 261"/>
                <a:gd name="T3" fmla="*/ 126 h 491"/>
                <a:gd name="T4" fmla="*/ 100 w 261"/>
                <a:gd name="T5" fmla="*/ 365 h 491"/>
                <a:gd name="T6" fmla="*/ 127 w 261"/>
                <a:gd name="T7" fmla="*/ 391 h 491"/>
                <a:gd name="T8" fmla="*/ 135 w 261"/>
                <a:gd name="T9" fmla="*/ 391 h 491"/>
                <a:gd name="T10" fmla="*/ 161 w 261"/>
                <a:gd name="T11" fmla="*/ 365 h 491"/>
                <a:gd name="T12" fmla="*/ 161 w 261"/>
                <a:gd name="T13" fmla="*/ 126 h 491"/>
                <a:gd name="T14" fmla="*/ 135 w 261"/>
                <a:gd name="T15" fmla="*/ 100 h 491"/>
                <a:gd name="T16" fmla="*/ 127 w 261"/>
                <a:gd name="T17" fmla="*/ 100 h 491"/>
                <a:gd name="T18" fmla="*/ 135 w 261"/>
                <a:gd name="T19" fmla="*/ 491 h 491"/>
                <a:gd name="T20" fmla="*/ 127 w 261"/>
                <a:gd name="T21" fmla="*/ 491 h 491"/>
                <a:gd name="T22" fmla="*/ 0 w 261"/>
                <a:gd name="T23" fmla="*/ 365 h 491"/>
                <a:gd name="T24" fmla="*/ 0 w 261"/>
                <a:gd name="T25" fmla="*/ 126 h 491"/>
                <a:gd name="T26" fmla="*/ 127 w 261"/>
                <a:gd name="T27" fmla="*/ 0 h 491"/>
                <a:gd name="T28" fmla="*/ 135 w 261"/>
                <a:gd name="T29" fmla="*/ 0 h 491"/>
                <a:gd name="T30" fmla="*/ 261 w 261"/>
                <a:gd name="T31" fmla="*/ 126 h 491"/>
                <a:gd name="T32" fmla="*/ 261 w 261"/>
                <a:gd name="T33" fmla="*/ 365 h 491"/>
                <a:gd name="T34" fmla="*/ 135 w 261"/>
                <a:gd name="T3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491">
                  <a:moveTo>
                    <a:pt x="127" y="100"/>
                  </a:moveTo>
                  <a:cubicBezTo>
                    <a:pt x="112" y="100"/>
                    <a:pt x="100" y="111"/>
                    <a:pt x="100" y="126"/>
                  </a:cubicBezTo>
                  <a:lnTo>
                    <a:pt x="100" y="365"/>
                  </a:lnTo>
                  <a:cubicBezTo>
                    <a:pt x="100" y="379"/>
                    <a:pt x="112" y="391"/>
                    <a:pt x="127" y="391"/>
                  </a:cubicBezTo>
                  <a:lnTo>
                    <a:pt x="135" y="391"/>
                  </a:lnTo>
                  <a:cubicBezTo>
                    <a:pt x="150" y="391"/>
                    <a:pt x="161" y="379"/>
                    <a:pt x="161" y="365"/>
                  </a:cubicBezTo>
                  <a:lnTo>
                    <a:pt x="161" y="126"/>
                  </a:lnTo>
                  <a:cubicBezTo>
                    <a:pt x="161" y="111"/>
                    <a:pt x="150" y="100"/>
                    <a:pt x="135" y="100"/>
                  </a:cubicBezTo>
                  <a:lnTo>
                    <a:pt x="127" y="100"/>
                  </a:lnTo>
                  <a:close/>
                  <a:moveTo>
                    <a:pt x="135" y="491"/>
                  </a:moveTo>
                  <a:lnTo>
                    <a:pt x="127" y="491"/>
                  </a:lnTo>
                  <a:cubicBezTo>
                    <a:pt x="57" y="491"/>
                    <a:pt x="0" y="434"/>
                    <a:pt x="0" y="365"/>
                  </a:cubicBezTo>
                  <a:lnTo>
                    <a:pt x="0" y="126"/>
                  </a:lnTo>
                  <a:cubicBezTo>
                    <a:pt x="0" y="56"/>
                    <a:pt x="57" y="0"/>
                    <a:pt x="127" y="0"/>
                  </a:cubicBezTo>
                  <a:lnTo>
                    <a:pt x="135" y="0"/>
                  </a:lnTo>
                  <a:cubicBezTo>
                    <a:pt x="205" y="0"/>
                    <a:pt x="261" y="56"/>
                    <a:pt x="261" y="126"/>
                  </a:cubicBezTo>
                  <a:lnTo>
                    <a:pt x="261" y="365"/>
                  </a:lnTo>
                  <a:cubicBezTo>
                    <a:pt x="261" y="434"/>
                    <a:pt x="205" y="491"/>
                    <a:pt x="135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012">
              <a:extLst>
                <a:ext uri="{FF2B5EF4-FFF2-40B4-BE49-F238E27FC236}">
                  <a16:creationId xmlns:a16="http://schemas.microsoft.com/office/drawing/2014/main" id="{7F5A4C35-17AE-3F61-7DEC-CBAE24CB2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9540" y="6386583"/>
              <a:ext cx="42863" cy="84139"/>
            </a:xfrm>
            <a:custGeom>
              <a:avLst/>
              <a:gdLst>
                <a:gd name="T0" fmla="*/ 126 w 261"/>
                <a:gd name="T1" fmla="*/ 100 h 491"/>
                <a:gd name="T2" fmla="*/ 100 w 261"/>
                <a:gd name="T3" fmla="*/ 126 h 491"/>
                <a:gd name="T4" fmla="*/ 100 w 261"/>
                <a:gd name="T5" fmla="*/ 365 h 491"/>
                <a:gd name="T6" fmla="*/ 126 w 261"/>
                <a:gd name="T7" fmla="*/ 391 h 491"/>
                <a:gd name="T8" fmla="*/ 135 w 261"/>
                <a:gd name="T9" fmla="*/ 391 h 491"/>
                <a:gd name="T10" fmla="*/ 161 w 261"/>
                <a:gd name="T11" fmla="*/ 365 h 491"/>
                <a:gd name="T12" fmla="*/ 161 w 261"/>
                <a:gd name="T13" fmla="*/ 126 h 491"/>
                <a:gd name="T14" fmla="*/ 135 w 261"/>
                <a:gd name="T15" fmla="*/ 100 h 491"/>
                <a:gd name="T16" fmla="*/ 126 w 261"/>
                <a:gd name="T17" fmla="*/ 100 h 491"/>
                <a:gd name="T18" fmla="*/ 135 w 261"/>
                <a:gd name="T19" fmla="*/ 491 h 491"/>
                <a:gd name="T20" fmla="*/ 126 w 261"/>
                <a:gd name="T21" fmla="*/ 491 h 491"/>
                <a:gd name="T22" fmla="*/ 0 w 261"/>
                <a:gd name="T23" fmla="*/ 365 h 491"/>
                <a:gd name="T24" fmla="*/ 0 w 261"/>
                <a:gd name="T25" fmla="*/ 126 h 491"/>
                <a:gd name="T26" fmla="*/ 126 w 261"/>
                <a:gd name="T27" fmla="*/ 0 h 491"/>
                <a:gd name="T28" fmla="*/ 135 w 261"/>
                <a:gd name="T29" fmla="*/ 0 h 491"/>
                <a:gd name="T30" fmla="*/ 261 w 261"/>
                <a:gd name="T31" fmla="*/ 126 h 491"/>
                <a:gd name="T32" fmla="*/ 261 w 261"/>
                <a:gd name="T33" fmla="*/ 365 h 491"/>
                <a:gd name="T34" fmla="*/ 135 w 261"/>
                <a:gd name="T3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491">
                  <a:moveTo>
                    <a:pt x="126" y="100"/>
                  </a:moveTo>
                  <a:cubicBezTo>
                    <a:pt x="112" y="100"/>
                    <a:pt x="100" y="111"/>
                    <a:pt x="100" y="126"/>
                  </a:cubicBezTo>
                  <a:lnTo>
                    <a:pt x="100" y="365"/>
                  </a:lnTo>
                  <a:cubicBezTo>
                    <a:pt x="100" y="379"/>
                    <a:pt x="112" y="391"/>
                    <a:pt x="126" y="391"/>
                  </a:cubicBezTo>
                  <a:lnTo>
                    <a:pt x="135" y="391"/>
                  </a:lnTo>
                  <a:cubicBezTo>
                    <a:pt x="149" y="391"/>
                    <a:pt x="161" y="379"/>
                    <a:pt x="161" y="365"/>
                  </a:cubicBezTo>
                  <a:lnTo>
                    <a:pt x="161" y="126"/>
                  </a:lnTo>
                  <a:cubicBezTo>
                    <a:pt x="161" y="111"/>
                    <a:pt x="149" y="100"/>
                    <a:pt x="135" y="100"/>
                  </a:cubicBezTo>
                  <a:lnTo>
                    <a:pt x="126" y="100"/>
                  </a:lnTo>
                  <a:close/>
                  <a:moveTo>
                    <a:pt x="135" y="491"/>
                  </a:moveTo>
                  <a:lnTo>
                    <a:pt x="126" y="491"/>
                  </a:lnTo>
                  <a:cubicBezTo>
                    <a:pt x="56" y="491"/>
                    <a:pt x="0" y="434"/>
                    <a:pt x="0" y="365"/>
                  </a:cubicBezTo>
                  <a:lnTo>
                    <a:pt x="0" y="126"/>
                  </a:lnTo>
                  <a:cubicBezTo>
                    <a:pt x="0" y="56"/>
                    <a:pt x="56" y="0"/>
                    <a:pt x="126" y="0"/>
                  </a:cubicBezTo>
                  <a:lnTo>
                    <a:pt x="135" y="0"/>
                  </a:lnTo>
                  <a:cubicBezTo>
                    <a:pt x="204" y="0"/>
                    <a:pt x="261" y="56"/>
                    <a:pt x="261" y="126"/>
                  </a:cubicBezTo>
                  <a:lnTo>
                    <a:pt x="261" y="365"/>
                  </a:lnTo>
                  <a:cubicBezTo>
                    <a:pt x="261" y="434"/>
                    <a:pt x="204" y="491"/>
                    <a:pt x="135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1013">
              <a:extLst>
                <a:ext uri="{FF2B5EF4-FFF2-40B4-BE49-F238E27FC236}">
                  <a16:creationId xmlns:a16="http://schemas.microsoft.com/office/drawing/2014/main" id="{0DD03600-E9D4-83BE-73C8-64B32117C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340" y="6575497"/>
              <a:ext cx="15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014">
              <a:extLst>
                <a:ext uri="{FF2B5EF4-FFF2-40B4-BE49-F238E27FC236}">
                  <a16:creationId xmlns:a16="http://schemas.microsoft.com/office/drawing/2014/main" id="{745FA4D2-8332-D88B-C7FA-74E3EA92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21" y="6492949"/>
              <a:ext cx="304801" cy="242891"/>
            </a:xfrm>
            <a:custGeom>
              <a:avLst/>
              <a:gdLst>
                <a:gd name="T0" fmla="*/ 192 w 192"/>
                <a:gd name="T1" fmla="*/ 153 h 153"/>
                <a:gd name="T2" fmla="*/ 0 w 192"/>
                <a:gd name="T3" fmla="*/ 153 h 153"/>
                <a:gd name="T4" fmla="*/ 0 w 192"/>
                <a:gd name="T5" fmla="*/ 0 h 153"/>
                <a:gd name="T6" fmla="*/ 192 w 192"/>
                <a:gd name="T7" fmla="*/ 0 h 153"/>
                <a:gd name="T8" fmla="*/ 192 w 192"/>
                <a:gd name="T9" fmla="*/ 45 h 153"/>
                <a:gd name="T10" fmla="*/ 182 w 192"/>
                <a:gd name="T11" fmla="*/ 45 h 153"/>
                <a:gd name="T12" fmla="*/ 182 w 192"/>
                <a:gd name="T13" fmla="*/ 10 h 153"/>
                <a:gd name="T14" fmla="*/ 11 w 192"/>
                <a:gd name="T15" fmla="*/ 10 h 153"/>
                <a:gd name="T16" fmla="*/ 11 w 192"/>
                <a:gd name="T17" fmla="*/ 142 h 153"/>
                <a:gd name="T18" fmla="*/ 182 w 192"/>
                <a:gd name="T19" fmla="*/ 142 h 153"/>
                <a:gd name="T20" fmla="*/ 182 w 192"/>
                <a:gd name="T21" fmla="*/ 100 h 153"/>
                <a:gd name="T22" fmla="*/ 192 w 192"/>
                <a:gd name="T23" fmla="*/ 100 h 153"/>
                <a:gd name="T24" fmla="*/ 192 w 192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53">
                  <a:moveTo>
                    <a:pt x="192" y="153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45"/>
                  </a:lnTo>
                  <a:lnTo>
                    <a:pt x="182" y="45"/>
                  </a:lnTo>
                  <a:lnTo>
                    <a:pt x="182" y="10"/>
                  </a:lnTo>
                  <a:lnTo>
                    <a:pt x="11" y="10"/>
                  </a:lnTo>
                  <a:lnTo>
                    <a:pt x="11" y="142"/>
                  </a:lnTo>
                  <a:lnTo>
                    <a:pt x="182" y="142"/>
                  </a:lnTo>
                  <a:lnTo>
                    <a:pt x="182" y="100"/>
                  </a:lnTo>
                  <a:lnTo>
                    <a:pt x="192" y="100"/>
                  </a:lnTo>
                  <a:lnTo>
                    <a:pt x="192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15">
              <a:extLst>
                <a:ext uri="{FF2B5EF4-FFF2-40B4-BE49-F238E27FC236}">
                  <a16:creationId xmlns:a16="http://schemas.microsoft.com/office/drawing/2014/main" id="{344A509F-5E5E-45E5-EACC-83B292DCA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347" y="6619951"/>
              <a:ext cx="158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016">
              <a:extLst>
                <a:ext uri="{FF2B5EF4-FFF2-40B4-BE49-F238E27FC236}">
                  <a16:creationId xmlns:a16="http://schemas.microsoft.com/office/drawing/2014/main" id="{5E0A21E0-98C5-9CC7-BC1E-47E14C24A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70" y="6542162"/>
              <a:ext cx="460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017">
              <a:extLst>
                <a:ext uri="{FF2B5EF4-FFF2-40B4-BE49-F238E27FC236}">
                  <a16:creationId xmlns:a16="http://schemas.microsoft.com/office/drawing/2014/main" id="{5193B57C-855B-C9EB-8104-3BD2D0BB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756" y="6542162"/>
              <a:ext cx="460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018">
              <a:extLst>
                <a:ext uri="{FF2B5EF4-FFF2-40B4-BE49-F238E27FC236}">
                  <a16:creationId xmlns:a16="http://schemas.microsoft.com/office/drawing/2014/main" id="{36EA8B8D-1199-2FC6-87C8-F5AFC9719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67" y="6586614"/>
              <a:ext cx="460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019">
              <a:extLst>
                <a:ext uri="{FF2B5EF4-FFF2-40B4-BE49-F238E27FC236}">
                  <a16:creationId xmlns:a16="http://schemas.microsoft.com/office/drawing/2014/main" id="{F50D51A4-4BAA-A12F-8AC0-1A17EA47A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753" y="6586614"/>
              <a:ext cx="460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020">
              <a:extLst>
                <a:ext uri="{FF2B5EF4-FFF2-40B4-BE49-F238E27FC236}">
                  <a16:creationId xmlns:a16="http://schemas.microsoft.com/office/drawing/2014/main" id="{FD662904-1169-9D2D-DD9A-C18BC79B2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16" y="6586614"/>
              <a:ext cx="44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021">
              <a:extLst>
                <a:ext uri="{FF2B5EF4-FFF2-40B4-BE49-F238E27FC236}">
                  <a16:creationId xmlns:a16="http://schemas.microsoft.com/office/drawing/2014/main" id="{C343A3A1-2B14-EA77-76E7-C37A14A88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103" y="6586614"/>
              <a:ext cx="476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022">
              <a:extLst>
                <a:ext uri="{FF2B5EF4-FFF2-40B4-BE49-F238E27FC236}">
                  <a16:creationId xmlns:a16="http://schemas.microsoft.com/office/drawing/2014/main" id="{D2B493DE-6D1C-FBED-1174-0DA32FDF4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62" y="6632651"/>
              <a:ext cx="460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023">
              <a:extLst>
                <a:ext uri="{FF2B5EF4-FFF2-40B4-BE49-F238E27FC236}">
                  <a16:creationId xmlns:a16="http://schemas.microsoft.com/office/drawing/2014/main" id="{A1A83F28-CD0F-AD84-88EE-60552648D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748" y="6632651"/>
              <a:ext cx="460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024">
              <a:extLst>
                <a:ext uri="{FF2B5EF4-FFF2-40B4-BE49-F238E27FC236}">
                  <a16:creationId xmlns:a16="http://schemas.microsoft.com/office/drawing/2014/main" id="{B4E01EBB-8158-1E0C-49A2-AA1145A24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11" y="6632651"/>
              <a:ext cx="44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025">
              <a:extLst>
                <a:ext uri="{FF2B5EF4-FFF2-40B4-BE49-F238E27FC236}">
                  <a16:creationId xmlns:a16="http://schemas.microsoft.com/office/drawing/2014/main" id="{8C061248-BDAC-EAFC-7529-3B716D6C3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094" y="6632651"/>
              <a:ext cx="476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1026">
              <a:extLst>
                <a:ext uri="{FF2B5EF4-FFF2-40B4-BE49-F238E27FC236}">
                  <a16:creationId xmlns:a16="http://schemas.microsoft.com/office/drawing/2014/main" id="{A6FC7388-7233-D5B0-C649-9A4E1139D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53" y="6678677"/>
              <a:ext cx="460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1027">
              <a:extLst>
                <a:ext uri="{FF2B5EF4-FFF2-40B4-BE49-F238E27FC236}">
                  <a16:creationId xmlns:a16="http://schemas.microsoft.com/office/drawing/2014/main" id="{3931B22D-2B06-41CE-3D92-4AACCC9B9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736" y="6678663"/>
              <a:ext cx="460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1028">
              <a:extLst>
                <a:ext uri="{FF2B5EF4-FFF2-40B4-BE49-F238E27FC236}">
                  <a16:creationId xmlns:a16="http://schemas.microsoft.com/office/drawing/2014/main" id="{426ED181-EE4F-A07D-DE90-7E287FCA1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999" y="6678648"/>
              <a:ext cx="44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Rectangle 1029">
              <a:extLst>
                <a:ext uri="{FF2B5EF4-FFF2-40B4-BE49-F238E27FC236}">
                  <a16:creationId xmlns:a16="http://schemas.microsoft.com/office/drawing/2014/main" id="{59DB3D33-8918-8693-E6CB-E826540A8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101" y="6678631"/>
              <a:ext cx="476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030">
              <a:extLst>
                <a:ext uri="{FF2B5EF4-FFF2-40B4-BE49-F238E27FC236}">
                  <a16:creationId xmlns:a16="http://schemas.microsoft.com/office/drawing/2014/main" id="{206B95F0-C373-849B-137E-5933A7FBA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6515100"/>
              <a:ext cx="71438" cy="63500"/>
            </a:xfrm>
            <a:custGeom>
              <a:avLst/>
              <a:gdLst>
                <a:gd name="T0" fmla="*/ 100 w 423"/>
                <a:gd name="T1" fmla="*/ 276 h 376"/>
                <a:gd name="T2" fmla="*/ 323 w 423"/>
                <a:gd name="T3" fmla="*/ 276 h 376"/>
                <a:gd name="T4" fmla="*/ 323 w 423"/>
                <a:gd name="T5" fmla="*/ 100 h 376"/>
                <a:gd name="T6" fmla="*/ 100 w 423"/>
                <a:gd name="T7" fmla="*/ 100 h 376"/>
                <a:gd name="T8" fmla="*/ 100 w 423"/>
                <a:gd name="T9" fmla="*/ 276 h 376"/>
                <a:gd name="T10" fmla="*/ 423 w 423"/>
                <a:gd name="T11" fmla="*/ 376 h 376"/>
                <a:gd name="T12" fmla="*/ 0 w 423"/>
                <a:gd name="T13" fmla="*/ 376 h 376"/>
                <a:gd name="T14" fmla="*/ 0 w 423"/>
                <a:gd name="T15" fmla="*/ 0 h 376"/>
                <a:gd name="T16" fmla="*/ 423 w 423"/>
                <a:gd name="T17" fmla="*/ 0 h 376"/>
                <a:gd name="T18" fmla="*/ 423 w 423"/>
                <a:gd name="T1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376">
                  <a:moveTo>
                    <a:pt x="100" y="276"/>
                  </a:moveTo>
                  <a:lnTo>
                    <a:pt x="323" y="276"/>
                  </a:lnTo>
                  <a:lnTo>
                    <a:pt x="323" y="100"/>
                  </a:lnTo>
                  <a:lnTo>
                    <a:pt x="100" y="100"/>
                  </a:lnTo>
                  <a:lnTo>
                    <a:pt x="100" y="276"/>
                  </a:lnTo>
                  <a:close/>
                  <a:moveTo>
                    <a:pt x="423" y="376"/>
                  </a:moveTo>
                  <a:lnTo>
                    <a:pt x="0" y="376"/>
                  </a:lnTo>
                  <a:lnTo>
                    <a:pt x="0" y="0"/>
                  </a:lnTo>
                  <a:lnTo>
                    <a:pt x="423" y="0"/>
                  </a:lnTo>
                  <a:lnTo>
                    <a:pt x="423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0" name="Mail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4DE760B-92AA-118A-91BD-BDC73114883D}"/>
              </a:ext>
            </a:extLst>
          </p:cNvPr>
          <p:cNvGrpSpPr>
            <a:grpSpLocks noChangeAspect="1"/>
          </p:cNvGrpSpPr>
          <p:nvPr/>
        </p:nvGrpSpPr>
        <p:grpSpPr>
          <a:xfrm>
            <a:off x="1124084" y="4424306"/>
            <a:ext cx="466538" cy="420116"/>
            <a:chOff x="347663" y="3633719"/>
            <a:chExt cx="638176" cy="574664"/>
          </a:xfrm>
          <a:solidFill>
            <a:schemeClr val="bg1"/>
          </a:solidFill>
        </p:grpSpPr>
        <p:sp>
          <p:nvSpPr>
            <p:cNvPr id="171" name="Freeform 209">
              <a:extLst>
                <a:ext uri="{FF2B5EF4-FFF2-40B4-BE49-F238E27FC236}">
                  <a16:creationId xmlns:a16="http://schemas.microsoft.com/office/drawing/2014/main" id="{E750611D-7559-6A82-363E-2B97CD22DF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63" y="3633719"/>
              <a:ext cx="638176" cy="574664"/>
            </a:xfrm>
            <a:custGeom>
              <a:avLst/>
              <a:gdLst>
                <a:gd name="T0" fmla="*/ 45 w 1067"/>
                <a:gd name="T1" fmla="*/ 469 h 962"/>
                <a:gd name="T2" fmla="*/ 107 w 1067"/>
                <a:gd name="T3" fmla="*/ 504 h 962"/>
                <a:gd name="T4" fmla="*/ 384 w 1067"/>
                <a:gd name="T5" fmla="*/ 167 h 962"/>
                <a:gd name="T6" fmla="*/ 684 w 1067"/>
                <a:gd name="T7" fmla="*/ 166 h 962"/>
                <a:gd name="T8" fmla="*/ 927 w 1067"/>
                <a:gd name="T9" fmla="*/ 166 h 962"/>
                <a:gd name="T10" fmla="*/ 927 w 1067"/>
                <a:gd name="T11" fmla="*/ 379 h 962"/>
                <a:gd name="T12" fmla="*/ 823 w 1067"/>
                <a:gd name="T13" fmla="*/ 583 h 962"/>
                <a:gd name="T14" fmla="*/ 807 w 1067"/>
                <a:gd name="T15" fmla="*/ 478 h 962"/>
                <a:gd name="T16" fmla="*/ 588 w 1067"/>
                <a:gd name="T17" fmla="*/ 495 h 962"/>
                <a:gd name="T18" fmla="*/ 541 w 1067"/>
                <a:gd name="T19" fmla="*/ 661 h 962"/>
                <a:gd name="T20" fmla="*/ 449 w 1067"/>
                <a:gd name="T21" fmla="*/ 701 h 962"/>
                <a:gd name="T22" fmla="*/ 140 w 1067"/>
                <a:gd name="T23" fmla="*/ 379 h 962"/>
                <a:gd name="T24" fmla="*/ 140 w 1067"/>
                <a:gd name="T25" fmla="*/ 166 h 962"/>
                <a:gd name="T26" fmla="*/ 534 w 1067"/>
                <a:gd name="T27" fmla="*/ 41 h 962"/>
                <a:gd name="T28" fmla="*/ 428 w 1067"/>
                <a:gd name="T29" fmla="*/ 133 h 962"/>
                <a:gd name="T30" fmla="*/ 1022 w 1067"/>
                <a:gd name="T31" fmla="*/ 469 h 962"/>
                <a:gd name="T32" fmla="*/ 961 w 1067"/>
                <a:gd name="T33" fmla="*/ 415 h 962"/>
                <a:gd name="T34" fmla="*/ 654 w 1067"/>
                <a:gd name="T35" fmla="*/ 720 h 962"/>
                <a:gd name="T36" fmla="*/ 1034 w 1067"/>
                <a:gd name="T37" fmla="*/ 917 h 962"/>
                <a:gd name="T38" fmla="*/ 790 w 1067"/>
                <a:gd name="T39" fmla="*/ 603 h 962"/>
                <a:gd name="T40" fmla="*/ 622 w 1067"/>
                <a:gd name="T41" fmla="*/ 511 h 962"/>
                <a:gd name="T42" fmla="*/ 790 w 1067"/>
                <a:gd name="T43" fmla="*/ 603 h 962"/>
                <a:gd name="T44" fmla="*/ 982 w 1067"/>
                <a:gd name="T45" fmla="*/ 928 h 962"/>
                <a:gd name="T46" fmla="*/ 534 w 1067"/>
                <a:gd name="T47" fmla="*/ 695 h 962"/>
                <a:gd name="T48" fmla="*/ 414 w 1067"/>
                <a:gd name="T49" fmla="*/ 720 h 962"/>
                <a:gd name="T50" fmla="*/ 34 w 1067"/>
                <a:gd name="T51" fmla="*/ 500 h 962"/>
                <a:gd name="T52" fmla="*/ 1067 w 1067"/>
                <a:gd name="T53" fmla="*/ 471 h 962"/>
                <a:gd name="T54" fmla="*/ 1065 w 1067"/>
                <a:gd name="T55" fmla="*/ 465 h 962"/>
                <a:gd name="T56" fmla="*/ 1062 w 1067"/>
                <a:gd name="T57" fmla="*/ 459 h 962"/>
                <a:gd name="T58" fmla="*/ 961 w 1067"/>
                <a:gd name="T59" fmla="*/ 371 h 962"/>
                <a:gd name="T60" fmla="*/ 944 w 1067"/>
                <a:gd name="T61" fmla="*/ 133 h 962"/>
                <a:gd name="T62" fmla="*/ 545 w 1067"/>
                <a:gd name="T63" fmla="*/ 6 h 962"/>
                <a:gd name="T64" fmla="*/ 378 w 1067"/>
                <a:gd name="T65" fmla="*/ 133 h 962"/>
                <a:gd name="T66" fmla="*/ 107 w 1067"/>
                <a:gd name="T67" fmla="*/ 150 h 962"/>
                <a:gd name="T68" fmla="*/ 6 w 1067"/>
                <a:gd name="T69" fmla="*/ 459 h 962"/>
                <a:gd name="T70" fmla="*/ 2 w 1067"/>
                <a:gd name="T71" fmla="*/ 464 h 962"/>
                <a:gd name="T72" fmla="*/ 1 w 1067"/>
                <a:gd name="T73" fmla="*/ 469 h 962"/>
                <a:gd name="T74" fmla="*/ 0 w 1067"/>
                <a:gd name="T75" fmla="*/ 472 h 962"/>
                <a:gd name="T76" fmla="*/ 1 w 1067"/>
                <a:gd name="T77" fmla="*/ 945 h 962"/>
                <a:gd name="T78" fmla="*/ 2 w 1067"/>
                <a:gd name="T79" fmla="*/ 952 h 962"/>
                <a:gd name="T80" fmla="*/ 4 w 1067"/>
                <a:gd name="T81" fmla="*/ 954 h 962"/>
                <a:gd name="T82" fmla="*/ 9 w 1067"/>
                <a:gd name="T83" fmla="*/ 959 h 962"/>
                <a:gd name="T84" fmla="*/ 15 w 1067"/>
                <a:gd name="T85" fmla="*/ 961 h 962"/>
                <a:gd name="T86" fmla="*/ 1050 w 1067"/>
                <a:gd name="T87" fmla="*/ 962 h 962"/>
                <a:gd name="T88" fmla="*/ 1056 w 1067"/>
                <a:gd name="T89" fmla="*/ 960 h 962"/>
                <a:gd name="T90" fmla="*/ 1062 w 1067"/>
                <a:gd name="T91" fmla="*/ 957 h 962"/>
                <a:gd name="T92" fmla="*/ 1065 w 1067"/>
                <a:gd name="T93" fmla="*/ 953 h 962"/>
                <a:gd name="T94" fmla="*/ 1066 w 1067"/>
                <a:gd name="T95" fmla="*/ 949 h 962"/>
                <a:gd name="T96" fmla="*/ 1067 w 1067"/>
                <a:gd name="T97" fmla="*/ 945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7" h="962">
                  <a:moveTo>
                    <a:pt x="107" y="504"/>
                  </a:moveTo>
                  <a:lnTo>
                    <a:pt x="45" y="469"/>
                  </a:lnTo>
                  <a:lnTo>
                    <a:pt x="107" y="415"/>
                  </a:lnTo>
                  <a:lnTo>
                    <a:pt x="107" y="504"/>
                  </a:lnTo>
                  <a:close/>
                  <a:moveTo>
                    <a:pt x="383" y="166"/>
                  </a:moveTo>
                  <a:cubicBezTo>
                    <a:pt x="384" y="166"/>
                    <a:pt x="384" y="167"/>
                    <a:pt x="384" y="167"/>
                  </a:cubicBezTo>
                  <a:cubicBezTo>
                    <a:pt x="384" y="167"/>
                    <a:pt x="384" y="166"/>
                    <a:pt x="384" y="166"/>
                  </a:cubicBezTo>
                  <a:lnTo>
                    <a:pt x="684" y="166"/>
                  </a:lnTo>
                  <a:cubicBezTo>
                    <a:pt x="684" y="166"/>
                    <a:pt x="685" y="166"/>
                    <a:pt x="685" y="166"/>
                  </a:cubicBezTo>
                  <a:lnTo>
                    <a:pt x="927" y="166"/>
                  </a:lnTo>
                  <a:lnTo>
                    <a:pt x="927" y="379"/>
                  </a:lnTo>
                  <a:lnTo>
                    <a:pt x="927" y="379"/>
                  </a:lnTo>
                  <a:lnTo>
                    <a:pt x="927" y="523"/>
                  </a:lnTo>
                  <a:lnTo>
                    <a:pt x="823" y="583"/>
                  </a:lnTo>
                  <a:lnTo>
                    <a:pt x="823" y="495"/>
                  </a:lnTo>
                  <a:cubicBezTo>
                    <a:pt x="823" y="486"/>
                    <a:pt x="816" y="478"/>
                    <a:pt x="807" y="478"/>
                  </a:cubicBezTo>
                  <a:lnTo>
                    <a:pt x="605" y="478"/>
                  </a:lnTo>
                  <a:cubicBezTo>
                    <a:pt x="596" y="478"/>
                    <a:pt x="588" y="486"/>
                    <a:pt x="588" y="495"/>
                  </a:cubicBezTo>
                  <a:lnTo>
                    <a:pt x="588" y="686"/>
                  </a:lnTo>
                  <a:lnTo>
                    <a:pt x="541" y="661"/>
                  </a:lnTo>
                  <a:cubicBezTo>
                    <a:pt x="537" y="659"/>
                    <a:pt x="531" y="659"/>
                    <a:pt x="526" y="661"/>
                  </a:cubicBezTo>
                  <a:lnTo>
                    <a:pt x="449" y="701"/>
                  </a:lnTo>
                  <a:lnTo>
                    <a:pt x="140" y="523"/>
                  </a:lnTo>
                  <a:lnTo>
                    <a:pt x="140" y="379"/>
                  </a:lnTo>
                  <a:cubicBezTo>
                    <a:pt x="140" y="379"/>
                    <a:pt x="140" y="379"/>
                    <a:pt x="140" y="379"/>
                  </a:cubicBezTo>
                  <a:lnTo>
                    <a:pt x="140" y="166"/>
                  </a:lnTo>
                  <a:lnTo>
                    <a:pt x="383" y="166"/>
                  </a:lnTo>
                  <a:close/>
                  <a:moveTo>
                    <a:pt x="534" y="41"/>
                  </a:moveTo>
                  <a:lnTo>
                    <a:pt x="639" y="133"/>
                  </a:lnTo>
                  <a:lnTo>
                    <a:pt x="428" y="133"/>
                  </a:lnTo>
                  <a:lnTo>
                    <a:pt x="534" y="41"/>
                  </a:lnTo>
                  <a:close/>
                  <a:moveTo>
                    <a:pt x="1022" y="469"/>
                  </a:moveTo>
                  <a:lnTo>
                    <a:pt x="961" y="504"/>
                  </a:lnTo>
                  <a:lnTo>
                    <a:pt x="961" y="415"/>
                  </a:lnTo>
                  <a:lnTo>
                    <a:pt x="1022" y="469"/>
                  </a:lnTo>
                  <a:close/>
                  <a:moveTo>
                    <a:pt x="654" y="720"/>
                  </a:moveTo>
                  <a:lnTo>
                    <a:pt x="1034" y="500"/>
                  </a:lnTo>
                  <a:lnTo>
                    <a:pt x="1034" y="917"/>
                  </a:lnTo>
                  <a:lnTo>
                    <a:pt x="654" y="720"/>
                  </a:lnTo>
                  <a:close/>
                  <a:moveTo>
                    <a:pt x="790" y="603"/>
                  </a:moveTo>
                  <a:lnTo>
                    <a:pt x="622" y="700"/>
                  </a:lnTo>
                  <a:lnTo>
                    <a:pt x="622" y="511"/>
                  </a:lnTo>
                  <a:lnTo>
                    <a:pt x="790" y="511"/>
                  </a:lnTo>
                  <a:lnTo>
                    <a:pt x="790" y="603"/>
                  </a:lnTo>
                  <a:close/>
                  <a:moveTo>
                    <a:pt x="534" y="695"/>
                  </a:moveTo>
                  <a:lnTo>
                    <a:pt x="982" y="928"/>
                  </a:lnTo>
                  <a:lnTo>
                    <a:pt x="85" y="928"/>
                  </a:lnTo>
                  <a:lnTo>
                    <a:pt x="534" y="695"/>
                  </a:lnTo>
                  <a:close/>
                  <a:moveTo>
                    <a:pt x="34" y="500"/>
                  </a:moveTo>
                  <a:lnTo>
                    <a:pt x="414" y="720"/>
                  </a:lnTo>
                  <a:lnTo>
                    <a:pt x="34" y="917"/>
                  </a:lnTo>
                  <a:lnTo>
                    <a:pt x="34" y="500"/>
                  </a:lnTo>
                  <a:close/>
                  <a:moveTo>
                    <a:pt x="1067" y="472"/>
                  </a:moveTo>
                  <a:cubicBezTo>
                    <a:pt x="1067" y="471"/>
                    <a:pt x="1067" y="471"/>
                    <a:pt x="1067" y="471"/>
                  </a:cubicBezTo>
                  <a:cubicBezTo>
                    <a:pt x="1067" y="470"/>
                    <a:pt x="1067" y="470"/>
                    <a:pt x="1067" y="470"/>
                  </a:cubicBezTo>
                  <a:cubicBezTo>
                    <a:pt x="1067" y="468"/>
                    <a:pt x="1066" y="466"/>
                    <a:pt x="1065" y="465"/>
                  </a:cubicBezTo>
                  <a:cubicBezTo>
                    <a:pt x="1065" y="464"/>
                    <a:pt x="1065" y="464"/>
                    <a:pt x="1065" y="464"/>
                  </a:cubicBezTo>
                  <a:cubicBezTo>
                    <a:pt x="1064" y="462"/>
                    <a:pt x="1063" y="461"/>
                    <a:pt x="1062" y="459"/>
                  </a:cubicBezTo>
                  <a:cubicBezTo>
                    <a:pt x="1061" y="459"/>
                    <a:pt x="1061" y="459"/>
                    <a:pt x="1061" y="459"/>
                  </a:cubicBezTo>
                  <a:lnTo>
                    <a:pt x="961" y="371"/>
                  </a:lnTo>
                  <a:lnTo>
                    <a:pt x="961" y="150"/>
                  </a:lnTo>
                  <a:cubicBezTo>
                    <a:pt x="961" y="141"/>
                    <a:pt x="953" y="133"/>
                    <a:pt x="944" y="133"/>
                  </a:cubicBezTo>
                  <a:lnTo>
                    <a:pt x="690" y="133"/>
                  </a:lnTo>
                  <a:lnTo>
                    <a:pt x="545" y="6"/>
                  </a:lnTo>
                  <a:cubicBezTo>
                    <a:pt x="538" y="0"/>
                    <a:pt x="529" y="0"/>
                    <a:pt x="523" y="6"/>
                  </a:cubicBezTo>
                  <a:lnTo>
                    <a:pt x="378" y="133"/>
                  </a:lnTo>
                  <a:lnTo>
                    <a:pt x="124" y="133"/>
                  </a:lnTo>
                  <a:cubicBezTo>
                    <a:pt x="114" y="133"/>
                    <a:pt x="107" y="141"/>
                    <a:pt x="107" y="150"/>
                  </a:cubicBezTo>
                  <a:lnTo>
                    <a:pt x="107" y="371"/>
                  </a:lnTo>
                  <a:lnTo>
                    <a:pt x="6" y="459"/>
                  </a:lnTo>
                  <a:cubicBezTo>
                    <a:pt x="6" y="459"/>
                    <a:pt x="6" y="459"/>
                    <a:pt x="6" y="460"/>
                  </a:cubicBezTo>
                  <a:cubicBezTo>
                    <a:pt x="4" y="461"/>
                    <a:pt x="3" y="462"/>
                    <a:pt x="2" y="464"/>
                  </a:cubicBezTo>
                  <a:cubicBezTo>
                    <a:pt x="2" y="464"/>
                    <a:pt x="2" y="465"/>
                    <a:pt x="2" y="466"/>
                  </a:cubicBezTo>
                  <a:cubicBezTo>
                    <a:pt x="1" y="467"/>
                    <a:pt x="1" y="468"/>
                    <a:pt x="1" y="469"/>
                  </a:cubicBezTo>
                  <a:cubicBezTo>
                    <a:pt x="1" y="470"/>
                    <a:pt x="0" y="470"/>
                    <a:pt x="0" y="471"/>
                  </a:cubicBezTo>
                  <a:cubicBezTo>
                    <a:pt x="0" y="471"/>
                    <a:pt x="0" y="471"/>
                    <a:pt x="0" y="472"/>
                  </a:cubicBezTo>
                  <a:lnTo>
                    <a:pt x="0" y="945"/>
                  </a:lnTo>
                  <a:cubicBezTo>
                    <a:pt x="0" y="945"/>
                    <a:pt x="1" y="945"/>
                    <a:pt x="1" y="945"/>
                  </a:cubicBezTo>
                  <a:cubicBezTo>
                    <a:pt x="1" y="947"/>
                    <a:pt x="1" y="948"/>
                    <a:pt x="1" y="949"/>
                  </a:cubicBezTo>
                  <a:cubicBezTo>
                    <a:pt x="1" y="950"/>
                    <a:pt x="2" y="951"/>
                    <a:pt x="2" y="952"/>
                  </a:cubicBezTo>
                  <a:cubicBezTo>
                    <a:pt x="2" y="952"/>
                    <a:pt x="2" y="952"/>
                    <a:pt x="2" y="953"/>
                  </a:cubicBezTo>
                  <a:cubicBezTo>
                    <a:pt x="3" y="953"/>
                    <a:pt x="3" y="954"/>
                    <a:pt x="4" y="954"/>
                  </a:cubicBezTo>
                  <a:cubicBezTo>
                    <a:pt x="4" y="955"/>
                    <a:pt x="5" y="956"/>
                    <a:pt x="6" y="957"/>
                  </a:cubicBezTo>
                  <a:cubicBezTo>
                    <a:pt x="7" y="958"/>
                    <a:pt x="8" y="958"/>
                    <a:pt x="9" y="959"/>
                  </a:cubicBezTo>
                  <a:cubicBezTo>
                    <a:pt x="9" y="959"/>
                    <a:pt x="10" y="960"/>
                    <a:pt x="11" y="960"/>
                  </a:cubicBezTo>
                  <a:cubicBezTo>
                    <a:pt x="12" y="961"/>
                    <a:pt x="14" y="961"/>
                    <a:pt x="15" y="961"/>
                  </a:cubicBezTo>
                  <a:cubicBezTo>
                    <a:pt x="16" y="961"/>
                    <a:pt x="16" y="962"/>
                    <a:pt x="17" y="962"/>
                  </a:cubicBezTo>
                  <a:lnTo>
                    <a:pt x="1050" y="962"/>
                  </a:lnTo>
                  <a:lnTo>
                    <a:pt x="1050" y="962"/>
                  </a:lnTo>
                  <a:cubicBezTo>
                    <a:pt x="1052" y="961"/>
                    <a:pt x="1054" y="961"/>
                    <a:pt x="1056" y="960"/>
                  </a:cubicBezTo>
                  <a:cubicBezTo>
                    <a:pt x="1057" y="960"/>
                    <a:pt x="1057" y="960"/>
                    <a:pt x="1058" y="960"/>
                  </a:cubicBezTo>
                  <a:cubicBezTo>
                    <a:pt x="1059" y="959"/>
                    <a:pt x="1060" y="958"/>
                    <a:pt x="1062" y="957"/>
                  </a:cubicBezTo>
                  <a:cubicBezTo>
                    <a:pt x="1062" y="957"/>
                    <a:pt x="1062" y="957"/>
                    <a:pt x="1062" y="956"/>
                  </a:cubicBezTo>
                  <a:cubicBezTo>
                    <a:pt x="1063" y="955"/>
                    <a:pt x="1064" y="954"/>
                    <a:pt x="1065" y="953"/>
                  </a:cubicBezTo>
                  <a:cubicBezTo>
                    <a:pt x="1065" y="952"/>
                    <a:pt x="1065" y="952"/>
                    <a:pt x="1065" y="952"/>
                  </a:cubicBezTo>
                  <a:cubicBezTo>
                    <a:pt x="1066" y="951"/>
                    <a:pt x="1066" y="950"/>
                    <a:pt x="1066" y="949"/>
                  </a:cubicBezTo>
                  <a:cubicBezTo>
                    <a:pt x="1067" y="948"/>
                    <a:pt x="1067" y="947"/>
                    <a:pt x="1067" y="945"/>
                  </a:cubicBezTo>
                  <a:cubicBezTo>
                    <a:pt x="1067" y="945"/>
                    <a:pt x="1067" y="945"/>
                    <a:pt x="1067" y="945"/>
                  </a:cubicBezTo>
                  <a:lnTo>
                    <a:pt x="1067" y="47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10">
              <a:extLst>
                <a:ext uri="{FF2B5EF4-FFF2-40B4-BE49-F238E27FC236}">
                  <a16:creationId xmlns:a16="http://schemas.microsoft.com/office/drawing/2014/main" id="{FA55AA9A-48AC-843A-1353-E587CA6F9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713" y="3755955"/>
              <a:ext cx="141289" cy="130172"/>
            </a:xfrm>
            <a:custGeom>
              <a:avLst/>
              <a:gdLst>
                <a:gd name="T0" fmla="*/ 34 w 235"/>
                <a:gd name="T1" fmla="*/ 33 h 216"/>
                <a:gd name="T2" fmla="*/ 202 w 235"/>
                <a:gd name="T3" fmla="*/ 33 h 216"/>
                <a:gd name="T4" fmla="*/ 202 w 235"/>
                <a:gd name="T5" fmla="*/ 183 h 216"/>
                <a:gd name="T6" fmla="*/ 34 w 235"/>
                <a:gd name="T7" fmla="*/ 183 h 216"/>
                <a:gd name="T8" fmla="*/ 34 w 235"/>
                <a:gd name="T9" fmla="*/ 33 h 216"/>
                <a:gd name="T10" fmla="*/ 17 w 235"/>
                <a:gd name="T11" fmla="*/ 216 h 216"/>
                <a:gd name="T12" fmla="*/ 218 w 235"/>
                <a:gd name="T13" fmla="*/ 216 h 216"/>
                <a:gd name="T14" fmla="*/ 235 w 235"/>
                <a:gd name="T15" fmla="*/ 200 h 216"/>
                <a:gd name="T16" fmla="*/ 235 w 235"/>
                <a:gd name="T17" fmla="*/ 16 h 216"/>
                <a:gd name="T18" fmla="*/ 218 w 235"/>
                <a:gd name="T19" fmla="*/ 0 h 216"/>
                <a:gd name="T20" fmla="*/ 17 w 235"/>
                <a:gd name="T21" fmla="*/ 0 h 216"/>
                <a:gd name="T22" fmla="*/ 0 w 235"/>
                <a:gd name="T23" fmla="*/ 16 h 216"/>
                <a:gd name="T24" fmla="*/ 0 w 235"/>
                <a:gd name="T25" fmla="*/ 200 h 216"/>
                <a:gd name="T26" fmla="*/ 17 w 235"/>
                <a:gd name="T2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16">
                  <a:moveTo>
                    <a:pt x="34" y="33"/>
                  </a:moveTo>
                  <a:lnTo>
                    <a:pt x="202" y="33"/>
                  </a:lnTo>
                  <a:lnTo>
                    <a:pt x="202" y="183"/>
                  </a:lnTo>
                  <a:lnTo>
                    <a:pt x="34" y="183"/>
                  </a:lnTo>
                  <a:lnTo>
                    <a:pt x="34" y="33"/>
                  </a:lnTo>
                  <a:close/>
                  <a:moveTo>
                    <a:pt x="17" y="216"/>
                  </a:moveTo>
                  <a:lnTo>
                    <a:pt x="218" y="216"/>
                  </a:lnTo>
                  <a:cubicBezTo>
                    <a:pt x="228" y="216"/>
                    <a:pt x="235" y="209"/>
                    <a:pt x="235" y="200"/>
                  </a:cubicBezTo>
                  <a:lnTo>
                    <a:pt x="235" y="16"/>
                  </a:lnTo>
                  <a:cubicBezTo>
                    <a:pt x="235" y="7"/>
                    <a:pt x="228" y="0"/>
                    <a:pt x="218" y="0"/>
                  </a:cubicBezTo>
                  <a:lnTo>
                    <a:pt x="17" y="0"/>
                  </a:lnTo>
                  <a:cubicBezTo>
                    <a:pt x="8" y="0"/>
                    <a:pt x="0" y="7"/>
                    <a:pt x="0" y="16"/>
                  </a:cubicBezTo>
                  <a:lnTo>
                    <a:pt x="0" y="200"/>
                  </a:lnTo>
                  <a:cubicBezTo>
                    <a:pt x="0" y="209"/>
                    <a:pt x="8" y="216"/>
                    <a:pt x="17" y="2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11">
              <a:extLst>
                <a:ext uri="{FF2B5EF4-FFF2-40B4-BE49-F238E27FC236}">
                  <a16:creationId xmlns:a16="http://schemas.microsoft.com/office/drawing/2014/main" id="{B38D2A1F-6BA1-F704-E501-B765DC3B2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3755948"/>
              <a:ext cx="176214" cy="20637"/>
            </a:xfrm>
            <a:custGeom>
              <a:avLst/>
              <a:gdLst>
                <a:gd name="T0" fmla="*/ 17 w 295"/>
                <a:gd name="T1" fmla="*/ 33 h 33"/>
                <a:gd name="T2" fmla="*/ 279 w 295"/>
                <a:gd name="T3" fmla="*/ 33 h 33"/>
                <a:gd name="T4" fmla="*/ 295 w 295"/>
                <a:gd name="T5" fmla="*/ 16 h 33"/>
                <a:gd name="T6" fmla="*/ 279 w 295"/>
                <a:gd name="T7" fmla="*/ 0 h 33"/>
                <a:gd name="T8" fmla="*/ 17 w 295"/>
                <a:gd name="T9" fmla="*/ 0 h 33"/>
                <a:gd name="T10" fmla="*/ 0 w 295"/>
                <a:gd name="T11" fmla="*/ 16 h 33"/>
                <a:gd name="T12" fmla="*/ 17 w 295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3">
                  <a:moveTo>
                    <a:pt x="17" y="33"/>
                  </a:moveTo>
                  <a:lnTo>
                    <a:pt x="279" y="33"/>
                  </a:lnTo>
                  <a:cubicBezTo>
                    <a:pt x="288" y="33"/>
                    <a:pt x="295" y="25"/>
                    <a:pt x="295" y="16"/>
                  </a:cubicBezTo>
                  <a:cubicBezTo>
                    <a:pt x="295" y="7"/>
                    <a:pt x="288" y="0"/>
                    <a:pt x="279" y="0"/>
                  </a:cubicBezTo>
                  <a:lnTo>
                    <a:pt x="17" y="0"/>
                  </a:ln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7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12">
              <a:extLst>
                <a:ext uri="{FF2B5EF4-FFF2-40B4-BE49-F238E27FC236}">
                  <a16:creationId xmlns:a16="http://schemas.microsoft.com/office/drawing/2014/main" id="{EB534BCE-2A00-0072-E749-240A2E91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3813102"/>
              <a:ext cx="176214" cy="20637"/>
            </a:xfrm>
            <a:custGeom>
              <a:avLst/>
              <a:gdLst>
                <a:gd name="T0" fmla="*/ 17 w 295"/>
                <a:gd name="T1" fmla="*/ 34 h 34"/>
                <a:gd name="T2" fmla="*/ 279 w 295"/>
                <a:gd name="T3" fmla="*/ 34 h 34"/>
                <a:gd name="T4" fmla="*/ 295 w 295"/>
                <a:gd name="T5" fmla="*/ 17 h 34"/>
                <a:gd name="T6" fmla="*/ 279 w 295"/>
                <a:gd name="T7" fmla="*/ 0 h 34"/>
                <a:gd name="T8" fmla="*/ 17 w 295"/>
                <a:gd name="T9" fmla="*/ 0 h 34"/>
                <a:gd name="T10" fmla="*/ 0 w 295"/>
                <a:gd name="T11" fmla="*/ 17 h 34"/>
                <a:gd name="T12" fmla="*/ 17 w 295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4">
                  <a:moveTo>
                    <a:pt x="17" y="34"/>
                  </a:moveTo>
                  <a:lnTo>
                    <a:pt x="279" y="34"/>
                  </a:lnTo>
                  <a:cubicBezTo>
                    <a:pt x="288" y="34"/>
                    <a:pt x="295" y="26"/>
                    <a:pt x="295" y="17"/>
                  </a:cubicBezTo>
                  <a:cubicBezTo>
                    <a:pt x="295" y="8"/>
                    <a:pt x="288" y="0"/>
                    <a:pt x="279" y="0"/>
                  </a:cubicBezTo>
                  <a:lnTo>
                    <a:pt x="17" y="0"/>
                  </a:ln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13">
              <a:extLst>
                <a:ext uri="{FF2B5EF4-FFF2-40B4-BE49-F238E27FC236}">
                  <a16:creationId xmlns:a16="http://schemas.microsoft.com/office/drawing/2014/main" id="{77569B29-BA67-2C8E-0DAB-B023A186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7" y="3865498"/>
              <a:ext cx="176214" cy="20637"/>
            </a:xfrm>
            <a:custGeom>
              <a:avLst/>
              <a:gdLst>
                <a:gd name="T0" fmla="*/ 17 w 295"/>
                <a:gd name="T1" fmla="*/ 33 h 33"/>
                <a:gd name="T2" fmla="*/ 279 w 295"/>
                <a:gd name="T3" fmla="*/ 33 h 33"/>
                <a:gd name="T4" fmla="*/ 295 w 295"/>
                <a:gd name="T5" fmla="*/ 17 h 33"/>
                <a:gd name="T6" fmla="*/ 279 w 295"/>
                <a:gd name="T7" fmla="*/ 0 h 33"/>
                <a:gd name="T8" fmla="*/ 17 w 295"/>
                <a:gd name="T9" fmla="*/ 0 h 33"/>
                <a:gd name="T10" fmla="*/ 0 w 295"/>
                <a:gd name="T11" fmla="*/ 17 h 33"/>
                <a:gd name="T12" fmla="*/ 17 w 295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3">
                  <a:moveTo>
                    <a:pt x="17" y="33"/>
                  </a:moveTo>
                  <a:lnTo>
                    <a:pt x="279" y="33"/>
                  </a:lnTo>
                  <a:cubicBezTo>
                    <a:pt x="288" y="33"/>
                    <a:pt x="295" y="26"/>
                    <a:pt x="295" y="17"/>
                  </a:cubicBezTo>
                  <a:cubicBezTo>
                    <a:pt x="295" y="7"/>
                    <a:pt x="288" y="0"/>
                    <a:pt x="279" y="0"/>
                  </a:cubicBezTo>
                  <a:lnTo>
                    <a:pt x="17" y="0"/>
                  </a:ln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7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14">
              <a:extLst>
                <a:ext uri="{FF2B5EF4-FFF2-40B4-BE49-F238E27FC236}">
                  <a16:creationId xmlns:a16="http://schemas.microsoft.com/office/drawing/2014/main" id="{DBC08FB1-098E-7B64-A1ED-1EC743C91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6" y="3919452"/>
              <a:ext cx="176214" cy="19049"/>
            </a:xfrm>
            <a:custGeom>
              <a:avLst/>
              <a:gdLst>
                <a:gd name="T0" fmla="*/ 17 w 295"/>
                <a:gd name="T1" fmla="*/ 33 h 33"/>
                <a:gd name="T2" fmla="*/ 279 w 295"/>
                <a:gd name="T3" fmla="*/ 33 h 33"/>
                <a:gd name="T4" fmla="*/ 295 w 295"/>
                <a:gd name="T5" fmla="*/ 17 h 33"/>
                <a:gd name="T6" fmla="*/ 279 w 295"/>
                <a:gd name="T7" fmla="*/ 0 h 33"/>
                <a:gd name="T8" fmla="*/ 17 w 295"/>
                <a:gd name="T9" fmla="*/ 0 h 33"/>
                <a:gd name="T10" fmla="*/ 0 w 295"/>
                <a:gd name="T11" fmla="*/ 17 h 33"/>
                <a:gd name="T12" fmla="*/ 17 w 295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3">
                  <a:moveTo>
                    <a:pt x="17" y="33"/>
                  </a:moveTo>
                  <a:lnTo>
                    <a:pt x="279" y="33"/>
                  </a:lnTo>
                  <a:cubicBezTo>
                    <a:pt x="288" y="33"/>
                    <a:pt x="295" y="26"/>
                    <a:pt x="295" y="17"/>
                  </a:cubicBezTo>
                  <a:cubicBezTo>
                    <a:pt x="295" y="8"/>
                    <a:pt x="288" y="0"/>
                    <a:pt x="279" y="0"/>
                  </a:cubicBezTo>
                  <a:lnTo>
                    <a:pt x="17" y="0"/>
                  </a:ln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3"/>
                    <a:pt x="17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15">
              <a:extLst>
                <a:ext uri="{FF2B5EF4-FFF2-40B4-BE49-F238E27FC236}">
                  <a16:creationId xmlns:a16="http://schemas.microsoft.com/office/drawing/2014/main" id="{1F449130-A83A-3FAA-6715-2E4793F5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3976688"/>
              <a:ext cx="141289" cy="20637"/>
            </a:xfrm>
            <a:custGeom>
              <a:avLst/>
              <a:gdLst>
                <a:gd name="T0" fmla="*/ 221 w 237"/>
                <a:gd name="T1" fmla="*/ 0 h 33"/>
                <a:gd name="T2" fmla="*/ 16 w 237"/>
                <a:gd name="T3" fmla="*/ 0 h 33"/>
                <a:gd name="T4" fmla="*/ 0 w 237"/>
                <a:gd name="T5" fmla="*/ 17 h 33"/>
                <a:gd name="T6" fmla="*/ 16 w 237"/>
                <a:gd name="T7" fmla="*/ 33 h 33"/>
                <a:gd name="T8" fmla="*/ 221 w 237"/>
                <a:gd name="T9" fmla="*/ 33 h 33"/>
                <a:gd name="T10" fmla="*/ 237 w 237"/>
                <a:gd name="T11" fmla="*/ 17 h 33"/>
                <a:gd name="T12" fmla="*/ 221 w 237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33">
                  <a:moveTo>
                    <a:pt x="221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lnTo>
                    <a:pt x="221" y="33"/>
                  </a:lnTo>
                  <a:cubicBezTo>
                    <a:pt x="230" y="33"/>
                    <a:pt x="237" y="26"/>
                    <a:pt x="237" y="17"/>
                  </a:cubicBezTo>
                  <a:cubicBezTo>
                    <a:pt x="237" y="7"/>
                    <a:pt x="230" y="0"/>
                    <a:pt x="2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8" name="Notepad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56FCED8-C6F3-BD7E-B095-74A1208D0893}"/>
              </a:ext>
            </a:extLst>
          </p:cNvPr>
          <p:cNvGrpSpPr>
            <a:grpSpLocks noChangeAspect="1"/>
          </p:cNvGrpSpPr>
          <p:nvPr/>
        </p:nvGrpSpPr>
        <p:grpSpPr>
          <a:xfrm>
            <a:off x="1882026" y="5174191"/>
            <a:ext cx="422086" cy="457352"/>
            <a:chOff x="6288083" y="2614611"/>
            <a:chExt cx="588968" cy="638177"/>
          </a:xfrm>
          <a:solidFill>
            <a:schemeClr val="bg1"/>
          </a:solidFill>
        </p:grpSpPr>
        <p:sp>
          <p:nvSpPr>
            <p:cNvPr id="179" name="Freeform 269">
              <a:extLst>
                <a:ext uri="{FF2B5EF4-FFF2-40B4-BE49-F238E27FC236}">
                  <a16:creationId xmlns:a16="http://schemas.microsoft.com/office/drawing/2014/main" id="{BFFBB7AC-EAFD-3184-5807-18C9CA499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882" y="2862259"/>
              <a:ext cx="320675" cy="20638"/>
            </a:xfrm>
            <a:custGeom>
              <a:avLst/>
              <a:gdLst>
                <a:gd name="T0" fmla="*/ 538 w 538"/>
                <a:gd name="T1" fmla="*/ 16 h 33"/>
                <a:gd name="T2" fmla="*/ 521 w 538"/>
                <a:gd name="T3" fmla="*/ 0 h 33"/>
                <a:gd name="T4" fmla="*/ 17 w 538"/>
                <a:gd name="T5" fmla="*/ 0 h 33"/>
                <a:gd name="T6" fmla="*/ 0 w 538"/>
                <a:gd name="T7" fmla="*/ 16 h 33"/>
                <a:gd name="T8" fmla="*/ 17 w 538"/>
                <a:gd name="T9" fmla="*/ 33 h 33"/>
                <a:gd name="T10" fmla="*/ 521 w 538"/>
                <a:gd name="T11" fmla="*/ 33 h 33"/>
                <a:gd name="T12" fmla="*/ 538 w 538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33">
                  <a:moveTo>
                    <a:pt x="538" y="16"/>
                  </a:moveTo>
                  <a:cubicBezTo>
                    <a:pt x="538" y="7"/>
                    <a:pt x="531" y="0"/>
                    <a:pt x="521" y="0"/>
                  </a:cubicBezTo>
                  <a:lnTo>
                    <a:pt x="17" y="0"/>
                  </a:lnTo>
                  <a:cubicBezTo>
                    <a:pt x="8" y="0"/>
                    <a:pt x="0" y="7"/>
                    <a:pt x="0" y="16"/>
                  </a:cubicBezTo>
                  <a:cubicBezTo>
                    <a:pt x="0" y="26"/>
                    <a:pt x="8" y="33"/>
                    <a:pt x="17" y="33"/>
                  </a:cubicBezTo>
                  <a:lnTo>
                    <a:pt x="521" y="33"/>
                  </a:lnTo>
                  <a:cubicBezTo>
                    <a:pt x="531" y="33"/>
                    <a:pt x="538" y="26"/>
                    <a:pt x="538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270">
              <a:extLst>
                <a:ext uri="{FF2B5EF4-FFF2-40B4-BE49-F238E27FC236}">
                  <a16:creationId xmlns:a16="http://schemas.microsoft.com/office/drawing/2014/main" id="{192B865A-6651-0B53-3032-0128FD8A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882" y="2938459"/>
              <a:ext cx="314325" cy="19050"/>
            </a:xfrm>
            <a:custGeom>
              <a:avLst/>
              <a:gdLst>
                <a:gd name="T0" fmla="*/ 526 w 526"/>
                <a:gd name="T1" fmla="*/ 17 h 33"/>
                <a:gd name="T2" fmla="*/ 510 w 526"/>
                <a:gd name="T3" fmla="*/ 0 h 33"/>
                <a:gd name="T4" fmla="*/ 17 w 526"/>
                <a:gd name="T5" fmla="*/ 0 h 33"/>
                <a:gd name="T6" fmla="*/ 0 w 526"/>
                <a:gd name="T7" fmla="*/ 17 h 33"/>
                <a:gd name="T8" fmla="*/ 17 w 526"/>
                <a:gd name="T9" fmla="*/ 33 h 33"/>
                <a:gd name="T10" fmla="*/ 510 w 526"/>
                <a:gd name="T11" fmla="*/ 33 h 33"/>
                <a:gd name="T12" fmla="*/ 526 w 526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3">
                  <a:moveTo>
                    <a:pt x="526" y="17"/>
                  </a:moveTo>
                  <a:cubicBezTo>
                    <a:pt x="526" y="7"/>
                    <a:pt x="519" y="0"/>
                    <a:pt x="510" y="0"/>
                  </a:cubicBezTo>
                  <a:lnTo>
                    <a:pt x="17" y="0"/>
                  </a:ln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3"/>
                    <a:pt x="17" y="33"/>
                  </a:cubicBezTo>
                  <a:lnTo>
                    <a:pt x="510" y="33"/>
                  </a:lnTo>
                  <a:cubicBezTo>
                    <a:pt x="519" y="33"/>
                    <a:pt x="526" y="26"/>
                    <a:pt x="526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271">
              <a:extLst>
                <a:ext uri="{FF2B5EF4-FFF2-40B4-BE49-F238E27FC236}">
                  <a16:creationId xmlns:a16="http://schemas.microsoft.com/office/drawing/2014/main" id="{50708534-5CE2-6F5B-BE73-4153EA313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882" y="3013073"/>
              <a:ext cx="239713" cy="20638"/>
            </a:xfrm>
            <a:custGeom>
              <a:avLst/>
              <a:gdLst>
                <a:gd name="T0" fmla="*/ 402 w 402"/>
                <a:gd name="T1" fmla="*/ 17 h 33"/>
                <a:gd name="T2" fmla="*/ 386 w 402"/>
                <a:gd name="T3" fmla="*/ 0 h 33"/>
                <a:gd name="T4" fmla="*/ 17 w 402"/>
                <a:gd name="T5" fmla="*/ 0 h 33"/>
                <a:gd name="T6" fmla="*/ 0 w 402"/>
                <a:gd name="T7" fmla="*/ 17 h 33"/>
                <a:gd name="T8" fmla="*/ 17 w 402"/>
                <a:gd name="T9" fmla="*/ 33 h 33"/>
                <a:gd name="T10" fmla="*/ 386 w 402"/>
                <a:gd name="T11" fmla="*/ 33 h 33"/>
                <a:gd name="T12" fmla="*/ 402 w 402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33">
                  <a:moveTo>
                    <a:pt x="402" y="17"/>
                  </a:moveTo>
                  <a:cubicBezTo>
                    <a:pt x="402" y="7"/>
                    <a:pt x="395" y="0"/>
                    <a:pt x="386" y="0"/>
                  </a:cubicBezTo>
                  <a:lnTo>
                    <a:pt x="17" y="0"/>
                  </a:ln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3"/>
                    <a:pt x="17" y="33"/>
                  </a:cubicBezTo>
                  <a:lnTo>
                    <a:pt x="386" y="33"/>
                  </a:lnTo>
                  <a:cubicBezTo>
                    <a:pt x="395" y="33"/>
                    <a:pt x="402" y="26"/>
                    <a:pt x="402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272">
              <a:extLst>
                <a:ext uri="{FF2B5EF4-FFF2-40B4-BE49-F238E27FC236}">
                  <a16:creationId xmlns:a16="http://schemas.microsoft.com/office/drawing/2014/main" id="{43530584-BD54-9BAF-6F2B-9A080E45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882" y="3089273"/>
              <a:ext cx="171450" cy="19050"/>
            </a:xfrm>
            <a:custGeom>
              <a:avLst/>
              <a:gdLst>
                <a:gd name="T0" fmla="*/ 17 w 286"/>
                <a:gd name="T1" fmla="*/ 0 h 34"/>
                <a:gd name="T2" fmla="*/ 0 w 286"/>
                <a:gd name="T3" fmla="*/ 17 h 34"/>
                <a:gd name="T4" fmla="*/ 17 w 286"/>
                <a:gd name="T5" fmla="*/ 34 h 34"/>
                <a:gd name="T6" fmla="*/ 269 w 286"/>
                <a:gd name="T7" fmla="*/ 34 h 34"/>
                <a:gd name="T8" fmla="*/ 286 w 286"/>
                <a:gd name="T9" fmla="*/ 17 h 34"/>
                <a:gd name="T10" fmla="*/ 269 w 286"/>
                <a:gd name="T11" fmla="*/ 0 h 34"/>
                <a:gd name="T12" fmla="*/ 17 w 286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269" y="34"/>
                  </a:lnTo>
                  <a:cubicBezTo>
                    <a:pt x="278" y="34"/>
                    <a:pt x="286" y="26"/>
                    <a:pt x="286" y="17"/>
                  </a:cubicBezTo>
                  <a:cubicBezTo>
                    <a:pt x="286" y="8"/>
                    <a:pt x="278" y="0"/>
                    <a:pt x="269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273">
              <a:extLst>
                <a:ext uri="{FF2B5EF4-FFF2-40B4-BE49-F238E27FC236}">
                  <a16:creationId xmlns:a16="http://schemas.microsoft.com/office/drawing/2014/main" id="{B0FBA96F-77FF-5397-AAED-66481BAA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882" y="2786059"/>
              <a:ext cx="320675" cy="20638"/>
            </a:xfrm>
            <a:custGeom>
              <a:avLst/>
              <a:gdLst>
                <a:gd name="T0" fmla="*/ 521 w 538"/>
                <a:gd name="T1" fmla="*/ 0 h 34"/>
                <a:gd name="T2" fmla="*/ 17 w 538"/>
                <a:gd name="T3" fmla="*/ 0 h 34"/>
                <a:gd name="T4" fmla="*/ 0 w 538"/>
                <a:gd name="T5" fmla="*/ 17 h 34"/>
                <a:gd name="T6" fmla="*/ 17 w 538"/>
                <a:gd name="T7" fmla="*/ 34 h 34"/>
                <a:gd name="T8" fmla="*/ 521 w 538"/>
                <a:gd name="T9" fmla="*/ 34 h 34"/>
                <a:gd name="T10" fmla="*/ 538 w 538"/>
                <a:gd name="T11" fmla="*/ 17 h 34"/>
                <a:gd name="T12" fmla="*/ 521 w 53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34">
                  <a:moveTo>
                    <a:pt x="521" y="0"/>
                  </a:moveTo>
                  <a:lnTo>
                    <a:pt x="17" y="0"/>
                  </a:ln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521" y="34"/>
                  </a:lnTo>
                  <a:cubicBezTo>
                    <a:pt x="531" y="34"/>
                    <a:pt x="538" y="26"/>
                    <a:pt x="538" y="17"/>
                  </a:cubicBezTo>
                  <a:cubicBezTo>
                    <a:pt x="538" y="8"/>
                    <a:pt x="531" y="0"/>
                    <a:pt x="5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274">
              <a:extLst>
                <a:ext uri="{FF2B5EF4-FFF2-40B4-BE49-F238E27FC236}">
                  <a16:creationId xmlns:a16="http://schemas.microsoft.com/office/drawing/2014/main" id="{639F47A3-2835-989A-B303-5F663AC61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882" y="2711447"/>
              <a:ext cx="320675" cy="20638"/>
            </a:xfrm>
            <a:custGeom>
              <a:avLst/>
              <a:gdLst>
                <a:gd name="T0" fmla="*/ 521 w 538"/>
                <a:gd name="T1" fmla="*/ 0 h 34"/>
                <a:gd name="T2" fmla="*/ 17 w 538"/>
                <a:gd name="T3" fmla="*/ 0 h 34"/>
                <a:gd name="T4" fmla="*/ 0 w 538"/>
                <a:gd name="T5" fmla="*/ 17 h 34"/>
                <a:gd name="T6" fmla="*/ 17 w 538"/>
                <a:gd name="T7" fmla="*/ 34 h 34"/>
                <a:gd name="T8" fmla="*/ 521 w 538"/>
                <a:gd name="T9" fmla="*/ 34 h 34"/>
                <a:gd name="T10" fmla="*/ 538 w 538"/>
                <a:gd name="T11" fmla="*/ 17 h 34"/>
                <a:gd name="T12" fmla="*/ 521 w 53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34">
                  <a:moveTo>
                    <a:pt x="521" y="0"/>
                  </a:moveTo>
                  <a:lnTo>
                    <a:pt x="17" y="0"/>
                  </a:ln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521" y="34"/>
                  </a:lnTo>
                  <a:cubicBezTo>
                    <a:pt x="531" y="34"/>
                    <a:pt x="538" y="26"/>
                    <a:pt x="538" y="17"/>
                  </a:cubicBezTo>
                  <a:cubicBezTo>
                    <a:pt x="538" y="8"/>
                    <a:pt x="531" y="0"/>
                    <a:pt x="5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75">
              <a:extLst>
                <a:ext uri="{FF2B5EF4-FFF2-40B4-BE49-F238E27FC236}">
                  <a16:creationId xmlns:a16="http://schemas.microsoft.com/office/drawing/2014/main" id="{1028C968-4654-EA47-039A-752CF795C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43" y="3128958"/>
              <a:ext cx="74613" cy="76200"/>
            </a:xfrm>
            <a:custGeom>
              <a:avLst/>
              <a:gdLst>
                <a:gd name="T0" fmla="*/ 109 w 125"/>
                <a:gd name="T1" fmla="*/ 0 h 126"/>
                <a:gd name="T2" fmla="*/ 92 w 125"/>
                <a:gd name="T3" fmla="*/ 16 h 126"/>
                <a:gd name="T4" fmla="*/ 92 w 125"/>
                <a:gd name="T5" fmla="*/ 63 h 126"/>
                <a:gd name="T6" fmla="*/ 61 w 125"/>
                <a:gd name="T7" fmla="*/ 93 h 126"/>
                <a:gd name="T8" fmla="*/ 16 w 125"/>
                <a:gd name="T9" fmla="*/ 93 h 126"/>
                <a:gd name="T10" fmla="*/ 0 w 125"/>
                <a:gd name="T11" fmla="*/ 110 h 126"/>
                <a:gd name="T12" fmla="*/ 16 w 125"/>
                <a:gd name="T13" fmla="*/ 126 h 126"/>
                <a:gd name="T14" fmla="*/ 61 w 125"/>
                <a:gd name="T15" fmla="*/ 126 h 126"/>
                <a:gd name="T16" fmla="*/ 125 w 125"/>
                <a:gd name="T17" fmla="*/ 63 h 126"/>
                <a:gd name="T18" fmla="*/ 125 w 125"/>
                <a:gd name="T19" fmla="*/ 16 h 126"/>
                <a:gd name="T20" fmla="*/ 109 w 125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126">
                  <a:moveTo>
                    <a:pt x="109" y="0"/>
                  </a:moveTo>
                  <a:cubicBezTo>
                    <a:pt x="99" y="0"/>
                    <a:pt x="92" y="7"/>
                    <a:pt x="92" y="16"/>
                  </a:cubicBezTo>
                  <a:lnTo>
                    <a:pt x="92" y="63"/>
                  </a:lnTo>
                  <a:cubicBezTo>
                    <a:pt x="92" y="79"/>
                    <a:pt x="78" y="93"/>
                    <a:pt x="61" y="93"/>
                  </a:cubicBezTo>
                  <a:lnTo>
                    <a:pt x="16" y="93"/>
                  </a:lnTo>
                  <a:cubicBezTo>
                    <a:pt x="7" y="93"/>
                    <a:pt x="0" y="101"/>
                    <a:pt x="0" y="110"/>
                  </a:cubicBezTo>
                  <a:cubicBezTo>
                    <a:pt x="0" y="119"/>
                    <a:pt x="7" y="126"/>
                    <a:pt x="16" y="126"/>
                  </a:cubicBezTo>
                  <a:lnTo>
                    <a:pt x="61" y="126"/>
                  </a:lnTo>
                  <a:cubicBezTo>
                    <a:pt x="97" y="126"/>
                    <a:pt x="125" y="98"/>
                    <a:pt x="125" y="63"/>
                  </a:cubicBezTo>
                  <a:lnTo>
                    <a:pt x="125" y="16"/>
                  </a:lnTo>
                  <a:cubicBezTo>
                    <a:pt x="125" y="7"/>
                    <a:pt x="118" y="0"/>
                    <a:pt x="10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276">
              <a:extLst>
                <a:ext uri="{FF2B5EF4-FFF2-40B4-BE49-F238E27FC236}">
                  <a16:creationId xmlns:a16="http://schemas.microsoft.com/office/drawing/2014/main" id="{E11FB85B-6D3D-4FF9-FC56-66AD801A7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083" y="2614611"/>
              <a:ext cx="422275" cy="590549"/>
            </a:xfrm>
            <a:custGeom>
              <a:avLst/>
              <a:gdLst>
                <a:gd name="T0" fmla="*/ 272 w 706"/>
                <a:gd name="T1" fmla="*/ 953 h 986"/>
                <a:gd name="T2" fmla="*/ 64 w 706"/>
                <a:gd name="T3" fmla="*/ 953 h 986"/>
                <a:gd name="T4" fmla="*/ 33 w 706"/>
                <a:gd name="T5" fmla="*/ 923 h 986"/>
                <a:gd name="T6" fmla="*/ 33 w 706"/>
                <a:gd name="T7" fmla="*/ 64 h 986"/>
                <a:gd name="T8" fmla="*/ 64 w 706"/>
                <a:gd name="T9" fmla="*/ 34 h 986"/>
                <a:gd name="T10" fmla="*/ 218 w 706"/>
                <a:gd name="T11" fmla="*/ 34 h 986"/>
                <a:gd name="T12" fmla="*/ 643 w 706"/>
                <a:gd name="T13" fmla="*/ 34 h 986"/>
                <a:gd name="T14" fmla="*/ 673 w 706"/>
                <a:gd name="T15" fmla="*/ 64 h 986"/>
                <a:gd name="T16" fmla="*/ 673 w 706"/>
                <a:gd name="T17" fmla="*/ 479 h 986"/>
                <a:gd name="T18" fmla="*/ 690 w 706"/>
                <a:gd name="T19" fmla="*/ 496 h 986"/>
                <a:gd name="T20" fmla="*/ 706 w 706"/>
                <a:gd name="T21" fmla="*/ 479 h 986"/>
                <a:gd name="T22" fmla="*/ 706 w 706"/>
                <a:gd name="T23" fmla="*/ 64 h 986"/>
                <a:gd name="T24" fmla="*/ 643 w 706"/>
                <a:gd name="T25" fmla="*/ 0 h 986"/>
                <a:gd name="T26" fmla="*/ 218 w 706"/>
                <a:gd name="T27" fmla="*/ 0 h 986"/>
                <a:gd name="T28" fmla="*/ 64 w 706"/>
                <a:gd name="T29" fmla="*/ 0 h 986"/>
                <a:gd name="T30" fmla="*/ 0 w 706"/>
                <a:gd name="T31" fmla="*/ 64 h 986"/>
                <a:gd name="T32" fmla="*/ 0 w 706"/>
                <a:gd name="T33" fmla="*/ 923 h 986"/>
                <a:gd name="T34" fmla="*/ 64 w 706"/>
                <a:gd name="T35" fmla="*/ 986 h 986"/>
                <a:gd name="T36" fmla="*/ 272 w 706"/>
                <a:gd name="T37" fmla="*/ 986 h 986"/>
                <a:gd name="T38" fmla="*/ 289 w 706"/>
                <a:gd name="T39" fmla="*/ 970 h 986"/>
                <a:gd name="T40" fmla="*/ 272 w 706"/>
                <a:gd name="T41" fmla="*/ 953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6" h="986">
                  <a:moveTo>
                    <a:pt x="272" y="953"/>
                  </a:moveTo>
                  <a:lnTo>
                    <a:pt x="64" y="953"/>
                  </a:lnTo>
                  <a:cubicBezTo>
                    <a:pt x="47" y="953"/>
                    <a:pt x="33" y="939"/>
                    <a:pt x="33" y="923"/>
                  </a:cubicBezTo>
                  <a:lnTo>
                    <a:pt x="33" y="64"/>
                  </a:lnTo>
                  <a:cubicBezTo>
                    <a:pt x="33" y="47"/>
                    <a:pt x="47" y="34"/>
                    <a:pt x="64" y="34"/>
                  </a:cubicBezTo>
                  <a:lnTo>
                    <a:pt x="218" y="34"/>
                  </a:lnTo>
                  <a:lnTo>
                    <a:pt x="643" y="34"/>
                  </a:lnTo>
                  <a:cubicBezTo>
                    <a:pt x="659" y="34"/>
                    <a:pt x="673" y="47"/>
                    <a:pt x="673" y="64"/>
                  </a:cubicBezTo>
                  <a:lnTo>
                    <a:pt x="673" y="479"/>
                  </a:lnTo>
                  <a:cubicBezTo>
                    <a:pt x="673" y="488"/>
                    <a:pt x="680" y="496"/>
                    <a:pt x="690" y="496"/>
                  </a:cubicBezTo>
                  <a:cubicBezTo>
                    <a:pt x="699" y="496"/>
                    <a:pt x="706" y="488"/>
                    <a:pt x="706" y="479"/>
                  </a:cubicBezTo>
                  <a:lnTo>
                    <a:pt x="706" y="64"/>
                  </a:lnTo>
                  <a:cubicBezTo>
                    <a:pt x="706" y="29"/>
                    <a:pt x="678" y="0"/>
                    <a:pt x="643" y="0"/>
                  </a:cubicBezTo>
                  <a:lnTo>
                    <a:pt x="218" y="0"/>
                  </a:lnTo>
                  <a:lnTo>
                    <a:pt x="64" y="0"/>
                  </a:lnTo>
                  <a:cubicBezTo>
                    <a:pt x="28" y="0"/>
                    <a:pt x="0" y="29"/>
                    <a:pt x="0" y="64"/>
                  </a:cubicBezTo>
                  <a:lnTo>
                    <a:pt x="0" y="923"/>
                  </a:lnTo>
                  <a:cubicBezTo>
                    <a:pt x="0" y="958"/>
                    <a:pt x="29" y="986"/>
                    <a:pt x="64" y="986"/>
                  </a:cubicBezTo>
                  <a:lnTo>
                    <a:pt x="272" y="986"/>
                  </a:lnTo>
                  <a:cubicBezTo>
                    <a:pt x="282" y="986"/>
                    <a:pt x="289" y="979"/>
                    <a:pt x="289" y="970"/>
                  </a:cubicBezTo>
                  <a:cubicBezTo>
                    <a:pt x="289" y="961"/>
                    <a:pt x="282" y="953"/>
                    <a:pt x="272" y="9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277">
              <a:extLst>
                <a:ext uri="{FF2B5EF4-FFF2-40B4-BE49-F238E27FC236}">
                  <a16:creationId xmlns:a16="http://schemas.microsoft.com/office/drawing/2014/main" id="{CDFA5DBB-6074-98B6-B258-68F8DACE0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9063" y="2846388"/>
              <a:ext cx="407988" cy="406400"/>
            </a:xfrm>
            <a:custGeom>
              <a:avLst/>
              <a:gdLst>
                <a:gd name="T0" fmla="*/ 639 w 684"/>
                <a:gd name="T1" fmla="*/ 136 h 681"/>
                <a:gd name="T2" fmla="*/ 583 w 684"/>
                <a:gd name="T3" fmla="*/ 192 h 681"/>
                <a:gd name="T4" fmla="*/ 537 w 684"/>
                <a:gd name="T5" fmla="*/ 146 h 681"/>
                <a:gd name="T6" fmla="*/ 537 w 684"/>
                <a:gd name="T7" fmla="*/ 146 h 681"/>
                <a:gd name="T8" fmla="*/ 537 w 684"/>
                <a:gd name="T9" fmla="*/ 146 h 681"/>
                <a:gd name="T10" fmla="*/ 491 w 684"/>
                <a:gd name="T11" fmla="*/ 100 h 681"/>
                <a:gd name="T12" fmla="*/ 547 w 684"/>
                <a:gd name="T13" fmla="*/ 44 h 681"/>
                <a:gd name="T14" fmla="*/ 577 w 684"/>
                <a:gd name="T15" fmla="*/ 44 h 681"/>
                <a:gd name="T16" fmla="*/ 639 w 684"/>
                <a:gd name="T17" fmla="*/ 106 h 681"/>
                <a:gd name="T18" fmla="*/ 639 w 684"/>
                <a:gd name="T19" fmla="*/ 136 h 681"/>
                <a:gd name="T20" fmla="*/ 186 w 684"/>
                <a:gd name="T21" fmla="*/ 589 h 681"/>
                <a:gd name="T22" fmla="*/ 109 w 684"/>
                <a:gd name="T23" fmla="*/ 617 h 681"/>
                <a:gd name="T24" fmla="*/ 66 w 684"/>
                <a:gd name="T25" fmla="*/ 574 h 681"/>
                <a:gd name="T26" fmla="*/ 94 w 684"/>
                <a:gd name="T27" fmla="*/ 497 h 681"/>
                <a:gd name="T28" fmla="*/ 467 w 684"/>
                <a:gd name="T29" fmla="*/ 124 h 681"/>
                <a:gd name="T30" fmla="*/ 501 w 684"/>
                <a:gd name="T31" fmla="*/ 158 h 681"/>
                <a:gd name="T32" fmla="*/ 126 w 684"/>
                <a:gd name="T33" fmla="*/ 534 h 681"/>
                <a:gd name="T34" fmla="*/ 126 w 684"/>
                <a:gd name="T35" fmla="*/ 557 h 681"/>
                <a:gd name="T36" fmla="*/ 138 w 684"/>
                <a:gd name="T37" fmla="*/ 562 h 681"/>
                <a:gd name="T38" fmla="*/ 149 w 684"/>
                <a:gd name="T39" fmla="*/ 557 h 681"/>
                <a:gd name="T40" fmla="*/ 525 w 684"/>
                <a:gd name="T41" fmla="*/ 182 h 681"/>
                <a:gd name="T42" fmla="*/ 559 w 684"/>
                <a:gd name="T43" fmla="*/ 216 h 681"/>
                <a:gd name="T44" fmla="*/ 186 w 684"/>
                <a:gd name="T45" fmla="*/ 589 h 681"/>
                <a:gd name="T46" fmla="*/ 54 w 684"/>
                <a:gd name="T47" fmla="*/ 609 h 681"/>
                <a:gd name="T48" fmla="*/ 74 w 684"/>
                <a:gd name="T49" fmla="*/ 630 h 681"/>
                <a:gd name="T50" fmla="*/ 42 w 684"/>
                <a:gd name="T51" fmla="*/ 641 h 681"/>
                <a:gd name="T52" fmla="*/ 54 w 684"/>
                <a:gd name="T53" fmla="*/ 609 h 681"/>
                <a:gd name="T54" fmla="*/ 662 w 684"/>
                <a:gd name="T55" fmla="*/ 83 h 681"/>
                <a:gd name="T56" fmla="*/ 601 w 684"/>
                <a:gd name="T57" fmla="*/ 21 h 681"/>
                <a:gd name="T58" fmla="*/ 523 w 684"/>
                <a:gd name="T59" fmla="*/ 21 h 681"/>
                <a:gd name="T60" fmla="*/ 467 w 684"/>
                <a:gd name="T61" fmla="*/ 77 h 681"/>
                <a:gd name="T62" fmla="*/ 467 w 684"/>
                <a:gd name="T63" fmla="*/ 77 h 681"/>
                <a:gd name="T64" fmla="*/ 69 w 684"/>
                <a:gd name="T65" fmla="*/ 475 h 681"/>
                <a:gd name="T66" fmla="*/ 64 w 684"/>
                <a:gd name="T67" fmla="*/ 483 h 681"/>
                <a:gd name="T68" fmla="*/ 4 w 684"/>
                <a:gd name="T69" fmla="*/ 649 h 681"/>
                <a:gd name="T70" fmla="*/ 9 w 684"/>
                <a:gd name="T71" fmla="*/ 674 h 681"/>
                <a:gd name="T72" fmla="*/ 26 w 684"/>
                <a:gd name="T73" fmla="*/ 681 h 681"/>
                <a:gd name="T74" fmla="*/ 34 w 684"/>
                <a:gd name="T75" fmla="*/ 680 h 681"/>
                <a:gd name="T76" fmla="*/ 200 w 684"/>
                <a:gd name="T77" fmla="*/ 619 h 681"/>
                <a:gd name="T78" fmla="*/ 208 w 684"/>
                <a:gd name="T79" fmla="*/ 614 h 681"/>
                <a:gd name="T80" fmla="*/ 595 w 684"/>
                <a:gd name="T81" fmla="*/ 228 h 681"/>
                <a:gd name="T82" fmla="*/ 595 w 684"/>
                <a:gd name="T83" fmla="*/ 228 h 681"/>
                <a:gd name="T84" fmla="*/ 662 w 684"/>
                <a:gd name="T85" fmla="*/ 160 h 681"/>
                <a:gd name="T86" fmla="*/ 662 w 684"/>
                <a:gd name="T87" fmla="*/ 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4" h="681">
                  <a:moveTo>
                    <a:pt x="639" y="136"/>
                  </a:moveTo>
                  <a:lnTo>
                    <a:pt x="583" y="192"/>
                  </a:lnTo>
                  <a:lnTo>
                    <a:pt x="537" y="146"/>
                  </a:lnTo>
                  <a:lnTo>
                    <a:pt x="537" y="146"/>
                  </a:lnTo>
                  <a:cubicBezTo>
                    <a:pt x="537" y="146"/>
                    <a:pt x="537" y="146"/>
                    <a:pt x="537" y="146"/>
                  </a:cubicBezTo>
                  <a:lnTo>
                    <a:pt x="491" y="100"/>
                  </a:lnTo>
                  <a:lnTo>
                    <a:pt x="547" y="44"/>
                  </a:lnTo>
                  <a:cubicBezTo>
                    <a:pt x="555" y="36"/>
                    <a:pt x="569" y="36"/>
                    <a:pt x="577" y="44"/>
                  </a:cubicBezTo>
                  <a:lnTo>
                    <a:pt x="639" y="106"/>
                  </a:lnTo>
                  <a:cubicBezTo>
                    <a:pt x="647" y="114"/>
                    <a:pt x="647" y="128"/>
                    <a:pt x="639" y="136"/>
                  </a:cubicBezTo>
                  <a:close/>
                  <a:moveTo>
                    <a:pt x="186" y="589"/>
                  </a:moveTo>
                  <a:lnTo>
                    <a:pt x="109" y="617"/>
                  </a:lnTo>
                  <a:lnTo>
                    <a:pt x="66" y="574"/>
                  </a:lnTo>
                  <a:lnTo>
                    <a:pt x="94" y="497"/>
                  </a:lnTo>
                  <a:lnTo>
                    <a:pt x="467" y="124"/>
                  </a:lnTo>
                  <a:lnTo>
                    <a:pt x="501" y="158"/>
                  </a:lnTo>
                  <a:lnTo>
                    <a:pt x="126" y="534"/>
                  </a:lnTo>
                  <a:cubicBezTo>
                    <a:pt x="119" y="540"/>
                    <a:pt x="119" y="551"/>
                    <a:pt x="126" y="557"/>
                  </a:cubicBezTo>
                  <a:cubicBezTo>
                    <a:pt x="129" y="560"/>
                    <a:pt x="133" y="562"/>
                    <a:pt x="138" y="562"/>
                  </a:cubicBezTo>
                  <a:cubicBezTo>
                    <a:pt x="142" y="562"/>
                    <a:pt x="146" y="560"/>
                    <a:pt x="149" y="557"/>
                  </a:cubicBezTo>
                  <a:lnTo>
                    <a:pt x="525" y="182"/>
                  </a:lnTo>
                  <a:lnTo>
                    <a:pt x="559" y="216"/>
                  </a:lnTo>
                  <a:lnTo>
                    <a:pt x="186" y="589"/>
                  </a:lnTo>
                  <a:close/>
                  <a:moveTo>
                    <a:pt x="54" y="609"/>
                  </a:moveTo>
                  <a:lnTo>
                    <a:pt x="74" y="630"/>
                  </a:lnTo>
                  <a:lnTo>
                    <a:pt x="42" y="641"/>
                  </a:lnTo>
                  <a:lnTo>
                    <a:pt x="54" y="609"/>
                  </a:lnTo>
                  <a:close/>
                  <a:moveTo>
                    <a:pt x="662" y="83"/>
                  </a:moveTo>
                  <a:lnTo>
                    <a:pt x="601" y="21"/>
                  </a:lnTo>
                  <a:cubicBezTo>
                    <a:pt x="580" y="0"/>
                    <a:pt x="544" y="0"/>
                    <a:pt x="523" y="21"/>
                  </a:cubicBezTo>
                  <a:lnTo>
                    <a:pt x="467" y="77"/>
                  </a:lnTo>
                  <a:lnTo>
                    <a:pt x="467" y="77"/>
                  </a:lnTo>
                  <a:lnTo>
                    <a:pt x="69" y="475"/>
                  </a:lnTo>
                  <a:cubicBezTo>
                    <a:pt x="67" y="477"/>
                    <a:pt x="65" y="480"/>
                    <a:pt x="64" y="483"/>
                  </a:cubicBezTo>
                  <a:lnTo>
                    <a:pt x="4" y="649"/>
                  </a:lnTo>
                  <a:cubicBezTo>
                    <a:pt x="0" y="658"/>
                    <a:pt x="2" y="667"/>
                    <a:pt x="9" y="674"/>
                  </a:cubicBezTo>
                  <a:cubicBezTo>
                    <a:pt x="14" y="679"/>
                    <a:pt x="20" y="681"/>
                    <a:pt x="26" y="681"/>
                  </a:cubicBezTo>
                  <a:cubicBezTo>
                    <a:pt x="29" y="681"/>
                    <a:pt x="31" y="681"/>
                    <a:pt x="34" y="680"/>
                  </a:cubicBezTo>
                  <a:lnTo>
                    <a:pt x="200" y="619"/>
                  </a:lnTo>
                  <a:cubicBezTo>
                    <a:pt x="203" y="618"/>
                    <a:pt x="206" y="616"/>
                    <a:pt x="208" y="614"/>
                  </a:cubicBezTo>
                  <a:lnTo>
                    <a:pt x="595" y="228"/>
                  </a:lnTo>
                  <a:lnTo>
                    <a:pt x="595" y="228"/>
                  </a:lnTo>
                  <a:lnTo>
                    <a:pt x="662" y="160"/>
                  </a:lnTo>
                  <a:cubicBezTo>
                    <a:pt x="684" y="138"/>
                    <a:pt x="684" y="104"/>
                    <a:pt x="662" y="8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3" name="Grupo 302">
            <a:extLst>
              <a:ext uri="{FF2B5EF4-FFF2-40B4-BE49-F238E27FC236}">
                <a16:creationId xmlns:a16="http://schemas.microsoft.com/office/drawing/2014/main" id="{1811DBEA-1AE5-4DB7-E886-11C2838EA054}"/>
              </a:ext>
            </a:extLst>
          </p:cNvPr>
          <p:cNvGrpSpPr/>
          <p:nvPr/>
        </p:nvGrpSpPr>
        <p:grpSpPr>
          <a:xfrm>
            <a:off x="1105820" y="3014559"/>
            <a:ext cx="472140" cy="410973"/>
            <a:chOff x="8932529" y="453747"/>
            <a:chExt cx="759070" cy="711200"/>
          </a:xfrm>
          <a:solidFill>
            <a:schemeClr val="bg1"/>
          </a:solidFill>
        </p:grpSpPr>
        <p:grpSp>
          <p:nvGrpSpPr>
            <p:cNvPr id="265" name="Computer10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35D81922-714E-A2B6-50E4-A33E6B5731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32529" y="453747"/>
              <a:ext cx="759070" cy="711200"/>
              <a:chOff x="3894138" y="1706563"/>
              <a:chExt cx="176213" cy="165100"/>
            </a:xfrm>
            <a:grpFill/>
          </p:grpSpPr>
          <p:sp>
            <p:nvSpPr>
              <p:cNvPr id="266" name="Freeform 88">
                <a:extLst>
                  <a:ext uri="{FF2B5EF4-FFF2-40B4-BE49-F238E27FC236}">
                    <a16:creationId xmlns:a16="http://schemas.microsoft.com/office/drawing/2014/main" id="{AFF9D7A7-0DA4-8BE7-E179-D70146637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138" y="1754188"/>
                <a:ext cx="7938" cy="6350"/>
              </a:xfrm>
              <a:custGeom>
                <a:avLst/>
                <a:gdLst>
                  <a:gd name="T0" fmla="*/ 100 w 200"/>
                  <a:gd name="T1" fmla="*/ 201 h 201"/>
                  <a:gd name="T2" fmla="*/ 29 w 200"/>
                  <a:gd name="T3" fmla="*/ 171 h 201"/>
                  <a:gd name="T4" fmla="*/ 0 w 200"/>
                  <a:gd name="T5" fmla="*/ 100 h 201"/>
                  <a:gd name="T6" fmla="*/ 29 w 200"/>
                  <a:gd name="T7" fmla="*/ 29 h 201"/>
                  <a:gd name="T8" fmla="*/ 100 w 200"/>
                  <a:gd name="T9" fmla="*/ 0 h 201"/>
                  <a:gd name="T10" fmla="*/ 171 w 200"/>
                  <a:gd name="T11" fmla="*/ 29 h 201"/>
                  <a:gd name="T12" fmla="*/ 200 w 200"/>
                  <a:gd name="T13" fmla="*/ 100 h 201"/>
                  <a:gd name="T14" fmla="*/ 171 w 200"/>
                  <a:gd name="T15" fmla="*/ 171 h 201"/>
                  <a:gd name="T16" fmla="*/ 100 w 200"/>
                  <a:gd name="T1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01">
                    <a:moveTo>
                      <a:pt x="100" y="201"/>
                    </a:moveTo>
                    <a:cubicBezTo>
                      <a:pt x="74" y="201"/>
                      <a:pt x="48" y="189"/>
                      <a:pt x="29" y="171"/>
                    </a:cubicBezTo>
                    <a:cubicBezTo>
                      <a:pt x="11" y="152"/>
                      <a:pt x="0" y="127"/>
                      <a:pt x="0" y="100"/>
                    </a:cubicBezTo>
                    <a:cubicBezTo>
                      <a:pt x="0" y="74"/>
                      <a:pt x="11" y="48"/>
                      <a:pt x="29" y="29"/>
                    </a:cubicBezTo>
                    <a:cubicBezTo>
                      <a:pt x="48" y="10"/>
                      <a:pt x="74" y="0"/>
                      <a:pt x="100" y="0"/>
                    </a:cubicBezTo>
                    <a:cubicBezTo>
                      <a:pt x="127" y="0"/>
                      <a:pt x="152" y="10"/>
                      <a:pt x="171" y="29"/>
                    </a:cubicBezTo>
                    <a:cubicBezTo>
                      <a:pt x="189" y="48"/>
                      <a:pt x="200" y="74"/>
                      <a:pt x="200" y="100"/>
                    </a:cubicBezTo>
                    <a:cubicBezTo>
                      <a:pt x="200" y="127"/>
                      <a:pt x="189" y="152"/>
                      <a:pt x="171" y="171"/>
                    </a:cubicBezTo>
                    <a:cubicBezTo>
                      <a:pt x="152" y="189"/>
                      <a:pt x="127" y="201"/>
                      <a:pt x="100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eform 89">
                <a:extLst>
                  <a:ext uri="{FF2B5EF4-FFF2-40B4-BE49-F238E27FC236}">
                    <a16:creationId xmlns:a16="http://schemas.microsoft.com/office/drawing/2014/main" id="{6F7DF9F4-BDFC-9B2B-A63C-9CA4CB220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138" y="1706563"/>
                <a:ext cx="176213" cy="139700"/>
              </a:xfrm>
              <a:custGeom>
                <a:avLst/>
                <a:gdLst>
                  <a:gd name="T0" fmla="*/ 4565 w 4844"/>
                  <a:gd name="T1" fmla="*/ 3874 h 3874"/>
                  <a:gd name="T2" fmla="*/ 280 w 4844"/>
                  <a:gd name="T3" fmla="*/ 3874 h 3874"/>
                  <a:gd name="T4" fmla="*/ 0 w 4844"/>
                  <a:gd name="T5" fmla="*/ 3594 h 3874"/>
                  <a:gd name="T6" fmla="*/ 0 w 4844"/>
                  <a:gd name="T7" fmla="*/ 1726 h 3874"/>
                  <a:gd name="T8" fmla="*/ 100 w 4844"/>
                  <a:gd name="T9" fmla="*/ 1626 h 3874"/>
                  <a:gd name="T10" fmla="*/ 200 w 4844"/>
                  <a:gd name="T11" fmla="*/ 1726 h 3874"/>
                  <a:gd name="T12" fmla="*/ 200 w 4844"/>
                  <a:gd name="T13" fmla="*/ 3594 h 3874"/>
                  <a:gd name="T14" fmla="*/ 280 w 4844"/>
                  <a:gd name="T15" fmla="*/ 3674 h 3874"/>
                  <a:gd name="T16" fmla="*/ 4565 w 4844"/>
                  <a:gd name="T17" fmla="*/ 3674 h 3874"/>
                  <a:gd name="T18" fmla="*/ 4644 w 4844"/>
                  <a:gd name="T19" fmla="*/ 3594 h 3874"/>
                  <a:gd name="T20" fmla="*/ 4644 w 4844"/>
                  <a:gd name="T21" fmla="*/ 280 h 3874"/>
                  <a:gd name="T22" fmla="*/ 4565 w 4844"/>
                  <a:gd name="T23" fmla="*/ 200 h 3874"/>
                  <a:gd name="T24" fmla="*/ 280 w 4844"/>
                  <a:gd name="T25" fmla="*/ 200 h 3874"/>
                  <a:gd name="T26" fmla="*/ 200 w 4844"/>
                  <a:gd name="T27" fmla="*/ 280 h 3874"/>
                  <a:gd name="T28" fmla="*/ 200 w 4844"/>
                  <a:gd name="T29" fmla="*/ 1114 h 3874"/>
                  <a:gd name="T30" fmla="*/ 100 w 4844"/>
                  <a:gd name="T31" fmla="*/ 1213 h 3874"/>
                  <a:gd name="T32" fmla="*/ 0 w 4844"/>
                  <a:gd name="T33" fmla="*/ 1114 h 3874"/>
                  <a:gd name="T34" fmla="*/ 0 w 4844"/>
                  <a:gd name="T35" fmla="*/ 280 h 3874"/>
                  <a:gd name="T36" fmla="*/ 280 w 4844"/>
                  <a:gd name="T37" fmla="*/ 0 h 3874"/>
                  <a:gd name="T38" fmla="*/ 4565 w 4844"/>
                  <a:gd name="T39" fmla="*/ 0 h 3874"/>
                  <a:gd name="T40" fmla="*/ 4844 w 4844"/>
                  <a:gd name="T41" fmla="*/ 280 h 3874"/>
                  <a:gd name="T42" fmla="*/ 4844 w 4844"/>
                  <a:gd name="T43" fmla="*/ 3594 h 3874"/>
                  <a:gd name="T44" fmla="*/ 4565 w 4844"/>
                  <a:gd name="T45" fmla="*/ 3874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44" h="3874">
                    <a:moveTo>
                      <a:pt x="4565" y="3874"/>
                    </a:moveTo>
                    <a:lnTo>
                      <a:pt x="280" y="3874"/>
                    </a:lnTo>
                    <a:cubicBezTo>
                      <a:pt x="126" y="3874"/>
                      <a:pt x="0" y="3749"/>
                      <a:pt x="0" y="3594"/>
                    </a:cubicBezTo>
                    <a:lnTo>
                      <a:pt x="0" y="1726"/>
                    </a:lnTo>
                    <a:cubicBezTo>
                      <a:pt x="0" y="1671"/>
                      <a:pt x="45" y="1626"/>
                      <a:pt x="100" y="1626"/>
                    </a:cubicBezTo>
                    <a:cubicBezTo>
                      <a:pt x="155" y="1626"/>
                      <a:pt x="200" y="1671"/>
                      <a:pt x="200" y="1726"/>
                    </a:cubicBezTo>
                    <a:lnTo>
                      <a:pt x="200" y="3594"/>
                    </a:lnTo>
                    <a:cubicBezTo>
                      <a:pt x="200" y="3638"/>
                      <a:pt x="236" y="3674"/>
                      <a:pt x="280" y="3674"/>
                    </a:cubicBezTo>
                    <a:lnTo>
                      <a:pt x="4565" y="3674"/>
                    </a:lnTo>
                    <a:cubicBezTo>
                      <a:pt x="4609" y="3674"/>
                      <a:pt x="4644" y="3638"/>
                      <a:pt x="4644" y="3594"/>
                    </a:cubicBezTo>
                    <a:lnTo>
                      <a:pt x="4644" y="280"/>
                    </a:lnTo>
                    <a:cubicBezTo>
                      <a:pt x="4644" y="236"/>
                      <a:pt x="4609" y="200"/>
                      <a:pt x="4565" y="200"/>
                    </a:cubicBezTo>
                    <a:lnTo>
                      <a:pt x="280" y="200"/>
                    </a:lnTo>
                    <a:cubicBezTo>
                      <a:pt x="236" y="200"/>
                      <a:pt x="200" y="236"/>
                      <a:pt x="200" y="280"/>
                    </a:cubicBezTo>
                    <a:lnTo>
                      <a:pt x="200" y="1114"/>
                    </a:lnTo>
                    <a:cubicBezTo>
                      <a:pt x="200" y="1169"/>
                      <a:pt x="155" y="1213"/>
                      <a:pt x="100" y="1213"/>
                    </a:cubicBezTo>
                    <a:cubicBezTo>
                      <a:pt x="45" y="1213"/>
                      <a:pt x="0" y="1169"/>
                      <a:pt x="0" y="1114"/>
                    </a:cubicBezTo>
                    <a:lnTo>
                      <a:pt x="0" y="280"/>
                    </a:lnTo>
                    <a:cubicBezTo>
                      <a:pt x="0" y="126"/>
                      <a:pt x="126" y="0"/>
                      <a:pt x="280" y="0"/>
                    </a:cubicBezTo>
                    <a:lnTo>
                      <a:pt x="4565" y="0"/>
                    </a:lnTo>
                    <a:cubicBezTo>
                      <a:pt x="4719" y="0"/>
                      <a:pt x="4844" y="126"/>
                      <a:pt x="4844" y="280"/>
                    </a:cubicBezTo>
                    <a:lnTo>
                      <a:pt x="4844" y="3594"/>
                    </a:lnTo>
                    <a:cubicBezTo>
                      <a:pt x="4844" y="3749"/>
                      <a:pt x="4719" y="3874"/>
                      <a:pt x="4565" y="38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90">
                <a:extLst>
                  <a:ext uri="{FF2B5EF4-FFF2-40B4-BE49-F238E27FC236}">
                    <a16:creationId xmlns:a16="http://schemas.microsoft.com/office/drawing/2014/main" id="{975EA519-9EBC-28BC-C1FD-B1EAD4783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313" y="1809750"/>
                <a:ext cx="171450" cy="6350"/>
              </a:xfrm>
              <a:custGeom>
                <a:avLst/>
                <a:gdLst>
                  <a:gd name="T0" fmla="*/ 4617 w 4717"/>
                  <a:gd name="T1" fmla="*/ 200 h 200"/>
                  <a:gd name="T2" fmla="*/ 100 w 4717"/>
                  <a:gd name="T3" fmla="*/ 200 h 200"/>
                  <a:gd name="T4" fmla="*/ 0 w 4717"/>
                  <a:gd name="T5" fmla="*/ 100 h 200"/>
                  <a:gd name="T6" fmla="*/ 100 w 4717"/>
                  <a:gd name="T7" fmla="*/ 0 h 200"/>
                  <a:gd name="T8" fmla="*/ 4617 w 4717"/>
                  <a:gd name="T9" fmla="*/ 0 h 200"/>
                  <a:gd name="T10" fmla="*/ 4717 w 4717"/>
                  <a:gd name="T11" fmla="*/ 100 h 200"/>
                  <a:gd name="T12" fmla="*/ 4617 w 4717"/>
                  <a:gd name="T1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17" h="200">
                    <a:moveTo>
                      <a:pt x="4617" y="200"/>
                    </a:moveTo>
                    <a:lnTo>
                      <a:pt x="100" y="200"/>
                    </a:lnTo>
                    <a:cubicBezTo>
                      <a:pt x="44" y="200"/>
                      <a:pt x="0" y="156"/>
                      <a:pt x="0" y="100"/>
                    </a:cubicBezTo>
                    <a:cubicBezTo>
                      <a:pt x="0" y="45"/>
                      <a:pt x="44" y="0"/>
                      <a:pt x="100" y="0"/>
                    </a:cubicBezTo>
                    <a:lnTo>
                      <a:pt x="4617" y="0"/>
                    </a:lnTo>
                    <a:cubicBezTo>
                      <a:pt x="4673" y="0"/>
                      <a:pt x="4717" y="45"/>
                      <a:pt x="4717" y="100"/>
                    </a:cubicBezTo>
                    <a:cubicBezTo>
                      <a:pt x="4717" y="156"/>
                      <a:pt x="4673" y="200"/>
                      <a:pt x="4617" y="2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91">
                <a:extLst>
                  <a:ext uri="{FF2B5EF4-FFF2-40B4-BE49-F238E27FC236}">
                    <a16:creationId xmlns:a16="http://schemas.microsoft.com/office/drawing/2014/main" id="{DF65EC7C-23AE-232A-E89C-0622642B9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925" y="1824038"/>
                <a:ext cx="22225" cy="7938"/>
              </a:xfrm>
              <a:custGeom>
                <a:avLst/>
                <a:gdLst>
                  <a:gd name="T0" fmla="*/ 523 w 622"/>
                  <a:gd name="T1" fmla="*/ 201 h 201"/>
                  <a:gd name="T2" fmla="*/ 100 w 622"/>
                  <a:gd name="T3" fmla="*/ 201 h 201"/>
                  <a:gd name="T4" fmla="*/ 0 w 622"/>
                  <a:gd name="T5" fmla="*/ 101 h 201"/>
                  <a:gd name="T6" fmla="*/ 100 w 622"/>
                  <a:gd name="T7" fmla="*/ 0 h 201"/>
                  <a:gd name="T8" fmla="*/ 523 w 622"/>
                  <a:gd name="T9" fmla="*/ 0 h 201"/>
                  <a:gd name="T10" fmla="*/ 622 w 622"/>
                  <a:gd name="T11" fmla="*/ 101 h 201"/>
                  <a:gd name="T12" fmla="*/ 523 w 622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2" h="201">
                    <a:moveTo>
                      <a:pt x="523" y="201"/>
                    </a:moveTo>
                    <a:lnTo>
                      <a:pt x="100" y="201"/>
                    </a:lnTo>
                    <a:cubicBezTo>
                      <a:pt x="45" y="201"/>
                      <a:pt x="0" y="156"/>
                      <a:pt x="0" y="101"/>
                    </a:cubicBezTo>
                    <a:cubicBezTo>
                      <a:pt x="0" y="45"/>
                      <a:pt x="45" y="0"/>
                      <a:pt x="100" y="0"/>
                    </a:cubicBezTo>
                    <a:lnTo>
                      <a:pt x="523" y="0"/>
                    </a:lnTo>
                    <a:cubicBezTo>
                      <a:pt x="578" y="0"/>
                      <a:pt x="622" y="45"/>
                      <a:pt x="622" y="101"/>
                    </a:cubicBezTo>
                    <a:cubicBezTo>
                      <a:pt x="622" y="156"/>
                      <a:pt x="578" y="201"/>
                      <a:pt x="523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Rectangle 92">
                <a:extLst>
                  <a:ext uri="{FF2B5EF4-FFF2-40B4-BE49-F238E27FC236}">
                    <a16:creationId xmlns:a16="http://schemas.microsoft.com/office/drawing/2014/main" id="{0FA4F6EF-5CDA-AA23-55D2-0665DA521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638" y="1846263"/>
                <a:ext cx="7938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Rectangle 93">
                <a:extLst>
                  <a:ext uri="{FF2B5EF4-FFF2-40B4-BE49-F238E27FC236}">
                    <a16:creationId xmlns:a16="http://schemas.microsoft.com/office/drawing/2014/main" id="{09278048-E64C-74A6-ED31-B7578DA43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8913" y="1846263"/>
                <a:ext cx="7938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Rectangle 94">
                <a:extLst>
                  <a:ext uri="{FF2B5EF4-FFF2-40B4-BE49-F238E27FC236}">
                    <a16:creationId xmlns:a16="http://schemas.microsoft.com/office/drawing/2014/main" id="{7F441EDC-E7E8-1AC8-4F65-6E596554F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1865313"/>
                <a:ext cx="74613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4" name="Cursor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BF45FAEB-F46F-0A0A-8423-CA528F98E5AC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9223157" y="584049"/>
              <a:ext cx="144666" cy="240801"/>
            </a:xfrm>
            <a:custGeom>
              <a:avLst/>
              <a:gdLst>
                <a:gd name="T0" fmla="*/ 413 w 422"/>
                <a:gd name="T1" fmla="*/ 4 h 721"/>
                <a:gd name="T2" fmla="*/ 386 w 422"/>
                <a:gd name="T3" fmla="*/ 9 h 721"/>
                <a:gd name="T4" fmla="*/ 9 w 422"/>
                <a:gd name="T5" fmla="*/ 355 h 721"/>
                <a:gd name="T6" fmla="*/ 1 w 422"/>
                <a:gd name="T7" fmla="*/ 377 h 721"/>
                <a:gd name="T8" fmla="*/ 16 w 422"/>
                <a:gd name="T9" fmla="*/ 396 h 721"/>
                <a:gd name="T10" fmla="*/ 145 w 422"/>
                <a:gd name="T11" fmla="*/ 453 h 721"/>
                <a:gd name="T12" fmla="*/ 64 w 422"/>
                <a:gd name="T13" fmla="*/ 635 h 721"/>
                <a:gd name="T14" fmla="*/ 88 w 422"/>
                <a:gd name="T15" fmla="*/ 694 h 721"/>
                <a:gd name="T16" fmla="*/ 125 w 422"/>
                <a:gd name="T17" fmla="*/ 710 h 721"/>
                <a:gd name="T18" fmla="*/ 184 w 422"/>
                <a:gd name="T19" fmla="*/ 689 h 721"/>
                <a:gd name="T20" fmla="*/ 265 w 422"/>
                <a:gd name="T21" fmla="*/ 506 h 721"/>
                <a:gd name="T22" fmla="*/ 393 w 422"/>
                <a:gd name="T23" fmla="*/ 563 h 721"/>
                <a:gd name="T24" fmla="*/ 422 w 422"/>
                <a:gd name="T25" fmla="*/ 540 h 721"/>
                <a:gd name="T26" fmla="*/ 422 w 422"/>
                <a:gd name="T27" fmla="*/ 27 h 721"/>
                <a:gd name="T28" fmla="*/ 413 w 422"/>
                <a:gd name="T29" fmla="*/ 4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721">
                  <a:moveTo>
                    <a:pt x="413" y="4"/>
                  </a:moveTo>
                  <a:cubicBezTo>
                    <a:pt x="404" y="0"/>
                    <a:pt x="393" y="2"/>
                    <a:pt x="386" y="9"/>
                  </a:cubicBezTo>
                  <a:lnTo>
                    <a:pt x="9" y="355"/>
                  </a:lnTo>
                  <a:cubicBezTo>
                    <a:pt x="3" y="360"/>
                    <a:pt x="0" y="369"/>
                    <a:pt x="1" y="377"/>
                  </a:cubicBezTo>
                  <a:cubicBezTo>
                    <a:pt x="2" y="385"/>
                    <a:pt x="8" y="392"/>
                    <a:pt x="16" y="396"/>
                  </a:cubicBezTo>
                  <a:lnTo>
                    <a:pt x="145" y="453"/>
                  </a:lnTo>
                  <a:lnTo>
                    <a:pt x="64" y="635"/>
                  </a:lnTo>
                  <a:cubicBezTo>
                    <a:pt x="54" y="657"/>
                    <a:pt x="65" y="684"/>
                    <a:pt x="88" y="694"/>
                  </a:cubicBezTo>
                  <a:lnTo>
                    <a:pt x="125" y="710"/>
                  </a:lnTo>
                  <a:cubicBezTo>
                    <a:pt x="148" y="721"/>
                    <a:pt x="175" y="711"/>
                    <a:pt x="184" y="689"/>
                  </a:cubicBezTo>
                  <a:lnTo>
                    <a:pt x="265" y="506"/>
                  </a:lnTo>
                  <a:lnTo>
                    <a:pt x="393" y="563"/>
                  </a:lnTo>
                  <a:cubicBezTo>
                    <a:pt x="396" y="564"/>
                    <a:pt x="422" y="567"/>
                    <a:pt x="422" y="540"/>
                  </a:cubicBezTo>
                  <a:lnTo>
                    <a:pt x="422" y="27"/>
                  </a:lnTo>
                  <a:cubicBezTo>
                    <a:pt x="422" y="17"/>
                    <a:pt x="422" y="8"/>
                    <a:pt x="413" y="4"/>
                  </a:cubicBezTo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04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FAC426-2CBE-B225-B320-06E342C5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66" y="306692"/>
            <a:ext cx="10515600" cy="782357"/>
          </a:xfrm>
        </p:spPr>
        <p:txBody>
          <a:bodyPr/>
          <a:lstStyle/>
          <a:p>
            <a:r>
              <a:rPr lang="fr-BE" dirty="0"/>
              <a:t>Application </a:t>
            </a:r>
            <a:r>
              <a:rPr lang="fr-BE" dirty="0" err="1"/>
              <a:t>requirements</a:t>
            </a:r>
            <a:r>
              <a:rPr lang="fr-BE" dirty="0"/>
              <a:t> </a:t>
            </a:r>
            <a:r>
              <a:rPr lang="fr-BE" sz="3000" dirty="0"/>
              <a:t>(</a:t>
            </a:r>
            <a:r>
              <a:rPr lang="fr-BE" sz="3000" dirty="0" err="1"/>
              <a:t>cont</a:t>
            </a:r>
            <a:r>
              <a:rPr lang="fr-BE" sz="3000" dirty="0"/>
              <a:t>.)</a:t>
            </a:r>
            <a:endParaRPr lang="en-IE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132D06D-42B9-2AFF-6529-A5A805FE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41" y="1312112"/>
            <a:ext cx="10906125" cy="5441025"/>
          </a:xfrm>
        </p:spPr>
        <p:txBody>
          <a:bodyPr/>
          <a:lstStyle/>
          <a:p>
            <a:pPr marL="534988" lvl="2" indent="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en-GB" sz="2200" dirty="0">
                <a:solidFill>
                  <a:srgbClr val="4D4D4D"/>
                </a:solidFill>
                <a:ea typeface="Arial Unicode MS" panose="020B0604020202020204" pitchFamily="34" charset="-128"/>
              </a:rPr>
              <a:t>Check the compliance of the proposal with the criteria of the Erasmus+ Programme Guide:</a:t>
            </a:r>
          </a:p>
          <a:p>
            <a:pPr marL="877888" lvl="2" indent="-34290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4D4D4D"/>
                </a:solidFill>
                <a:ea typeface="Arial Unicode MS" panose="020B0604020202020204" pitchFamily="34" charset="-128"/>
              </a:rPr>
              <a:t>Eligibility criteria</a:t>
            </a:r>
          </a:p>
          <a:p>
            <a:pPr marL="1277938" lvl="3" indent="-285750" algn="just">
              <a:spcBef>
                <a:spcPts val="0"/>
              </a:spcBef>
              <a:spcAft>
                <a:spcPts val="0"/>
              </a:spcAft>
              <a:buClr>
                <a:srgbClr val="0088CE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D4D4D"/>
                </a:solidFill>
                <a:ea typeface="Arial Unicode MS" panose="020B0604020202020204" pitchFamily="34" charset="-128"/>
              </a:rPr>
              <a:t>Applicants must be an eligible HEI, established in an EU Member State or third country associated to the </a:t>
            </a:r>
            <a:r>
              <a:rPr lang="en-US" sz="1800" dirty="0" err="1">
                <a:solidFill>
                  <a:srgbClr val="4D4D4D"/>
                </a:solidFill>
                <a:ea typeface="Arial Unicode MS" panose="020B0604020202020204" pitchFamily="34" charset="-128"/>
              </a:rPr>
              <a:t>Programme</a:t>
            </a:r>
            <a:r>
              <a:rPr lang="en-US" sz="1800" dirty="0">
                <a:solidFill>
                  <a:srgbClr val="4D4D4D"/>
                </a:solidFill>
                <a:ea typeface="Arial Unicode MS" panose="020B0604020202020204" pitchFamily="34" charset="-128"/>
              </a:rPr>
              <a:t>.</a:t>
            </a:r>
            <a:endParaRPr lang="en-GB" sz="1800" dirty="0">
              <a:solidFill>
                <a:srgbClr val="4D4D4D"/>
              </a:solidFill>
              <a:ea typeface="Arial Unicode MS" panose="020B0604020202020204" pitchFamily="34" charset="-128"/>
            </a:endParaRPr>
          </a:p>
          <a:p>
            <a:pPr marL="1277938" lvl="3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D4D4D"/>
                </a:solidFill>
              </a:rPr>
              <a:t>Applicants must hold a valid Erasmus Charter for Higher Education (ECHE). </a:t>
            </a:r>
            <a:endParaRPr lang="en-GB" sz="1800" dirty="0">
              <a:solidFill>
                <a:srgbClr val="4D4D4D"/>
              </a:solidFill>
              <a:ea typeface="Arial Unicode MS" panose="020B0604020202020204" pitchFamily="34" charset="-128"/>
            </a:endParaRPr>
          </a:p>
          <a:p>
            <a:pPr marL="1277938" lvl="3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4D4D4D"/>
                </a:solidFill>
                <a:ea typeface="Arial Unicode MS" panose="020B0604020202020204" pitchFamily="34" charset="-128"/>
              </a:rPr>
              <a:t>Project duration: </a:t>
            </a:r>
            <a:r>
              <a:rPr lang="en-GB" sz="1800" b="1" dirty="0">
                <a:solidFill>
                  <a:srgbClr val="E76C53"/>
                </a:solidFill>
                <a:latin typeface="Arial"/>
                <a:ea typeface="Arial Unicode MS" panose="020B0604020202020204" pitchFamily="34" charset="-128"/>
              </a:rPr>
              <a:t>15 months</a:t>
            </a:r>
            <a:endParaRPr lang="en-GB" sz="1400" b="1" dirty="0">
              <a:solidFill>
                <a:srgbClr val="E76C53"/>
              </a:solidFill>
              <a:latin typeface="Arial"/>
              <a:ea typeface="Arial Unicode MS" panose="020B0604020202020204" pitchFamily="34" charset="-128"/>
            </a:endParaRPr>
          </a:p>
          <a:p>
            <a:pPr marL="1277938" lvl="3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4D4D4D"/>
                </a:solidFill>
                <a:ea typeface="Arial Unicode MS" panose="020B0604020202020204" pitchFamily="34" charset="-128"/>
              </a:rPr>
              <a:t>Deadline </a:t>
            </a:r>
            <a:r>
              <a:rPr lang="en-GB" sz="1800">
                <a:solidFill>
                  <a:srgbClr val="4D4D4D"/>
                </a:solidFill>
                <a:ea typeface="Arial Unicode MS" panose="020B0604020202020204" pitchFamily="34" charset="-128"/>
              </a:rPr>
              <a:t>for applications: </a:t>
            </a:r>
            <a:r>
              <a:rPr lang="en-US" sz="1800" b="1" dirty="0">
                <a:solidFill>
                  <a:srgbClr val="E76C53"/>
                </a:solidFill>
                <a:latin typeface="Arial"/>
                <a:ea typeface="Arial Unicode MS" panose="020B0604020202020204" pitchFamily="34" charset="-128"/>
              </a:rPr>
              <a:t>please refer to the Funding &amp; Tender Opportunities Portal  </a:t>
            </a:r>
            <a:endParaRPr lang="en-GB" sz="1800" b="1" dirty="0">
              <a:solidFill>
                <a:srgbClr val="E76C53"/>
              </a:solidFill>
              <a:latin typeface="Arial"/>
              <a:ea typeface="Arial Unicode MS" panose="020B0604020202020204" pitchFamily="34" charset="-128"/>
            </a:endParaRPr>
          </a:p>
          <a:p>
            <a:pPr marL="877888" lvl="2" indent="-34290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4D4D4D"/>
                </a:solidFill>
                <a:ea typeface="Arial Unicode MS" panose="020B0604020202020204" pitchFamily="34" charset="-128"/>
              </a:rPr>
              <a:t>Exclusion and Selection criteria</a:t>
            </a:r>
          </a:p>
          <a:p>
            <a:pPr marL="1277938" lvl="3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4D4D4D"/>
                </a:solidFill>
              </a:rPr>
              <a:t>Applicant is not in any of the exclusion situations described in Articles 136-141 of the Financial    Regulation (Part C of the Erasmus + Programme Guide)</a:t>
            </a:r>
          </a:p>
          <a:p>
            <a:pPr marL="1277938" lvl="3" indent="-285750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4D4D4D"/>
                </a:solidFill>
              </a:rPr>
              <a:t>The applicants’ financial and operational capacity are adequate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381DA4-AEDD-9C3F-2658-1C701DC57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8" y="1312112"/>
            <a:ext cx="666680" cy="6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1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EF05B4-0379-D9C8-2912-0275A54F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Get</a:t>
            </a:r>
            <a:r>
              <a:rPr lang="fr-BE" dirty="0"/>
              <a:t> </a:t>
            </a:r>
            <a:r>
              <a:rPr lang="fr-BE" dirty="0" err="1"/>
              <a:t>started</a:t>
            </a:r>
            <a:endParaRPr lang="en-IE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73CEF1D-43B8-FE34-C834-28030410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6125" cy="3881438"/>
          </a:xfrm>
        </p:spPr>
        <p:txBody>
          <a:bodyPr/>
          <a:lstStyle/>
          <a:p>
            <a:pPr marL="534988" lvl="1" indent="-357188" algn="just">
              <a:spcAft>
                <a:spcPts val="1200"/>
              </a:spcAft>
              <a:buClr>
                <a:srgbClr val="0088CE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ea typeface="Arial Unicode MS" panose="020B0604020202020204" pitchFamily="34" charset="-128"/>
              </a:rPr>
              <a:t>Log into the Funding and Tender Portal and select the correct topic.</a:t>
            </a:r>
          </a:p>
          <a:p>
            <a:pPr marL="534988" lvl="1" indent="-357188" algn="just">
              <a:spcAft>
                <a:spcPts val="1200"/>
              </a:spcAft>
              <a:buClr>
                <a:srgbClr val="0088CE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ea typeface="Arial Unicode MS" panose="020B0604020202020204" pitchFamily="34" charset="-128"/>
              </a:rPr>
              <a:t>Make sure you are in the correct Call for proposals and Type of action. </a:t>
            </a:r>
          </a:p>
          <a:p>
            <a:pPr marL="534988" lvl="1" indent="-357188" algn="just">
              <a:spcAft>
                <a:spcPts val="1200"/>
              </a:spcAft>
              <a:buClr>
                <a:srgbClr val="0088CE"/>
              </a:buClr>
              <a:buSzPct val="100000"/>
              <a:buFont typeface="Wingdings" pitchFamily="2" charset="2"/>
              <a:buChar char="§"/>
            </a:pPr>
            <a:endParaRPr lang="en-GB" sz="2200" dirty="0">
              <a:ea typeface="Arial Unicode MS" panose="020B0604020202020204" pitchFamily="34" charset="-128"/>
            </a:endParaRPr>
          </a:p>
          <a:p>
            <a:pPr marL="534988" lvl="1" indent="-357188" algn="just">
              <a:spcAft>
                <a:spcPts val="1200"/>
              </a:spcAft>
              <a:buClr>
                <a:srgbClr val="0088CE"/>
              </a:buClr>
              <a:buSzPct val="100000"/>
              <a:buFont typeface="Wingdings" pitchFamily="2" charset="2"/>
              <a:buChar char="§"/>
            </a:pPr>
            <a:endParaRPr lang="en-GB" sz="2200" dirty="0">
              <a:ea typeface="Arial Unicode MS" panose="020B0604020202020204" pitchFamily="34" charset="-128"/>
            </a:endParaRPr>
          </a:p>
          <a:p>
            <a:pPr marL="534988" lvl="1" indent="-357188" algn="just">
              <a:spcAft>
                <a:spcPts val="1200"/>
              </a:spcAft>
              <a:buClr>
                <a:srgbClr val="0088CE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ea typeface="Arial Unicode MS" panose="020B0604020202020204" pitchFamily="34" charset="-128"/>
              </a:rPr>
              <a:t>Access the electronic submission system:</a:t>
            </a:r>
          </a:p>
          <a:p>
            <a:pPr marL="534988" lvl="1" indent="-357188" algn="just">
              <a:spcAft>
                <a:spcPts val="12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en-GB" sz="2200" dirty="0">
              <a:ea typeface="Arial Unicode MS" panose="020B0604020202020204" pitchFamily="34" charset="-128"/>
            </a:endParaRPr>
          </a:p>
          <a:p>
            <a:pPr marL="981075" lvl="1" indent="-342900" algn="just"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endParaRPr lang="en-GB" sz="2200" dirty="0">
              <a:ea typeface="Arial Unicode MS" panose="020B0604020202020204" pitchFamily="34" charset="-128"/>
            </a:endParaRPr>
          </a:p>
          <a:p>
            <a:pPr marL="981075" lvl="1" indent="-342900" algn="just">
              <a:spcBef>
                <a:spcPts val="120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/>
              <a:t>You will need to use the online forms and templates available in the Submission System</a:t>
            </a:r>
            <a:endParaRPr lang="en-GB" sz="1800" dirty="0">
              <a:ea typeface="Arial Unicode MS" panose="020B0604020202020204" pitchFamily="34" charset="-128"/>
            </a:endParaRPr>
          </a:p>
          <a:p>
            <a:pPr marL="1162050" lvl="1" indent="-342900" algn="just"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endParaRPr lang="en-GB" sz="1800" dirty="0">
              <a:ea typeface="Arial Unicode MS" panose="020B0604020202020204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F419B-440C-8F27-A522-4A94D5B57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2604" y="4583113"/>
            <a:ext cx="5543151" cy="112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3E5F8-6546-0BD6-C916-0E7D4F17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66" y="2913388"/>
            <a:ext cx="2615556" cy="1031223"/>
          </a:xfrm>
          <a:prstGeom prst="rect">
            <a:avLst/>
          </a:prstGeom>
          <a:ln>
            <a:solidFill>
              <a:srgbClr val="034EA2"/>
            </a:solidFill>
            <a:prstDash val="sysDash"/>
          </a:ln>
        </p:spPr>
      </p:pic>
      <p:sp>
        <p:nvSpPr>
          <p:cNvPr id="10" name="Right Arrow 11">
            <a:extLst>
              <a:ext uri="{FF2B5EF4-FFF2-40B4-BE49-F238E27FC236}">
                <a16:creationId xmlns:a16="http://schemas.microsoft.com/office/drawing/2014/main" id="{EF6CD0F2-6466-7813-5B70-A47B6C54500B}"/>
              </a:ext>
            </a:extLst>
          </p:cNvPr>
          <p:cNvSpPr/>
          <p:nvPr/>
        </p:nvSpPr>
        <p:spPr>
          <a:xfrm>
            <a:off x="2633355" y="3359723"/>
            <a:ext cx="837876" cy="13855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B6D9BC-DFA3-E33D-9F80-4545AE67F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431" y="3241086"/>
            <a:ext cx="2489675" cy="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6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D0BA17-229B-7FDE-3709-61767386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Get</a:t>
            </a:r>
            <a:r>
              <a:rPr lang="fr-BE" dirty="0"/>
              <a:t> </a:t>
            </a:r>
            <a:r>
              <a:rPr lang="fr-BE" dirty="0" err="1"/>
              <a:t>started</a:t>
            </a:r>
            <a:r>
              <a:rPr lang="fr-BE" dirty="0"/>
              <a:t> (</a:t>
            </a:r>
            <a:r>
              <a:rPr lang="fr-BE" dirty="0" err="1"/>
              <a:t>cont</a:t>
            </a:r>
            <a:r>
              <a:rPr lang="fr-BE" dirty="0"/>
              <a:t>.)</a:t>
            </a:r>
            <a:endParaRPr lang="en-IE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94B2A9F-AF5F-430E-8BE2-7DEB7A77E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" y="1488281"/>
            <a:ext cx="10906125" cy="4618904"/>
          </a:xfrm>
        </p:spPr>
        <p:txBody>
          <a:bodyPr/>
          <a:lstStyle/>
          <a:p>
            <a:pPr marL="541338" lvl="3" indent="-363538" algn="just">
              <a:spcBef>
                <a:spcPts val="0"/>
              </a:spcBef>
              <a:spcAft>
                <a:spcPts val="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>
                <a:ea typeface="Arial Unicode MS" panose="020B0604020202020204" pitchFamily="34" charset="-128"/>
              </a:rPr>
              <a:t>In the step ‘Create proposal’ identify the applicant organisation PIC:</a:t>
            </a:r>
          </a:p>
          <a:p>
            <a:pPr marL="541338" lvl="3" indent="-363538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GB" sz="1800" dirty="0">
              <a:ea typeface="Arial Unicode MS" panose="020B0604020202020204" pitchFamily="34" charset="-128"/>
            </a:endParaRPr>
          </a:p>
          <a:p>
            <a:pPr marL="541338" lvl="3" indent="-363538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GB" sz="1800" dirty="0">
              <a:ea typeface="Arial Unicode MS" panose="020B0604020202020204" pitchFamily="34" charset="-128"/>
            </a:endParaRPr>
          </a:p>
          <a:p>
            <a:pPr marL="541338" lvl="3" indent="-363538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GB" sz="1800" dirty="0">
              <a:ea typeface="Arial Unicode MS" panose="020B0604020202020204" pitchFamily="34" charset="-128"/>
            </a:endParaRPr>
          </a:p>
          <a:p>
            <a:pPr marL="541338" lvl="3" indent="-363538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>
                <a:ea typeface="Arial Unicode MS" panose="020B0604020202020204" pitchFamily="34" charset="-128"/>
              </a:rPr>
              <a:t>Select your role. At least one </a:t>
            </a:r>
            <a:r>
              <a:rPr lang="en-GB" sz="1800" b="1" dirty="0">
                <a:ea typeface="Arial Unicode MS" panose="020B0604020202020204" pitchFamily="34" charset="-128"/>
              </a:rPr>
              <a:t>Main contact </a:t>
            </a:r>
            <a:r>
              <a:rPr lang="en-GB" sz="1800" dirty="0">
                <a:ea typeface="Arial Unicode MS" panose="020B0604020202020204" pitchFamily="34" charset="-128"/>
              </a:rPr>
              <a:t>must be provided (refer to the Portal section </a:t>
            </a:r>
            <a:r>
              <a:rPr lang="en-GB" sz="1800" dirty="0">
                <a:ea typeface="Arial Unicode MS" panose="020B0604020202020204" pitchFamily="34" charset="-128"/>
                <a:hlinkClick r:id="rId2"/>
              </a:rPr>
              <a:t>Roles and access rights </a:t>
            </a:r>
            <a:r>
              <a:rPr lang="en-GB" sz="1800" dirty="0">
                <a:ea typeface="Arial Unicode MS" panose="020B0604020202020204" pitchFamily="34" charset="-128"/>
              </a:rPr>
              <a:t>for more information).</a:t>
            </a:r>
          </a:p>
          <a:p>
            <a:pPr marL="541338" lvl="3" indent="-363538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IE" sz="1800" dirty="0">
                <a:ea typeface="Arial Unicode MS" panose="020B0604020202020204" pitchFamily="34" charset="-128"/>
              </a:rPr>
              <a:t>Indicate the </a:t>
            </a:r>
            <a:r>
              <a:rPr lang="en-IE" sz="1800" b="1" dirty="0">
                <a:ea typeface="Arial Unicode MS" panose="020B0604020202020204" pitchFamily="34" charset="-128"/>
              </a:rPr>
              <a:t>proposal acronym </a:t>
            </a:r>
            <a:r>
              <a:rPr lang="en-IE" sz="1800" dirty="0">
                <a:ea typeface="Arial Unicode MS" panose="020B0604020202020204" pitchFamily="34" charset="-128"/>
              </a:rPr>
              <a:t>and enter a short </a:t>
            </a:r>
            <a:r>
              <a:rPr lang="en-IE" sz="1800" b="1" dirty="0">
                <a:ea typeface="Arial Unicode MS" panose="020B0604020202020204" pitchFamily="34" charset="-128"/>
              </a:rPr>
              <a:t>summary</a:t>
            </a:r>
            <a:r>
              <a:rPr lang="en-IE" sz="1800" dirty="0">
                <a:ea typeface="Arial Unicode MS" panose="020B0604020202020204" pitchFamily="34" charset="-128"/>
              </a:rPr>
              <a:t>. These will be displayed </a:t>
            </a:r>
            <a:r>
              <a:rPr lang="en-US" sz="1800" dirty="0"/>
              <a:t>in the "General Information" section of the Application Form Part A, where it can still be changed.</a:t>
            </a:r>
            <a:endParaRPr lang="en-IE" sz="1800" dirty="0">
              <a:ea typeface="Arial Unicode MS" panose="020B0604020202020204" pitchFamily="34" charset="-128"/>
            </a:endParaRPr>
          </a:p>
          <a:p>
            <a:pPr marL="541338" lvl="3" indent="-363538" algn="just">
              <a:spcBef>
                <a:spcPts val="0"/>
              </a:spcBef>
              <a:spcAft>
                <a:spcPts val="6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It is not possible to add partners nor associated partners     mono-beneficiary Grant Agreement (the applicant is the only beneficiary).</a:t>
            </a:r>
          </a:p>
          <a:p>
            <a:pPr marL="541338" lvl="4" indent="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None/>
            </a:pPr>
            <a:r>
              <a:rPr lang="en-US" sz="1800" b="1" dirty="0"/>
              <a:t>Other participating </a:t>
            </a:r>
            <a:r>
              <a:rPr lang="en-US" sz="1800" b="1" dirty="0" err="1"/>
              <a:t>organisations</a:t>
            </a:r>
            <a:r>
              <a:rPr lang="en-US" sz="1800" b="1" dirty="0"/>
              <a:t> are to be described in Part B of the application form</a:t>
            </a:r>
          </a:p>
          <a:p>
            <a:pPr marL="541338" lvl="3" indent="-363538" algn="just">
              <a:spcBef>
                <a:spcPts val="0"/>
              </a:spcBef>
              <a:spcAft>
                <a:spcPts val="1200"/>
              </a:spcAft>
              <a:buClr>
                <a:srgbClr val="0088C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ea typeface="Arial Unicode MS" panose="020B0604020202020204" pitchFamily="34" charset="-128"/>
              </a:rPr>
              <a:t>A progress bar on the top of the page indicates the proposal completion progress.</a:t>
            </a:r>
            <a:endParaRPr lang="en-GB" sz="1800" dirty="0">
              <a:ea typeface="Arial Unicode MS" panose="020B0604020202020204" pitchFamily="34" charset="-128"/>
            </a:endParaRPr>
          </a:p>
          <a:p>
            <a:pPr marL="804863" lvl="3" indent="-28575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endParaRPr lang="en-IE" sz="1800" dirty="0">
              <a:ea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19B14-F6B2-7A51-26CF-0EF3D0641C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17056" y="1979041"/>
            <a:ext cx="4225291" cy="935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D7E28-0F72-B76D-AE26-693338DB5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316" y="5871453"/>
            <a:ext cx="6886534" cy="691427"/>
          </a:xfrm>
          <a:prstGeom prst="rect">
            <a:avLst/>
          </a:prstGeom>
          <a:ln>
            <a:solidFill>
              <a:srgbClr val="D8F5FC"/>
            </a:solidFill>
          </a:ln>
        </p:spPr>
      </p:pic>
      <p:sp>
        <p:nvSpPr>
          <p:cNvPr id="7" name="Right Arrow 12">
            <a:extLst>
              <a:ext uri="{FF2B5EF4-FFF2-40B4-BE49-F238E27FC236}">
                <a16:creationId xmlns:a16="http://schemas.microsoft.com/office/drawing/2014/main" id="{EC111030-DF5B-B953-6D87-C52F4501B891}"/>
              </a:ext>
            </a:extLst>
          </p:cNvPr>
          <p:cNvSpPr/>
          <p:nvPr/>
        </p:nvSpPr>
        <p:spPr>
          <a:xfrm>
            <a:off x="7127526" y="4564696"/>
            <a:ext cx="220338" cy="137228"/>
          </a:xfrm>
          <a:prstGeom prst="rightArrow">
            <a:avLst/>
          </a:prstGeom>
          <a:solidFill>
            <a:srgbClr val="0088CE"/>
          </a:solidFill>
          <a:ln>
            <a:solidFill>
              <a:srgbClr val="008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0088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5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F5B81A-69AC-448C-ACD6-EAA6F95C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Application package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8230B4-5E2A-1159-DD92-8164DE89DF16}"/>
              </a:ext>
            </a:extLst>
          </p:cNvPr>
          <p:cNvGrpSpPr>
            <a:grpSpLocks noChangeAspect="1"/>
          </p:cNvGrpSpPr>
          <p:nvPr/>
        </p:nvGrpSpPr>
        <p:grpSpPr>
          <a:xfrm>
            <a:off x="940498" y="1545444"/>
            <a:ext cx="3073775" cy="4624654"/>
            <a:chOff x="786809" y="1326912"/>
            <a:chExt cx="3381153" cy="5087119"/>
          </a:xfrm>
        </p:grpSpPr>
        <p:sp>
          <p:nvSpPr>
            <p:cNvPr id="5" name="Freeform: Shape 1985">
              <a:extLst>
                <a:ext uri="{FF2B5EF4-FFF2-40B4-BE49-F238E27FC236}">
                  <a16:creationId xmlns:a16="http://schemas.microsoft.com/office/drawing/2014/main" id="{AE721744-7FD9-4A23-9D69-16BE8E47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09" y="2156833"/>
              <a:ext cx="3381153" cy="4257198"/>
            </a:xfrm>
            <a:custGeom>
              <a:avLst/>
              <a:gdLst>
                <a:gd name="connsiteX0" fmla="*/ 169336 w 1220753"/>
                <a:gd name="connsiteY0" fmla="*/ 99880 h 1537046"/>
                <a:gd name="connsiteX1" fmla="*/ 94329 w 1220753"/>
                <a:gd name="connsiteY1" fmla="*/ 175236 h 1537046"/>
                <a:gd name="connsiteX2" fmla="*/ 94329 w 1220753"/>
                <a:gd name="connsiteY2" fmla="*/ 1365851 h 1537046"/>
                <a:gd name="connsiteX3" fmla="*/ 169336 w 1220753"/>
                <a:gd name="connsiteY3" fmla="*/ 1442713 h 1537046"/>
                <a:gd name="connsiteX4" fmla="*/ 1049913 w 1220753"/>
                <a:gd name="connsiteY4" fmla="*/ 1442713 h 1537046"/>
                <a:gd name="connsiteX5" fmla="*/ 1126420 w 1220753"/>
                <a:gd name="connsiteY5" fmla="*/ 1365851 h 1537046"/>
                <a:gd name="connsiteX6" fmla="*/ 1126420 w 1220753"/>
                <a:gd name="connsiteY6" fmla="*/ 175236 h 1537046"/>
                <a:gd name="connsiteX7" fmla="*/ 1049913 w 1220753"/>
                <a:gd name="connsiteY7" fmla="*/ 99880 h 1537046"/>
                <a:gd name="connsiteX8" fmla="*/ 134132 w 1220753"/>
                <a:gd name="connsiteY8" fmla="*/ 0 h 1537046"/>
                <a:gd name="connsiteX9" fmla="*/ 1086621 w 1220753"/>
                <a:gd name="connsiteY9" fmla="*/ 0 h 1537046"/>
                <a:gd name="connsiteX10" fmla="*/ 1220753 w 1220753"/>
                <a:gd name="connsiteY10" fmla="*/ 132219 h 1537046"/>
                <a:gd name="connsiteX11" fmla="*/ 1220753 w 1220753"/>
                <a:gd name="connsiteY11" fmla="*/ 1403325 h 1537046"/>
                <a:gd name="connsiteX12" fmla="*/ 1086621 w 1220753"/>
                <a:gd name="connsiteY12" fmla="*/ 1537046 h 1537046"/>
                <a:gd name="connsiteX13" fmla="*/ 134132 w 1220753"/>
                <a:gd name="connsiteY13" fmla="*/ 1537046 h 1537046"/>
                <a:gd name="connsiteX14" fmla="*/ 0 w 1220753"/>
                <a:gd name="connsiteY14" fmla="*/ 1403325 h 1537046"/>
                <a:gd name="connsiteX15" fmla="*/ 0 w 1220753"/>
                <a:gd name="connsiteY15" fmla="*/ 132219 h 1537046"/>
                <a:gd name="connsiteX16" fmla="*/ 134132 w 1220753"/>
                <a:gd name="connsiteY16" fmla="*/ 0 h 15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0753" h="1537046">
                  <a:moveTo>
                    <a:pt x="169336" y="99880"/>
                  </a:moveTo>
                  <a:cubicBezTo>
                    <a:pt x="127332" y="99880"/>
                    <a:pt x="94329" y="133037"/>
                    <a:pt x="94329" y="175236"/>
                  </a:cubicBezTo>
                  <a:lnTo>
                    <a:pt x="94329" y="1365851"/>
                  </a:lnTo>
                  <a:cubicBezTo>
                    <a:pt x="94329" y="1408050"/>
                    <a:pt x="127332" y="1442713"/>
                    <a:pt x="169336" y="1442713"/>
                  </a:cubicBezTo>
                  <a:lnTo>
                    <a:pt x="1049913" y="1442713"/>
                  </a:lnTo>
                  <a:cubicBezTo>
                    <a:pt x="1091917" y="1442713"/>
                    <a:pt x="1126420" y="1408050"/>
                    <a:pt x="1126420" y="1365851"/>
                  </a:cubicBezTo>
                  <a:lnTo>
                    <a:pt x="1126420" y="175236"/>
                  </a:lnTo>
                  <a:cubicBezTo>
                    <a:pt x="1126420" y="133037"/>
                    <a:pt x="1091917" y="99880"/>
                    <a:pt x="1049913" y="99880"/>
                  </a:cubicBezTo>
                  <a:close/>
                  <a:moveTo>
                    <a:pt x="134132" y="0"/>
                  </a:moveTo>
                  <a:lnTo>
                    <a:pt x="1086621" y="0"/>
                  </a:lnTo>
                  <a:cubicBezTo>
                    <a:pt x="1158962" y="0"/>
                    <a:pt x="1220753" y="60100"/>
                    <a:pt x="1220753" y="132219"/>
                  </a:cubicBezTo>
                  <a:lnTo>
                    <a:pt x="1220753" y="1403325"/>
                  </a:lnTo>
                  <a:cubicBezTo>
                    <a:pt x="1220753" y="1476947"/>
                    <a:pt x="1158962" y="1537046"/>
                    <a:pt x="1086621" y="1537046"/>
                  </a:cubicBezTo>
                  <a:lnTo>
                    <a:pt x="134132" y="1537046"/>
                  </a:lnTo>
                  <a:cubicBezTo>
                    <a:pt x="60284" y="1537046"/>
                    <a:pt x="0" y="1476947"/>
                    <a:pt x="0" y="1403325"/>
                  </a:cubicBezTo>
                  <a:lnTo>
                    <a:pt x="0" y="132219"/>
                  </a:lnTo>
                  <a:cubicBezTo>
                    <a:pt x="0" y="60100"/>
                    <a:pt x="60284" y="0"/>
                    <a:pt x="134132" y="0"/>
                  </a:cubicBezTo>
                  <a:close/>
                </a:path>
              </a:pathLst>
            </a:custGeom>
            <a:solidFill>
              <a:srgbClr val="0088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2233">
              <a:extLst>
                <a:ext uri="{FF2B5EF4-FFF2-40B4-BE49-F238E27FC236}">
                  <a16:creationId xmlns:a16="http://schemas.microsoft.com/office/drawing/2014/main" id="{ADFF7861-968E-43EF-A532-0B037B66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666" y="1618927"/>
              <a:ext cx="2059431" cy="630130"/>
            </a:xfrm>
            <a:custGeom>
              <a:avLst/>
              <a:gdLst>
                <a:gd name="T0" fmla="*/ 283 w 494"/>
                <a:gd name="T1" fmla="*/ 0 h 149"/>
                <a:gd name="T2" fmla="*/ 247 w 494"/>
                <a:gd name="T3" fmla="*/ 40 h 149"/>
                <a:gd name="T4" fmla="*/ 210 w 494"/>
                <a:gd name="T5" fmla="*/ 0 h 149"/>
                <a:gd name="T6" fmla="*/ 0 w 494"/>
                <a:gd name="T7" fmla="*/ 0 h 149"/>
                <a:gd name="T8" fmla="*/ 0 w 494"/>
                <a:gd name="T9" fmla="*/ 149 h 149"/>
                <a:gd name="T10" fmla="*/ 494 w 494"/>
                <a:gd name="T11" fmla="*/ 149 h 149"/>
                <a:gd name="T12" fmla="*/ 494 w 494"/>
                <a:gd name="T13" fmla="*/ 0 h 149"/>
                <a:gd name="T14" fmla="*/ 283 w 494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149">
                  <a:moveTo>
                    <a:pt x="283" y="0"/>
                  </a:moveTo>
                  <a:cubicBezTo>
                    <a:pt x="282" y="22"/>
                    <a:pt x="266" y="40"/>
                    <a:pt x="247" y="40"/>
                  </a:cubicBezTo>
                  <a:cubicBezTo>
                    <a:pt x="228" y="40"/>
                    <a:pt x="212" y="22"/>
                    <a:pt x="210" y="0"/>
                  </a:cubicBezTo>
                  <a:lnTo>
                    <a:pt x="0" y="0"/>
                  </a:lnTo>
                  <a:lnTo>
                    <a:pt x="0" y="149"/>
                  </a:lnTo>
                  <a:lnTo>
                    <a:pt x="494" y="149"/>
                  </a:lnTo>
                  <a:lnTo>
                    <a:pt x="494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2234">
              <a:extLst>
                <a:ext uri="{FF2B5EF4-FFF2-40B4-BE49-F238E27FC236}">
                  <a16:creationId xmlns:a16="http://schemas.microsoft.com/office/drawing/2014/main" id="{B7E34238-4359-42E8-93A4-86D6A38D7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666" y="2079995"/>
              <a:ext cx="2059431" cy="1690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2235">
              <a:extLst>
                <a:ext uri="{FF2B5EF4-FFF2-40B4-BE49-F238E27FC236}">
                  <a16:creationId xmlns:a16="http://schemas.microsoft.com/office/drawing/2014/main" id="{54F9002D-1A5F-4D2D-9C47-C2D8E4B60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735" y="1326912"/>
              <a:ext cx="553281" cy="537917"/>
            </a:xfrm>
            <a:custGeom>
              <a:avLst/>
              <a:gdLst>
                <a:gd name="T0" fmla="*/ 66 w 132"/>
                <a:gd name="T1" fmla="*/ 93 h 132"/>
                <a:gd name="T2" fmla="*/ 39 w 132"/>
                <a:gd name="T3" fmla="*/ 66 h 132"/>
                <a:gd name="T4" fmla="*/ 66 w 132"/>
                <a:gd name="T5" fmla="*/ 39 h 132"/>
                <a:gd name="T6" fmla="*/ 93 w 132"/>
                <a:gd name="T7" fmla="*/ 66 h 132"/>
                <a:gd name="T8" fmla="*/ 66 w 132"/>
                <a:gd name="T9" fmla="*/ 93 h 132"/>
                <a:gd name="T10" fmla="*/ 66 w 132"/>
                <a:gd name="T11" fmla="*/ 0 h 132"/>
                <a:gd name="T12" fmla="*/ 0 w 132"/>
                <a:gd name="T13" fmla="*/ 66 h 132"/>
                <a:gd name="T14" fmla="*/ 66 w 132"/>
                <a:gd name="T15" fmla="*/ 132 h 132"/>
                <a:gd name="T16" fmla="*/ 132 w 132"/>
                <a:gd name="T17" fmla="*/ 66 h 132"/>
                <a:gd name="T18" fmla="*/ 66 w 132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93"/>
                  </a:moveTo>
                  <a:cubicBezTo>
                    <a:pt x="51" y="93"/>
                    <a:pt x="39" y="81"/>
                    <a:pt x="39" y="66"/>
                  </a:cubicBezTo>
                  <a:cubicBezTo>
                    <a:pt x="39" y="51"/>
                    <a:pt x="51" y="39"/>
                    <a:pt x="66" y="39"/>
                  </a:cubicBezTo>
                  <a:cubicBezTo>
                    <a:pt x="81" y="39"/>
                    <a:pt x="93" y="51"/>
                    <a:pt x="93" y="66"/>
                  </a:cubicBezTo>
                  <a:cubicBezTo>
                    <a:pt x="93" y="81"/>
                    <a:pt x="81" y="93"/>
                    <a:pt x="66" y="93"/>
                  </a:cubicBezTo>
                  <a:close/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02" y="132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2236">
              <a:extLst>
                <a:ext uri="{FF2B5EF4-FFF2-40B4-BE49-F238E27FC236}">
                  <a16:creationId xmlns:a16="http://schemas.microsoft.com/office/drawing/2014/main" id="{FEAE216B-4657-4416-BCE0-741B549F9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666" y="2033882"/>
              <a:ext cx="2059431" cy="46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2237">
              <a:extLst>
                <a:ext uri="{FF2B5EF4-FFF2-40B4-BE49-F238E27FC236}">
                  <a16:creationId xmlns:a16="http://schemas.microsoft.com/office/drawing/2014/main" id="{6AEE5AC7-E68B-4357-8558-11C8D95D9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094" y="1588189"/>
              <a:ext cx="353489" cy="9221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2238">
              <a:extLst>
                <a:ext uri="{FF2B5EF4-FFF2-40B4-BE49-F238E27FC236}">
                  <a16:creationId xmlns:a16="http://schemas.microsoft.com/office/drawing/2014/main" id="{8E5F94DC-FB85-4BC0-8EB6-92EF7D164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180" y="1588189"/>
              <a:ext cx="353489" cy="7684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2239">
              <a:extLst>
                <a:ext uri="{FF2B5EF4-FFF2-40B4-BE49-F238E27FC236}">
                  <a16:creationId xmlns:a16="http://schemas.microsoft.com/office/drawing/2014/main" id="{F5DAEBB6-5091-443B-91FC-BD9D0690E3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977" y="2909916"/>
              <a:ext cx="845293" cy="829921"/>
            </a:xfrm>
            <a:custGeom>
              <a:avLst/>
              <a:gdLst>
                <a:gd name="T0" fmla="*/ 33 w 205"/>
                <a:gd name="T1" fmla="*/ 18 h 199"/>
                <a:gd name="T2" fmla="*/ 18 w 205"/>
                <a:gd name="T3" fmla="*/ 32 h 199"/>
                <a:gd name="T4" fmla="*/ 18 w 205"/>
                <a:gd name="T5" fmla="*/ 166 h 199"/>
                <a:gd name="T6" fmla="*/ 33 w 205"/>
                <a:gd name="T7" fmla="*/ 181 h 199"/>
                <a:gd name="T8" fmla="*/ 172 w 205"/>
                <a:gd name="T9" fmla="*/ 181 h 199"/>
                <a:gd name="T10" fmla="*/ 187 w 205"/>
                <a:gd name="T11" fmla="*/ 166 h 199"/>
                <a:gd name="T12" fmla="*/ 187 w 205"/>
                <a:gd name="T13" fmla="*/ 32 h 199"/>
                <a:gd name="T14" fmla="*/ 172 w 205"/>
                <a:gd name="T15" fmla="*/ 18 h 199"/>
                <a:gd name="T16" fmla="*/ 33 w 205"/>
                <a:gd name="T17" fmla="*/ 18 h 199"/>
                <a:gd name="T18" fmla="*/ 172 w 205"/>
                <a:gd name="T19" fmla="*/ 199 h 199"/>
                <a:gd name="T20" fmla="*/ 33 w 205"/>
                <a:gd name="T21" fmla="*/ 199 h 199"/>
                <a:gd name="T22" fmla="*/ 0 w 205"/>
                <a:gd name="T23" fmla="*/ 166 h 199"/>
                <a:gd name="T24" fmla="*/ 0 w 205"/>
                <a:gd name="T25" fmla="*/ 32 h 199"/>
                <a:gd name="T26" fmla="*/ 33 w 205"/>
                <a:gd name="T27" fmla="*/ 0 h 199"/>
                <a:gd name="T28" fmla="*/ 172 w 205"/>
                <a:gd name="T29" fmla="*/ 0 h 199"/>
                <a:gd name="T30" fmla="*/ 205 w 205"/>
                <a:gd name="T31" fmla="*/ 32 h 199"/>
                <a:gd name="T32" fmla="*/ 205 w 205"/>
                <a:gd name="T33" fmla="*/ 166 h 199"/>
                <a:gd name="T34" fmla="*/ 172 w 205"/>
                <a:gd name="T3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199">
                  <a:moveTo>
                    <a:pt x="33" y="18"/>
                  </a:moveTo>
                  <a:cubicBezTo>
                    <a:pt x="25" y="18"/>
                    <a:pt x="18" y="24"/>
                    <a:pt x="18" y="32"/>
                  </a:cubicBezTo>
                  <a:lnTo>
                    <a:pt x="18" y="166"/>
                  </a:lnTo>
                  <a:cubicBezTo>
                    <a:pt x="18" y="174"/>
                    <a:pt x="25" y="181"/>
                    <a:pt x="33" y="181"/>
                  </a:cubicBezTo>
                  <a:lnTo>
                    <a:pt x="172" y="181"/>
                  </a:lnTo>
                  <a:cubicBezTo>
                    <a:pt x="180" y="181"/>
                    <a:pt x="187" y="174"/>
                    <a:pt x="187" y="166"/>
                  </a:cubicBezTo>
                  <a:lnTo>
                    <a:pt x="187" y="32"/>
                  </a:lnTo>
                  <a:cubicBezTo>
                    <a:pt x="187" y="24"/>
                    <a:pt x="180" y="18"/>
                    <a:pt x="172" y="18"/>
                  </a:cubicBezTo>
                  <a:lnTo>
                    <a:pt x="33" y="18"/>
                  </a:lnTo>
                  <a:close/>
                  <a:moveTo>
                    <a:pt x="172" y="199"/>
                  </a:moveTo>
                  <a:lnTo>
                    <a:pt x="33" y="199"/>
                  </a:lnTo>
                  <a:cubicBezTo>
                    <a:pt x="15" y="199"/>
                    <a:pt x="0" y="184"/>
                    <a:pt x="0" y="166"/>
                  </a:cubicBezTo>
                  <a:lnTo>
                    <a:pt x="0" y="32"/>
                  </a:lnTo>
                  <a:cubicBezTo>
                    <a:pt x="0" y="14"/>
                    <a:pt x="15" y="0"/>
                    <a:pt x="33" y="0"/>
                  </a:cubicBezTo>
                  <a:lnTo>
                    <a:pt x="172" y="0"/>
                  </a:lnTo>
                  <a:cubicBezTo>
                    <a:pt x="190" y="0"/>
                    <a:pt x="205" y="14"/>
                    <a:pt x="205" y="32"/>
                  </a:cubicBezTo>
                  <a:lnTo>
                    <a:pt x="205" y="166"/>
                  </a:lnTo>
                  <a:cubicBezTo>
                    <a:pt x="205" y="184"/>
                    <a:pt x="190" y="199"/>
                    <a:pt x="172" y="19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2240">
              <a:extLst>
                <a:ext uri="{FF2B5EF4-FFF2-40B4-BE49-F238E27FC236}">
                  <a16:creationId xmlns:a16="http://schemas.microsoft.com/office/drawing/2014/main" id="{39D64B28-F430-4FB9-8D87-EC954BE0E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2986757"/>
              <a:ext cx="507179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2241">
              <a:extLst>
                <a:ext uri="{FF2B5EF4-FFF2-40B4-BE49-F238E27FC236}">
                  <a16:creationId xmlns:a16="http://schemas.microsoft.com/office/drawing/2014/main" id="{5D48DE15-7372-42F0-B247-3F9BD99B1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3186557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2242">
              <a:extLst>
                <a:ext uri="{FF2B5EF4-FFF2-40B4-BE49-F238E27FC236}">
                  <a16:creationId xmlns:a16="http://schemas.microsoft.com/office/drawing/2014/main" id="{FCDAC809-BCAF-422A-AEF4-AC355CC5F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3386348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2243">
              <a:extLst>
                <a:ext uri="{FF2B5EF4-FFF2-40B4-BE49-F238E27FC236}">
                  <a16:creationId xmlns:a16="http://schemas.microsoft.com/office/drawing/2014/main" id="{4DED901B-0B36-46FC-86CD-3A43EE8D2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3586148"/>
              <a:ext cx="1337097" cy="922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2244">
              <a:extLst>
                <a:ext uri="{FF2B5EF4-FFF2-40B4-BE49-F238E27FC236}">
                  <a16:creationId xmlns:a16="http://schemas.microsoft.com/office/drawing/2014/main" id="{B1790A10-A007-4416-9583-45077D2E1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666" y="3125080"/>
              <a:ext cx="553281" cy="368853"/>
            </a:xfrm>
            <a:custGeom>
              <a:avLst/>
              <a:gdLst>
                <a:gd name="T0" fmla="*/ 132 w 132"/>
                <a:gd name="T1" fmla="*/ 16 h 92"/>
                <a:gd name="T2" fmla="*/ 131 w 132"/>
                <a:gd name="T3" fmla="*/ 13 h 92"/>
                <a:gd name="T4" fmla="*/ 120 w 132"/>
                <a:gd name="T5" fmla="*/ 2 h 92"/>
                <a:gd name="T6" fmla="*/ 113 w 132"/>
                <a:gd name="T7" fmla="*/ 2 h 92"/>
                <a:gd name="T8" fmla="*/ 58 w 132"/>
                <a:gd name="T9" fmla="*/ 57 h 92"/>
                <a:gd name="T10" fmla="*/ 21 w 132"/>
                <a:gd name="T11" fmla="*/ 19 h 92"/>
                <a:gd name="T12" fmla="*/ 17 w 132"/>
                <a:gd name="T13" fmla="*/ 18 h 92"/>
                <a:gd name="T14" fmla="*/ 13 w 132"/>
                <a:gd name="T15" fmla="*/ 19 h 92"/>
                <a:gd name="T16" fmla="*/ 2 w 132"/>
                <a:gd name="T17" fmla="*/ 30 h 92"/>
                <a:gd name="T18" fmla="*/ 2 w 132"/>
                <a:gd name="T19" fmla="*/ 38 h 92"/>
                <a:gd name="T20" fmla="*/ 54 w 132"/>
                <a:gd name="T21" fmla="*/ 90 h 92"/>
                <a:gd name="T22" fmla="*/ 61 w 132"/>
                <a:gd name="T23" fmla="*/ 90 h 92"/>
                <a:gd name="T24" fmla="*/ 131 w 132"/>
                <a:gd name="T25" fmla="*/ 20 h 92"/>
                <a:gd name="T26" fmla="*/ 132 w 132"/>
                <a:gd name="T2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92">
                  <a:moveTo>
                    <a:pt x="132" y="16"/>
                  </a:moveTo>
                  <a:lnTo>
                    <a:pt x="131" y="13"/>
                  </a:lnTo>
                  <a:lnTo>
                    <a:pt x="120" y="2"/>
                  </a:lnTo>
                  <a:cubicBezTo>
                    <a:pt x="118" y="0"/>
                    <a:pt x="115" y="0"/>
                    <a:pt x="113" y="2"/>
                  </a:cubicBezTo>
                  <a:lnTo>
                    <a:pt x="58" y="57"/>
                  </a:lnTo>
                  <a:lnTo>
                    <a:pt x="21" y="19"/>
                  </a:lnTo>
                  <a:lnTo>
                    <a:pt x="17" y="18"/>
                  </a:lnTo>
                  <a:lnTo>
                    <a:pt x="13" y="19"/>
                  </a:lnTo>
                  <a:lnTo>
                    <a:pt x="2" y="30"/>
                  </a:lnTo>
                  <a:cubicBezTo>
                    <a:pt x="0" y="32"/>
                    <a:pt x="0" y="36"/>
                    <a:pt x="2" y="38"/>
                  </a:cubicBezTo>
                  <a:lnTo>
                    <a:pt x="54" y="90"/>
                  </a:lnTo>
                  <a:cubicBezTo>
                    <a:pt x="56" y="92"/>
                    <a:pt x="59" y="92"/>
                    <a:pt x="61" y="90"/>
                  </a:cubicBezTo>
                  <a:lnTo>
                    <a:pt x="131" y="20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2245">
              <a:extLst>
                <a:ext uri="{FF2B5EF4-FFF2-40B4-BE49-F238E27FC236}">
                  <a16:creationId xmlns:a16="http://schemas.microsoft.com/office/drawing/2014/main" id="{F1CA2BE3-90C5-41DC-A66A-F55D4C76D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977" y="3893527"/>
              <a:ext cx="845293" cy="829921"/>
            </a:xfrm>
            <a:custGeom>
              <a:avLst/>
              <a:gdLst>
                <a:gd name="T0" fmla="*/ 33 w 205"/>
                <a:gd name="T1" fmla="*/ 18 h 199"/>
                <a:gd name="T2" fmla="*/ 18 w 205"/>
                <a:gd name="T3" fmla="*/ 33 h 199"/>
                <a:gd name="T4" fmla="*/ 18 w 205"/>
                <a:gd name="T5" fmla="*/ 167 h 199"/>
                <a:gd name="T6" fmla="*/ 33 w 205"/>
                <a:gd name="T7" fmla="*/ 182 h 199"/>
                <a:gd name="T8" fmla="*/ 172 w 205"/>
                <a:gd name="T9" fmla="*/ 182 h 199"/>
                <a:gd name="T10" fmla="*/ 187 w 205"/>
                <a:gd name="T11" fmla="*/ 167 h 199"/>
                <a:gd name="T12" fmla="*/ 187 w 205"/>
                <a:gd name="T13" fmla="*/ 33 h 199"/>
                <a:gd name="T14" fmla="*/ 172 w 205"/>
                <a:gd name="T15" fmla="*/ 18 h 199"/>
                <a:gd name="T16" fmla="*/ 33 w 205"/>
                <a:gd name="T17" fmla="*/ 18 h 199"/>
                <a:gd name="T18" fmla="*/ 172 w 205"/>
                <a:gd name="T19" fmla="*/ 199 h 199"/>
                <a:gd name="T20" fmla="*/ 33 w 205"/>
                <a:gd name="T21" fmla="*/ 199 h 199"/>
                <a:gd name="T22" fmla="*/ 0 w 205"/>
                <a:gd name="T23" fmla="*/ 167 h 199"/>
                <a:gd name="T24" fmla="*/ 0 w 205"/>
                <a:gd name="T25" fmla="*/ 33 h 199"/>
                <a:gd name="T26" fmla="*/ 33 w 205"/>
                <a:gd name="T27" fmla="*/ 0 h 199"/>
                <a:gd name="T28" fmla="*/ 172 w 205"/>
                <a:gd name="T29" fmla="*/ 0 h 199"/>
                <a:gd name="T30" fmla="*/ 205 w 205"/>
                <a:gd name="T31" fmla="*/ 33 h 199"/>
                <a:gd name="T32" fmla="*/ 205 w 205"/>
                <a:gd name="T33" fmla="*/ 167 h 199"/>
                <a:gd name="T34" fmla="*/ 172 w 205"/>
                <a:gd name="T3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199">
                  <a:moveTo>
                    <a:pt x="33" y="18"/>
                  </a:moveTo>
                  <a:cubicBezTo>
                    <a:pt x="25" y="18"/>
                    <a:pt x="18" y="25"/>
                    <a:pt x="18" y="33"/>
                  </a:cubicBezTo>
                  <a:lnTo>
                    <a:pt x="18" y="167"/>
                  </a:lnTo>
                  <a:cubicBezTo>
                    <a:pt x="18" y="175"/>
                    <a:pt x="25" y="182"/>
                    <a:pt x="33" y="182"/>
                  </a:cubicBezTo>
                  <a:lnTo>
                    <a:pt x="172" y="182"/>
                  </a:lnTo>
                  <a:cubicBezTo>
                    <a:pt x="180" y="182"/>
                    <a:pt x="187" y="175"/>
                    <a:pt x="187" y="167"/>
                  </a:cubicBezTo>
                  <a:lnTo>
                    <a:pt x="187" y="33"/>
                  </a:lnTo>
                  <a:cubicBezTo>
                    <a:pt x="187" y="25"/>
                    <a:pt x="180" y="18"/>
                    <a:pt x="172" y="18"/>
                  </a:cubicBezTo>
                  <a:lnTo>
                    <a:pt x="33" y="18"/>
                  </a:lnTo>
                  <a:close/>
                  <a:moveTo>
                    <a:pt x="172" y="199"/>
                  </a:moveTo>
                  <a:lnTo>
                    <a:pt x="33" y="199"/>
                  </a:lnTo>
                  <a:cubicBezTo>
                    <a:pt x="15" y="199"/>
                    <a:pt x="0" y="185"/>
                    <a:pt x="0" y="167"/>
                  </a:cubicBezTo>
                  <a:lnTo>
                    <a:pt x="0" y="33"/>
                  </a:lnTo>
                  <a:cubicBezTo>
                    <a:pt x="0" y="15"/>
                    <a:pt x="15" y="0"/>
                    <a:pt x="33" y="0"/>
                  </a:cubicBezTo>
                  <a:lnTo>
                    <a:pt x="172" y="0"/>
                  </a:lnTo>
                  <a:cubicBezTo>
                    <a:pt x="190" y="0"/>
                    <a:pt x="205" y="15"/>
                    <a:pt x="205" y="33"/>
                  </a:cubicBezTo>
                  <a:lnTo>
                    <a:pt x="205" y="167"/>
                  </a:lnTo>
                  <a:cubicBezTo>
                    <a:pt x="205" y="185"/>
                    <a:pt x="190" y="199"/>
                    <a:pt x="172" y="19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2246">
              <a:extLst>
                <a:ext uri="{FF2B5EF4-FFF2-40B4-BE49-F238E27FC236}">
                  <a16:creationId xmlns:a16="http://schemas.microsoft.com/office/drawing/2014/main" id="{376101E8-8D1E-4BF1-B968-DE4D7060E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3985742"/>
              <a:ext cx="507179" cy="922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2247">
              <a:extLst>
                <a:ext uri="{FF2B5EF4-FFF2-40B4-BE49-F238E27FC236}">
                  <a16:creationId xmlns:a16="http://schemas.microsoft.com/office/drawing/2014/main" id="{E5B4C060-F8B1-4DC1-9846-A106C6972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4185531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248">
              <a:extLst>
                <a:ext uri="{FF2B5EF4-FFF2-40B4-BE49-F238E27FC236}">
                  <a16:creationId xmlns:a16="http://schemas.microsoft.com/office/drawing/2014/main" id="{ECA03F2C-26DB-4413-8A76-7292C6A0B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4385333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249">
              <a:extLst>
                <a:ext uri="{FF2B5EF4-FFF2-40B4-BE49-F238E27FC236}">
                  <a16:creationId xmlns:a16="http://schemas.microsoft.com/office/drawing/2014/main" id="{35C278D8-6D86-4903-BCD3-345BE1E2D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4569761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50">
              <a:extLst>
                <a:ext uri="{FF2B5EF4-FFF2-40B4-BE49-F238E27FC236}">
                  <a16:creationId xmlns:a16="http://schemas.microsoft.com/office/drawing/2014/main" id="{0A67BD67-5C39-4170-AC47-B3AFE8FD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666" y="4108693"/>
              <a:ext cx="553281" cy="384228"/>
            </a:xfrm>
            <a:custGeom>
              <a:avLst/>
              <a:gdLst>
                <a:gd name="T0" fmla="*/ 132 w 132"/>
                <a:gd name="T1" fmla="*/ 16 h 92"/>
                <a:gd name="T2" fmla="*/ 131 w 132"/>
                <a:gd name="T3" fmla="*/ 12 h 92"/>
                <a:gd name="T4" fmla="*/ 120 w 132"/>
                <a:gd name="T5" fmla="*/ 2 h 92"/>
                <a:gd name="T6" fmla="*/ 113 w 132"/>
                <a:gd name="T7" fmla="*/ 2 h 92"/>
                <a:gd name="T8" fmla="*/ 58 w 132"/>
                <a:gd name="T9" fmla="*/ 57 h 92"/>
                <a:gd name="T10" fmla="*/ 21 w 132"/>
                <a:gd name="T11" fmla="*/ 19 h 92"/>
                <a:gd name="T12" fmla="*/ 17 w 132"/>
                <a:gd name="T13" fmla="*/ 17 h 92"/>
                <a:gd name="T14" fmla="*/ 13 w 132"/>
                <a:gd name="T15" fmla="*/ 19 h 92"/>
                <a:gd name="T16" fmla="*/ 2 w 132"/>
                <a:gd name="T17" fmla="*/ 30 h 92"/>
                <a:gd name="T18" fmla="*/ 2 w 132"/>
                <a:gd name="T19" fmla="*/ 38 h 92"/>
                <a:gd name="T20" fmla="*/ 54 w 132"/>
                <a:gd name="T21" fmla="*/ 89 h 92"/>
                <a:gd name="T22" fmla="*/ 61 w 132"/>
                <a:gd name="T23" fmla="*/ 89 h 92"/>
                <a:gd name="T24" fmla="*/ 131 w 132"/>
                <a:gd name="T25" fmla="*/ 20 h 92"/>
                <a:gd name="T26" fmla="*/ 132 w 132"/>
                <a:gd name="T2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92">
                  <a:moveTo>
                    <a:pt x="132" y="16"/>
                  </a:moveTo>
                  <a:lnTo>
                    <a:pt x="131" y="12"/>
                  </a:lnTo>
                  <a:lnTo>
                    <a:pt x="120" y="2"/>
                  </a:lnTo>
                  <a:cubicBezTo>
                    <a:pt x="118" y="0"/>
                    <a:pt x="115" y="0"/>
                    <a:pt x="113" y="2"/>
                  </a:cubicBezTo>
                  <a:lnTo>
                    <a:pt x="58" y="57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2" y="30"/>
                  </a:lnTo>
                  <a:cubicBezTo>
                    <a:pt x="0" y="32"/>
                    <a:pt x="0" y="36"/>
                    <a:pt x="2" y="38"/>
                  </a:cubicBezTo>
                  <a:lnTo>
                    <a:pt x="54" y="89"/>
                  </a:lnTo>
                  <a:cubicBezTo>
                    <a:pt x="56" y="92"/>
                    <a:pt x="59" y="92"/>
                    <a:pt x="61" y="89"/>
                  </a:cubicBezTo>
                  <a:lnTo>
                    <a:pt x="131" y="20"/>
                  </a:lnTo>
                  <a:lnTo>
                    <a:pt x="132" y="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251">
              <a:extLst>
                <a:ext uri="{FF2B5EF4-FFF2-40B4-BE49-F238E27FC236}">
                  <a16:creationId xmlns:a16="http://schemas.microsoft.com/office/drawing/2014/main" id="{E10E24C8-3114-422A-91EC-47898F34D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977" y="4877137"/>
              <a:ext cx="845293" cy="829921"/>
            </a:xfrm>
            <a:custGeom>
              <a:avLst/>
              <a:gdLst>
                <a:gd name="T0" fmla="*/ 33 w 205"/>
                <a:gd name="T1" fmla="*/ 18 h 199"/>
                <a:gd name="T2" fmla="*/ 18 w 205"/>
                <a:gd name="T3" fmla="*/ 32 h 199"/>
                <a:gd name="T4" fmla="*/ 18 w 205"/>
                <a:gd name="T5" fmla="*/ 166 h 199"/>
                <a:gd name="T6" fmla="*/ 33 w 205"/>
                <a:gd name="T7" fmla="*/ 181 h 199"/>
                <a:gd name="T8" fmla="*/ 172 w 205"/>
                <a:gd name="T9" fmla="*/ 181 h 199"/>
                <a:gd name="T10" fmla="*/ 187 w 205"/>
                <a:gd name="T11" fmla="*/ 166 h 199"/>
                <a:gd name="T12" fmla="*/ 187 w 205"/>
                <a:gd name="T13" fmla="*/ 32 h 199"/>
                <a:gd name="T14" fmla="*/ 172 w 205"/>
                <a:gd name="T15" fmla="*/ 18 h 199"/>
                <a:gd name="T16" fmla="*/ 33 w 205"/>
                <a:gd name="T17" fmla="*/ 18 h 199"/>
                <a:gd name="T18" fmla="*/ 172 w 205"/>
                <a:gd name="T19" fmla="*/ 199 h 199"/>
                <a:gd name="T20" fmla="*/ 33 w 205"/>
                <a:gd name="T21" fmla="*/ 199 h 199"/>
                <a:gd name="T22" fmla="*/ 0 w 205"/>
                <a:gd name="T23" fmla="*/ 166 h 199"/>
                <a:gd name="T24" fmla="*/ 0 w 205"/>
                <a:gd name="T25" fmla="*/ 32 h 199"/>
                <a:gd name="T26" fmla="*/ 33 w 205"/>
                <a:gd name="T27" fmla="*/ 0 h 199"/>
                <a:gd name="T28" fmla="*/ 172 w 205"/>
                <a:gd name="T29" fmla="*/ 0 h 199"/>
                <a:gd name="T30" fmla="*/ 205 w 205"/>
                <a:gd name="T31" fmla="*/ 32 h 199"/>
                <a:gd name="T32" fmla="*/ 205 w 205"/>
                <a:gd name="T33" fmla="*/ 166 h 199"/>
                <a:gd name="T34" fmla="*/ 172 w 205"/>
                <a:gd name="T3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199">
                  <a:moveTo>
                    <a:pt x="33" y="18"/>
                  </a:moveTo>
                  <a:cubicBezTo>
                    <a:pt x="25" y="18"/>
                    <a:pt x="18" y="24"/>
                    <a:pt x="18" y="32"/>
                  </a:cubicBezTo>
                  <a:lnTo>
                    <a:pt x="18" y="166"/>
                  </a:lnTo>
                  <a:cubicBezTo>
                    <a:pt x="18" y="174"/>
                    <a:pt x="25" y="181"/>
                    <a:pt x="33" y="181"/>
                  </a:cubicBezTo>
                  <a:lnTo>
                    <a:pt x="172" y="181"/>
                  </a:lnTo>
                  <a:cubicBezTo>
                    <a:pt x="180" y="181"/>
                    <a:pt x="187" y="174"/>
                    <a:pt x="187" y="166"/>
                  </a:cubicBezTo>
                  <a:lnTo>
                    <a:pt x="187" y="32"/>
                  </a:lnTo>
                  <a:cubicBezTo>
                    <a:pt x="187" y="24"/>
                    <a:pt x="180" y="18"/>
                    <a:pt x="172" y="18"/>
                  </a:cubicBezTo>
                  <a:lnTo>
                    <a:pt x="33" y="18"/>
                  </a:lnTo>
                  <a:close/>
                  <a:moveTo>
                    <a:pt x="172" y="199"/>
                  </a:moveTo>
                  <a:lnTo>
                    <a:pt x="33" y="199"/>
                  </a:lnTo>
                  <a:cubicBezTo>
                    <a:pt x="15" y="199"/>
                    <a:pt x="0" y="184"/>
                    <a:pt x="0" y="166"/>
                  </a:cubicBezTo>
                  <a:lnTo>
                    <a:pt x="0" y="32"/>
                  </a:lnTo>
                  <a:cubicBezTo>
                    <a:pt x="0" y="14"/>
                    <a:pt x="15" y="0"/>
                    <a:pt x="33" y="0"/>
                  </a:cubicBezTo>
                  <a:lnTo>
                    <a:pt x="172" y="0"/>
                  </a:lnTo>
                  <a:cubicBezTo>
                    <a:pt x="190" y="0"/>
                    <a:pt x="205" y="14"/>
                    <a:pt x="205" y="32"/>
                  </a:cubicBezTo>
                  <a:lnTo>
                    <a:pt x="205" y="166"/>
                  </a:lnTo>
                  <a:cubicBezTo>
                    <a:pt x="205" y="184"/>
                    <a:pt x="190" y="199"/>
                    <a:pt x="172" y="19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 2252">
              <a:extLst>
                <a:ext uri="{FF2B5EF4-FFF2-40B4-BE49-F238E27FC236}">
                  <a16:creationId xmlns:a16="http://schemas.microsoft.com/office/drawing/2014/main" id="{5F472B22-CBF7-4A75-83AC-C12AC4496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4953978"/>
              <a:ext cx="507179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253">
              <a:extLst>
                <a:ext uri="{FF2B5EF4-FFF2-40B4-BE49-F238E27FC236}">
                  <a16:creationId xmlns:a16="http://schemas.microsoft.com/office/drawing/2014/main" id="{92AE2DA3-9382-4501-88B3-576A30126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5153780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254">
              <a:extLst>
                <a:ext uri="{FF2B5EF4-FFF2-40B4-BE49-F238E27FC236}">
                  <a16:creationId xmlns:a16="http://schemas.microsoft.com/office/drawing/2014/main" id="{839ADF4C-6347-4AED-A0E5-AD2E00E94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5353569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255">
              <a:extLst>
                <a:ext uri="{FF2B5EF4-FFF2-40B4-BE49-F238E27FC236}">
                  <a16:creationId xmlns:a16="http://schemas.microsoft.com/office/drawing/2014/main" id="{7B494483-BEA4-4DE4-9C8C-A69A251D8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5553372"/>
              <a:ext cx="1337097" cy="922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256">
              <a:extLst>
                <a:ext uri="{FF2B5EF4-FFF2-40B4-BE49-F238E27FC236}">
                  <a16:creationId xmlns:a16="http://schemas.microsoft.com/office/drawing/2014/main" id="{D8679D34-B90D-4A86-9D5B-0F510713B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666" y="5076929"/>
              <a:ext cx="553281" cy="384228"/>
            </a:xfrm>
            <a:custGeom>
              <a:avLst/>
              <a:gdLst>
                <a:gd name="T0" fmla="*/ 132 w 132"/>
                <a:gd name="T1" fmla="*/ 16 h 92"/>
                <a:gd name="T2" fmla="*/ 131 w 132"/>
                <a:gd name="T3" fmla="*/ 12 h 92"/>
                <a:gd name="T4" fmla="*/ 120 w 132"/>
                <a:gd name="T5" fmla="*/ 2 h 92"/>
                <a:gd name="T6" fmla="*/ 113 w 132"/>
                <a:gd name="T7" fmla="*/ 2 h 92"/>
                <a:gd name="T8" fmla="*/ 58 w 132"/>
                <a:gd name="T9" fmla="*/ 57 h 92"/>
                <a:gd name="T10" fmla="*/ 21 w 132"/>
                <a:gd name="T11" fmla="*/ 19 h 92"/>
                <a:gd name="T12" fmla="*/ 17 w 132"/>
                <a:gd name="T13" fmla="*/ 18 h 92"/>
                <a:gd name="T14" fmla="*/ 13 w 132"/>
                <a:gd name="T15" fmla="*/ 19 h 92"/>
                <a:gd name="T16" fmla="*/ 2 w 132"/>
                <a:gd name="T17" fmla="*/ 30 h 92"/>
                <a:gd name="T18" fmla="*/ 2 w 132"/>
                <a:gd name="T19" fmla="*/ 38 h 92"/>
                <a:gd name="T20" fmla="*/ 54 w 132"/>
                <a:gd name="T21" fmla="*/ 90 h 92"/>
                <a:gd name="T22" fmla="*/ 61 w 132"/>
                <a:gd name="T23" fmla="*/ 90 h 92"/>
                <a:gd name="T24" fmla="*/ 131 w 132"/>
                <a:gd name="T25" fmla="*/ 20 h 92"/>
                <a:gd name="T26" fmla="*/ 132 w 132"/>
                <a:gd name="T2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92">
                  <a:moveTo>
                    <a:pt x="132" y="16"/>
                  </a:moveTo>
                  <a:lnTo>
                    <a:pt x="131" y="12"/>
                  </a:lnTo>
                  <a:lnTo>
                    <a:pt x="120" y="2"/>
                  </a:lnTo>
                  <a:cubicBezTo>
                    <a:pt x="118" y="0"/>
                    <a:pt x="115" y="0"/>
                    <a:pt x="113" y="2"/>
                  </a:cubicBezTo>
                  <a:lnTo>
                    <a:pt x="58" y="57"/>
                  </a:lnTo>
                  <a:lnTo>
                    <a:pt x="21" y="19"/>
                  </a:lnTo>
                  <a:lnTo>
                    <a:pt x="17" y="18"/>
                  </a:lnTo>
                  <a:lnTo>
                    <a:pt x="13" y="19"/>
                  </a:lnTo>
                  <a:lnTo>
                    <a:pt x="2" y="30"/>
                  </a:lnTo>
                  <a:cubicBezTo>
                    <a:pt x="0" y="32"/>
                    <a:pt x="0" y="36"/>
                    <a:pt x="2" y="38"/>
                  </a:cubicBezTo>
                  <a:lnTo>
                    <a:pt x="54" y="90"/>
                  </a:lnTo>
                  <a:cubicBezTo>
                    <a:pt x="56" y="92"/>
                    <a:pt x="59" y="92"/>
                    <a:pt x="61" y="90"/>
                  </a:cubicBezTo>
                  <a:lnTo>
                    <a:pt x="131" y="20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8F4FBCFC-62A3-961C-8B8D-73B0BA802C25}"/>
              </a:ext>
            </a:extLst>
          </p:cNvPr>
          <p:cNvGrpSpPr/>
          <p:nvPr/>
        </p:nvGrpSpPr>
        <p:grpSpPr>
          <a:xfrm>
            <a:off x="4475335" y="1818095"/>
            <a:ext cx="6831814" cy="4079352"/>
            <a:chOff x="4778939" y="1850514"/>
            <a:chExt cx="6831814" cy="40793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4CCEE75-A0BC-4180-A474-7F71CA01FF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8939" y="255688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4FF1FBE-E5B0-43AE-92EC-BD04456225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8939" y="3828468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619D6B6-40A5-4A50-8536-8198AC71C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8939" y="5096813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0EAAA52-ECEB-5FD2-67AB-2C1A26F85045}"/>
                </a:ext>
              </a:extLst>
            </p:cNvPr>
            <p:cNvGrpSpPr/>
            <p:nvPr/>
          </p:nvGrpSpPr>
          <p:grpSpPr>
            <a:xfrm>
              <a:off x="5613991" y="2482771"/>
              <a:ext cx="5996762" cy="923329"/>
              <a:chOff x="5534642" y="2268052"/>
              <a:chExt cx="5996762" cy="92332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725343-AF1E-4082-87E7-D152328895AE}"/>
                  </a:ext>
                </a:extLst>
              </p:cNvPr>
              <p:cNvSpPr txBox="1"/>
              <p:nvPr/>
            </p:nvSpPr>
            <p:spPr>
              <a:xfrm>
                <a:off x="5534642" y="2268052"/>
                <a:ext cx="599676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85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Part A – Administrative Forms</a:t>
                </a:r>
              </a:p>
            </p:txBody>
          </p:sp>
          <p:sp>
            <p:nvSpPr>
              <p:cNvPr id="38" name="TextBox 32">
                <a:extLst>
                  <a:ext uri="{FF2B5EF4-FFF2-40B4-BE49-F238E27FC236}">
                    <a16:creationId xmlns:a16="http://schemas.microsoft.com/office/drawing/2014/main" id="{5735BF61-3E97-7480-FA7D-9EAE962D37B3}"/>
                  </a:ext>
                </a:extLst>
              </p:cNvPr>
              <p:cNvSpPr txBox="1"/>
              <p:nvPr/>
            </p:nvSpPr>
            <p:spPr>
              <a:xfrm>
                <a:off x="5534642" y="2606606"/>
                <a:ext cx="5996762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Contains general information about the project, data on the applicant organisation and contact persons</a:t>
                </a:r>
              </a:p>
            </p:txBody>
          </p:sp>
        </p:grpSp>
        <p:sp>
          <p:nvSpPr>
            <p:cNvPr id="40" name="TextBox 1">
              <a:extLst>
                <a:ext uri="{FF2B5EF4-FFF2-40B4-BE49-F238E27FC236}">
                  <a16:creationId xmlns:a16="http://schemas.microsoft.com/office/drawing/2014/main" id="{A81D8008-3C30-A028-A7D3-62C10169F1DF}"/>
                </a:ext>
              </a:extLst>
            </p:cNvPr>
            <p:cNvSpPr txBox="1"/>
            <p:nvPr/>
          </p:nvSpPr>
          <p:spPr>
            <a:xfrm>
              <a:off x="4899616" y="2674224"/>
              <a:ext cx="514348" cy="52101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ckwell Extra Bold" panose="02060903040505020403" pitchFamily="18" charset="0"/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9F553596-681D-B7AB-7E54-8D86AF8CE708}"/>
                </a:ext>
              </a:extLst>
            </p:cNvPr>
            <p:cNvGrpSpPr/>
            <p:nvPr/>
          </p:nvGrpSpPr>
          <p:grpSpPr>
            <a:xfrm>
              <a:off x="5613991" y="3744654"/>
              <a:ext cx="5996762" cy="923329"/>
              <a:chOff x="5534642" y="2268052"/>
              <a:chExt cx="5996762" cy="923329"/>
            </a:xfrm>
          </p:grpSpPr>
          <p:sp>
            <p:nvSpPr>
              <p:cNvPr id="42" name="TextBox 32">
                <a:extLst>
                  <a:ext uri="{FF2B5EF4-FFF2-40B4-BE49-F238E27FC236}">
                    <a16:creationId xmlns:a16="http://schemas.microsoft.com/office/drawing/2014/main" id="{26FD323B-C929-5623-D1D8-75FB627094D4}"/>
                  </a:ext>
                </a:extLst>
              </p:cNvPr>
              <p:cNvSpPr txBox="1"/>
              <p:nvPr/>
            </p:nvSpPr>
            <p:spPr>
              <a:xfrm>
                <a:off x="5534642" y="2268052"/>
                <a:ext cx="599676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C5DE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Part B – Technical description  </a:t>
                </a:r>
              </a:p>
            </p:txBody>
          </p:sp>
          <p:sp>
            <p:nvSpPr>
              <p:cNvPr id="43" name="TextBox 32">
                <a:extLst>
                  <a:ext uri="{FF2B5EF4-FFF2-40B4-BE49-F238E27FC236}">
                    <a16:creationId xmlns:a16="http://schemas.microsoft.com/office/drawing/2014/main" id="{3C7D9F50-2ECC-ECDA-52CC-8B11251717BE}"/>
                  </a:ext>
                </a:extLst>
              </p:cNvPr>
              <p:cNvSpPr txBox="1"/>
              <p:nvPr/>
            </p:nvSpPr>
            <p:spPr>
              <a:xfrm>
                <a:off x="5534642" y="2606606"/>
                <a:ext cx="5996762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Contains the narrative part of the project, the work package and deliverables</a:t>
                </a:r>
              </a:p>
            </p:txBody>
          </p:sp>
        </p:grpSp>
        <p:sp>
          <p:nvSpPr>
            <p:cNvPr id="46" name="TextBox 1">
              <a:extLst>
                <a:ext uri="{FF2B5EF4-FFF2-40B4-BE49-F238E27FC236}">
                  <a16:creationId xmlns:a16="http://schemas.microsoft.com/office/drawing/2014/main" id="{B8507C30-C562-1323-0664-262C47FA8575}"/>
                </a:ext>
              </a:extLst>
            </p:cNvPr>
            <p:cNvSpPr txBox="1"/>
            <p:nvPr/>
          </p:nvSpPr>
          <p:spPr>
            <a:xfrm>
              <a:off x="4899616" y="3945812"/>
              <a:ext cx="514348" cy="52101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ckwell Extra Bold" panose="02060903040505020403" pitchFamily="18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7" name="TextBox 1">
              <a:extLst>
                <a:ext uri="{FF2B5EF4-FFF2-40B4-BE49-F238E27FC236}">
                  <a16:creationId xmlns:a16="http://schemas.microsoft.com/office/drawing/2014/main" id="{44D5FBD9-07B3-23F0-1F80-C1B4FFB24AB6}"/>
                </a:ext>
              </a:extLst>
            </p:cNvPr>
            <p:cNvSpPr txBox="1"/>
            <p:nvPr/>
          </p:nvSpPr>
          <p:spPr>
            <a:xfrm>
              <a:off x="4899616" y="5207695"/>
              <a:ext cx="514348" cy="52101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ckwell Extra Bold" panose="02060903040505020403" pitchFamily="18" charset="0"/>
                  <a:ea typeface="+mn-ea"/>
                  <a:cs typeface="+mn-cs"/>
                </a:rPr>
                <a:t>C</a:t>
              </a:r>
            </a:p>
          </p:txBody>
        </p: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0FD1AF71-BF2E-CC3C-FF03-664EF572066B}"/>
                </a:ext>
              </a:extLst>
            </p:cNvPr>
            <p:cNvGrpSpPr/>
            <p:nvPr/>
          </p:nvGrpSpPr>
          <p:grpSpPr>
            <a:xfrm>
              <a:off x="5613991" y="5006537"/>
              <a:ext cx="5996762" cy="923329"/>
              <a:chOff x="5534642" y="2268052"/>
              <a:chExt cx="5996762" cy="923329"/>
            </a:xfrm>
          </p:grpSpPr>
          <p:sp>
            <p:nvSpPr>
              <p:cNvPr id="49" name="TextBox 32">
                <a:extLst>
                  <a:ext uri="{FF2B5EF4-FFF2-40B4-BE49-F238E27FC236}">
                    <a16:creationId xmlns:a16="http://schemas.microsoft.com/office/drawing/2014/main" id="{2A966DC2-F895-A0D1-FCBC-F36F1A2AF32B}"/>
                  </a:ext>
                </a:extLst>
              </p:cNvPr>
              <p:cNvSpPr txBox="1"/>
              <p:nvPr/>
            </p:nvSpPr>
            <p:spPr>
              <a:xfrm>
                <a:off x="5534642" y="2268052"/>
                <a:ext cx="599676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C08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Part C </a:t>
                </a:r>
                <a:r>
                  <a:rPr lang="en-GB" sz="1600" b="1" dirty="0">
                    <a:solidFill>
                      <a:srgbClr val="1EC08A"/>
                    </a:solidFill>
                    <a:latin typeface="Arial"/>
                  </a:rPr>
                  <a:t>(KPI)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C08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TextBox 32">
                <a:extLst>
                  <a:ext uri="{FF2B5EF4-FFF2-40B4-BE49-F238E27FC236}">
                    <a16:creationId xmlns:a16="http://schemas.microsoft.com/office/drawing/2014/main" id="{6E2193D6-CB99-6DC8-28E9-10DE6EDAE6C2}"/>
                  </a:ext>
                </a:extLst>
              </p:cNvPr>
              <p:cNvSpPr txBox="1"/>
              <p:nvPr/>
            </p:nvSpPr>
            <p:spPr>
              <a:xfrm>
                <a:off x="5534642" y="2606606"/>
                <a:ext cx="5996762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Key performance indicators, statistical features related to planned objectives</a:t>
                </a:r>
              </a:p>
            </p:txBody>
          </p:sp>
        </p:grp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1903E6E7-5A03-CED6-F2D2-4FC3ED9BDBF3}"/>
                </a:ext>
              </a:extLst>
            </p:cNvPr>
            <p:cNvSpPr txBox="1"/>
            <p:nvPr/>
          </p:nvSpPr>
          <p:spPr>
            <a:xfrm>
              <a:off x="4778939" y="1850514"/>
              <a:ext cx="68318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application form is structured in three parts:</a:t>
              </a:r>
            </a:p>
          </p:txBody>
        </p:sp>
      </p:grpSp>
      <p:sp>
        <p:nvSpPr>
          <p:cNvPr id="58" name="Flecha: pentágono 57">
            <a:extLst>
              <a:ext uri="{FF2B5EF4-FFF2-40B4-BE49-F238E27FC236}">
                <a16:creationId xmlns:a16="http://schemas.microsoft.com/office/drawing/2014/main" id="{9F3A463A-B629-8306-CD05-298932B0D48A}"/>
              </a:ext>
            </a:extLst>
          </p:cNvPr>
          <p:cNvSpPr/>
          <p:nvPr/>
        </p:nvSpPr>
        <p:spPr>
          <a:xfrm flipH="1">
            <a:off x="9088096" y="857850"/>
            <a:ext cx="3082834" cy="71753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78F8734-ABE4-EED3-2AE3-E464FB8FA149}"/>
              </a:ext>
            </a:extLst>
          </p:cNvPr>
          <p:cNvSpPr txBox="1"/>
          <p:nvPr/>
        </p:nvSpPr>
        <p:spPr>
          <a:xfrm>
            <a:off x="9356842" y="907766"/>
            <a:ext cx="273449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Complete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Part A &amp; C (KPI)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directly on the Portal. Prepare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Part B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 in advance and upload it together with the annexes</a:t>
            </a:r>
          </a:p>
        </p:txBody>
      </p:sp>
    </p:spTree>
    <p:extLst>
      <p:ext uri="{BB962C8B-B14F-4D97-AF65-F5344CB8AC3E}">
        <p14:creationId xmlns:p14="http://schemas.microsoft.com/office/powerpoint/2010/main" val="987966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Icons_in_circles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Hexagons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nformation*tourist center*hel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turn_POWER_USER_SEPARATOR_ICONS_whee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turn_POWER_USER_SEPARATOR_ICONS_whee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turn_POWER_USER_SEPARATOR_ICONS_whee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World_with_icons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lendar_POWER_USER_SEPARATOR_ICONS_data_POWER_USER_SEPARATOR_ICONS_line_POWER_USER_SEPARATOR_ICONS_month_POWER_USER_SEPARATOR_ICONS_time_POWER_USER_SEPARATOR_ICONS_dead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Value_chain_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10783</TotalTime>
  <Words>2152</Words>
  <Application>Microsoft Office PowerPoint</Application>
  <PresentationFormat>Widescreen</PresentationFormat>
  <Paragraphs>216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Unicode MS</vt:lpstr>
      <vt:lpstr>Calibri</vt:lpstr>
      <vt:lpstr>Rockwell Extra Bold</vt:lpstr>
      <vt:lpstr>Wingdings</vt:lpstr>
      <vt:lpstr>Office Theme</vt:lpstr>
      <vt:lpstr>Erasmus+</vt:lpstr>
      <vt:lpstr>EMJM – How to apply</vt:lpstr>
      <vt:lpstr>Preliminary steps Preparation</vt:lpstr>
      <vt:lpstr>Get prepared</vt:lpstr>
      <vt:lpstr>Application requirements</vt:lpstr>
      <vt:lpstr>Application requirements (cont.)</vt:lpstr>
      <vt:lpstr>Get started</vt:lpstr>
      <vt:lpstr>Get started (cont.)</vt:lpstr>
      <vt:lpstr>Application package</vt:lpstr>
      <vt:lpstr>Part A – Administrative forms</vt:lpstr>
      <vt:lpstr>Part A – Administrative forms (cont.)</vt:lpstr>
      <vt:lpstr>Part B – Technical description</vt:lpstr>
      <vt:lpstr>EMDM Part B – Technical description</vt:lpstr>
      <vt:lpstr>Part B – Technical description (cont.)</vt:lpstr>
      <vt:lpstr>Part B – Technical description (cont.)</vt:lpstr>
      <vt:lpstr>Part C (KPI) - Key Performance Indicators</vt:lpstr>
      <vt:lpstr>Validate &amp; submit your proposal </vt:lpstr>
      <vt:lpstr>General advice When writing your proposal make sure it is: </vt:lpstr>
      <vt:lpstr>Other information sources </vt:lpstr>
      <vt:lpstr>Good luck 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COSYNS Bart (EACEA)</cp:lastModifiedBy>
  <cp:revision>458</cp:revision>
  <dcterms:created xsi:type="dcterms:W3CDTF">2019-08-09T12:06:42Z</dcterms:created>
  <dcterms:modified xsi:type="dcterms:W3CDTF">2025-11-14T09:41:59Z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2023-10-11T12:08:31Z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ec544ca4-afc0-4aa3-a5b3-804f1716e6cb</vt:lpwstr>
  </property>
  <property fmtid="{D5CDD505-2E9C-101B-9397-08002B2CF9AE}" pid="9" name="MSIP_Label_6bd9ddd1-4d20-43f6-abfa-fc3c07406f94_ContentBits">
    <vt:lpwstr>0</vt:lpwstr>
  </property>
</Properties>
</file>