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325" r:id="rId5"/>
    <p:sldId id="277" r:id="rId6"/>
    <p:sldId id="278" r:id="rId7"/>
    <p:sldId id="286" r:id="rId8"/>
    <p:sldId id="279" r:id="rId9"/>
    <p:sldId id="287" r:id="rId10"/>
    <p:sldId id="453" r:id="rId11"/>
    <p:sldId id="350" r:id="rId12"/>
    <p:sldId id="2828" r:id="rId13"/>
    <p:sldId id="683" r:id="rId14"/>
    <p:sldId id="2812" r:id="rId15"/>
    <p:sldId id="299" r:id="rId16"/>
    <p:sldId id="2817" r:id="rId17"/>
    <p:sldId id="302" r:id="rId18"/>
    <p:sldId id="2795" r:id="rId19"/>
    <p:sldId id="304" r:id="rId20"/>
    <p:sldId id="2797" r:id="rId21"/>
    <p:sldId id="2798" r:id="rId22"/>
    <p:sldId id="2800" r:id="rId23"/>
    <p:sldId id="2825" r:id="rId24"/>
    <p:sldId id="2802" r:id="rId25"/>
    <p:sldId id="2813" r:id="rId26"/>
    <p:sldId id="316" r:id="rId27"/>
    <p:sldId id="2826" r:id="rId28"/>
    <p:sldId id="2818" r:id="rId29"/>
    <p:sldId id="2820" r:id="rId30"/>
    <p:sldId id="2821" r:id="rId31"/>
    <p:sldId id="2822" r:id="rId32"/>
    <p:sldId id="2823" r:id="rId33"/>
    <p:sldId id="2827" r:id="rId34"/>
    <p:sldId id="318" r:id="rId35"/>
    <p:sldId id="2830" r:id="rId36"/>
    <p:sldId id="345" r:id="rId37"/>
    <p:sldId id="28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6A17DC-40F2-4AF1-BDD4-18AB22448D4A}">
          <p14:sldIdLst>
            <p14:sldId id="325"/>
            <p14:sldId id="277"/>
            <p14:sldId id="278"/>
            <p14:sldId id="286"/>
            <p14:sldId id="279"/>
            <p14:sldId id="287"/>
            <p14:sldId id="453"/>
            <p14:sldId id="350"/>
            <p14:sldId id="2828"/>
            <p14:sldId id="683"/>
            <p14:sldId id="2812"/>
            <p14:sldId id="299"/>
            <p14:sldId id="2817"/>
            <p14:sldId id="302"/>
            <p14:sldId id="2795"/>
            <p14:sldId id="304"/>
            <p14:sldId id="2797"/>
            <p14:sldId id="2798"/>
            <p14:sldId id="2800"/>
            <p14:sldId id="2825"/>
            <p14:sldId id="2802"/>
            <p14:sldId id="2813"/>
          </p14:sldIdLst>
        </p14:section>
        <p14:section name="Untitled Section" id="{085BE81D-46AD-4E98-8E0C-A095DAC755BF}">
          <p14:sldIdLst>
            <p14:sldId id="316"/>
            <p14:sldId id="2826"/>
            <p14:sldId id="2818"/>
            <p14:sldId id="2820"/>
            <p14:sldId id="2821"/>
            <p14:sldId id="2822"/>
            <p14:sldId id="2823"/>
            <p14:sldId id="2827"/>
            <p14:sldId id="318"/>
            <p14:sldId id="2830"/>
            <p14:sldId id="345"/>
            <p14:sldId id="284"/>
          </p14:sldIdLst>
        </p14:section>
      </p14:sectionLst>
    </p:ex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7FF"/>
    <a:srgbClr val="DDEDFF"/>
    <a:srgbClr val="0088CE"/>
    <a:srgbClr val="9E5ECE"/>
    <a:srgbClr val="893BC3"/>
    <a:srgbClr val="034EA2"/>
    <a:srgbClr val="4BC5DE"/>
    <a:srgbClr val="1EC08A"/>
    <a:srgbClr val="004494"/>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66586" autoAdjust="0"/>
  </p:normalViewPr>
  <p:slideViewPr>
    <p:cSldViewPr snapToGrid="0">
      <p:cViewPr varScale="1">
        <p:scale>
          <a:sx n="73" d="100"/>
          <a:sy n="73" d="100"/>
        </p:scale>
        <p:origin x="2058" y="7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D1C35-D332-48A8-BB5C-9C99208B952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458F2272-369E-4462-A31E-A40DD2C08D2B}">
      <dgm:prSet phldrT="[Text]"/>
      <dgm:spPr/>
      <dgm:t>
        <a:bodyPr/>
        <a:lstStyle/>
        <a:p>
          <a:endParaRPr lang="en-GB" dirty="0"/>
        </a:p>
      </dgm:t>
    </dgm:pt>
    <dgm:pt modelId="{89971B4B-4508-46DF-BAD2-2AF97696BAC5}" type="parTrans" cxnId="{7768857D-1947-4BE4-878E-F4845E623319}">
      <dgm:prSet/>
      <dgm:spPr/>
      <dgm:t>
        <a:bodyPr/>
        <a:lstStyle/>
        <a:p>
          <a:endParaRPr lang="en-GB"/>
        </a:p>
      </dgm:t>
    </dgm:pt>
    <dgm:pt modelId="{C019BDCB-453E-42C4-B80E-A7EF240437FC}" type="sibTrans" cxnId="{7768857D-1947-4BE4-878E-F4845E623319}">
      <dgm:prSet/>
      <dgm:spPr/>
      <dgm:t>
        <a:bodyPr/>
        <a:lstStyle/>
        <a:p>
          <a:endParaRPr lang="en-GB"/>
        </a:p>
      </dgm:t>
    </dgm:pt>
    <dgm:pt modelId="{80BF4CE0-9602-4D2E-92D1-949A0F0ECCB9}">
      <dgm:prSet phldrT="[Text]" phldr="1"/>
      <dgm:spPr/>
      <dgm:t>
        <a:bodyPr/>
        <a:lstStyle/>
        <a:p>
          <a:endParaRPr lang="en-GB" dirty="0">
            <a:solidFill>
              <a:schemeClr val="bg1"/>
            </a:solidFill>
          </a:endParaRPr>
        </a:p>
      </dgm:t>
    </dgm:pt>
    <dgm:pt modelId="{0F0F0540-0844-4422-991F-9985765DCCC3}" type="sibTrans" cxnId="{164DAF6E-D674-4559-BD35-6A631687F847}">
      <dgm:prSet/>
      <dgm:spPr/>
      <dgm:t>
        <a:bodyPr/>
        <a:lstStyle/>
        <a:p>
          <a:endParaRPr lang="en-GB"/>
        </a:p>
      </dgm:t>
    </dgm:pt>
    <dgm:pt modelId="{3C7A691C-F84A-4A32-8E29-8635E2CE1620}" type="parTrans" cxnId="{164DAF6E-D674-4559-BD35-6A631687F847}">
      <dgm:prSet/>
      <dgm:spPr/>
      <dgm:t>
        <a:bodyPr/>
        <a:lstStyle/>
        <a:p>
          <a:endParaRPr lang="en-GB"/>
        </a:p>
      </dgm:t>
    </dgm:pt>
    <dgm:pt modelId="{FF227725-90CD-4A3A-AE29-CF7975C2C939}">
      <dgm:prSet phldrT="[Text]" phldr="1"/>
      <dgm:spPr/>
      <dgm:t>
        <a:bodyPr/>
        <a:lstStyle/>
        <a:p>
          <a:endParaRPr lang="en-GB" dirty="0">
            <a:solidFill>
              <a:schemeClr val="bg1"/>
            </a:solidFill>
          </a:endParaRPr>
        </a:p>
      </dgm:t>
    </dgm:pt>
    <dgm:pt modelId="{F838B47B-D539-4EAC-8D7A-0A6D5CCB5566}" type="sibTrans" cxnId="{48FB81EA-5D91-436B-B186-51F22D6D06CE}">
      <dgm:prSet/>
      <dgm:spPr/>
      <dgm:t>
        <a:bodyPr/>
        <a:lstStyle/>
        <a:p>
          <a:endParaRPr lang="en-GB"/>
        </a:p>
      </dgm:t>
    </dgm:pt>
    <dgm:pt modelId="{BC1A9270-F4D0-4AB6-B4E4-075EEBEB036E}" type="parTrans" cxnId="{48FB81EA-5D91-436B-B186-51F22D6D06CE}">
      <dgm:prSet/>
      <dgm:spPr/>
      <dgm:t>
        <a:bodyPr/>
        <a:lstStyle/>
        <a:p>
          <a:endParaRPr lang="en-GB"/>
        </a:p>
      </dgm:t>
    </dgm:pt>
    <dgm:pt modelId="{9594A97B-556C-4B0C-BD68-2F9F4405D037}" type="pres">
      <dgm:prSet presAssocID="{319D1C35-D332-48A8-BB5C-9C99208B952E}" presName="Name0" presStyleCnt="0">
        <dgm:presLayoutVars>
          <dgm:chMax val="7"/>
          <dgm:chPref val="7"/>
          <dgm:dir/>
          <dgm:animLvl val="lvl"/>
        </dgm:presLayoutVars>
      </dgm:prSet>
      <dgm:spPr/>
    </dgm:pt>
    <dgm:pt modelId="{A8082EA5-874E-422E-835A-8F65B0F2974A}" type="pres">
      <dgm:prSet presAssocID="{458F2272-369E-4462-A31E-A40DD2C08D2B}" presName="Accent1" presStyleCnt="0"/>
      <dgm:spPr/>
    </dgm:pt>
    <dgm:pt modelId="{B3FE5D0C-C102-480E-AC84-2D81964C0971}" type="pres">
      <dgm:prSet presAssocID="{458F2272-369E-4462-A31E-A40DD2C08D2B}" presName="Accent" presStyleLbl="node1" presStyleIdx="0" presStyleCnt="3" custAng="2090018" custScaleX="124095" custScaleY="124095" custLinFactNeighborX="63186" custLinFactNeighborY="78059"/>
      <dgm:spPr>
        <a:solidFill>
          <a:srgbClr val="004494"/>
        </a:solidFill>
      </dgm:spPr>
    </dgm:pt>
    <dgm:pt modelId="{6C165BC2-943F-4ED3-AB39-FDFB36711103}" type="pres">
      <dgm:prSet presAssocID="{458F2272-369E-4462-A31E-A40DD2C08D2B}" presName="Parent1" presStyleLbl="revTx" presStyleIdx="0" presStyleCnt="3">
        <dgm:presLayoutVars>
          <dgm:chMax val="1"/>
          <dgm:chPref val="1"/>
          <dgm:bulletEnabled val="1"/>
        </dgm:presLayoutVars>
      </dgm:prSet>
      <dgm:spPr/>
    </dgm:pt>
    <dgm:pt modelId="{6C261387-5102-4C44-ABA5-E18AA55370BA}" type="pres">
      <dgm:prSet presAssocID="{FF227725-90CD-4A3A-AE29-CF7975C2C939}" presName="Accent2" presStyleCnt="0"/>
      <dgm:spPr/>
    </dgm:pt>
    <dgm:pt modelId="{7EC037C1-8E7B-410F-8115-E4E937BC20B0}" type="pres">
      <dgm:prSet presAssocID="{FF227725-90CD-4A3A-AE29-CF7975C2C939}" presName="Accent" presStyleLbl="node1" presStyleIdx="1" presStyleCnt="3" custScaleX="124095" custScaleY="124095" custLinFactNeighborX="-54116" custLinFactNeighborY="24664"/>
      <dgm:spPr>
        <a:solidFill>
          <a:schemeClr val="accent2"/>
        </a:solidFill>
      </dgm:spPr>
    </dgm:pt>
    <dgm:pt modelId="{5E990528-324C-419D-B544-8E7BB98399C8}" type="pres">
      <dgm:prSet presAssocID="{FF227725-90CD-4A3A-AE29-CF7975C2C939}" presName="Parent2" presStyleLbl="revTx" presStyleIdx="1" presStyleCnt="3" custLinFactY="956" custLinFactNeighborX="20252" custLinFactNeighborY="100000">
        <dgm:presLayoutVars>
          <dgm:chMax val="1"/>
          <dgm:chPref val="1"/>
          <dgm:bulletEnabled val="1"/>
        </dgm:presLayoutVars>
      </dgm:prSet>
      <dgm:spPr/>
    </dgm:pt>
    <dgm:pt modelId="{920A192C-83A8-44A7-88AA-E12ACEA57966}" type="pres">
      <dgm:prSet presAssocID="{80BF4CE0-9602-4D2E-92D1-949A0F0ECCB9}" presName="Accent3" presStyleCnt="0"/>
      <dgm:spPr/>
    </dgm:pt>
    <dgm:pt modelId="{6FDCA8F3-03C4-4455-9802-1B8692C34B59}" type="pres">
      <dgm:prSet presAssocID="{80BF4CE0-9602-4D2E-92D1-949A0F0ECCB9}" presName="Accent" presStyleLbl="node1" presStyleIdx="2" presStyleCnt="3" custAng="14811121" custScaleX="136092" custScaleY="136092" custLinFactY="-49020" custLinFactNeighborX="-14119" custLinFactNeighborY="-100000"/>
      <dgm:spPr>
        <a:solidFill>
          <a:srgbClr val="0088CE"/>
        </a:solidFill>
      </dgm:spPr>
    </dgm:pt>
    <dgm:pt modelId="{EC3EAF59-23A9-420E-A409-812BAF7B9162}" type="pres">
      <dgm:prSet presAssocID="{80BF4CE0-9602-4D2E-92D1-949A0F0ECCB9}" presName="Parent3" presStyleLbl="revTx" presStyleIdx="2" presStyleCnt="3">
        <dgm:presLayoutVars>
          <dgm:chMax val="1"/>
          <dgm:chPref val="1"/>
          <dgm:bulletEnabled val="1"/>
        </dgm:presLayoutVars>
      </dgm:prSet>
      <dgm:spPr/>
    </dgm:pt>
  </dgm:ptLst>
  <dgm:cxnLst>
    <dgm:cxn modelId="{969CFC0F-A173-45BC-B064-1C3AB732FB62}" type="presOf" srcId="{FF227725-90CD-4A3A-AE29-CF7975C2C939}" destId="{5E990528-324C-419D-B544-8E7BB98399C8}" srcOrd="0" destOrd="0" presId="urn:microsoft.com/office/officeart/2009/layout/CircleArrowProcess"/>
    <dgm:cxn modelId="{A3448C14-99CC-4E4A-9B3B-A62EE78CFC19}" type="presOf" srcId="{319D1C35-D332-48A8-BB5C-9C99208B952E}" destId="{9594A97B-556C-4B0C-BD68-2F9F4405D037}" srcOrd="0" destOrd="0" presId="urn:microsoft.com/office/officeart/2009/layout/CircleArrowProcess"/>
    <dgm:cxn modelId="{164DAF6E-D674-4559-BD35-6A631687F847}" srcId="{319D1C35-D332-48A8-BB5C-9C99208B952E}" destId="{80BF4CE0-9602-4D2E-92D1-949A0F0ECCB9}" srcOrd="2" destOrd="0" parTransId="{3C7A691C-F84A-4A32-8E29-8635E2CE1620}" sibTransId="{0F0F0540-0844-4422-991F-9985765DCCC3}"/>
    <dgm:cxn modelId="{7768857D-1947-4BE4-878E-F4845E623319}" srcId="{319D1C35-D332-48A8-BB5C-9C99208B952E}" destId="{458F2272-369E-4462-A31E-A40DD2C08D2B}" srcOrd="0" destOrd="0" parTransId="{89971B4B-4508-46DF-BAD2-2AF97696BAC5}" sibTransId="{C019BDCB-453E-42C4-B80E-A7EF240437FC}"/>
    <dgm:cxn modelId="{BA48C28F-FCE7-4BB6-8615-1817DCEEDE03}" type="presOf" srcId="{80BF4CE0-9602-4D2E-92D1-949A0F0ECCB9}" destId="{EC3EAF59-23A9-420E-A409-812BAF7B9162}" srcOrd="0" destOrd="0" presId="urn:microsoft.com/office/officeart/2009/layout/CircleArrowProcess"/>
    <dgm:cxn modelId="{2660ABD2-B057-44B2-A511-FABF45D2F4DB}" type="presOf" srcId="{458F2272-369E-4462-A31E-A40DD2C08D2B}" destId="{6C165BC2-943F-4ED3-AB39-FDFB36711103}" srcOrd="0" destOrd="0" presId="urn:microsoft.com/office/officeart/2009/layout/CircleArrowProcess"/>
    <dgm:cxn modelId="{48FB81EA-5D91-436B-B186-51F22D6D06CE}" srcId="{319D1C35-D332-48A8-BB5C-9C99208B952E}" destId="{FF227725-90CD-4A3A-AE29-CF7975C2C939}" srcOrd="1" destOrd="0" parTransId="{BC1A9270-F4D0-4AB6-B4E4-075EEBEB036E}" sibTransId="{F838B47B-D539-4EAC-8D7A-0A6D5CCB5566}"/>
    <dgm:cxn modelId="{661A5AAE-5937-4C08-885A-54E420ACC9C7}" type="presParOf" srcId="{9594A97B-556C-4B0C-BD68-2F9F4405D037}" destId="{A8082EA5-874E-422E-835A-8F65B0F2974A}" srcOrd="0" destOrd="0" presId="urn:microsoft.com/office/officeart/2009/layout/CircleArrowProcess"/>
    <dgm:cxn modelId="{B371AE4F-77E1-418E-9636-BD87C5038868}" type="presParOf" srcId="{A8082EA5-874E-422E-835A-8F65B0F2974A}" destId="{B3FE5D0C-C102-480E-AC84-2D81964C0971}" srcOrd="0" destOrd="0" presId="urn:microsoft.com/office/officeart/2009/layout/CircleArrowProcess"/>
    <dgm:cxn modelId="{08ACF6A5-3BE2-4F35-AD48-1D8DA6B929B1}" type="presParOf" srcId="{9594A97B-556C-4B0C-BD68-2F9F4405D037}" destId="{6C165BC2-943F-4ED3-AB39-FDFB36711103}" srcOrd="1" destOrd="0" presId="urn:microsoft.com/office/officeart/2009/layout/CircleArrowProcess"/>
    <dgm:cxn modelId="{88BAD639-CB22-4C67-8A98-DDA603C5B81D}" type="presParOf" srcId="{9594A97B-556C-4B0C-BD68-2F9F4405D037}" destId="{6C261387-5102-4C44-ABA5-E18AA55370BA}" srcOrd="2" destOrd="0" presId="urn:microsoft.com/office/officeart/2009/layout/CircleArrowProcess"/>
    <dgm:cxn modelId="{39F01E34-B502-4F48-AF86-5B2BC6868E9E}" type="presParOf" srcId="{6C261387-5102-4C44-ABA5-E18AA55370BA}" destId="{7EC037C1-8E7B-410F-8115-E4E937BC20B0}" srcOrd="0" destOrd="0" presId="urn:microsoft.com/office/officeart/2009/layout/CircleArrowProcess"/>
    <dgm:cxn modelId="{98B1D32A-4798-488F-88E3-2FEBCE8DE93E}" type="presParOf" srcId="{9594A97B-556C-4B0C-BD68-2F9F4405D037}" destId="{5E990528-324C-419D-B544-8E7BB98399C8}" srcOrd="3" destOrd="0" presId="urn:microsoft.com/office/officeart/2009/layout/CircleArrowProcess"/>
    <dgm:cxn modelId="{11193333-6D77-4735-A356-F12575F603DB}" type="presParOf" srcId="{9594A97B-556C-4B0C-BD68-2F9F4405D037}" destId="{920A192C-83A8-44A7-88AA-E12ACEA57966}" srcOrd="4" destOrd="0" presId="urn:microsoft.com/office/officeart/2009/layout/CircleArrowProcess"/>
    <dgm:cxn modelId="{AA317CEB-A8FA-49C5-8DDF-F34D84632798}" type="presParOf" srcId="{920A192C-83A8-44A7-88AA-E12ACEA57966}" destId="{6FDCA8F3-03C4-4455-9802-1B8692C34B59}" srcOrd="0" destOrd="0" presId="urn:microsoft.com/office/officeart/2009/layout/CircleArrowProcess"/>
    <dgm:cxn modelId="{B2DCD881-B4C5-40BB-9861-E17691041532}" type="presParOf" srcId="{9594A97B-556C-4B0C-BD68-2F9F4405D037}" destId="{EC3EAF59-23A9-420E-A409-812BAF7B916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E5D0C-C102-480E-AC84-2D81964C0971}">
      <dsp:nvSpPr>
        <dsp:cNvPr id="0" name=""/>
        <dsp:cNvSpPr/>
      </dsp:nvSpPr>
      <dsp:spPr>
        <a:xfrm rot="2090018">
          <a:off x="3618988" y="1361866"/>
          <a:ext cx="2628686" cy="2629086"/>
        </a:xfrm>
        <a:prstGeom prst="circularArrow">
          <a:avLst>
            <a:gd name="adj1" fmla="val 10980"/>
            <a:gd name="adj2" fmla="val 1142322"/>
            <a:gd name="adj3" fmla="val 4500000"/>
            <a:gd name="adj4" fmla="val 10800000"/>
            <a:gd name="adj5" fmla="val 12500"/>
          </a:avLst>
        </a:prstGeom>
        <a:solidFill>
          <a:srgbClr val="0044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65BC2-943F-4ED3-AB39-FDFB36711103}">
      <dsp:nvSpPr>
        <dsp:cNvPr id="0" name=""/>
        <dsp:cNvSpPr/>
      </dsp:nvSpPr>
      <dsp:spPr>
        <a:xfrm>
          <a:off x="3003939" y="728222"/>
          <a:ext cx="1177090" cy="588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GB" sz="4000" kern="1200" dirty="0"/>
        </a:p>
      </dsp:txBody>
      <dsp:txXfrm>
        <a:off x="3003939" y="728222"/>
        <a:ext cx="1177090" cy="588404"/>
      </dsp:txXfrm>
    </dsp:sp>
    <dsp:sp modelId="{7EC037C1-8E7B-410F-8115-E4E937BC20B0}">
      <dsp:nvSpPr>
        <dsp:cNvPr id="0" name=""/>
        <dsp:cNvSpPr/>
      </dsp:nvSpPr>
      <dsp:spPr>
        <a:xfrm>
          <a:off x="545850" y="1447932"/>
          <a:ext cx="2628686" cy="2629086"/>
        </a:xfrm>
        <a:prstGeom prst="leftCircularArrow">
          <a:avLst>
            <a:gd name="adj1" fmla="val 10980"/>
            <a:gd name="adj2" fmla="val 1142322"/>
            <a:gd name="adj3" fmla="val 6300000"/>
            <a:gd name="adj4" fmla="val 18900000"/>
            <a:gd name="adj5" fmla="val 125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990528-324C-419D-B544-8E7BB98399C8}">
      <dsp:nvSpPr>
        <dsp:cNvPr id="0" name=""/>
        <dsp:cNvSpPr/>
      </dsp:nvSpPr>
      <dsp:spPr>
        <a:xfrm>
          <a:off x="2656364" y="2546591"/>
          <a:ext cx="1177090" cy="588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n-GB" sz="3700" kern="1200" dirty="0">
            <a:solidFill>
              <a:schemeClr val="bg1"/>
            </a:solidFill>
          </a:endParaRPr>
        </a:p>
      </dsp:txBody>
      <dsp:txXfrm>
        <a:off x="2656364" y="2546591"/>
        <a:ext cx="1177090" cy="588404"/>
      </dsp:txXfrm>
    </dsp:sp>
    <dsp:sp modelId="{6FDCA8F3-03C4-4455-9802-1B8692C34B59}">
      <dsp:nvSpPr>
        <dsp:cNvPr id="0" name=""/>
        <dsp:cNvSpPr/>
      </dsp:nvSpPr>
      <dsp:spPr>
        <a:xfrm rot="14811121">
          <a:off x="2101112" y="-498105"/>
          <a:ext cx="2476786" cy="2477779"/>
        </a:xfrm>
        <a:prstGeom prst="blockArc">
          <a:avLst>
            <a:gd name="adj1" fmla="val 13500000"/>
            <a:gd name="adj2" fmla="val 10800000"/>
            <a:gd name="adj3" fmla="val 12740"/>
          </a:avLst>
        </a:prstGeom>
        <a:solidFill>
          <a:srgbClr val="0088C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EAF59-23A9-420E-A409-812BAF7B9162}">
      <dsp:nvSpPr>
        <dsp:cNvPr id="0" name=""/>
        <dsp:cNvSpPr/>
      </dsp:nvSpPr>
      <dsp:spPr>
        <a:xfrm>
          <a:off x="3006724" y="3178661"/>
          <a:ext cx="1177090" cy="588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n-GB" sz="3700" kern="1200" dirty="0">
            <a:solidFill>
              <a:schemeClr val="bg1"/>
            </a:solidFill>
          </a:endParaRPr>
        </a:p>
      </dsp:txBody>
      <dsp:txXfrm>
        <a:off x="3006724" y="3178661"/>
        <a:ext cx="1177090" cy="58840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20/11/2025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20/11/2025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4A55CF2-256D-44FD-9430-5B63A079CF51}" type="slidenum">
              <a:rPr lang="en-GB" smtClean="0"/>
              <a:t>7</a:t>
            </a:fld>
            <a:endParaRPr lang="en-GB" dirty="0"/>
          </a:p>
        </p:txBody>
      </p:sp>
    </p:spTree>
    <p:extLst>
      <p:ext uri="{BB962C8B-B14F-4D97-AF65-F5344CB8AC3E}">
        <p14:creationId xmlns:p14="http://schemas.microsoft.com/office/powerpoint/2010/main" val="234299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426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777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726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46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1146353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030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971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130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464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90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 typeface="Wingdings" panose="05000000000000000000" pitchFamily="2" charset="2"/>
              <a:buNone/>
            </a:pPr>
            <a:endParaRPr lang="en-GB" b="1" dirty="0"/>
          </a:p>
        </p:txBody>
      </p:sp>
      <p:sp>
        <p:nvSpPr>
          <p:cNvPr id="4" name="Marcador de número de diapositiva 3"/>
          <p:cNvSpPr>
            <a:spLocks noGrp="1"/>
          </p:cNvSpPr>
          <p:nvPr>
            <p:ph type="sldNum" sz="quarter" idx="5"/>
          </p:nvPr>
        </p:nvSpPr>
        <p:spPr/>
        <p:txBody>
          <a:bodyPr/>
          <a:lstStyle/>
          <a:p>
            <a:fld id="{59CF2995-AB43-4B7C-B8CD-9DC7C3692A9C}" type="slidenum">
              <a:rPr lang="en-GB" smtClean="0"/>
              <a:t>8</a:t>
            </a:fld>
            <a:endParaRPr lang="en-GB" dirty="0"/>
          </a:p>
        </p:txBody>
      </p:sp>
    </p:spTree>
    <p:extLst>
      <p:ext uri="{BB962C8B-B14F-4D97-AF65-F5344CB8AC3E}">
        <p14:creationId xmlns:p14="http://schemas.microsoft.com/office/powerpoint/2010/main" val="3028987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276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44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32</a:t>
            </a:fld>
            <a:endParaRPr lang="en-GB"/>
          </a:p>
        </p:txBody>
      </p:sp>
    </p:spTree>
    <p:extLst>
      <p:ext uri="{BB962C8B-B14F-4D97-AF65-F5344CB8AC3E}">
        <p14:creationId xmlns:p14="http://schemas.microsoft.com/office/powerpoint/2010/main" val="2980826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34</a:t>
            </a:fld>
            <a:endParaRPr lang="en-GB"/>
          </a:p>
        </p:txBody>
      </p:sp>
    </p:spTree>
    <p:extLst>
      <p:ext uri="{BB962C8B-B14F-4D97-AF65-F5344CB8AC3E}">
        <p14:creationId xmlns:p14="http://schemas.microsoft.com/office/powerpoint/2010/main" val="200751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9CF2995-AB43-4B7C-B8CD-9DC7C3692A9C}" type="slidenum">
              <a:rPr lang="en-GB" smtClean="0"/>
              <a:t>9</a:t>
            </a:fld>
            <a:endParaRPr lang="en-GB" dirty="0"/>
          </a:p>
        </p:txBody>
      </p:sp>
    </p:spTree>
    <p:extLst>
      <p:ext uri="{BB962C8B-B14F-4D97-AF65-F5344CB8AC3E}">
        <p14:creationId xmlns:p14="http://schemas.microsoft.com/office/powerpoint/2010/main" val="362506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66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 typeface="Wingdings" panose="05000000000000000000" pitchFamily="2" charset="2"/>
              <a:buNone/>
            </a:pPr>
            <a:endParaRPr lang="en-GB" b="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98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endParaRPr lang="en-GB" sz="1200" dirty="0">
              <a:solidFill>
                <a:schemeClr val="accent3">
                  <a:lumMod val="75000"/>
                </a:schemeClr>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41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41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66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282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rgbClr val="0088CE"/>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duotone>
              <a:prstClr val="black"/>
              <a:srgbClr val="0088CE">
                <a:tint val="45000"/>
                <a:satMod val="400000"/>
              </a:srgbClr>
            </a:duotone>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rgbClr val="0088CE"/>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lvl1pPr>
              <a:defRPr>
                <a:solidFill>
                  <a:srgbClr val="0088CE"/>
                </a:solidFill>
              </a:defRPr>
            </a:lvl1p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rgbClr val="0088CE"/>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rgbClr val="0088CE"/>
                </a:solidFill>
              </a:defRPr>
            </a:lvl1p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rgbClr val="0088CE"/>
                </a:solidFill>
              </a:defRPr>
            </a:lvl1p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lvl1pPr>
              <a:defRPr>
                <a:solidFill>
                  <a:srgbClr val="0088CE"/>
                </a:solidFill>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rgbClr val="0088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bg1"/>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rgbClr val="0088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rgbClr val="0088CE"/>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rgbClr val="0088CE"/>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eacea.ec.europa.eu/scholarships/erasmus-mundus-catalogue_en"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notesSlide" Target="../notesSlides/notesSlide15.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19" Type="http://schemas.openxmlformats.org/officeDocument/2006/relationships/slideLayout" Target="../slideLayouts/slideLayout8.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rasmus-plus.ec.europa.eu/document/erasmus-programme-guide-2026" TargetMode="External"/><Relationship Id="rId7" Type="http://schemas.openxmlformats.org/officeDocument/2006/relationships/hyperlink" Target="https://www.eacea.ec.europa.eu/news-events/events/online-qa-session-erasmus-mundus-action-2026-2025-12-11_en#:~:text=The%20European%20Education%20and%20Culture%20Executive%20Agency%20%28EACEA%29,11%20December%202025%2C%20from%2010%3A00%20to%2011%3A30%20%28CET%29."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hyperlink" Target="https://www.eacea.ec.europa.eu/grants/how-get-grant_en" TargetMode="External"/><Relationship Id="rId5" Type="http://schemas.openxmlformats.org/officeDocument/2006/relationships/hyperlink" Target="https://ec.europa.eu/info/funding-tenders/opportunities/portal/screen/opportunities/topic-details/ERASMUS-EDU-2026-PEX-EMJM-MOB?order=DESC&amp;pageNumber=1&amp;pageSize=50&amp;sortBy=startDate&amp;isExactMatch=true&amp;status=31094502,31094501&amp;frameworkProgramme=43353764" TargetMode="External"/><Relationship Id="rId4" Type="http://schemas.openxmlformats.org/officeDocument/2006/relationships/hyperlink" Target="https://ec.europa.eu/info/funding-tenders/opportunities/portal/screen/opportunities/topic-details/ERASMUS-EDU-2026-EMJM-DESIGN?order=DESC&amp;pageNumber=1&amp;pageSize=50&amp;sortBy=startDate&amp;isExactMatch=true&amp;status=31094501,31094502&amp;frameworkProgramme=43353764"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data.europa.eu/doi/10.2797/639462" TargetMode="External"/><Relationship Id="rId13" Type="http://schemas.openxmlformats.org/officeDocument/2006/relationships/hyperlink" Target="https://wayback.archive-it.org/12090/20201031112405/https:/eacea.ec.europa.eu/erasmus-plus/events/erasmus-mundus-joint-master-degrees-06-2019_en" TargetMode="External"/><Relationship Id="rId3" Type="http://schemas.openxmlformats.org/officeDocument/2006/relationships/hyperlink" Target="https://op.europa.eu/en/" TargetMode="External"/><Relationship Id="rId7" Type="http://schemas.openxmlformats.org/officeDocument/2006/relationships/hyperlink" Target="https://data.europa.eu/doi/10.2797/836328" TargetMode="External"/><Relationship Id="rId12" Type="http://schemas.openxmlformats.org/officeDocument/2006/relationships/hyperlink" Target="https://wayback.archive-it.org/12090/20201031112503/https:/eacea.ec.europa.eu/erasmus-plus/events/cluster-meeting-2018-european-approach-quality-assurance-joint-programmes2_en" TargetMode="External"/><Relationship Id="rId17" Type="http://schemas.openxmlformats.org/officeDocument/2006/relationships/image" Target="../media/image11.png"/><Relationship Id="rId2" Type="http://schemas.openxmlformats.org/officeDocument/2006/relationships/hyperlink" Target="https://op.europa.eu/en/publication-detail/-/publication/fa2067a3-18cb-11ef-a251-01aa75ed71a1/language-en" TargetMode="External"/><Relationship Id="rId16" Type="http://schemas.openxmlformats.org/officeDocument/2006/relationships/hyperlink" Target="https://ec.europa.eu/programmes/erasmus-plus/projects_en" TargetMode="External"/><Relationship Id="rId1" Type="http://schemas.openxmlformats.org/officeDocument/2006/relationships/slideLayout" Target="../slideLayouts/slideLayout8.xml"/><Relationship Id="rId6" Type="http://schemas.openxmlformats.org/officeDocument/2006/relationships/hyperlink" Target="https://op.europa.eu/en/publication-detail/-/publication/4d820682-eaf4-11ed-a05c-01aa75ed71a1/language-en/format-PDF/source-294103693" TargetMode="External"/><Relationship Id="rId11" Type="http://schemas.openxmlformats.org/officeDocument/2006/relationships/hyperlink" Target="https://www.eacea.ec.europa.eu/scholarships/erasmus-mundus-catalogue_en" TargetMode="External"/><Relationship Id="rId5" Type="http://schemas.openxmlformats.org/officeDocument/2006/relationships/hyperlink" Target="https://op.europa.eu/en/publication-detail/-/publication/f8ed3ffb-973a-11ef-a130-01aa75ed71a1/language-en" TargetMode="External"/><Relationship Id="rId15" Type="http://schemas.openxmlformats.org/officeDocument/2006/relationships/hyperlink" Target="https://op.europa.eu/en/publication-detail/-/publication/2e2b8855-6142-11e7-8dc1-01aa75ed71a1" TargetMode="External"/><Relationship Id="rId10" Type="http://schemas.openxmlformats.org/officeDocument/2006/relationships/hyperlink" Target="https://op.europa.eu/en/publication-detail/-/publication/6e06043f-2f96-11eb-b27b-01aa75ed71a1/language-en/format-PDF/source-209259056" TargetMode="External"/><Relationship Id="rId4" Type="http://schemas.openxmlformats.org/officeDocument/2006/relationships/hyperlink" Target="https://op.europa.eu/en/publication-detail/-/publication/ec3b9b47-1be3-11ef-a251-01aa75ed71a1/language-en" TargetMode="External"/><Relationship Id="rId9" Type="http://schemas.openxmlformats.org/officeDocument/2006/relationships/hyperlink" Target="https://ec.europa.eu/programmes/erasmus-plus/about/factsheets_en#worldwide" TargetMode="External"/><Relationship Id="rId14" Type="http://schemas.openxmlformats.org/officeDocument/2006/relationships/hyperlink" Target="https://op.europa.eu/en/publication-detail/-/publication/6f52e9bb-31f2-11e6-b497-01aa75ed71a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7"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hyperlink" Target="mailto:EACEA-EPLUS-ERASMUS-MUNDUS@ec.europa.eu"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sz="3200" dirty="0"/>
              <a:t>Erasmus Mundus </a:t>
            </a:r>
            <a:br>
              <a:rPr lang="en-US" sz="3200" dirty="0"/>
            </a:br>
            <a:r>
              <a:rPr lang="en-US" sz="3200" dirty="0"/>
              <a:t>Joint Masters (EMJM)</a:t>
            </a:r>
          </a:p>
          <a:p>
            <a:endParaRPr lang="fr-BE" sz="3200" dirty="0"/>
          </a:p>
        </p:txBody>
      </p:sp>
      <p:sp>
        <p:nvSpPr>
          <p:cNvPr id="5" name="Title 4"/>
          <p:cNvSpPr>
            <a:spLocks noGrp="1"/>
          </p:cNvSpPr>
          <p:nvPr>
            <p:ph type="title"/>
          </p:nvPr>
        </p:nvSpPr>
        <p:spPr/>
        <p:txBody>
          <a:bodyPr/>
          <a:lstStyle/>
          <a:p>
            <a:r>
              <a:rPr lang="fr-BE" sz="5400" b="1" dirty="0"/>
              <a:t>Erasmus+</a:t>
            </a:r>
          </a:p>
        </p:txBody>
      </p:sp>
      <p:pic>
        <p:nvPicPr>
          <p:cNvPr id="8" name="Picture Placeholder 7"/>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127" r="36911"/>
          <a:stretch/>
        </p:blipFill>
        <p:spPr>
          <a:xfrm>
            <a:off x="-46383" y="0"/>
            <a:ext cx="6142383" cy="6858000"/>
          </a:xfrm>
        </p:spPr>
      </p:pic>
      <p:sp>
        <p:nvSpPr>
          <p:cNvPr id="9" name="Text Placeholder 7"/>
          <p:cNvSpPr txBox="1">
            <a:spLocks/>
          </p:cNvSpPr>
          <p:nvPr/>
        </p:nvSpPr>
        <p:spPr>
          <a:xfrm>
            <a:off x="6817056" y="5397994"/>
            <a:ext cx="5040313" cy="528998"/>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dirty="0">
                <a:solidFill>
                  <a:srgbClr val="0088CE"/>
                </a:solidFill>
              </a:rPr>
              <a:t>European Education and Culture </a:t>
            </a:r>
            <a:br>
              <a:rPr lang="en-GB" sz="2000" dirty="0">
                <a:solidFill>
                  <a:srgbClr val="0088CE"/>
                </a:solidFill>
              </a:rPr>
            </a:br>
            <a:r>
              <a:rPr lang="en-GB" sz="2000" dirty="0">
                <a:solidFill>
                  <a:srgbClr val="0088CE"/>
                </a:solidFill>
              </a:rPr>
              <a:t>Executive Agency</a:t>
            </a:r>
          </a:p>
        </p:txBody>
      </p:sp>
    </p:spTree>
    <p:extLst>
      <p:ext uri="{BB962C8B-B14F-4D97-AF65-F5344CB8AC3E}">
        <p14:creationId xmlns:p14="http://schemas.microsoft.com/office/powerpoint/2010/main" val="1480401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EMJM – Main requirements</a:t>
            </a:r>
            <a:endParaRPr lang="en-GB" dirty="0"/>
          </a:p>
        </p:txBody>
      </p:sp>
      <p:sp>
        <p:nvSpPr>
          <p:cNvPr id="140" name="Bocadillo: ovalado 139">
            <a:extLst>
              <a:ext uri="{FF2B5EF4-FFF2-40B4-BE49-F238E27FC236}">
                <a16:creationId xmlns:a16="http://schemas.microsoft.com/office/drawing/2014/main" id="{617040C6-B6AA-93E2-2FB7-847C6CBEB46D}"/>
              </a:ext>
            </a:extLst>
          </p:cNvPr>
          <p:cNvSpPr/>
          <p:nvPr/>
        </p:nvSpPr>
        <p:spPr>
          <a:xfrm>
            <a:off x="970722" y="6207581"/>
            <a:ext cx="360000" cy="360000"/>
          </a:xfrm>
          <a:prstGeom prst="wedgeEllipseCallout">
            <a:avLst>
              <a:gd name="adj1" fmla="val 71771"/>
              <a:gd name="adj2" fmla="val 2234"/>
            </a:avLst>
          </a:prstGeom>
          <a:solidFill>
            <a:schemeClr val="accent6">
              <a:lumMod val="20000"/>
              <a:lumOff val="80000"/>
            </a:schemeClr>
          </a:solid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E76C53">
                    <a:lumMod val="75000"/>
                  </a:srgbClr>
                </a:solidFill>
                <a:effectLst/>
                <a:uLnTx/>
                <a:uFillTx/>
                <a:latin typeface="Arial"/>
                <a:ea typeface="+mn-ea"/>
                <a:cs typeface="+mn-cs"/>
              </a:rPr>
              <a:t>!</a:t>
            </a:r>
          </a:p>
        </p:txBody>
      </p:sp>
      <p:grpSp>
        <p:nvGrpSpPr>
          <p:cNvPr id="302" name="Grupo 301">
            <a:extLst>
              <a:ext uri="{FF2B5EF4-FFF2-40B4-BE49-F238E27FC236}">
                <a16:creationId xmlns:a16="http://schemas.microsoft.com/office/drawing/2014/main" id="{3FC2A35A-04A2-46CF-C1BF-E8AAC6394DFA}"/>
              </a:ext>
            </a:extLst>
          </p:cNvPr>
          <p:cNvGrpSpPr/>
          <p:nvPr/>
        </p:nvGrpSpPr>
        <p:grpSpPr>
          <a:xfrm>
            <a:off x="970722" y="1583123"/>
            <a:ext cx="10341286" cy="4335918"/>
            <a:chOff x="970722" y="1583123"/>
            <a:chExt cx="10341286" cy="4335918"/>
          </a:xfrm>
        </p:grpSpPr>
        <p:sp>
          <p:nvSpPr>
            <p:cNvPr id="58" name="Rectangle 57"/>
            <p:cNvSpPr>
              <a:spLocks/>
            </p:cNvSpPr>
            <p:nvPr/>
          </p:nvSpPr>
          <p:spPr bwMode="auto">
            <a:xfrm>
              <a:off x="1710434" y="3032480"/>
              <a:ext cx="9601574" cy="697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1E858B"/>
                  </a:solidFill>
                  <a:effectLst/>
                  <a:uLnTx/>
                  <a:uFillTx/>
                  <a:latin typeface="Arial"/>
                  <a:ea typeface="+mn-ea"/>
                  <a:cs typeface="Arial" pitchFamily="34" charset="0"/>
                </a:rPr>
                <a:t>International outreach to attract and enrol excellent students worldwide </a:t>
              </a:r>
              <a:r>
                <a:rPr kumimoji="0" lang="en-GB" sz="1400" b="0" i="0" u="none" strike="noStrike" kern="0" cap="none" spc="0" normalizeH="0" baseline="0" noProof="0" dirty="0">
                  <a:ln>
                    <a:noFill/>
                  </a:ln>
                  <a:solidFill>
                    <a:srgbClr val="4D4D4D"/>
                  </a:solidFill>
                  <a:effectLst/>
                  <a:uLnTx/>
                  <a:uFillTx/>
                  <a:latin typeface="Arial"/>
                  <a:ea typeface="+mn-ea"/>
                  <a:cs typeface="Arial" pitchFamily="34" charset="0"/>
                </a:rPr>
                <a:t>(part of which may benefit from an EMJM scholarship)</a:t>
              </a:r>
            </a:p>
          </p:txBody>
        </p:sp>
        <p:sp>
          <p:nvSpPr>
            <p:cNvPr id="63" name="Pentagon 33"/>
            <p:cNvSpPr/>
            <p:nvPr/>
          </p:nvSpPr>
          <p:spPr bwMode="auto">
            <a:xfrm>
              <a:off x="970723" y="3037404"/>
              <a:ext cx="1075482" cy="697966"/>
            </a:xfrm>
            <a:prstGeom prst="homePlate">
              <a:avLst>
                <a:gd name="adj" fmla="val 273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Rectangle 9">
              <a:extLst>
                <a:ext uri="{FF2B5EF4-FFF2-40B4-BE49-F238E27FC236}">
                  <a16:creationId xmlns:a16="http://schemas.microsoft.com/office/drawing/2014/main" id="{6EA2D36D-222D-4A06-B2F0-BA2402128916}"/>
                </a:ext>
              </a:extLst>
            </p:cNvPr>
            <p:cNvSpPr>
              <a:spLocks/>
            </p:cNvSpPr>
            <p:nvPr/>
          </p:nvSpPr>
          <p:spPr bwMode="auto">
            <a:xfrm>
              <a:off x="1710434" y="3760370"/>
              <a:ext cx="9601574" cy="697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BC5DE">
                      <a:lumMod val="75000"/>
                    </a:srgbClr>
                  </a:solidFill>
                  <a:effectLst/>
                  <a:uLnTx/>
                  <a:uFillTx/>
                  <a:latin typeface="Arial"/>
                  <a:ea typeface="+mn-ea"/>
                  <a:cs typeface="Arial" pitchFamily="34" charset="0"/>
                </a:rPr>
                <a:t>Compulsory physical mobility for all enrolled students </a:t>
              </a:r>
              <a:r>
                <a:rPr kumimoji="0" lang="en-GB" sz="1400" b="0" i="0" u="none" strike="noStrike" kern="0" cap="none" spc="0" normalizeH="0" baseline="0" noProof="0" dirty="0">
                  <a:ln>
                    <a:noFill/>
                  </a:ln>
                  <a:solidFill>
                    <a:srgbClr val="4D4D4D"/>
                  </a:solidFill>
                  <a:effectLst/>
                  <a:uLnTx/>
                  <a:uFillTx/>
                  <a:latin typeface="Arial"/>
                  <a:ea typeface="+mn-ea"/>
                  <a:cs typeface="Arial" pitchFamily="34" charset="0"/>
                </a:rPr>
                <a:t>– at least 2 study periods in two countries with a minimum duration of one academic semester each (different from the country of residence of students)</a:t>
              </a:r>
            </a:p>
          </p:txBody>
        </p:sp>
        <p:sp>
          <p:nvSpPr>
            <p:cNvPr id="11" name="Pentagon 33">
              <a:extLst>
                <a:ext uri="{FF2B5EF4-FFF2-40B4-BE49-F238E27FC236}">
                  <a16:creationId xmlns:a16="http://schemas.microsoft.com/office/drawing/2014/main" id="{9545D002-1E78-4AB1-9F45-EA95C0CA846F}"/>
                </a:ext>
              </a:extLst>
            </p:cNvPr>
            <p:cNvSpPr/>
            <p:nvPr/>
          </p:nvSpPr>
          <p:spPr bwMode="auto">
            <a:xfrm>
              <a:off x="970723" y="3765294"/>
              <a:ext cx="1075482" cy="697966"/>
            </a:xfrm>
            <a:prstGeom prst="homePlate">
              <a:avLst>
                <a:gd name="adj" fmla="val 273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Rectangle 15">
              <a:extLst>
                <a:ext uri="{FF2B5EF4-FFF2-40B4-BE49-F238E27FC236}">
                  <a16:creationId xmlns:a16="http://schemas.microsoft.com/office/drawing/2014/main" id="{B7B3A9FB-C0B1-4A11-AF0B-9000CB8A0748}"/>
                </a:ext>
              </a:extLst>
            </p:cNvPr>
            <p:cNvSpPr>
              <a:spLocks/>
            </p:cNvSpPr>
            <p:nvPr/>
          </p:nvSpPr>
          <p:spPr bwMode="auto">
            <a:xfrm>
              <a:off x="1710434" y="4488260"/>
              <a:ext cx="9601574" cy="697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1EC08A"/>
                  </a:solidFill>
                  <a:effectLst/>
                  <a:uLnTx/>
                  <a:uFillTx/>
                  <a:latin typeface="Arial"/>
                  <a:ea typeface="+mn-ea"/>
                  <a:cs typeface="Arial" pitchFamily="34" charset="0"/>
                </a:rPr>
                <a:t>Contribution of scholars/guest lecturers </a:t>
              </a:r>
              <a:r>
                <a:rPr kumimoji="0" lang="en-GB" sz="1400" b="0" i="0" u="none" strike="noStrike" kern="0" cap="none" spc="0" normalizeH="0" baseline="0" noProof="0">
                  <a:ln>
                    <a:noFill/>
                  </a:ln>
                  <a:solidFill>
                    <a:srgbClr val="4D4D4D"/>
                  </a:solidFill>
                  <a:effectLst/>
                  <a:uLnTx/>
                  <a:uFillTx/>
                  <a:latin typeface="Arial"/>
                  <a:ea typeface="+mn-ea"/>
                  <a:cs typeface="Arial" pitchFamily="34" charset="0"/>
                </a:rPr>
                <a:t>to teaching, training and research activities </a:t>
              </a:r>
              <a:endParaRPr kumimoji="0" lang="en-GB" sz="1400" b="0" i="0" u="none" strike="noStrike" kern="0" cap="none" spc="0" normalizeH="0" baseline="0" noProof="0" dirty="0">
                <a:ln>
                  <a:noFill/>
                </a:ln>
                <a:solidFill>
                  <a:srgbClr val="4D4D4D"/>
                </a:solidFill>
                <a:effectLst/>
                <a:uLnTx/>
                <a:uFillTx/>
                <a:latin typeface="Arial"/>
                <a:ea typeface="+mn-ea"/>
                <a:cs typeface="Arial" pitchFamily="34" charset="0"/>
              </a:endParaRPr>
            </a:p>
          </p:txBody>
        </p:sp>
        <p:sp>
          <p:nvSpPr>
            <p:cNvPr id="17" name="Pentagon 33">
              <a:extLst>
                <a:ext uri="{FF2B5EF4-FFF2-40B4-BE49-F238E27FC236}">
                  <a16:creationId xmlns:a16="http://schemas.microsoft.com/office/drawing/2014/main" id="{5594EE2D-F3A4-4CBC-966A-93EBB0623045}"/>
                </a:ext>
              </a:extLst>
            </p:cNvPr>
            <p:cNvSpPr/>
            <p:nvPr/>
          </p:nvSpPr>
          <p:spPr bwMode="auto">
            <a:xfrm>
              <a:off x="970723" y="4493184"/>
              <a:ext cx="1075482" cy="697966"/>
            </a:xfrm>
            <a:prstGeom prst="homePlate">
              <a:avLst>
                <a:gd name="adj" fmla="val 273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9" name="Rectangle 18">
              <a:extLst>
                <a:ext uri="{FF2B5EF4-FFF2-40B4-BE49-F238E27FC236}">
                  <a16:creationId xmlns:a16="http://schemas.microsoft.com/office/drawing/2014/main" id="{594BE10E-EFA8-4D59-96EC-3DF6FF59BBE2}"/>
                </a:ext>
              </a:extLst>
            </p:cNvPr>
            <p:cNvSpPr>
              <a:spLocks/>
            </p:cNvSpPr>
            <p:nvPr/>
          </p:nvSpPr>
          <p:spPr bwMode="auto">
            <a:xfrm>
              <a:off x="1710434" y="5216151"/>
              <a:ext cx="9601574" cy="697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4D4D4D"/>
                  </a:solidFill>
                  <a:effectLst/>
                  <a:uLnTx/>
                  <a:uFillTx/>
                  <a:latin typeface="Arial"/>
                  <a:ea typeface="+mn-ea"/>
                  <a:cs typeface="Arial" pitchFamily="34" charset="0"/>
                </a:rPr>
                <a:t>Delivery of a </a:t>
              </a:r>
              <a:r>
                <a:rPr kumimoji="0" lang="en-GB" sz="1400" b="1" i="0" u="none" strike="noStrike" kern="0" cap="none" spc="0" normalizeH="0" baseline="0" noProof="0" dirty="0">
                  <a:ln>
                    <a:noFill/>
                  </a:ln>
                  <a:solidFill>
                    <a:srgbClr val="ED8D2F"/>
                  </a:solidFill>
                  <a:effectLst/>
                  <a:uLnTx/>
                  <a:uFillTx/>
                  <a:latin typeface="Arial"/>
                  <a:ea typeface="+mn-ea"/>
                  <a:cs typeface="Arial" pitchFamily="34" charset="0"/>
                </a:rPr>
                <a:t>joint degree or multiple degrees </a:t>
              </a:r>
              <a:r>
                <a:rPr kumimoji="0" lang="en-GB" sz="1400" b="0" i="0" u="none" strike="noStrike" kern="0" cap="none" spc="0" normalizeH="0" baseline="0" noProof="0" dirty="0">
                  <a:ln>
                    <a:noFill/>
                  </a:ln>
                  <a:solidFill>
                    <a:srgbClr val="4D4D4D"/>
                  </a:solidFill>
                  <a:effectLst/>
                  <a:uLnTx/>
                  <a:uFillTx/>
                  <a:latin typeface="Arial"/>
                  <a:ea typeface="+mn-ea"/>
                  <a:cs typeface="Arial" pitchFamily="34" charset="0"/>
                </a:rPr>
                <a:t>(joint degrees are encouraged where national legislation allows it)</a:t>
              </a:r>
            </a:p>
          </p:txBody>
        </p:sp>
        <p:sp>
          <p:nvSpPr>
            <p:cNvPr id="20" name="Pentagon 33">
              <a:extLst>
                <a:ext uri="{FF2B5EF4-FFF2-40B4-BE49-F238E27FC236}">
                  <a16:creationId xmlns:a16="http://schemas.microsoft.com/office/drawing/2014/main" id="{DDBD03FE-9314-4A3C-8A78-444BEB5767B1}"/>
                </a:ext>
              </a:extLst>
            </p:cNvPr>
            <p:cNvSpPr/>
            <p:nvPr/>
          </p:nvSpPr>
          <p:spPr bwMode="auto">
            <a:xfrm>
              <a:off x="970723" y="5221075"/>
              <a:ext cx="1075482" cy="697966"/>
            </a:xfrm>
            <a:prstGeom prst="homePlate">
              <a:avLst>
                <a:gd name="adj" fmla="val 273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7" name="Rectangle 66"/>
            <p:cNvSpPr>
              <a:spLocks/>
            </p:cNvSpPr>
            <p:nvPr/>
          </p:nvSpPr>
          <p:spPr bwMode="auto">
            <a:xfrm>
              <a:off x="1710434" y="2310801"/>
              <a:ext cx="9601572" cy="696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32000" rIns="57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mn-cs"/>
                </a:rPr>
                <a:t>Be delivered by a </a:t>
              </a:r>
              <a:r>
                <a:rPr kumimoji="0" lang="en-GB" sz="1400" b="1" i="0" u="none" strike="noStrike" kern="1200" cap="none" spc="0" normalizeH="0" baseline="0" noProof="0" dirty="0">
                  <a:ln>
                    <a:noFill/>
                  </a:ln>
                  <a:solidFill>
                    <a:srgbClr val="034EA2"/>
                  </a:solidFill>
                  <a:effectLst/>
                  <a:uLnTx/>
                  <a:uFillTx/>
                  <a:latin typeface="Arial"/>
                  <a:ea typeface="+mn-ea"/>
                  <a:cs typeface="+mn-cs"/>
                </a:rPr>
                <a:t>consortium of at least three HEIs from three different countries </a:t>
              </a:r>
              <a:r>
                <a:rPr kumimoji="0" lang="en-GB" sz="1400" b="0" i="0" u="none" strike="noStrike" kern="1200" cap="none" spc="0" normalizeH="0" baseline="0" noProof="0" dirty="0">
                  <a:ln>
                    <a:noFill/>
                  </a:ln>
                  <a:solidFill>
                    <a:srgbClr val="4D4D4D"/>
                  </a:solidFill>
                  <a:effectLst/>
                  <a:uLnTx/>
                  <a:uFillTx/>
                  <a:latin typeface="Arial"/>
                  <a:ea typeface="+mn-ea"/>
                  <a:cs typeface="+mn-cs"/>
                </a:rPr>
                <a:t>of which at least two must be EU Member States and third countries associated to the Programme</a:t>
              </a:r>
            </a:p>
          </p:txBody>
        </p:sp>
        <p:sp>
          <p:nvSpPr>
            <p:cNvPr id="68" name="Pentagon 19"/>
            <p:cNvSpPr/>
            <p:nvPr/>
          </p:nvSpPr>
          <p:spPr bwMode="auto">
            <a:xfrm>
              <a:off x="970722" y="2309513"/>
              <a:ext cx="1075482" cy="697967"/>
            </a:xfrm>
            <a:prstGeom prst="homePlate">
              <a:avLst>
                <a:gd name="adj" fmla="val 2732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9" name="Rectangle 78"/>
            <p:cNvSpPr/>
            <p:nvPr/>
          </p:nvSpPr>
          <p:spPr bwMode="auto">
            <a:xfrm>
              <a:off x="1710434" y="1583123"/>
              <a:ext cx="9601572" cy="691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mn-cs"/>
                </a:rPr>
                <a:t>A</a:t>
              </a:r>
              <a:r>
                <a:rPr kumimoji="0" lang="en-GB" sz="1400" b="1" i="0" u="none" strike="noStrike" kern="1200" cap="none" spc="0" normalizeH="0" baseline="0" noProof="0" dirty="0">
                  <a:ln>
                    <a:noFill/>
                  </a:ln>
                  <a:solidFill>
                    <a:srgbClr val="4D4D4D"/>
                  </a:solidFill>
                  <a:effectLst/>
                  <a:uLnTx/>
                  <a:uFillTx/>
                  <a:latin typeface="Arial"/>
                  <a:ea typeface="+mn-ea"/>
                  <a:cs typeface="+mn-cs"/>
                </a:rPr>
                <a:t> </a:t>
              </a:r>
              <a:r>
                <a:rPr kumimoji="0" lang="en-GB" sz="1400" b="1" i="0" u="none" strike="noStrike" kern="1200" cap="none" spc="0" normalizeH="0" baseline="0" noProof="0" dirty="0">
                  <a:ln>
                    <a:noFill/>
                  </a:ln>
                  <a:solidFill>
                    <a:srgbClr val="0088CE"/>
                  </a:solidFill>
                  <a:effectLst/>
                  <a:uLnTx/>
                  <a:uFillTx/>
                  <a:latin typeface="Arial"/>
                  <a:ea typeface="+mn-ea"/>
                  <a:cs typeface="+mn-cs"/>
                </a:rPr>
                <a:t>jointly designed fully integrated curriculum </a:t>
              </a:r>
              <a:r>
                <a:rPr kumimoji="0" lang="en-GB" sz="1400" b="0" i="0" u="none" strike="noStrike" kern="1200" cap="none" spc="0" normalizeH="0" baseline="0" noProof="0" dirty="0">
                  <a:ln>
                    <a:noFill/>
                  </a:ln>
                  <a:solidFill>
                    <a:srgbClr val="4D4D4D"/>
                  </a:solidFill>
                  <a:effectLst/>
                  <a:uLnTx/>
                  <a:uFillTx/>
                  <a:latin typeface="Arial"/>
                  <a:ea typeface="+mn-ea"/>
                  <a:cs typeface="+mn-cs"/>
                </a:rPr>
                <a:t>and </a:t>
              </a:r>
              <a:r>
                <a:rPr kumimoji="0" lang="en-GB" sz="1400" b="1" i="0" u="none" strike="noStrike" kern="1200" cap="none" spc="0" normalizeH="0" baseline="0" noProof="0" dirty="0">
                  <a:ln>
                    <a:noFill/>
                  </a:ln>
                  <a:solidFill>
                    <a:srgbClr val="0088CE"/>
                  </a:solidFill>
                  <a:effectLst/>
                  <a:uLnTx/>
                  <a:uFillTx/>
                  <a:latin typeface="Arial"/>
                  <a:ea typeface="+mn-ea"/>
                  <a:cs typeface="+mn-cs"/>
                </a:rPr>
                <a:t>common implementation</a:t>
              </a:r>
              <a:r>
                <a:rPr kumimoji="0" lang="en-GB" sz="1400" b="0" i="0" u="none" strike="noStrike" kern="1200" cap="none" spc="0" normalizeH="0" baseline="0" noProof="0" dirty="0">
                  <a:ln>
                    <a:noFill/>
                  </a:ln>
                  <a:solidFill>
                    <a:srgbClr val="0088CE"/>
                  </a:solidFill>
                  <a:effectLst/>
                  <a:uLnTx/>
                  <a:uFillTx/>
                  <a:latin typeface="Arial"/>
                  <a:ea typeface="+mn-ea"/>
                  <a:cs typeface="+mn-cs"/>
                </a:rPr>
                <a:t> </a:t>
              </a:r>
              <a:r>
                <a:rPr kumimoji="0" lang="en-GB" sz="1400" b="0" i="0" u="none" strike="noStrike" kern="1200" cap="none" spc="0" normalizeH="0" baseline="0" noProof="0" dirty="0">
                  <a:ln>
                    <a:noFill/>
                  </a:ln>
                  <a:solidFill>
                    <a:srgbClr val="4D4D4D"/>
                  </a:solidFill>
                  <a:effectLst/>
                  <a:uLnTx/>
                  <a:uFillTx/>
                  <a:latin typeface="Arial"/>
                  <a:ea typeface="+mn-ea"/>
                  <a:cs typeface="+mn-cs"/>
                </a:rPr>
                <a:t>procedures based on the Standards for Quality Assurance of Joint Programmes in the EHEA (e.g. joint selection, promotion, common services, joint administrative and financial management, etc.)</a:t>
              </a:r>
            </a:p>
          </p:txBody>
        </p:sp>
        <p:sp>
          <p:nvSpPr>
            <p:cNvPr id="80" name="Pentagon 26"/>
            <p:cNvSpPr/>
            <p:nvPr/>
          </p:nvSpPr>
          <p:spPr bwMode="auto">
            <a:xfrm>
              <a:off x="970722" y="1583823"/>
              <a:ext cx="1075482" cy="697967"/>
            </a:xfrm>
            <a:prstGeom prst="homePlate">
              <a:avLst>
                <a:gd name="adj" fmla="val 27321"/>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113" name="Conector recto 112">
              <a:extLst>
                <a:ext uri="{FF2B5EF4-FFF2-40B4-BE49-F238E27FC236}">
                  <a16:creationId xmlns:a16="http://schemas.microsoft.com/office/drawing/2014/main" id="{13191347-E275-C092-4C99-53A1829F129A}"/>
                </a:ext>
              </a:extLst>
            </p:cNvPr>
            <p:cNvCxnSpPr>
              <a:cxnSpLocks/>
            </p:cNvCxnSpPr>
            <p:nvPr/>
          </p:nvCxnSpPr>
          <p:spPr>
            <a:xfrm>
              <a:off x="1819355" y="2290601"/>
              <a:ext cx="9432000" cy="719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Conector recto 115">
              <a:extLst>
                <a:ext uri="{FF2B5EF4-FFF2-40B4-BE49-F238E27FC236}">
                  <a16:creationId xmlns:a16="http://schemas.microsoft.com/office/drawing/2014/main" id="{2BA11907-4352-4403-DCA7-AD1D5F558405}"/>
                </a:ext>
              </a:extLst>
            </p:cNvPr>
            <p:cNvCxnSpPr>
              <a:cxnSpLocks/>
            </p:cNvCxnSpPr>
            <p:nvPr/>
          </p:nvCxnSpPr>
          <p:spPr>
            <a:xfrm>
              <a:off x="1819355" y="3022822"/>
              <a:ext cx="9432000" cy="719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Conector recto 116">
              <a:extLst>
                <a:ext uri="{FF2B5EF4-FFF2-40B4-BE49-F238E27FC236}">
                  <a16:creationId xmlns:a16="http://schemas.microsoft.com/office/drawing/2014/main" id="{D1FC7B1C-3BEE-2C11-E17C-2A038F29E6D3}"/>
                </a:ext>
              </a:extLst>
            </p:cNvPr>
            <p:cNvCxnSpPr>
              <a:cxnSpLocks/>
            </p:cNvCxnSpPr>
            <p:nvPr/>
          </p:nvCxnSpPr>
          <p:spPr>
            <a:xfrm>
              <a:off x="1819355" y="3755541"/>
              <a:ext cx="9432000" cy="719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Conector recto 117">
              <a:extLst>
                <a:ext uri="{FF2B5EF4-FFF2-40B4-BE49-F238E27FC236}">
                  <a16:creationId xmlns:a16="http://schemas.microsoft.com/office/drawing/2014/main" id="{8C85D7C7-C00E-C7D2-14C3-8FCB0A7344D7}"/>
                </a:ext>
              </a:extLst>
            </p:cNvPr>
            <p:cNvCxnSpPr>
              <a:cxnSpLocks/>
            </p:cNvCxnSpPr>
            <p:nvPr/>
          </p:nvCxnSpPr>
          <p:spPr>
            <a:xfrm>
              <a:off x="1819355" y="4478602"/>
              <a:ext cx="9432000" cy="719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Conector recto 118">
              <a:extLst>
                <a:ext uri="{FF2B5EF4-FFF2-40B4-BE49-F238E27FC236}">
                  <a16:creationId xmlns:a16="http://schemas.microsoft.com/office/drawing/2014/main" id="{824D8F6E-60AE-AF71-1820-983A4795550B}"/>
                </a:ext>
              </a:extLst>
            </p:cNvPr>
            <p:cNvCxnSpPr>
              <a:cxnSpLocks/>
            </p:cNvCxnSpPr>
            <p:nvPr/>
          </p:nvCxnSpPr>
          <p:spPr>
            <a:xfrm>
              <a:off x="1819355" y="5202895"/>
              <a:ext cx="9432000" cy="719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72" name="Collaboration6" descr="{&quot;Key&quot;:&quot;POWER_USER_SHAPE_ICON&quot;,&quot;Value&quot;:&quot;POWER_USER_SHAPE_ICON_STYLE_1&quot;}">
              <a:extLst>
                <a:ext uri="{FF2B5EF4-FFF2-40B4-BE49-F238E27FC236}">
                  <a16:creationId xmlns:a16="http://schemas.microsoft.com/office/drawing/2014/main" id="{5555736E-6953-45E3-3C69-34546DDF39AF}"/>
                </a:ext>
              </a:extLst>
            </p:cNvPr>
            <p:cNvGrpSpPr>
              <a:grpSpLocks noChangeAspect="1"/>
            </p:cNvGrpSpPr>
            <p:nvPr/>
          </p:nvGrpSpPr>
          <p:grpSpPr>
            <a:xfrm>
              <a:off x="1154660" y="1640426"/>
              <a:ext cx="584760" cy="584760"/>
              <a:chOff x="1333500" y="1627188"/>
              <a:chExt cx="638175" cy="638175"/>
            </a:xfrm>
            <a:solidFill>
              <a:schemeClr val="bg1"/>
            </a:solidFill>
          </p:grpSpPr>
          <p:sp>
            <p:nvSpPr>
              <p:cNvPr id="173" name="Oval 292">
                <a:extLst>
                  <a:ext uri="{FF2B5EF4-FFF2-40B4-BE49-F238E27FC236}">
                    <a16:creationId xmlns:a16="http://schemas.microsoft.com/office/drawing/2014/main" id="{6284526C-C908-FBC4-578D-6EB4177A24F2}"/>
                  </a:ext>
                </a:extLst>
              </p:cNvPr>
              <p:cNvSpPr>
                <a:spLocks noChangeArrowheads="1"/>
              </p:cNvSpPr>
              <p:nvPr/>
            </p:nvSpPr>
            <p:spPr bwMode="auto">
              <a:xfrm>
                <a:off x="1749425" y="1965326"/>
                <a:ext cx="39688" cy="39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293">
                <a:extLst>
                  <a:ext uri="{FF2B5EF4-FFF2-40B4-BE49-F238E27FC236}">
                    <a16:creationId xmlns:a16="http://schemas.microsoft.com/office/drawing/2014/main" id="{780478B5-29E3-1FBD-F0E5-C19AB4237DEE}"/>
                  </a:ext>
                </a:extLst>
              </p:cNvPr>
              <p:cNvSpPr>
                <a:spLocks noEditPoints="1"/>
              </p:cNvSpPr>
              <p:nvPr/>
            </p:nvSpPr>
            <p:spPr bwMode="auto">
              <a:xfrm>
                <a:off x="1333500" y="1627188"/>
                <a:ext cx="638175" cy="638175"/>
              </a:xfrm>
              <a:custGeom>
                <a:avLst/>
                <a:gdLst>
                  <a:gd name="T0" fmla="*/ 882 w 1067"/>
                  <a:gd name="T1" fmla="*/ 409 h 1067"/>
                  <a:gd name="T2" fmla="*/ 963 w 1067"/>
                  <a:gd name="T3" fmla="*/ 396 h 1067"/>
                  <a:gd name="T4" fmla="*/ 909 w 1067"/>
                  <a:gd name="T5" fmla="*/ 685 h 1067"/>
                  <a:gd name="T6" fmla="*/ 988 w 1067"/>
                  <a:gd name="T7" fmla="*/ 757 h 1067"/>
                  <a:gd name="T8" fmla="*/ 1007 w 1067"/>
                  <a:gd name="T9" fmla="*/ 738 h 1067"/>
                  <a:gd name="T10" fmla="*/ 1007 w 1067"/>
                  <a:gd name="T11" fmla="*/ 882 h 1067"/>
                  <a:gd name="T12" fmla="*/ 894 w 1067"/>
                  <a:gd name="T13" fmla="*/ 810 h 1067"/>
                  <a:gd name="T14" fmla="*/ 560 w 1067"/>
                  <a:gd name="T15" fmla="*/ 674 h 1067"/>
                  <a:gd name="T16" fmla="*/ 404 w 1067"/>
                  <a:gd name="T17" fmla="*/ 551 h 1067"/>
                  <a:gd name="T18" fmla="*/ 629 w 1067"/>
                  <a:gd name="T19" fmla="*/ 423 h 1067"/>
                  <a:gd name="T20" fmla="*/ 792 w 1067"/>
                  <a:gd name="T21" fmla="*/ 982 h 1067"/>
                  <a:gd name="T22" fmla="*/ 583 w 1067"/>
                  <a:gd name="T23" fmla="*/ 697 h 1067"/>
                  <a:gd name="T24" fmla="*/ 750 w 1067"/>
                  <a:gd name="T25" fmla="*/ 950 h 1067"/>
                  <a:gd name="T26" fmla="*/ 83 w 1067"/>
                  <a:gd name="T27" fmla="*/ 730 h 1067"/>
                  <a:gd name="T28" fmla="*/ 404 w 1067"/>
                  <a:gd name="T29" fmla="*/ 645 h 1067"/>
                  <a:gd name="T30" fmla="*/ 158 w 1067"/>
                  <a:gd name="T31" fmla="*/ 383 h 1067"/>
                  <a:gd name="T32" fmla="*/ 79 w 1067"/>
                  <a:gd name="T33" fmla="*/ 310 h 1067"/>
                  <a:gd name="T34" fmla="*/ 60 w 1067"/>
                  <a:gd name="T35" fmla="*/ 330 h 1067"/>
                  <a:gd name="T36" fmla="*/ 60 w 1067"/>
                  <a:gd name="T37" fmla="*/ 186 h 1067"/>
                  <a:gd name="T38" fmla="*/ 173 w 1067"/>
                  <a:gd name="T39" fmla="*/ 258 h 1067"/>
                  <a:gd name="T40" fmla="*/ 275 w 1067"/>
                  <a:gd name="T41" fmla="*/ 85 h 1067"/>
                  <a:gd name="T42" fmla="*/ 484 w 1067"/>
                  <a:gd name="T43" fmla="*/ 370 h 1067"/>
                  <a:gd name="T44" fmla="*/ 387 w 1067"/>
                  <a:gd name="T45" fmla="*/ 148 h 1067"/>
                  <a:gd name="T46" fmla="*/ 395 w 1067"/>
                  <a:gd name="T47" fmla="*/ 872 h 1067"/>
                  <a:gd name="T48" fmla="*/ 309 w 1067"/>
                  <a:gd name="T49" fmla="*/ 909 h 1067"/>
                  <a:gd name="T50" fmla="*/ 237 w 1067"/>
                  <a:gd name="T51" fmla="*/ 1014 h 1067"/>
                  <a:gd name="T52" fmla="*/ 184 w 1067"/>
                  <a:gd name="T53" fmla="*/ 1007 h 1067"/>
                  <a:gd name="T54" fmla="*/ 184 w 1067"/>
                  <a:gd name="T55" fmla="*/ 1007 h 1067"/>
                  <a:gd name="T56" fmla="*/ 659 w 1067"/>
                  <a:gd name="T57" fmla="*/ 182 h 1067"/>
                  <a:gd name="T58" fmla="*/ 739 w 1067"/>
                  <a:gd name="T59" fmla="*/ 178 h 1067"/>
                  <a:gd name="T60" fmla="*/ 831 w 1067"/>
                  <a:gd name="T61" fmla="*/ 79 h 1067"/>
                  <a:gd name="T62" fmla="*/ 903 w 1067"/>
                  <a:gd name="T63" fmla="*/ 79 h 1067"/>
                  <a:gd name="T64" fmla="*/ 942 w 1067"/>
                  <a:gd name="T65" fmla="*/ 473 h 1067"/>
                  <a:gd name="T66" fmla="*/ 1017 w 1067"/>
                  <a:gd name="T67" fmla="*/ 275 h 1067"/>
                  <a:gd name="T68" fmla="*/ 549 w 1067"/>
                  <a:gd name="T69" fmla="*/ 389 h 1067"/>
                  <a:gd name="T70" fmla="*/ 778 w 1067"/>
                  <a:gd name="T71" fmla="*/ 194 h 1067"/>
                  <a:gd name="T72" fmla="*/ 1067 w 1067"/>
                  <a:gd name="T73" fmla="*/ 134 h 1067"/>
                  <a:gd name="T74" fmla="*/ 763 w 1067"/>
                  <a:gd name="T75" fmla="*/ 32 h 1067"/>
                  <a:gd name="T76" fmla="*/ 516 w 1067"/>
                  <a:gd name="T77" fmla="*/ 139 h 1067"/>
                  <a:gd name="T78" fmla="*/ 388 w 1067"/>
                  <a:gd name="T79" fmla="*/ 62 h 1067"/>
                  <a:gd name="T80" fmla="*/ 376 w 1067"/>
                  <a:gd name="T81" fmla="*/ 195 h 1067"/>
                  <a:gd name="T82" fmla="*/ 229 w 1067"/>
                  <a:gd name="T83" fmla="*/ 397 h 1067"/>
                  <a:gd name="T84" fmla="*/ 158 w 1067"/>
                  <a:gd name="T85" fmla="*/ 133 h 1067"/>
                  <a:gd name="T86" fmla="*/ 27 w 1067"/>
                  <a:gd name="T87" fmla="*/ 186 h 1067"/>
                  <a:gd name="T88" fmla="*/ 115 w 1067"/>
                  <a:gd name="T89" fmla="*/ 443 h 1067"/>
                  <a:gd name="T90" fmla="*/ 17 w 1067"/>
                  <a:gd name="T91" fmla="*/ 645 h 1067"/>
                  <a:gd name="T92" fmla="*/ 148 w 1067"/>
                  <a:gd name="T93" fmla="*/ 770 h 1067"/>
                  <a:gd name="T94" fmla="*/ 442 w 1067"/>
                  <a:gd name="T95" fmla="*/ 917 h 1067"/>
                  <a:gd name="T96" fmla="*/ 222 w 1067"/>
                  <a:gd name="T97" fmla="*/ 873 h 1067"/>
                  <a:gd name="T98" fmla="*/ 131 w 1067"/>
                  <a:gd name="T99" fmla="*/ 950 h 1067"/>
                  <a:gd name="T100" fmla="*/ 381 w 1067"/>
                  <a:gd name="T101" fmla="*/ 988 h 1067"/>
                  <a:gd name="T102" fmla="*/ 595 w 1067"/>
                  <a:gd name="T103" fmla="*/ 940 h 1067"/>
                  <a:gd name="T104" fmla="*/ 792 w 1067"/>
                  <a:gd name="T105" fmla="*/ 1016 h 1067"/>
                  <a:gd name="T106" fmla="*/ 680 w 1067"/>
                  <a:gd name="T107" fmla="*/ 549 h 1067"/>
                  <a:gd name="T108" fmla="*/ 873 w 1067"/>
                  <a:gd name="T109" fmla="*/ 776 h 1067"/>
                  <a:gd name="T110" fmla="*/ 935 w 1067"/>
                  <a:gd name="T111" fmla="*/ 1067 h 1067"/>
                  <a:gd name="T112" fmla="*/ 1035 w 1067"/>
                  <a:gd name="T113" fmla="*/ 761 h 1067"/>
                  <a:gd name="T114" fmla="*/ 930 w 1067"/>
                  <a:gd name="T115" fmla="*/ 51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7" h="1067">
                    <a:moveTo>
                      <a:pt x="716" y="516"/>
                    </a:moveTo>
                    <a:cubicBezTo>
                      <a:pt x="713" y="505"/>
                      <a:pt x="707" y="492"/>
                      <a:pt x="699" y="484"/>
                    </a:cubicBezTo>
                    <a:cubicBezTo>
                      <a:pt x="682" y="467"/>
                      <a:pt x="670" y="446"/>
                      <a:pt x="664" y="423"/>
                    </a:cubicBezTo>
                    <a:lnTo>
                      <a:pt x="774" y="423"/>
                    </a:lnTo>
                    <a:cubicBezTo>
                      <a:pt x="772" y="430"/>
                      <a:pt x="774" y="437"/>
                      <a:pt x="780" y="441"/>
                    </a:cubicBezTo>
                    <a:cubicBezTo>
                      <a:pt x="788" y="447"/>
                      <a:pt x="798" y="445"/>
                      <a:pt x="803" y="437"/>
                    </a:cubicBezTo>
                    <a:cubicBezTo>
                      <a:pt x="809" y="431"/>
                      <a:pt x="846" y="418"/>
                      <a:pt x="882" y="409"/>
                    </a:cubicBezTo>
                    <a:cubicBezTo>
                      <a:pt x="896" y="406"/>
                      <a:pt x="909" y="398"/>
                      <a:pt x="921" y="387"/>
                    </a:cubicBezTo>
                    <a:cubicBezTo>
                      <a:pt x="941" y="370"/>
                      <a:pt x="952" y="344"/>
                      <a:pt x="952" y="317"/>
                    </a:cubicBezTo>
                    <a:lnTo>
                      <a:pt x="952" y="297"/>
                    </a:lnTo>
                    <a:cubicBezTo>
                      <a:pt x="952" y="282"/>
                      <a:pt x="964" y="270"/>
                      <a:pt x="979" y="270"/>
                    </a:cubicBezTo>
                    <a:cubicBezTo>
                      <a:pt x="982" y="270"/>
                      <a:pt x="984" y="272"/>
                      <a:pt x="984" y="275"/>
                    </a:cubicBezTo>
                    <a:lnTo>
                      <a:pt x="984" y="338"/>
                    </a:lnTo>
                    <a:cubicBezTo>
                      <a:pt x="984" y="359"/>
                      <a:pt x="976" y="380"/>
                      <a:pt x="963" y="396"/>
                    </a:cubicBezTo>
                    <a:lnTo>
                      <a:pt x="916" y="451"/>
                    </a:lnTo>
                    <a:cubicBezTo>
                      <a:pt x="904" y="466"/>
                      <a:pt x="897" y="484"/>
                      <a:pt x="897" y="504"/>
                    </a:cubicBezTo>
                    <a:lnTo>
                      <a:pt x="897" y="516"/>
                    </a:lnTo>
                    <a:lnTo>
                      <a:pt x="716" y="516"/>
                    </a:lnTo>
                    <a:close/>
                    <a:moveTo>
                      <a:pt x="957" y="671"/>
                    </a:moveTo>
                    <a:cubicBezTo>
                      <a:pt x="957" y="678"/>
                      <a:pt x="951" y="685"/>
                      <a:pt x="943" y="685"/>
                    </a:cubicBezTo>
                    <a:lnTo>
                      <a:pt x="909" y="685"/>
                    </a:lnTo>
                    <a:lnTo>
                      <a:pt x="886" y="685"/>
                    </a:lnTo>
                    <a:cubicBezTo>
                      <a:pt x="878" y="685"/>
                      <a:pt x="872" y="678"/>
                      <a:pt x="872" y="671"/>
                    </a:cubicBezTo>
                    <a:cubicBezTo>
                      <a:pt x="872" y="663"/>
                      <a:pt x="878" y="657"/>
                      <a:pt x="886" y="657"/>
                    </a:cubicBezTo>
                    <a:lnTo>
                      <a:pt x="943" y="657"/>
                    </a:lnTo>
                    <a:cubicBezTo>
                      <a:pt x="951" y="657"/>
                      <a:pt x="957" y="663"/>
                      <a:pt x="957" y="671"/>
                    </a:cubicBezTo>
                    <a:close/>
                    <a:moveTo>
                      <a:pt x="1007" y="738"/>
                    </a:moveTo>
                    <a:cubicBezTo>
                      <a:pt x="1007" y="748"/>
                      <a:pt x="999" y="757"/>
                      <a:pt x="988" y="757"/>
                    </a:cubicBezTo>
                    <a:lnTo>
                      <a:pt x="914" y="757"/>
                    </a:lnTo>
                    <a:lnTo>
                      <a:pt x="909" y="757"/>
                    </a:lnTo>
                    <a:cubicBezTo>
                      <a:pt x="898" y="757"/>
                      <a:pt x="890" y="748"/>
                      <a:pt x="890" y="738"/>
                    </a:cubicBezTo>
                    <a:cubicBezTo>
                      <a:pt x="890" y="727"/>
                      <a:pt x="898" y="718"/>
                      <a:pt x="909" y="718"/>
                    </a:cubicBezTo>
                    <a:lnTo>
                      <a:pt x="943" y="718"/>
                    </a:lnTo>
                    <a:lnTo>
                      <a:pt x="988" y="718"/>
                    </a:lnTo>
                    <a:cubicBezTo>
                      <a:pt x="999" y="718"/>
                      <a:pt x="1007" y="727"/>
                      <a:pt x="1007" y="738"/>
                    </a:cubicBezTo>
                    <a:close/>
                    <a:moveTo>
                      <a:pt x="988" y="901"/>
                    </a:moveTo>
                    <a:lnTo>
                      <a:pt x="909" y="901"/>
                    </a:lnTo>
                    <a:cubicBezTo>
                      <a:pt x="898" y="901"/>
                      <a:pt x="890" y="892"/>
                      <a:pt x="890" y="882"/>
                    </a:cubicBezTo>
                    <a:cubicBezTo>
                      <a:pt x="890" y="871"/>
                      <a:pt x="898" y="862"/>
                      <a:pt x="909" y="862"/>
                    </a:cubicBezTo>
                    <a:lnTo>
                      <a:pt x="914" y="862"/>
                    </a:lnTo>
                    <a:lnTo>
                      <a:pt x="988" y="862"/>
                    </a:lnTo>
                    <a:cubicBezTo>
                      <a:pt x="999" y="862"/>
                      <a:pt x="1007" y="871"/>
                      <a:pt x="1007" y="882"/>
                    </a:cubicBezTo>
                    <a:cubicBezTo>
                      <a:pt x="1007" y="892"/>
                      <a:pt x="999" y="901"/>
                      <a:pt x="988" y="901"/>
                    </a:cubicBezTo>
                    <a:close/>
                    <a:moveTo>
                      <a:pt x="1014" y="790"/>
                    </a:moveTo>
                    <a:cubicBezTo>
                      <a:pt x="1025" y="790"/>
                      <a:pt x="1034" y="799"/>
                      <a:pt x="1034" y="810"/>
                    </a:cubicBezTo>
                    <a:cubicBezTo>
                      <a:pt x="1034" y="820"/>
                      <a:pt x="1025" y="829"/>
                      <a:pt x="1014" y="829"/>
                    </a:cubicBezTo>
                    <a:lnTo>
                      <a:pt x="988" y="829"/>
                    </a:lnTo>
                    <a:lnTo>
                      <a:pt x="914" y="829"/>
                    </a:lnTo>
                    <a:cubicBezTo>
                      <a:pt x="903" y="829"/>
                      <a:pt x="894" y="820"/>
                      <a:pt x="894" y="810"/>
                    </a:cubicBezTo>
                    <a:cubicBezTo>
                      <a:pt x="894" y="799"/>
                      <a:pt x="903" y="790"/>
                      <a:pt x="914" y="790"/>
                    </a:cubicBezTo>
                    <a:lnTo>
                      <a:pt x="988" y="790"/>
                    </a:lnTo>
                    <a:lnTo>
                      <a:pt x="1014" y="790"/>
                    </a:lnTo>
                    <a:close/>
                    <a:moveTo>
                      <a:pt x="663" y="516"/>
                    </a:moveTo>
                    <a:cubicBezTo>
                      <a:pt x="654" y="516"/>
                      <a:pt x="646" y="524"/>
                      <a:pt x="646" y="533"/>
                    </a:cubicBezTo>
                    <a:lnTo>
                      <a:pt x="646" y="627"/>
                    </a:lnTo>
                    <a:cubicBezTo>
                      <a:pt x="614" y="634"/>
                      <a:pt x="584" y="650"/>
                      <a:pt x="560" y="674"/>
                    </a:cubicBezTo>
                    <a:cubicBezTo>
                      <a:pt x="558" y="675"/>
                      <a:pt x="555" y="677"/>
                      <a:pt x="551" y="679"/>
                    </a:cubicBezTo>
                    <a:lnTo>
                      <a:pt x="551" y="661"/>
                    </a:lnTo>
                    <a:cubicBezTo>
                      <a:pt x="551" y="652"/>
                      <a:pt x="544" y="645"/>
                      <a:pt x="535" y="645"/>
                    </a:cubicBezTo>
                    <a:lnTo>
                      <a:pt x="438" y="645"/>
                    </a:lnTo>
                    <a:cubicBezTo>
                      <a:pt x="431" y="613"/>
                      <a:pt x="415" y="583"/>
                      <a:pt x="392" y="560"/>
                    </a:cubicBezTo>
                    <a:cubicBezTo>
                      <a:pt x="390" y="558"/>
                      <a:pt x="389" y="555"/>
                      <a:pt x="387" y="551"/>
                    </a:cubicBezTo>
                    <a:lnTo>
                      <a:pt x="404" y="551"/>
                    </a:lnTo>
                    <a:cubicBezTo>
                      <a:pt x="413" y="551"/>
                      <a:pt x="421" y="544"/>
                      <a:pt x="421" y="535"/>
                    </a:cubicBezTo>
                    <a:lnTo>
                      <a:pt x="421" y="440"/>
                    </a:lnTo>
                    <a:cubicBezTo>
                      <a:pt x="453" y="434"/>
                      <a:pt x="484" y="417"/>
                      <a:pt x="508" y="394"/>
                    </a:cubicBezTo>
                    <a:cubicBezTo>
                      <a:pt x="510" y="392"/>
                      <a:pt x="513" y="390"/>
                      <a:pt x="516" y="389"/>
                    </a:cubicBezTo>
                    <a:lnTo>
                      <a:pt x="516" y="406"/>
                    </a:lnTo>
                    <a:cubicBezTo>
                      <a:pt x="516" y="415"/>
                      <a:pt x="524" y="423"/>
                      <a:pt x="533" y="423"/>
                    </a:cubicBezTo>
                    <a:lnTo>
                      <a:pt x="629" y="423"/>
                    </a:lnTo>
                    <a:cubicBezTo>
                      <a:pt x="636" y="454"/>
                      <a:pt x="652" y="484"/>
                      <a:pt x="675" y="508"/>
                    </a:cubicBezTo>
                    <a:cubicBezTo>
                      <a:pt x="677" y="510"/>
                      <a:pt x="679" y="513"/>
                      <a:pt x="680" y="516"/>
                    </a:cubicBezTo>
                    <a:lnTo>
                      <a:pt x="663" y="516"/>
                    </a:lnTo>
                    <a:close/>
                    <a:moveTo>
                      <a:pt x="750" y="950"/>
                    </a:moveTo>
                    <a:lnTo>
                      <a:pt x="770" y="950"/>
                    </a:lnTo>
                    <a:cubicBezTo>
                      <a:pt x="785" y="950"/>
                      <a:pt x="797" y="963"/>
                      <a:pt x="797" y="978"/>
                    </a:cubicBezTo>
                    <a:cubicBezTo>
                      <a:pt x="797" y="980"/>
                      <a:pt x="795" y="982"/>
                      <a:pt x="792" y="982"/>
                    </a:cubicBezTo>
                    <a:lnTo>
                      <a:pt x="730" y="982"/>
                    </a:lnTo>
                    <a:cubicBezTo>
                      <a:pt x="708" y="982"/>
                      <a:pt x="687" y="975"/>
                      <a:pt x="671" y="961"/>
                    </a:cubicBezTo>
                    <a:lnTo>
                      <a:pt x="616" y="914"/>
                    </a:lnTo>
                    <a:cubicBezTo>
                      <a:pt x="601" y="902"/>
                      <a:pt x="583" y="895"/>
                      <a:pt x="564" y="895"/>
                    </a:cubicBezTo>
                    <a:lnTo>
                      <a:pt x="551" y="895"/>
                    </a:lnTo>
                    <a:lnTo>
                      <a:pt x="551" y="714"/>
                    </a:lnTo>
                    <a:cubicBezTo>
                      <a:pt x="563" y="711"/>
                      <a:pt x="575" y="705"/>
                      <a:pt x="583" y="697"/>
                    </a:cubicBezTo>
                    <a:cubicBezTo>
                      <a:pt x="601" y="680"/>
                      <a:pt x="623" y="667"/>
                      <a:pt x="646" y="661"/>
                    </a:cubicBezTo>
                    <a:lnTo>
                      <a:pt x="646" y="773"/>
                    </a:lnTo>
                    <a:cubicBezTo>
                      <a:pt x="639" y="770"/>
                      <a:pt x="630" y="772"/>
                      <a:pt x="626" y="779"/>
                    </a:cubicBezTo>
                    <a:cubicBezTo>
                      <a:pt x="621" y="786"/>
                      <a:pt x="623" y="796"/>
                      <a:pt x="630" y="801"/>
                    </a:cubicBezTo>
                    <a:cubicBezTo>
                      <a:pt x="637" y="807"/>
                      <a:pt x="650" y="844"/>
                      <a:pt x="658" y="880"/>
                    </a:cubicBezTo>
                    <a:cubicBezTo>
                      <a:pt x="662" y="894"/>
                      <a:pt x="669" y="907"/>
                      <a:pt x="680" y="920"/>
                    </a:cubicBezTo>
                    <a:cubicBezTo>
                      <a:pt x="698" y="939"/>
                      <a:pt x="723" y="950"/>
                      <a:pt x="750" y="950"/>
                    </a:cubicBezTo>
                    <a:close/>
                    <a:moveTo>
                      <a:pt x="185" y="658"/>
                    </a:moveTo>
                    <a:cubicBezTo>
                      <a:pt x="172" y="662"/>
                      <a:pt x="159" y="669"/>
                      <a:pt x="146" y="680"/>
                    </a:cubicBezTo>
                    <a:cubicBezTo>
                      <a:pt x="126" y="698"/>
                      <a:pt x="115" y="723"/>
                      <a:pt x="115" y="750"/>
                    </a:cubicBezTo>
                    <a:lnTo>
                      <a:pt x="115" y="770"/>
                    </a:lnTo>
                    <a:cubicBezTo>
                      <a:pt x="115" y="785"/>
                      <a:pt x="103" y="797"/>
                      <a:pt x="88" y="797"/>
                    </a:cubicBezTo>
                    <a:cubicBezTo>
                      <a:pt x="85" y="797"/>
                      <a:pt x="83" y="795"/>
                      <a:pt x="83" y="792"/>
                    </a:cubicBezTo>
                    <a:lnTo>
                      <a:pt x="83" y="730"/>
                    </a:lnTo>
                    <a:cubicBezTo>
                      <a:pt x="83" y="708"/>
                      <a:pt x="91" y="687"/>
                      <a:pt x="105" y="671"/>
                    </a:cubicBezTo>
                    <a:lnTo>
                      <a:pt x="151" y="616"/>
                    </a:lnTo>
                    <a:cubicBezTo>
                      <a:pt x="163" y="601"/>
                      <a:pt x="170" y="583"/>
                      <a:pt x="170" y="564"/>
                    </a:cubicBezTo>
                    <a:lnTo>
                      <a:pt x="170" y="551"/>
                    </a:lnTo>
                    <a:lnTo>
                      <a:pt x="351" y="551"/>
                    </a:lnTo>
                    <a:cubicBezTo>
                      <a:pt x="355" y="563"/>
                      <a:pt x="360" y="575"/>
                      <a:pt x="368" y="583"/>
                    </a:cubicBezTo>
                    <a:cubicBezTo>
                      <a:pt x="385" y="600"/>
                      <a:pt x="397" y="622"/>
                      <a:pt x="404" y="645"/>
                    </a:cubicBezTo>
                    <a:lnTo>
                      <a:pt x="293" y="645"/>
                    </a:lnTo>
                    <a:cubicBezTo>
                      <a:pt x="295" y="638"/>
                      <a:pt x="293" y="630"/>
                      <a:pt x="287" y="626"/>
                    </a:cubicBezTo>
                    <a:cubicBezTo>
                      <a:pt x="279" y="621"/>
                      <a:pt x="269" y="623"/>
                      <a:pt x="264" y="630"/>
                    </a:cubicBezTo>
                    <a:cubicBezTo>
                      <a:pt x="258" y="637"/>
                      <a:pt x="221" y="650"/>
                      <a:pt x="185" y="658"/>
                    </a:cubicBezTo>
                    <a:close/>
                    <a:moveTo>
                      <a:pt x="110" y="397"/>
                    </a:moveTo>
                    <a:cubicBezTo>
                      <a:pt x="110" y="389"/>
                      <a:pt x="116" y="383"/>
                      <a:pt x="124" y="383"/>
                    </a:cubicBezTo>
                    <a:lnTo>
                      <a:pt x="158" y="383"/>
                    </a:lnTo>
                    <a:lnTo>
                      <a:pt x="182" y="383"/>
                    </a:lnTo>
                    <a:cubicBezTo>
                      <a:pt x="189" y="383"/>
                      <a:pt x="196" y="389"/>
                      <a:pt x="196" y="397"/>
                    </a:cubicBezTo>
                    <a:cubicBezTo>
                      <a:pt x="196" y="404"/>
                      <a:pt x="189" y="411"/>
                      <a:pt x="182" y="411"/>
                    </a:cubicBezTo>
                    <a:lnTo>
                      <a:pt x="124" y="411"/>
                    </a:lnTo>
                    <a:cubicBezTo>
                      <a:pt x="116" y="411"/>
                      <a:pt x="110" y="404"/>
                      <a:pt x="110" y="397"/>
                    </a:cubicBezTo>
                    <a:close/>
                    <a:moveTo>
                      <a:pt x="60" y="330"/>
                    </a:moveTo>
                    <a:cubicBezTo>
                      <a:pt x="60" y="319"/>
                      <a:pt x="69" y="310"/>
                      <a:pt x="79" y="310"/>
                    </a:cubicBezTo>
                    <a:lnTo>
                      <a:pt x="154" y="310"/>
                    </a:lnTo>
                    <a:lnTo>
                      <a:pt x="158" y="310"/>
                    </a:lnTo>
                    <a:cubicBezTo>
                      <a:pt x="169" y="310"/>
                      <a:pt x="178" y="319"/>
                      <a:pt x="178" y="330"/>
                    </a:cubicBezTo>
                    <a:cubicBezTo>
                      <a:pt x="178" y="341"/>
                      <a:pt x="169" y="349"/>
                      <a:pt x="158" y="349"/>
                    </a:cubicBezTo>
                    <a:lnTo>
                      <a:pt x="124" y="349"/>
                    </a:lnTo>
                    <a:lnTo>
                      <a:pt x="79" y="349"/>
                    </a:lnTo>
                    <a:cubicBezTo>
                      <a:pt x="69" y="349"/>
                      <a:pt x="60" y="341"/>
                      <a:pt x="60" y="330"/>
                    </a:cubicBezTo>
                    <a:close/>
                    <a:moveTo>
                      <a:pt x="79" y="166"/>
                    </a:moveTo>
                    <a:lnTo>
                      <a:pt x="158" y="166"/>
                    </a:lnTo>
                    <a:cubicBezTo>
                      <a:pt x="169" y="166"/>
                      <a:pt x="178" y="175"/>
                      <a:pt x="178" y="186"/>
                    </a:cubicBezTo>
                    <a:cubicBezTo>
                      <a:pt x="178" y="196"/>
                      <a:pt x="169" y="205"/>
                      <a:pt x="158" y="205"/>
                    </a:cubicBezTo>
                    <a:lnTo>
                      <a:pt x="154" y="205"/>
                    </a:lnTo>
                    <a:lnTo>
                      <a:pt x="79" y="205"/>
                    </a:lnTo>
                    <a:cubicBezTo>
                      <a:pt x="69" y="205"/>
                      <a:pt x="60" y="196"/>
                      <a:pt x="60" y="186"/>
                    </a:cubicBezTo>
                    <a:cubicBezTo>
                      <a:pt x="60" y="175"/>
                      <a:pt x="69" y="166"/>
                      <a:pt x="79" y="166"/>
                    </a:cubicBezTo>
                    <a:close/>
                    <a:moveTo>
                      <a:pt x="53" y="277"/>
                    </a:moveTo>
                    <a:cubicBezTo>
                      <a:pt x="42" y="277"/>
                      <a:pt x="34" y="268"/>
                      <a:pt x="34" y="258"/>
                    </a:cubicBezTo>
                    <a:cubicBezTo>
                      <a:pt x="34" y="247"/>
                      <a:pt x="42" y="238"/>
                      <a:pt x="53" y="238"/>
                    </a:cubicBezTo>
                    <a:lnTo>
                      <a:pt x="79" y="238"/>
                    </a:lnTo>
                    <a:lnTo>
                      <a:pt x="154" y="238"/>
                    </a:lnTo>
                    <a:cubicBezTo>
                      <a:pt x="164" y="238"/>
                      <a:pt x="173" y="247"/>
                      <a:pt x="173" y="258"/>
                    </a:cubicBezTo>
                    <a:cubicBezTo>
                      <a:pt x="173" y="268"/>
                      <a:pt x="164" y="277"/>
                      <a:pt x="154" y="277"/>
                    </a:cubicBezTo>
                    <a:lnTo>
                      <a:pt x="79" y="277"/>
                    </a:lnTo>
                    <a:lnTo>
                      <a:pt x="53" y="277"/>
                    </a:lnTo>
                    <a:close/>
                    <a:moveTo>
                      <a:pt x="317" y="117"/>
                    </a:moveTo>
                    <a:lnTo>
                      <a:pt x="297" y="117"/>
                    </a:lnTo>
                    <a:cubicBezTo>
                      <a:pt x="282" y="117"/>
                      <a:pt x="270" y="105"/>
                      <a:pt x="270" y="90"/>
                    </a:cubicBezTo>
                    <a:cubicBezTo>
                      <a:pt x="270" y="87"/>
                      <a:pt x="272" y="85"/>
                      <a:pt x="275" y="85"/>
                    </a:cubicBezTo>
                    <a:lnTo>
                      <a:pt x="338" y="85"/>
                    </a:lnTo>
                    <a:cubicBezTo>
                      <a:pt x="359" y="85"/>
                      <a:pt x="380" y="93"/>
                      <a:pt x="396" y="106"/>
                    </a:cubicBezTo>
                    <a:lnTo>
                      <a:pt x="451" y="153"/>
                    </a:lnTo>
                    <a:cubicBezTo>
                      <a:pt x="466" y="165"/>
                      <a:pt x="484" y="172"/>
                      <a:pt x="503" y="172"/>
                    </a:cubicBezTo>
                    <a:lnTo>
                      <a:pt x="516" y="172"/>
                    </a:lnTo>
                    <a:lnTo>
                      <a:pt x="516" y="353"/>
                    </a:lnTo>
                    <a:cubicBezTo>
                      <a:pt x="505" y="357"/>
                      <a:pt x="492" y="362"/>
                      <a:pt x="484" y="370"/>
                    </a:cubicBezTo>
                    <a:cubicBezTo>
                      <a:pt x="467" y="387"/>
                      <a:pt x="444" y="400"/>
                      <a:pt x="421" y="406"/>
                    </a:cubicBezTo>
                    <a:lnTo>
                      <a:pt x="421" y="295"/>
                    </a:lnTo>
                    <a:cubicBezTo>
                      <a:pt x="423" y="295"/>
                      <a:pt x="425" y="296"/>
                      <a:pt x="428" y="296"/>
                    </a:cubicBezTo>
                    <a:cubicBezTo>
                      <a:pt x="433" y="296"/>
                      <a:pt x="438" y="294"/>
                      <a:pt x="441" y="289"/>
                    </a:cubicBezTo>
                    <a:cubicBezTo>
                      <a:pt x="447" y="281"/>
                      <a:pt x="445" y="271"/>
                      <a:pt x="437" y="266"/>
                    </a:cubicBezTo>
                    <a:cubicBezTo>
                      <a:pt x="431" y="260"/>
                      <a:pt x="418" y="223"/>
                      <a:pt x="409" y="187"/>
                    </a:cubicBezTo>
                    <a:cubicBezTo>
                      <a:pt x="406" y="174"/>
                      <a:pt x="398" y="160"/>
                      <a:pt x="387" y="148"/>
                    </a:cubicBezTo>
                    <a:cubicBezTo>
                      <a:pt x="370" y="128"/>
                      <a:pt x="344" y="117"/>
                      <a:pt x="317" y="117"/>
                    </a:cubicBezTo>
                    <a:close/>
                    <a:moveTo>
                      <a:pt x="409" y="943"/>
                    </a:moveTo>
                    <a:cubicBezTo>
                      <a:pt x="409" y="951"/>
                      <a:pt x="403" y="957"/>
                      <a:pt x="395" y="957"/>
                    </a:cubicBezTo>
                    <a:cubicBezTo>
                      <a:pt x="387" y="957"/>
                      <a:pt x="381" y="951"/>
                      <a:pt x="381" y="943"/>
                    </a:cubicBezTo>
                    <a:lnTo>
                      <a:pt x="381" y="909"/>
                    </a:lnTo>
                    <a:lnTo>
                      <a:pt x="381" y="886"/>
                    </a:lnTo>
                    <a:cubicBezTo>
                      <a:pt x="381" y="878"/>
                      <a:pt x="387" y="872"/>
                      <a:pt x="395" y="872"/>
                    </a:cubicBezTo>
                    <a:cubicBezTo>
                      <a:pt x="403" y="872"/>
                      <a:pt x="409" y="878"/>
                      <a:pt x="409" y="886"/>
                    </a:cubicBezTo>
                    <a:lnTo>
                      <a:pt x="409" y="943"/>
                    </a:lnTo>
                    <a:close/>
                    <a:moveTo>
                      <a:pt x="347" y="988"/>
                    </a:moveTo>
                    <a:cubicBezTo>
                      <a:pt x="347" y="999"/>
                      <a:pt x="339" y="1007"/>
                      <a:pt x="328" y="1007"/>
                    </a:cubicBezTo>
                    <a:cubicBezTo>
                      <a:pt x="317" y="1007"/>
                      <a:pt x="309" y="999"/>
                      <a:pt x="309" y="988"/>
                    </a:cubicBezTo>
                    <a:lnTo>
                      <a:pt x="309" y="914"/>
                    </a:lnTo>
                    <a:lnTo>
                      <a:pt x="309" y="909"/>
                    </a:lnTo>
                    <a:cubicBezTo>
                      <a:pt x="309" y="898"/>
                      <a:pt x="317" y="890"/>
                      <a:pt x="328" y="890"/>
                    </a:cubicBezTo>
                    <a:cubicBezTo>
                      <a:pt x="339" y="890"/>
                      <a:pt x="347" y="898"/>
                      <a:pt x="347" y="909"/>
                    </a:cubicBezTo>
                    <a:lnTo>
                      <a:pt x="347" y="943"/>
                    </a:lnTo>
                    <a:lnTo>
                      <a:pt x="347" y="988"/>
                    </a:lnTo>
                    <a:close/>
                    <a:moveTo>
                      <a:pt x="275" y="1014"/>
                    </a:moveTo>
                    <a:cubicBezTo>
                      <a:pt x="275" y="1025"/>
                      <a:pt x="267" y="1034"/>
                      <a:pt x="256" y="1034"/>
                    </a:cubicBezTo>
                    <a:cubicBezTo>
                      <a:pt x="245" y="1034"/>
                      <a:pt x="237" y="1025"/>
                      <a:pt x="237" y="1014"/>
                    </a:cubicBezTo>
                    <a:lnTo>
                      <a:pt x="237" y="988"/>
                    </a:lnTo>
                    <a:lnTo>
                      <a:pt x="237" y="914"/>
                    </a:lnTo>
                    <a:cubicBezTo>
                      <a:pt x="237" y="903"/>
                      <a:pt x="245" y="894"/>
                      <a:pt x="256" y="894"/>
                    </a:cubicBezTo>
                    <a:cubicBezTo>
                      <a:pt x="267" y="894"/>
                      <a:pt x="275" y="903"/>
                      <a:pt x="275" y="914"/>
                    </a:cubicBezTo>
                    <a:lnTo>
                      <a:pt x="275" y="988"/>
                    </a:lnTo>
                    <a:lnTo>
                      <a:pt x="275" y="1014"/>
                    </a:lnTo>
                    <a:close/>
                    <a:moveTo>
                      <a:pt x="184" y="1007"/>
                    </a:moveTo>
                    <a:cubicBezTo>
                      <a:pt x="173" y="1007"/>
                      <a:pt x="164" y="999"/>
                      <a:pt x="164" y="988"/>
                    </a:cubicBezTo>
                    <a:lnTo>
                      <a:pt x="164" y="909"/>
                    </a:lnTo>
                    <a:cubicBezTo>
                      <a:pt x="164" y="898"/>
                      <a:pt x="173" y="890"/>
                      <a:pt x="184" y="890"/>
                    </a:cubicBezTo>
                    <a:cubicBezTo>
                      <a:pt x="194" y="890"/>
                      <a:pt x="203" y="898"/>
                      <a:pt x="203" y="909"/>
                    </a:cubicBezTo>
                    <a:lnTo>
                      <a:pt x="203" y="914"/>
                    </a:lnTo>
                    <a:lnTo>
                      <a:pt x="203" y="988"/>
                    </a:lnTo>
                    <a:cubicBezTo>
                      <a:pt x="203" y="999"/>
                      <a:pt x="194" y="1007"/>
                      <a:pt x="184" y="1007"/>
                    </a:cubicBezTo>
                    <a:close/>
                    <a:moveTo>
                      <a:pt x="659" y="124"/>
                    </a:moveTo>
                    <a:cubicBezTo>
                      <a:pt x="659" y="116"/>
                      <a:pt x="665" y="110"/>
                      <a:pt x="673" y="110"/>
                    </a:cubicBezTo>
                    <a:cubicBezTo>
                      <a:pt x="680" y="110"/>
                      <a:pt x="687" y="116"/>
                      <a:pt x="687" y="124"/>
                    </a:cubicBezTo>
                    <a:lnTo>
                      <a:pt x="687" y="158"/>
                    </a:lnTo>
                    <a:lnTo>
                      <a:pt x="687" y="182"/>
                    </a:lnTo>
                    <a:cubicBezTo>
                      <a:pt x="687" y="189"/>
                      <a:pt x="680" y="196"/>
                      <a:pt x="673" y="196"/>
                    </a:cubicBezTo>
                    <a:cubicBezTo>
                      <a:pt x="665" y="196"/>
                      <a:pt x="659" y="189"/>
                      <a:pt x="659" y="182"/>
                    </a:cubicBezTo>
                    <a:lnTo>
                      <a:pt x="659" y="124"/>
                    </a:lnTo>
                    <a:close/>
                    <a:moveTo>
                      <a:pt x="720" y="79"/>
                    </a:moveTo>
                    <a:cubicBezTo>
                      <a:pt x="720" y="69"/>
                      <a:pt x="729" y="60"/>
                      <a:pt x="739" y="60"/>
                    </a:cubicBezTo>
                    <a:cubicBezTo>
                      <a:pt x="750" y="60"/>
                      <a:pt x="759" y="69"/>
                      <a:pt x="759" y="79"/>
                    </a:cubicBezTo>
                    <a:lnTo>
                      <a:pt x="759" y="154"/>
                    </a:lnTo>
                    <a:lnTo>
                      <a:pt x="759" y="158"/>
                    </a:lnTo>
                    <a:cubicBezTo>
                      <a:pt x="759" y="169"/>
                      <a:pt x="750" y="178"/>
                      <a:pt x="739" y="178"/>
                    </a:cubicBezTo>
                    <a:cubicBezTo>
                      <a:pt x="729" y="178"/>
                      <a:pt x="720" y="169"/>
                      <a:pt x="720" y="158"/>
                    </a:cubicBezTo>
                    <a:lnTo>
                      <a:pt x="720" y="124"/>
                    </a:lnTo>
                    <a:lnTo>
                      <a:pt x="720" y="79"/>
                    </a:lnTo>
                    <a:close/>
                    <a:moveTo>
                      <a:pt x="792" y="53"/>
                    </a:moveTo>
                    <a:cubicBezTo>
                      <a:pt x="792" y="42"/>
                      <a:pt x="801" y="34"/>
                      <a:pt x="811" y="34"/>
                    </a:cubicBezTo>
                    <a:cubicBezTo>
                      <a:pt x="822" y="34"/>
                      <a:pt x="831" y="42"/>
                      <a:pt x="831" y="53"/>
                    </a:cubicBezTo>
                    <a:lnTo>
                      <a:pt x="831" y="79"/>
                    </a:lnTo>
                    <a:lnTo>
                      <a:pt x="831" y="154"/>
                    </a:lnTo>
                    <a:cubicBezTo>
                      <a:pt x="831" y="164"/>
                      <a:pt x="822" y="173"/>
                      <a:pt x="811" y="173"/>
                    </a:cubicBezTo>
                    <a:cubicBezTo>
                      <a:pt x="801" y="173"/>
                      <a:pt x="792" y="164"/>
                      <a:pt x="792" y="154"/>
                    </a:cubicBezTo>
                    <a:lnTo>
                      <a:pt x="792" y="79"/>
                    </a:lnTo>
                    <a:lnTo>
                      <a:pt x="792" y="53"/>
                    </a:lnTo>
                    <a:close/>
                    <a:moveTo>
                      <a:pt x="884" y="60"/>
                    </a:moveTo>
                    <a:cubicBezTo>
                      <a:pt x="894" y="60"/>
                      <a:pt x="903" y="69"/>
                      <a:pt x="903" y="79"/>
                    </a:cubicBezTo>
                    <a:lnTo>
                      <a:pt x="903" y="158"/>
                    </a:lnTo>
                    <a:cubicBezTo>
                      <a:pt x="903" y="169"/>
                      <a:pt x="894" y="178"/>
                      <a:pt x="884" y="178"/>
                    </a:cubicBezTo>
                    <a:cubicBezTo>
                      <a:pt x="873" y="178"/>
                      <a:pt x="864" y="169"/>
                      <a:pt x="864" y="158"/>
                    </a:cubicBezTo>
                    <a:lnTo>
                      <a:pt x="864" y="154"/>
                    </a:lnTo>
                    <a:lnTo>
                      <a:pt x="864" y="79"/>
                    </a:lnTo>
                    <a:cubicBezTo>
                      <a:pt x="864" y="69"/>
                      <a:pt x="873" y="60"/>
                      <a:pt x="884" y="60"/>
                    </a:cubicBezTo>
                    <a:close/>
                    <a:moveTo>
                      <a:pt x="942" y="473"/>
                    </a:moveTo>
                    <a:lnTo>
                      <a:pt x="984" y="423"/>
                    </a:lnTo>
                    <a:lnTo>
                      <a:pt x="1050" y="423"/>
                    </a:lnTo>
                    <a:cubicBezTo>
                      <a:pt x="1060" y="423"/>
                      <a:pt x="1067" y="415"/>
                      <a:pt x="1067" y="406"/>
                    </a:cubicBezTo>
                    <a:cubicBezTo>
                      <a:pt x="1067" y="397"/>
                      <a:pt x="1060" y="389"/>
                      <a:pt x="1050" y="389"/>
                    </a:cubicBezTo>
                    <a:lnTo>
                      <a:pt x="1006" y="389"/>
                    </a:lnTo>
                    <a:cubicBezTo>
                      <a:pt x="1014" y="373"/>
                      <a:pt x="1017" y="356"/>
                      <a:pt x="1017" y="338"/>
                    </a:cubicBezTo>
                    <a:lnTo>
                      <a:pt x="1017" y="275"/>
                    </a:lnTo>
                    <a:cubicBezTo>
                      <a:pt x="1017" y="254"/>
                      <a:pt x="1000" y="237"/>
                      <a:pt x="979" y="237"/>
                    </a:cubicBezTo>
                    <a:cubicBezTo>
                      <a:pt x="946" y="237"/>
                      <a:pt x="919" y="264"/>
                      <a:pt x="919" y="297"/>
                    </a:cubicBezTo>
                    <a:lnTo>
                      <a:pt x="919" y="317"/>
                    </a:lnTo>
                    <a:cubicBezTo>
                      <a:pt x="919" y="335"/>
                      <a:pt x="912" y="351"/>
                      <a:pt x="899" y="362"/>
                    </a:cubicBezTo>
                    <a:cubicBezTo>
                      <a:pt x="891" y="370"/>
                      <a:pt x="882" y="375"/>
                      <a:pt x="874" y="376"/>
                    </a:cubicBezTo>
                    <a:cubicBezTo>
                      <a:pt x="862" y="380"/>
                      <a:pt x="845" y="384"/>
                      <a:pt x="829" y="389"/>
                    </a:cubicBezTo>
                    <a:lnTo>
                      <a:pt x="549" y="389"/>
                    </a:lnTo>
                    <a:lnTo>
                      <a:pt x="549" y="150"/>
                    </a:lnTo>
                    <a:lnTo>
                      <a:pt x="625" y="150"/>
                    </a:lnTo>
                    <a:lnTo>
                      <a:pt x="625" y="182"/>
                    </a:lnTo>
                    <a:cubicBezTo>
                      <a:pt x="625" y="208"/>
                      <a:pt x="646" y="229"/>
                      <a:pt x="673" y="229"/>
                    </a:cubicBezTo>
                    <a:cubicBezTo>
                      <a:pt x="690" y="229"/>
                      <a:pt x="706" y="219"/>
                      <a:pt x="714" y="204"/>
                    </a:cubicBezTo>
                    <a:cubicBezTo>
                      <a:pt x="721" y="208"/>
                      <a:pt x="730" y="211"/>
                      <a:pt x="739" y="211"/>
                    </a:cubicBezTo>
                    <a:cubicBezTo>
                      <a:pt x="755" y="211"/>
                      <a:pt x="768" y="204"/>
                      <a:pt x="778" y="194"/>
                    </a:cubicBezTo>
                    <a:cubicBezTo>
                      <a:pt x="787" y="202"/>
                      <a:pt x="799" y="206"/>
                      <a:pt x="811" y="206"/>
                    </a:cubicBezTo>
                    <a:cubicBezTo>
                      <a:pt x="824" y="206"/>
                      <a:pt x="836" y="202"/>
                      <a:pt x="845" y="194"/>
                    </a:cubicBezTo>
                    <a:cubicBezTo>
                      <a:pt x="855" y="204"/>
                      <a:pt x="868" y="211"/>
                      <a:pt x="884" y="211"/>
                    </a:cubicBezTo>
                    <a:cubicBezTo>
                      <a:pt x="913" y="211"/>
                      <a:pt x="936" y="187"/>
                      <a:pt x="936" y="158"/>
                    </a:cubicBezTo>
                    <a:lnTo>
                      <a:pt x="936" y="150"/>
                    </a:lnTo>
                    <a:lnTo>
                      <a:pt x="1050" y="150"/>
                    </a:lnTo>
                    <a:cubicBezTo>
                      <a:pt x="1060" y="150"/>
                      <a:pt x="1067" y="143"/>
                      <a:pt x="1067" y="134"/>
                    </a:cubicBezTo>
                    <a:cubicBezTo>
                      <a:pt x="1067" y="124"/>
                      <a:pt x="1060" y="117"/>
                      <a:pt x="1050" y="117"/>
                    </a:cubicBezTo>
                    <a:lnTo>
                      <a:pt x="936" y="117"/>
                    </a:lnTo>
                    <a:lnTo>
                      <a:pt x="936" y="79"/>
                    </a:lnTo>
                    <a:cubicBezTo>
                      <a:pt x="936" y="50"/>
                      <a:pt x="913" y="27"/>
                      <a:pt x="884" y="27"/>
                    </a:cubicBezTo>
                    <a:cubicBezTo>
                      <a:pt x="875" y="27"/>
                      <a:pt x="867" y="29"/>
                      <a:pt x="860" y="32"/>
                    </a:cubicBezTo>
                    <a:cubicBezTo>
                      <a:pt x="852" y="14"/>
                      <a:pt x="833" y="0"/>
                      <a:pt x="811" y="0"/>
                    </a:cubicBezTo>
                    <a:cubicBezTo>
                      <a:pt x="790" y="0"/>
                      <a:pt x="771" y="14"/>
                      <a:pt x="763" y="32"/>
                    </a:cubicBezTo>
                    <a:cubicBezTo>
                      <a:pt x="756" y="29"/>
                      <a:pt x="748" y="27"/>
                      <a:pt x="739" y="27"/>
                    </a:cubicBezTo>
                    <a:cubicBezTo>
                      <a:pt x="710" y="27"/>
                      <a:pt x="687" y="50"/>
                      <a:pt x="687" y="79"/>
                    </a:cubicBezTo>
                    <a:cubicBezTo>
                      <a:pt x="682" y="78"/>
                      <a:pt x="677" y="77"/>
                      <a:pt x="673" y="77"/>
                    </a:cubicBezTo>
                    <a:cubicBezTo>
                      <a:pt x="649" y="77"/>
                      <a:pt x="629" y="94"/>
                      <a:pt x="626" y="117"/>
                    </a:cubicBezTo>
                    <a:lnTo>
                      <a:pt x="533" y="117"/>
                    </a:lnTo>
                    <a:cubicBezTo>
                      <a:pt x="524" y="117"/>
                      <a:pt x="516" y="124"/>
                      <a:pt x="516" y="134"/>
                    </a:cubicBezTo>
                    <a:lnTo>
                      <a:pt x="516" y="139"/>
                    </a:lnTo>
                    <a:lnTo>
                      <a:pt x="503" y="139"/>
                    </a:lnTo>
                    <a:cubicBezTo>
                      <a:pt x="492" y="139"/>
                      <a:pt x="481" y="135"/>
                      <a:pt x="473" y="127"/>
                    </a:cubicBezTo>
                    <a:lnTo>
                      <a:pt x="421" y="84"/>
                    </a:lnTo>
                    <a:lnTo>
                      <a:pt x="421" y="17"/>
                    </a:lnTo>
                    <a:cubicBezTo>
                      <a:pt x="421" y="8"/>
                      <a:pt x="413" y="0"/>
                      <a:pt x="404" y="0"/>
                    </a:cubicBezTo>
                    <a:cubicBezTo>
                      <a:pt x="395" y="0"/>
                      <a:pt x="388" y="8"/>
                      <a:pt x="388" y="17"/>
                    </a:cubicBezTo>
                    <a:lnTo>
                      <a:pt x="388" y="62"/>
                    </a:lnTo>
                    <a:cubicBezTo>
                      <a:pt x="372" y="55"/>
                      <a:pt x="355" y="52"/>
                      <a:pt x="338" y="52"/>
                    </a:cubicBezTo>
                    <a:lnTo>
                      <a:pt x="275" y="52"/>
                    </a:lnTo>
                    <a:cubicBezTo>
                      <a:pt x="254" y="52"/>
                      <a:pt x="237" y="69"/>
                      <a:pt x="237" y="90"/>
                    </a:cubicBezTo>
                    <a:cubicBezTo>
                      <a:pt x="237" y="123"/>
                      <a:pt x="264" y="150"/>
                      <a:pt x="297" y="150"/>
                    </a:cubicBezTo>
                    <a:lnTo>
                      <a:pt x="317" y="150"/>
                    </a:lnTo>
                    <a:cubicBezTo>
                      <a:pt x="335" y="150"/>
                      <a:pt x="351" y="157"/>
                      <a:pt x="362" y="170"/>
                    </a:cubicBezTo>
                    <a:cubicBezTo>
                      <a:pt x="370" y="178"/>
                      <a:pt x="375" y="187"/>
                      <a:pt x="376" y="195"/>
                    </a:cubicBezTo>
                    <a:cubicBezTo>
                      <a:pt x="379" y="206"/>
                      <a:pt x="383" y="221"/>
                      <a:pt x="388" y="235"/>
                    </a:cubicBezTo>
                    <a:cubicBezTo>
                      <a:pt x="388" y="235"/>
                      <a:pt x="388" y="235"/>
                      <a:pt x="388" y="235"/>
                    </a:cubicBezTo>
                    <a:lnTo>
                      <a:pt x="388" y="518"/>
                    </a:lnTo>
                    <a:lnTo>
                      <a:pt x="148" y="518"/>
                    </a:lnTo>
                    <a:lnTo>
                      <a:pt x="148" y="444"/>
                    </a:lnTo>
                    <a:lnTo>
                      <a:pt x="182" y="444"/>
                    </a:lnTo>
                    <a:cubicBezTo>
                      <a:pt x="208" y="444"/>
                      <a:pt x="229" y="423"/>
                      <a:pt x="229" y="397"/>
                    </a:cubicBezTo>
                    <a:cubicBezTo>
                      <a:pt x="229" y="379"/>
                      <a:pt x="219" y="363"/>
                      <a:pt x="204" y="355"/>
                    </a:cubicBezTo>
                    <a:cubicBezTo>
                      <a:pt x="208" y="348"/>
                      <a:pt x="211" y="339"/>
                      <a:pt x="211" y="330"/>
                    </a:cubicBezTo>
                    <a:cubicBezTo>
                      <a:pt x="211" y="315"/>
                      <a:pt x="204" y="301"/>
                      <a:pt x="194" y="291"/>
                    </a:cubicBezTo>
                    <a:cubicBezTo>
                      <a:pt x="202" y="282"/>
                      <a:pt x="206" y="271"/>
                      <a:pt x="206" y="258"/>
                    </a:cubicBezTo>
                    <a:cubicBezTo>
                      <a:pt x="206" y="245"/>
                      <a:pt x="202" y="233"/>
                      <a:pt x="194" y="224"/>
                    </a:cubicBezTo>
                    <a:cubicBezTo>
                      <a:pt x="204" y="215"/>
                      <a:pt x="211" y="201"/>
                      <a:pt x="211" y="186"/>
                    </a:cubicBezTo>
                    <a:cubicBezTo>
                      <a:pt x="211" y="156"/>
                      <a:pt x="187" y="133"/>
                      <a:pt x="158" y="133"/>
                    </a:cubicBezTo>
                    <a:lnTo>
                      <a:pt x="148" y="133"/>
                    </a:lnTo>
                    <a:lnTo>
                      <a:pt x="148" y="17"/>
                    </a:lnTo>
                    <a:cubicBezTo>
                      <a:pt x="148" y="8"/>
                      <a:pt x="141" y="0"/>
                      <a:pt x="132" y="0"/>
                    </a:cubicBezTo>
                    <a:cubicBezTo>
                      <a:pt x="123" y="0"/>
                      <a:pt x="115" y="8"/>
                      <a:pt x="115" y="17"/>
                    </a:cubicBezTo>
                    <a:lnTo>
                      <a:pt x="115" y="133"/>
                    </a:lnTo>
                    <a:lnTo>
                      <a:pt x="79" y="133"/>
                    </a:lnTo>
                    <a:cubicBezTo>
                      <a:pt x="50" y="133"/>
                      <a:pt x="27" y="156"/>
                      <a:pt x="27" y="186"/>
                    </a:cubicBezTo>
                    <a:cubicBezTo>
                      <a:pt x="27" y="194"/>
                      <a:pt x="29" y="202"/>
                      <a:pt x="32" y="209"/>
                    </a:cubicBezTo>
                    <a:cubicBezTo>
                      <a:pt x="14" y="217"/>
                      <a:pt x="0" y="236"/>
                      <a:pt x="0" y="258"/>
                    </a:cubicBezTo>
                    <a:cubicBezTo>
                      <a:pt x="0" y="279"/>
                      <a:pt x="14" y="298"/>
                      <a:pt x="32" y="306"/>
                    </a:cubicBezTo>
                    <a:cubicBezTo>
                      <a:pt x="29" y="313"/>
                      <a:pt x="27" y="321"/>
                      <a:pt x="27" y="330"/>
                    </a:cubicBezTo>
                    <a:cubicBezTo>
                      <a:pt x="27" y="359"/>
                      <a:pt x="50" y="383"/>
                      <a:pt x="79" y="383"/>
                    </a:cubicBezTo>
                    <a:cubicBezTo>
                      <a:pt x="78" y="387"/>
                      <a:pt x="77" y="392"/>
                      <a:pt x="77" y="397"/>
                    </a:cubicBezTo>
                    <a:cubicBezTo>
                      <a:pt x="77" y="420"/>
                      <a:pt x="93" y="439"/>
                      <a:pt x="115" y="443"/>
                    </a:cubicBezTo>
                    <a:lnTo>
                      <a:pt x="115" y="535"/>
                    </a:lnTo>
                    <a:cubicBezTo>
                      <a:pt x="115" y="544"/>
                      <a:pt x="123" y="551"/>
                      <a:pt x="132" y="551"/>
                    </a:cubicBezTo>
                    <a:lnTo>
                      <a:pt x="137" y="551"/>
                    </a:lnTo>
                    <a:lnTo>
                      <a:pt x="137" y="564"/>
                    </a:lnTo>
                    <a:cubicBezTo>
                      <a:pt x="137" y="575"/>
                      <a:pt x="133" y="586"/>
                      <a:pt x="126" y="595"/>
                    </a:cubicBezTo>
                    <a:lnTo>
                      <a:pt x="83" y="645"/>
                    </a:lnTo>
                    <a:lnTo>
                      <a:pt x="17" y="645"/>
                    </a:lnTo>
                    <a:cubicBezTo>
                      <a:pt x="8" y="645"/>
                      <a:pt x="0" y="652"/>
                      <a:pt x="0" y="661"/>
                    </a:cubicBezTo>
                    <a:cubicBezTo>
                      <a:pt x="0" y="671"/>
                      <a:pt x="8" y="678"/>
                      <a:pt x="17" y="678"/>
                    </a:cubicBezTo>
                    <a:lnTo>
                      <a:pt x="61" y="678"/>
                    </a:lnTo>
                    <a:cubicBezTo>
                      <a:pt x="54" y="694"/>
                      <a:pt x="50" y="712"/>
                      <a:pt x="50" y="730"/>
                    </a:cubicBezTo>
                    <a:lnTo>
                      <a:pt x="50" y="792"/>
                    </a:lnTo>
                    <a:cubicBezTo>
                      <a:pt x="50" y="813"/>
                      <a:pt x="67" y="830"/>
                      <a:pt x="88" y="830"/>
                    </a:cubicBezTo>
                    <a:cubicBezTo>
                      <a:pt x="121" y="830"/>
                      <a:pt x="148" y="803"/>
                      <a:pt x="148" y="770"/>
                    </a:cubicBezTo>
                    <a:lnTo>
                      <a:pt x="148" y="750"/>
                    </a:lnTo>
                    <a:cubicBezTo>
                      <a:pt x="148" y="733"/>
                      <a:pt x="156" y="716"/>
                      <a:pt x="168" y="705"/>
                    </a:cubicBezTo>
                    <a:cubicBezTo>
                      <a:pt x="177" y="698"/>
                      <a:pt x="185" y="693"/>
                      <a:pt x="193" y="691"/>
                    </a:cubicBezTo>
                    <a:cubicBezTo>
                      <a:pt x="206" y="688"/>
                      <a:pt x="222" y="683"/>
                      <a:pt x="238" y="678"/>
                    </a:cubicBezTo>
                    <a:lnTo>
                      <a:pt x="518" y="678"/>
                    </a:lnTo>
                    <a:lnTo>
                      <a:pt x="518" y="917"/>
                    </a:lnTo>
                    <a:lnTo>
                      <a:pt x="442" y="917"/>
                    </a:lnTo>
                    <a:lnTo>
                      <a:pt x="442" y="886"/>
                    </a:lnTo>
                    <a:cubicBezTo>
                      <a:pt x="442" y="860"/>
                      <a:pt x="421" y="838"/>
                      <a:pt x="395" y="838"/>
                    </a:cubicBezTo>
                    <a:cubicBezTo>
                      <a:pt x="377" y="838"/>
                      <a:pt x="361" y="848"/>
                      <a:pt x="353" y="863"/>
                    </a:cubicBezTo>
                    <a:cubicBezTo>
                      <a:pt x="346" y="859"/>
                      <a:pt x="337" y="856"/>
                      <a:pt x="328" y="856"/>
                    </a:cubicBezTo>
                    <a:cubicBezTo>
                      <a:pt x="313" y="856"/>
                      <a:pt x="299" y="863"/>
                      <a:pt x="289" y="873"/>
                    </a:cubicBezTo>
                    <a:cubicBezTo>
                      <a:pt x="280" y="866"/>
                      <a:pt x="269" y="861"/>
                      <a:pt x="256" y="861"/>
                    </a:cubicBezTo>
                    <a:cubicBezTo>
                      <a:pt x="243" y="861"/>
                      <a:pt x="231" y="866"/>
                      <a:pt x="222" y="873"/>
                    </a:cubicBezTo>
                    <a:cubicBezTo>
                      <a:pt x="213" y="863"/>
                      <a:pt x="199" y="856"/>
                      <a:pt x="184" y="856"/>
                    </a:cubicBezTo>
                    <a:cubicBezTo>
                      <a:pt x="155" y="856"/>
                      <a:pt x="131" y="880"/>
                      <a:pt x="131" y="909"/>
                    </a:cubicBezTo>
                    <a:lnTo>
                      <a:pt x="131" y="917"/>
                    </a:lnTo>
                    <a:lnTo>
                      <a:pt x="17" y="917"/>
                    </a:lnTo>
                    <a:cubicBezTo>
                      <a:pt x="8" y="917"/>
                      <a:pt x="0" y="925"/>
                      <a:pt x="0" y="934"/>
                    </a:cubicBezTo>
                    <a:cubicBezTo>
                      <a:pt x="0" y="943"/>
                      <a:pt x="8" y="950"/>
                      <a:pt x="17" y="950"/>
                    </a:cubicBezTo>
                    <a:lnTo>
                      <a:pt x="131" y="950"/>
                    </a:lnTo>
                    <a:lnTo>
                      <a:pt x="131" y="988"/>
                    </a:lnTo>
                    <a:cubicBezTo>
                      <a:pt x="131" y="1017"/>
                      <a:pt x="155" y="1041"/>
                      <a:pt x="184" y="1041"/>
                    </a:cubicBezTo>
                    <a:cubicBezTo>
                      <a:pt x="192" y="1041"/>
                      <a:pt x="200" y="1039"/>
                      <a:pt x="207" y="1035"/>
                    </a:cubicBezTo>
                    <a:cubicBezTo>
                      <a:pt x="215" y="1054"/>
                      <a:pt x="234" y="1067"/>
                      <a:pt x="256" y="1067"/>
                    </a:cubicBezTo>
                    <a:cubicBezTo>
                      <a:pt x="278" y="1067"/>
                      <a:pt x="296" y="1054"/>
                      <a:pt x="304" y="1035"/>
                    </a:cubicBezTo>
                    <a:cubicBezTo>
                      <a:pt x="312" y="1039"/>
                      <a:pt x="320" y="1041"/>
                      <a:pt x="328" y="1041"/>
                    </a:cubicBezTo>
                    <a:cubicBezTo>
                      <a:pt x="357" y="1041"/>
                      <a:pt x="381" y="1017"/>
                      <a:pt x="381" y="988"/>
                    </a:cubicBezTo>
                    <a:cubicBezTo>
                      <a:pt x="385" y="990"/>
                      <a:pt x="390" y="991"/>
                      <a:pt x="395" y="991"/>
                    </a:cubicBezTo>
                    <a:cubicBezTo>
                      <a:pt x="418" y="991"/>
                      <a:pt x="438" y="973"/>
                      <a:pt x="441" y="950"/>
                    </a:cubicBezTo>
                    <a:lnTo>
                      <a:pt x="535" y="950"/>
                    </a:lnTo>
                    <a:cubicBezTo>
                      <a:pt x="544" y="950"/>
                      <a:pt x="551" y="943"/>
                      <a:pt x="551" y="934"/>
                    </a:cubicBezTo>
                    <a:lnTo>
                      <a:pt x="551" y="929"/>
                    </a:lnTo>
                    <a:lnTo>
                      <a:pt x="564" y="929"/>
                    </a:lnTo>
                    <a:cubicBezTo>
                      <a:pt x="575" y="929"/>
                      <a:pt x="586" y="933"/>
                      <a:pt x="595" y="940"/>
                    </a:cubicBezTo>
                    <a:lnTo>
                      <a:pt x="646" y="984"/>
                    </a:lnTo>
                    <a:lnTo>
                      <a:pt x="646" y="1050"/>
                    </a:lnTo>
                    <a:cubicBezTo>
                      <a:pt x="646" y="1060"/>
                      <a:pt x="654" y="1067"/>
                      <a:pt x="663" y="1067"/>
                    </a:cubicBezTo>
                    <a:cubicBezTo>
                      <a:pt x="672" y="1067"/>
                      <a:pt x="680" y="1060"/>
                      <a:pt x="680" y="1050"/>
                    </a:cubicBezTo>
                    <a:lnTo>
                      <a:pt x="680" y="1005"/>
                    </a:lnTo>
                    <a:cubicBezTo>
                      <a:pt x="695" y="1012"/>
                      <a:pt x="712" y="1016"/>
                      <a:pt x="730" y="1016"/>
                    </a:cubicBezTo>
                    <a:lnTo>
                      <a:pt x="792" y="1016"/>
                    </a:lnTo>
                    <a:cubicBezTo>
                      <a:pt x="813" y="1016"/>
                      <a:pt x="830" y="999"/>
                      <a:pt x="830" y="978"/>
                    </a:cubicBezTo>
                    <a:cubicBezTo>
                      <a:pt x="830" y="944"/>
                      <a:pt x="803" y="917"/>
                      <a:pt x="770" y="917"/>
                    </a:cubicBezTo>
                    <a:lnTo>
                      <a:pt x="750" y="917"/>
                    </a:lnTo>
                    <a:cubicBezTo>
                      <a:pt x="733" y="917"/>
                      <a:pt x="716" y="910"/>
                      <a:pt x="705" y="898"/>
                    </a:cubicBezTo>
                    <a:cubicBezTo>
                      <a:pt x="698" y="889"/>
                      <a:pt x="693" y="881"/>
                      <a:pt x="691" y="873"/>
                    </a:cubicBezTo>
                    <a:cubicBezTo>
                      <a:pt x="688" y="861"/>
                      <a:pt x="684" y="847"/>
                      <a:pt x="680" y="833"/>
                    </a:cubicBezTo>
                    <a:lnTo>
                      <a:pt x="680" y="549"/>
                    </a:lnTo>
                    <a:lnTo>
                      <a:pt x="919" y="549"/>
                    </a:lnTo>
                    <a:lnTo>
                      <a:pt x="919" y="623"/>
                    </a:lnTo>
                    <a:lnTo>
                      <a:pt x="886" y="623"/>
                    </a:lnTo>
                    <a:cubicBezTo>
                      <a:pt x="860" y="623"/>
                      <a:pt x="838" y="645"/>
                      <a:pt x="838" y="671"/>
                    </a:cubicBezTo>
                    <a:cubicBezTo>
                      <a:pt x="838" y="689"/>
                      <a:pt x="848" y="704"/>
                      <a:pt x="863" y="712"/>
                    </a:cubicBezTo>
                    <a:cubicBezTo>
                      <a:pt x="859" y="720"/>
                      <a:pt x="856" y="728"/>
                      <a:pt x="856" y="738"/>
                    </a:cubicBezTo>
                    <a:cubicBezTo>
                      <a:pt x="856" y="753"/>
                      <a:pt x="863" y="766"/>
                      <a:pt x="873" y="776"/>
                    </a:cubicBezTo>
                    <a:cubicBezTo>
                      <a:pt x="866" y="785"/>
                      <a:pt x="861" y="797"/>
                      <a:pt x="861" y="810"/>
                    </a:cubicBezTo>
                    <a:cubicBezTo>
                      <a:pt x="861" y="822"/>
                      <a:pt x="866" y="834"/>
                      <a:pt x="873" y="843"/>
                    </a:cubicBezTo>
                    <a:cubicBezTo>
                      <a:pt x="863" y="853"/>
                      <a:pt x="856" y="867"/>
                      <a:pt x="856" y="882"/>
                    </a:cubicBezTo>
                    <a:cubicBezTo>
                      <a:pt x="856" y="911"/>
                      <a:pt x="880" y="935"/>
                      <a:pt x="909" y="935"/>
                    </a:cubicBezTo>
                    <a:lnTo>
                      <a:pt x="919" y="935"/>
                    </a:lnTo>
                    <a:lnTo>
                      <a:pt x="919" y="1050"/>
                    </a:lnTo>
                    <a:cubicBezTo>
                      <a:pt x="919" y="1060"/>
                      <a:pt x="926" y="1067"/>
                      <a:pt x="935" y="1067"/>
                    </a:cubicBezTo>
                    <a:cubicBezTo>
                      <a:pt x="945" y="1067"/>
                      <a:pt x="952" y="1060"/>
                      <a:pt x="952" y="1050"/>
                    </a:cubicBezTo>
                    <a:lnTo>
                      <a:pt x="952" y="935"/>
                    </a:lnTo>
                    <a:lnTo>
                      <a:pt x="988" y="935"/>
                    </a:lnTo>
                    <a:cubicBezTo>
                      <a:pt x="1017" y="935"/>
                      <a:pt x="1041" y="911"/>
                      <a:pt x="1041" y="882"/>
                    </a:cubicBezTo>
                    <a:cubicBezTo>
                      <a:pt x="1041" y="873"/>
                      <a:pt x="1039" y="865"/>
                      <a:pt x="1035" y="858"/>
                    </a:cubicBezTo>
                    <a:cubicBezTo>
                      <a:pt x="1054" y="850"/>
                      <a:pt x="1067" y="831"/>
                      <a:pt x="1067" y="810"/>
                    </a:cubicBezTo>
                    <a:cubicBezTo>
                      <a:pt x="1067" y="788"/>
                      <a:pt x="1054" y="769"/>
                      <a:pt x="1035" y="761"/>
                    </a:cubicBezTo>
                    <a:cubicBezTo>
                      <a:pt x="1039" y="754"/>
                      <a:pt x="1041" y="746"/>
                      <a:pt x="1041" y="738"/>
                    </a:cubicBezTo>
                    <a:cubicBezTo>
                      <a:pt x="1041" y="708"/>
                      <a:pt x="1017" y="685"/>
                      <a:pt x="988" y="685"/>
                    </a:cubicBezTo>
                    <a:cubicBezTo>
                      <a:pt x="990" y="680"/>
                      <a:pt x="991" y="676"/>
                      <a:pt x="991" y="671"/>
                    </a:cubicBezTo>
                    <a:cubicBezTo>
                      <a:pt x="991" y="648"/>
                      <a:pt x="974" y="629"/>
                      <a:pt x="952" y="624"/>
                    </a:cubicBezTo>
                    <a:lnTo>
                      <a:pt x="952" y="533"/>
                    </a:lnTo>
                    <a:cubicBezTo>
                      <a:pt x="952" y="524"/>
                      <a:pt x="945" y="516"/>
                      <a:pt x="935" y="516"/>
                    </a:cubicBezTo>
                    <a:lnTo>
                      <a:pt x="930" y="516"/>
                    </a:lnTo>
                    <a:lnTo>
                      <a:pt x="930" y="504"/>
                    </a:lnTo>
                    <a:cubicBezTo>
                      <a:pt x="930" y="492"/>
                      <a:pt x="934" y="481"/>
                      <a:pt x="942" y="47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Oval 294">
                <a:extLst>
                  <a:ext uri="{FF2B5EF4-FFF2-40B4-BE49-F238E27FC236}">
                    <a16:creationId xmlns:a16="http://schemas.microsoft.com/office/drawing/2014/main" id="{458C0559-AF39-1B6D-B73F-227C2952AF2F}"/>
                  </a:ext>
                </a:extLst>
              </p:cNvPr>
              <p:cNvSpPr>
                <a:spLocks noChangeArrowheads="1"/>
              </p:cNvSpPr>
              <p:nvPr/>
            </p:nvSpPr>
            <p:spPr bwMode="auto">
              <a:xfrm>
                <a:off x="1671638" y="1809751"/>
                <a:ext cx="39688" cy="412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Oval 295">
                <a:extLst>
                  <a:ext uri="{FF2B5EF4-FFF2-40B4-BE49-F238E27FC236}">
                    <a16:creationId xmlns:a16="http://schemas.microsoft.com/office/drawing/2014/main" id="{5929CDEA-F6A1-6368-70D9-1CADC7D567C7}"/>
                  </a:ext>
                </a:extLst>
              </p:cNvPr>
              <p:cNvSpPr>
                <a:spLocks noChangeArrowheads="1"/>
              </p:cNvSpPr>
              <p:nvPr/>
            </p:nvSpPr>
            <p:spPr bwMode="auto">
              <a:xfrm>
                <a:off x="1516063" y="1887538"/>
                <a:ext cx="39688" cy="39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Oval 296">
                <a:extLst>
                  <a:ext uri="{FF2B5EF4-FFF2-40B4-BE49-F238E27FC236}">
                    <a16:creationId xmlns:a16="http://schemas.microsoft.com/office/drawing/2014/main" id="{835FC6E4-5E2F-46C7-CF4B-AC60944126CB}"/>
                  </a:ext>
                </a:extLst>
              </p:cNvPr>
              <p:cNvSpPr>
                <a:spLocks noChangeArrowheads="1"/>
              </p:cNvSpPr>
              <p:nvPr/>
            </p:nvSpPr>
            <p:spPr bwMode="auto">
              <a:xfrm>
                <a:off x="1593850" y="2043113"/>
                <a:ext cx="39688" cy="39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8" name="Geographical_data" descr="{&quot;Key&quot;:&quot;POWER_USER_SHAPE_ICON&quot;,&quot;Value&quot;:&quot;POWER_USER_SHAPE_ICON_STYLE_1&quot;}">
              <a:extLst>
                <a:ext uri="{FF2B5EF4-FFF2-40B4-BE49-F238E27FC236}">
                  <a16:creationId xmlns:a16="http://schemas.microsoft.com/office/drawing/2014/main" id="{E3BB6E1C-40D1-E1A7-C0F0-FEE451D17FA9}"/>
                </a:ext>
              </a:extLst>
            </p:cNvPr>
            <p:cNvGrpSpPr>
              <a:grpSpLocks noChangeAspect="1"/>
            </p:cNvGrpSpPr>
            <p:nvPr/>
          </p:nvGrpSpPr>
          <p:grpSpPr>
            <a:xfrm>
              <a:off x="1173749" y="3080387"/>
              <a:ext cx="511671" cy="612000"/>
              <a:chOff x="8366126" y="3967163"/>
              <a:chExt cx="242888" cy="290513"/>
            </a:xfrm>
            <a:solidFill>
              <a:schemeClr val="bg1"/>
            </a:solidFill>
          </p:grpSpPr>
          <p:sp>
            <p:nvSpPr>
              <p:cNvPr id="179" name="Freeform 827">
                <a:extLst>
                  <a:ext uri="{FF2B5EF4-FFF2-40B4-BE49-F238E27FC236}">
                    <a16:creationId xmlns:a16="http://schemas.microsoft.com/office/drawing/2014/main" id="{2DD420D9-33A8-BFC1-7231-4E7612CCE1CD}"/>
                  </a:ext>
                </a:extLst>
              </p:cNvPr>
              <p:cNvSpPr>
                <a:spLocks/>
              </p:cNvSpPr>
              <p:nvPr/>
            </p:nvSpPr>
            <p:spPr bwMode="auto">
              <a:xfrm>
                <a:off x="8412164" y="3967163"/>
                <a:ext cx="144463" cy="25400"/>
              </a:xfrm>
              <a:custGeom>
                <a:avLst/>
                <a:gdLst>
                  <a:gd name="T0" fmla="*/ 17 w 707"/>
                  <a:gd name="T1" fmla="*/ 123 h 123"/>
                  <a:gd name="T2" fmla="*/ 354 w 707"/>
                  <a:gd name="T3" fmla="*/ 33 h 123"/>
                  <a:gd name="T4" fmla="*/ 690 w 707"/>
                  <a:gd name="T5" fmla="*/ 123 h 123"/>
                  <a:gd name="T6" fmla="*/ 707 w 707"/>
                  <a:gd name="T7" fmla="*/ 94 h 123"/>
                  <a:gd name="T8" fmla="*/ 354 w 707"/>
                  <a:gd name="T9" fmla="*/ 0 h 123"/>
                  <a:gd name="T10" fmla="*/ 0 w 707"/>
                  <a:gd name="T11" fmla="*/ 94 h 123"/>
                  <a:gd name="T12" fmla="*/ 17 w 707"/>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707" h="123">
                    <a:moveTo>
                      <a:pt x="17" y="123"/>
                    </a:moveTo>
                    <a:cubicBezTo>
                      <a:pt x="116" y="66"/>
                      <a:pt x="231" y="33"/>
                      <a:pt x="354" y="33"/>
                    </a:cubicBezTo>
                    <a:cubicBezTo>
                      <a:pt x="476" y="33"/>
                      <a:pt x="591" y="66"/>
                      <a:pt x="690" y="123"/>
                    </a:cubicBezTo>
                    <a:lnTo>
                      <a:pt x="707" y="94"/>
                    </a:lnTo>
                    <a:cubicBezTo>
                      <a:pt x="603" y="34"/>
                      <a:pt x="482" y="0"/>
                      <a:pt x="354" y="0"/>
                    </a:cubicBezTo>
                    <a:cubicBezTo>
                      <a:pt x="225" y="0"/>
                      <a:pt x="104" y="34"/>
                      <a:pt x="0" y="94"/>
                    </a:cubicBezTo>
                    <a:lnTo>
                      <a:pt x="17"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828">
                <a:extLst>
                  <a:ext uri="{FF2B5EF4-FFF2-40B4-BE49-F238E27FC236}">
                    <a16:creationId xmlns:a16="http://schemas.microsoft.com/office/drawing/2014/main" id="{78B027CE-6D2D-274E-0949-C914B64FB9FD}"/>
                  </a:ext>
                </a:extLst>
              </p:cNvPr>
              <p:cNvSpPr>
                <a:spLocks/>
              </p:cNvSpPr>
              <p:nvPr/>
            </p:nvSpPr>
            <p:spPr bwMode="auto">
              <a:xfrm>
                <a:off x="8408989" y="3967163"/>
                <a:ext cx="150813" cy="74613"/>
              </a:xfrm>
              <a:custGeom>
                <a:avLst/>
                <a:gdLst>
                  <a:gd name="T0" fmla="*/ 173 w 736"/>
                  <a:gd name="T1" fmla="*/ 335 h 366"/>
                  <a:gd name="T2" fmla="*/ 37 w 736"/>
                  <a:gd name="T3" fmla="*/ 100 h 366"/>
                  <a:gd name="T4" fmla="*/ 23 w 736"/>
                  <a:gd name="T5" fmla="*/ 109 h 366"/>
                  <a:gd name="T6" fmla="*/ 31 w 736"/>
                  <a:gd name="T7" fmla="*/ 123 h 366"/>
                  <a:gd name="T8" fmla="*/ 368 w 736"/>
                  <a:gd name="T9" fmla="*/ 33 h 366"/>
                  <a:gd name="T10" fmla="*/ 704 w 736"/>
                  <a:gd name="T11" fmla="*/ 123 h 366"/>
                  <a:gd name="T12" fmla="*/ 713 w 736"/>
                  <a:gd name="T13" fmla="*/ 109 h 366"/>
                  <a:gd name="T14" fmla="*/ 698 w 736"/>
                  <a:gd name="T15" fmla="*/ 100 h 366"/>
                  <a:gd name="T16" fmla="*/ 554 w 736"/>
                  <a:gd name="T17" fmla="*/ 350 h 366"/>
                  <a:gd name="T18" fmla="*/ 583 w 736"/>
                  <a:gd name="T19" fmla="*/ 366 h 366"/>
                  <a:gd name="T20" fmla="*/ 736 w 736"/>
                  <a:gd name="T21" fmla="*/ 103 h 366"/>
                  <a:gd name="T22" fmla="*/ 721 w 736"/>
                  <a:gd name="T23" fmla="*/ 94 h 366"/>
                  <a:gd name="T24" fmla="*/ 368 w 736"/>
                  <a:gd name="T25" fmla="*/ 0 h 366"/>
                  <a:gd name="T26" fmla="*/ 14 w 736"/>
                  <a:gd name="T27" fmla="*/ 94 h 366"/>
                  <a:gd name="T28" fmla="*/ 0 w 736"/>
                  <a:gd name="T29" fmla="*/ 103 h 366"/>
                  <a:gd name="T30" fmla="*/ 144 w 736"/>
                  <a:gd name="T31" fmla="*/ 352 h 366"/>
                  <a:gd name="T32" fmla="*/ 173 w 736"/>
                  <a:gd name="T33" fmla="*/ 33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6" h="366">
                    <a:moveTo>
                      <a:pt x="173" y="335"/>
                    </a:moveTo>
                    <a:lnTo>
                      <a:pt x="37" y="100"/>
                    </a:lnTo>
                    <a:lnTo>
                      <a:pt x="23" y="109"/>
                    </a:lnTo>
                    <a:lnTo>
                      <a:pt x="31" y="123"/>
                    </a:lnTo>
                    <a:cubicBezTo>
                      <a:pt x="130" y="66"/>
                      <a:pt x="245" y="33"/>
                      <a:pt x="368" y="33"/>
                    </a:cubicBezTo>
                    <a:cubicBezTo>
                      <a:pt x="490" y="33"/>
                      <a:pt x="605" y="66"/>
                      <a:pt x="704" y="123"/>
                    </a:cubicBezTo>
                    <a:lnTo>
                      <a:pt x="713" y="109"/>
                    </a:lnTo>
                    <a:lnTo>
                      <a:pt x="698" y="100"/>
                    </a:lnTo>
                    <a:lnTo>
                      <a:pt x="554" y="350"/>
                    </a:lnTo>
                    <a:lnTo>
                      <a:pt x="583" y="366"/>
                    </a:lnTo>
                    <a:lnTo>
                      <a:pt x="736" y="103"/>
                    </a:lnTo>
                    <a:lnTo>
                      <a:pt x="721" y="94"/>
                    </a:lnTo>
                    <a:cubicBezTo>
                      <a:pt x="617" y="34"/>
                      <a:pt x="497" y="0"/>
                      <a:pt x="368" y="0"/>
                    </a:cubicBezTo>
                    <a:cubicBezTo>
                      <a:pt x="239" y="0"/>
                      <a:pt x="118" y="34"/>
                      <a:pt x="14" y="94"/>
                    </a:cubicBezTo>
                    <a:lnTo>
                      <a:pt x="0" y="103"/>
                    </a:lnTo>
                    <a:lnTo>
                      <a:pt x="144" y="352"/>
                    </a:lnTo>
                    <a:lnTo>
                      <a:pt x="173" y="33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829">
                <a:extLst>
                  <a:ext uri="{FF2B5EF4-FFF2-40B4-BE49-F238E27FC236}">
                    <a16:creationId xmlns:a16="http://schemas.microsoft.com/office/drawing/2014/main" id="{1FB4A99F-B215-A970-427D-B4E383A600B8}"/>
                  </a:ext>
                </a:extLst>
              </p:cNvPr>
              <p:cNvSpPr>
                <a:spLocks/>
              </p:cNvSpPr>
              <p:nvPr/>
            </p:nvSpPr>
            <p:spPr bwMode="auto">
              <a:xfrm>
                <a:off x="8426451" y="3998913"/>
                <a:ext cx="115888" cy="17463"/>
              </a:xfrm>
              <a:custGeom>
                <a:avLst/>
                <a:gdLst>
                  <a:gd name="T0" fmla="*/ 13 w 567"/>
                  <a:gd name="T1" fmla="*/ 90 h 90"/>
                  <a:gd name="T2" fmla="*/ 284 w 567"/>
                  <a:gd name="T3" fmla="*/ 33 h 90"/>
                  <a:gd name="T4" fmla="*/ 554 w 567"/>
                  <a:gd name="T5" fmla="*/ 90 h 90"/>
                  <a:gd name="T6" fmla="*/ 567 w 567"/>
                  <a:gd name="T7" fmla="*/ 59 h 90"/>
                  <a:gd name="T8" fmla="*/ 284 w 567"/>
                  <a:gd name="T9" fmla="*/ 0 h 90"/>
                  <a:gd name="T10" fmla="*/ 0 w 567"/>
                  <a:gd name="T11" fmla="*/ 59 h 90"/>
                  <a:gd name="T12" fmla="*/ 13 w 567"/>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567" h="90">
                    <a:moveTo>
                      <a:pt x="13" y="90"/>
                    </a:moveTo>
                    <a:cubicBezTo>
                      <a:pt x="96" y="54"/>
                      <a:pt x="188" y="33"/>
                      <a:pt x="284" y="33"/>
                    </a:cubicBezTo>
                    <a:cubicBezTo>
                      <a:pt x="380" y="33"/>
                      <a:pt x="471" y="53"/>
                      <a:pt x="554" y="90"/>
                    </a:cubicBezTo>
                    <a:lnTo>
                      <a:pt x="567" y="59"/>
                    </a:lnTo>
                    <a:cubicBezTo>
                      <a:pt x="481" y="21"/>
                      <a:pt x="385" y="0"/>
                      <a:pt x="284" y="0"/>
                    </a:cubicBezTo>
                    <a:cubicBezTo>
                      <a:pt x="183" y="0"/>
                      <a:pt x="87" y="21"/>
                      <a:pt x="0" y="59"/>
                    </a:cubicBezTo>
                    <a:lnTo>
                      <a:pt x="13" y="9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830">
                <a:extLst>
                  <a:ext uri="{FF2B5EF4-FFF2-40B4-BE49-F238E27FC236}">
                    <a16:creationId xmlns:a16="http://schemas.microsoft.com/office/drawing/2014/main" id="{358367E6-6B1C-23FB-41CA-6CCE006B448E}"/>
                  </a:ext>
                </a:extLst>
              </p:cNvPr>
              <p:cNvSpPr>
                <a:spLocks/>
              </p:cNvSpPr>
              <p:nvPr/>
            </p:nvSpPr>
            <p:spPr bwMode="auto">
              <a:xfrm>
                <a:off x="8366126" y="4078288"/>
                <a:ext cx="38100" cy="68263"/>
              </a:xfrm>
              <a:custGeom>
                <a:avLst/>
                <a:gdLst>
                  <a:gd name="T0" fmla="*/ 166 w 181"/>
                  <a:gd name="T1" fmla="*/ 268 h 338"/>
                  <a:gd name="T2" fmla="*/ 49 w 181"/>
                  <a:gd name="T3" fmla="*/ 302 h 338"/>
                  <a:gd name="T4" fmla="*/ 53 w 181"/>
                  <a:gd name="T5" fmla="*/ 318 h 338"/>
                  <a:gd name="T6" fmla="*/ 68 w 181"/>
                  <a:gd name="T7" fmla="*/ 311 h 338"/>
                  <a:gd name="T8" fmla="*/ 33 w 181"/>
                  <a:gd name="T9" fmla="*/ 169 h 338"/>
                  <a:gd name="T10" fmla="*/ 68 w 181"/>
                  <a:gd name="T11" fmla="*/ 28 h 338"/>
                  <a:gd name="T12" fmla="*/ 53 w 181"/>
                  <a:gd name="T13" fmla="*/ 20 h 338"/>
                  <a:gd name="T14" fmla="*/ 48 w 181"/>
                  <a:gd name="T15" fmla="*/ 36 h 338"/>
                  <a:gd name="T16" fmla="*/ 171 w 181"/>
                  <a:gd name="T17" fmla="*/ 78 h 338"/>
                  <a:gd name="T18" fmla="*/ 181 w 181"/>
                  <a:gd name="T19" fmla="*/ 46 h 338"/>
                  <a:gd name="T20" fmla="*/ 45 w 181"/>
                  <a:gd name="T21" fmla="*/ 0 h 338"/>
                  <a:gd name="T22" fmla="*/ 38 w 181"/>
                  <a:gd name="T23" fmla="*/ 13 h 338"/>
                  <a:gd name="T24" fmla="*/ 0 w 181"/>
                  <a:gd name="T25" fmla="*/ 169 h 338"/>
                  <a:gd name="T26" fmla="*/ 38 w 181"/>
                  <a:gd name="T27" fmla="*/ 326 h 338"/>
                  <a:gd name="T28" fmla="*/ 45 w 181"/>
                  <a:gd name="T29" fmla="*/ 338 h 338"/>
                  <a:gd name="T30" fmla="*/ 175 w 181"/>
                  <a:gd name="T31" fmla="*/ 301 h 338"/>
                  <a:gd name="T32" fmla="*/ 166 w 181"/>
                  <a:gd name="T33" fmla="*/ 26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38">
                    <a:moveTo>
                      <a:pt x="166" y="268"/>
                    </a:moveTo>
                    <a:lnTo>
                      <a:pt x="49" y="302"/>
                    </a:lnTo>
                    <a:lnTo>
                      <a:pt x="53" y="318"/>
                    </a:lnTo>
                    <a:lnTo>
                      <a:pt x="68" y="311"/>
                    </a:lnTo>
                    <a:cubicBezTo>
                      <a:pt x="45" y="266"/>
                      <a:pt x="33" y="219"/>
                      <a:pt x="33" y="169"/>
                    </a:cubicBezTo>
                    <a:cubicBezTo>
                      <a:pt x="33" y="119"/>
                      <a:pt x="45" y="72"/>
                      <a:pt x="68" y="28"/>
                    </a:cubicBezTo>
                    <a:lnTo>
                      <a:pt x="53" y="20"/>
                    </a:lnTo>
                    <a:lnTo>
                      <a:pt x="48" y="36"/>
                    </a:lnTo>
                    <a:lnTo>
                      <a:pt x="171" y="78"/>
                    </a:lnTo>
                    <a:lnTo>
                      <a:pt x="181" y="46"/>
                    </a:lnTo>
                    <a:lnTo>
                      <a:pt x="45" y="0"/>
                    </a:lnTo>
                    <a:lnTo>
                      <a:pt x="38" y="13"/>
                    </a:lnTo>
                    <a:cubicBezTo>
                      <a:pt x="14" y="61"/>
                      <a:pt x="0" y="114"/>
                      <a:pt x="0" y="169"/>
                    </a:cubicBezTo>
                    <a:cubicBezTo>
                      <a:pt x="0" y="224"/>
                      <a:pt x="14" y="277"/>
                      <a:pt x="38" y="326"/>
                    </a:cubicBezTo>
                    <a:lnTo>
                      <a:pt x="45" y="338"/>
                    </a:lnTo>
                    <a:lnTo>
                      <a:pt x="175" y="301"/>
                    </a:lnTo>
                    <a:lnTo>
                      <a:pt x="166"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831">
                <a:extLst>
                  <a:ext uri="{FF2B5EF4-FFF2-40B4-BE49-F238E27FC236}">
                    <a16:creationId xmlns:a16="http://schemas.microsoft.com/office/drawing/2014/main" id="{C58A83C5-3ADA-02A4-3DDA-D749C49CEF82}"/>
                  </a:ext>
                </a:extLst>
              </p:cNvPr>
              <p:cNvSpPr>
                <a:spLocks/>
              </p:cNvSpPr>
              <p:nvPr/>
            </p:nvSpPr>
            <p:spPr bwMode="auto">
              <a:xfrm>
                <a:off x="8562976" y="4138613"/>
                <a:ext cx="22225" cy="12700"/>
              </a:xfrm>
              <a:custGeom>
                <a:avLst/>
                <a:gdLst>
                  <a:gd name="T0" fmla="*/ 0 w 110"/>
                  <a:gd name="T1" fmla="*/ 31 h 67"/>
                  <a:gd name="T2" fmla="*/ 99 w 110"/>
                  <a:gd name="T3" fmla="*/ 67 h 67"/>
                  <a:gd name="T4" fmla="*/ 110 w 110"/>
                  <a:gd name="T5" fmla="*/ 36 h 67"/>
                  <a:gd name="T6" fmla="*/ 12 w 110"/>
                  <a:gd name="T7" fmla="*/ 0 h 67"/>
                </a:gdLst>
                <a:ahLst/>
                <a:cxnLst>
                  <a:cxn ang="0">
                    <a:pos x="T0" y="T1"/>
                  </a:cxn>
                  <a:cxn ang="0">
                    <a:pos x="T2" y="T3"/>
                  </a:cxn>
                  <a:cxn ang="0">
                    <a:pos x="T4" y="T5"/>
                  </a:cxn>
                  <a:cxn ang="0">
                    <a:pos x="T6" y="T7"/>
                  </a:cxn>
                </a:cxnLst>
                <a:rect l="0" t="0" r="r" b="b"/>
                <a:pathLst>
                  <a:path w="110" h="67">
                    <a:moveTo>
                      <a:pt x="0" y="31"/>
                    </a:moveTo>
                    <a:lnTo>
                      <a:pt x="99" y="67"/>
                    </a:lnTo>
                    <a:lnTo>
                      <a:pt x="110" y="36"/>
                    </a:lnTo>
                    <a:lnTo>
                      <a:pt x="1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832">
                <a:extLst>
                  <a:ext uri="{FF2B5EF4-FFF2-40B4-BE49-F238E27FC236}">
                    <a16:creationId xmlns:a16="http://schemas.microsoft.com/office/drawing/2014/main" id="{F7FE8AD4-1DB5-3938-BDA8-A9305F022B00}"/>
                  </a:ext>
                </a:extLst>
              </p:cNvPr>
              <p:cNvSpPr>
                <a:spLocks/>
              </p:cNvSpPr>
              <p:nvPr/>
            </p:nvSpPr>
            <p:spPr bwMode="auto">
              <a:xfrm>
                <a:off x="8562976" y="4073526"/>
                <a:ext cx="22225" cy="14288"/>
              </a:xfrm>
              <a:custGeom>
                <a:avLst/>
                <a:gdLst>
                  <a:gd name="T0" fmla="*/ 98 w 111"/>
                  <a:gd name="T1" fmla="*/ 0 h 74"/>
                  <a:gd name="T2" fmla="*/ 0 w 111"/>
                  <a:gd name="T3" fmla="*/ 44 h 74"/>
                  <a:gd name="T4" fmla="*/ 13 w 111"/>
                  <a:gd name="T5" fmla="*/ 74 h 74"/>
                  <a:gd name="T6" fmla="*/ 111 w 111"/>
                  <a:gd name="T7" fmla="*/ 31 h 74"/>
                </a:gdLst>
                <a:ahLst/>
                <a:cxnLst>
                  <a:cxn ang="0">
                    <a:pos x="T0" y="T1"/>
                  </a:cxn>
                  <a:cxn ang="0">
                    <a:pos x="T2" y="T3"/>
                  </a:cxn>
                  <a:cxn ang="0">
                    <a:pos x="T4" y="T5"/>
                  </a:cxn>
                  <a:cxn ang="0">
                    <a:pos x="T6" y="T7"/>
                  </a:cxn>
                </a:cxnLst>
                <a:rect l="0" t="0" r="r" b="b"/>
                <a:pathLst>
                  <a:path w="111" h="74">
                    <a:moveTo>
                      <a:pt x="98" y="0"/>
                    </a:moveTo>
                    <a:lnTo>
                      <a:pt x="0" y="44"/>
                    </a:lnTo>
                    <a:lnTo>
                      <a:pt x="13" y="74"/>
                    </a:lnTo>
                    <a:lnTo>
                      <a:pt x="111" y="3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833">
                <a:extLst>
                  <a:ext uri="{FF2B5EF4-FFF2-40B4-BE49-F238E27FC236}">
                    <a16:creationId xmlns:a16="http://schemas.microsoft.com/office/drawing/2014/main" id="{1A7388E6-CA2F-E341-56D1-246594DC0BB3}"/>
                  </a:ext>
                </a:extLst>
              </p:cNvPr>
              <p:cNvSpPr>
                <a:spLocks/>
              </p:cNvSpPr>
              <p:nvPr/>
            </p:nvSpPr>
            <p:spPr bwMode="auto">
              <a:xfrm>
                <a:off x="8367714" y="4164013"/>
                <a:ext cx="106363" cy="93663"/>
              </a:xfrm>
              <a:custGeom>
                <a:avLst/>
                <a:gdLst>
                  <a:gd name="T0" fmla="*/ 482 w 515"/>
                  <a:gd name="T1" fmla="*/ 159 h 457"/>
                  <a:gd name="T2" fmla="*/ 437 w 515"/>
                  <a:gd name="T3" fmla="*/ 435 h 457"/>
                  <a:gd name="T4" fmla="*/ 454 w 515"/>
                  <a:gd name="T5" fmla="*/ 438 h 457"/>
                  <a:gd name="T6" fmla="*/ 456 w 515"/>
                  <a:gd name="T7" fmla="*/ 421 h 457"/>
                  <a:gd name="T8" fmla="*/ 36 w 515"/>
                  <a:gd name="T9" fmla="*/ 179 h 457"/>
                  <a:gd name="T10" fmla="*/ 23 w 515"/>
                  <a:gd name="T11" fmla="*/ 189 h 457"/>
                  <a:gd name="T12" fmla="*/ 34 w 515"/>
                  <a:gd name="T13" fmla="*/ 202 h 457"/>
                  <a:gd name="T14" fmla="*/ 251 w 515"/>
                  <a:gd name="T15" fmla="*/ 25 h 457"/>
                  <a:gd name="T16" fmla="*/ 230 w 515"/>
                  <a:gd name="T17" fmla="*/ 0 h 457"/>
                  <a:gd name="T18" fmla="*/ 0 w 515"/>
                  <a:gd name="T19" fmla="*/ 187 h 457"/>
                  <a:gd name="T20" fmla="*/ 10 w 515"/>
                  <a:gd name="T21" fmla="*/ 200 h 457"/>
                  <a:gd name="T22" fmla="*/ 451 w 515"/>
                  <a:gd name="T23" fmla="*/ 454 h 457"/>
                  <a:gd name="T24" fmla="*/ 467 w 515"/>
                  <a:gd name="T25" fmla="*/ 457 h 457"/>
                  <a:gd name="T26" fmla="*/ 515 w 515"/>
                  <a:gd name="T27" fmla="*/ 164 h 457"/>
                  <a:gd name="T28" fmla="*/ 482 w 515"/>
                  <a:gd name="T29" fmla="*/ 15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5" h="457">
                    <a:moveTo>
                      <a:pt x="482" y="159"/>
                    </a:moveTo>
                    <a:lnTo>
                      <a:pt x="437" y="435"/>
                    </a:lnTo>
                    <a:lnTo>
                      <a:pt x="454" y="438"/>
                    </a:lnTo>
                    <a:lnTo>
                      <a:pt x="456" y="421"/>
                    </a:lnTo>
                    <a:cubicBezTo>
                      <a:pt x="288" y="394"/>
                      <a:pt x="140" y="305"/>
                      <a:pt x="36" y="179"/>
                    </a:cubicBezTo>
                    <a:lnTo>
                      <a:pt x="23" y="189"/>
                    </a:lnTo>
                    <a:lnTo>
                      <a:pt x="34" y="202"/>
                    </a:lnTo>
                    <a:lnTo>
                      <a:pt x="251" y="25"/>
                    </a:lnTo>
                    <a:lnTo>
                      <a:pt x="230" y="0"/>
                    </a:lnTo>
                    <a:lnTo>
                      <a:pt x="0" y="187"/>
                    </a:lnTo>
                    <a:lnTo>
                      <a:pt x="10" y="200"/>
                    </a:lnTo>
                    <a:cubicBezTo>
                      <a:pt x="119" y="333"/>
                      <a:pt x="274" y="426"/>
                      <a:pt x="451" y="454"/>
                    </a:cubicBezTo>
                    <a:lnTo>
                      <a:pt x="467" y="457"/>
                    </a:lnTo>
                    <a:lnTo>
                      <a:pt x="515" y="164"/>
                    </a:lnTo>
                    <a:lnTo>
                      <a:pt x="482" y="15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834">
                <a:extLst>
                  <a:ext uri="{FF2B5EF4-FFF2-40B4-BE49-F238E27FC236}">
                    <a16:creationId xmlns:a16="http://schemas.microsoft.com/office/drawing/2014/main" id="{3AB0F5B3-FEB1-3C3C-8BDE-91DA6F85A81E}"/>
                  </a:ext>
                </a:extLst>
              </p:cNvPr>
              <p:cNvSpPr>
                <a:spLocks/>
              </p:cNvSpPr>
              <p:nvPr/>
            </p:nvSpPr>
            <p:spPr bwMode="auto">
              <a:xfrm>
                <a:off x="8391526" y="4183063"/>
                <a:ext cx="74613" cy="46038"/>
              </a:xfrm>
              <a:custGeom>
                <a:avLst/>
                <a:gdLst>
                  <a:gd name="T0" fmla="*/ 362 w 362"/>
                  <a:gd name="T1" fmla="*/ 192 h 224"/>
                  <a:gd name="T2" fmla="*/ 24 w 362"/>
                  <a:gd name="T3" fmla="*/ 0 h 224"/>
                  <a:gd name="T4" fmla="*/ 0 w 362"/>
                  <a:gd name="T5" fmla="*/ 23 h 224"/>
                  <a:gd name="T6" fmla="*/ 355 w 362"/>
                  <a:gd name="T7" fmla="*/ 224 h 224"/>
                  <a:gd name="T8" fmla="*/ 362 w 362"/>
                  <a:gd name="T9" fmla="*/ 192 h 224"/>
                </a:gdLst>
                <a:ahLst/>
                <a:cxnLst>
                  <a:cxn ang="0">
                    <a:pos x="T0" y="T1"/>
                  </a:cxn>
                  <a:cxn ang="0">
                    <a:pos x="T2" y="T3"/>
                  </a:cxn>
                  <a:cxn ang="0">
                    <a:pos x="T4" y="T5"/>
                  </a:cxn>
                  <a:cxn ang="0">
                    <a:pos x="T6" y="T7"/>
                  </a:cxn>
                  <a:cxn ang="0">
                    <a:pos x="T8" y="T9"/>
                  </a:cxn>
                </a:cxnLst>
                <a:rect l="0" t="0" r="r" b="b"/>
                <a:pathLst>
                  <a:path w="362" h="224">
                    <a:moveTo>
                      <a:pt x="362" y="192"/>
                    </a:moveTo>
                    <a:cubicBezTo>
                      <a:pt x="231" y="162"/>
                      <a:pt x="114" y="94"/>
                      <a:pt x="24" y="0"/>
                    </a:cubicBezTo>
                    <a:lnTo>
                      <a:pt x="0" y="23"/>
                    </a:lnTo>
                    <a:cubicBezTo>
                      <a:pt x="94" y="121"/>
                      <a:pt x="217" y="193"/>
                      <a:pt x="355" y="224"/>
                    </a:cubicBezTo>
                    <a:lnTo>
                      <a:pt x="362" y="19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835">
                <a:extLst>
                  <a:ext uri="{FF2B5EF4-FFF2-40B4-BE49-F238E27FC236}">
                    <a16:creationId xmlns:a16="http://schemas.microsoft.com/office/drawing/2014/main" id="{DA4649AC-F869-A786-FA82-665AF802B9B6}"/>
                  </a:ext>
                </a:extLst>
              </p:cNvPr>
              <p:cNvSpPr>
                <a:spLocks/>
              </p:cNvSpPr>
              <p:nvPr/>
            </p:nvSpPr>
            <p:spPr bwMode="auto">
              <a:xfrm>
                <a:off x="8494714" y="4164013"/>
                <a:ext cx="90488" cy="74613"/>
              </a:xfrm>
              <a:custGeom>
                <a:avLst/>
                <a:gdLst>
                  <a:gd name="T0" fmla="*/ 265 w 443"/>
                  <a:gd name="T1" fmla="*/ 25 h 364"/>
                  <a:gd name="T2" fmla="*/ 409 w 443"/>
                  <a:gd name="T3" fmla="*/ 143 h 364"/>
                  <a:gd name="T4" fmla="*/ 420 w 443"/>
                  <a:gd name="T5" fmla="*/ 130 h 364"/>
                  <a:gd name="T6" fmla="*/ 407 w 443"/>
                  <a:gd name="T7" fmla="*/ 120 h 364"/>
                  <a:gd name="T8" fmla="*/ 44 w 443"/>
                  <a:gd name="T9" fmla="*/ 329 h 364"/>
                  <a:gd name="T10" fmla="*/ 47 w 443"/>
                  <a:gd name="T11" fmla="*/ 345 h 364"/>
                  <a:gd name="T12" fmla="*/ 63 w 443"/>
                  <a:gd name="T13" fmla="*/ 342 h 364"/>
                  <a:gd name="T14" fmla="*/ 33 w 443"/>
                  <a:gd name="T15" fmla="*/ 151 h 364"/>
                  <a:gd name="T16" fmla="*/ 0 w 443"/>
                  <a:gd name="T17" fmla="*/ 156 h 364"/>
                  <a:gd name="T18" fmla="*/ 33 w 443"/>
                  <a:gd name="T19" fmla="*/ 364 h 364"/>
                  <a:gd name="T20" fmla="*/ 50 w 443"/>
                  <a:gd name="T21" fmla="*/ 362 h 364"/>
                  <a:gd name="T22" fmla="*/ 433 w 443"/>
                  <a:gd name="T23" fmla="*/ 141 h 364"/>
                  <a:gd name="T24" fmla="*/ 443 w 443"/>
                  <a:gd name="T25" fmla="*/ 128 h 364"/>
                  <a:gd name="T26" fmla="*/ 286 w 443"/>
                  <a:gd name="T27" fmla="*/ 0 h 364"/>
                  <a:gd name="T28" fmla="*/ 265 w 443"/>
                  <a:gd name="T29" fmla="*/ 2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364">
                    <a:moveTo>
                      <a:pt x="265" y="25"/>
                    </a:moveTo>
                    <a:lnTo>
                      <a:pt x="409" y="143"/>
                    </a:lnTo>
                    <a:lnTo>
                      <a:pt x="420" y="130"/>
                    </a:lnTo>
                    <a:lnTo>
                      <a:pt x="407" y="120"/>
                    </a:lnTo>
                    <a:cubicBezTo>
                      <a:pt x="318" y="229"/>
                      <a:pt x="190" y="305"/>
                      <a:pt x="44" y="329"/>
                    </a:cubicBezTo>
                    <a:lnTo>
                      <a:pt x="47" y="345"/>
                    </a:lnTo>
                    <a:lnTo>
                      <a:pt x="63" y="342"/>
                    </a:lnTo>
                    <a:lnTo>
                      <a:pt x="33" y="151"/>
                    </a:lnTo>
                    <a:lnTo>
                      <a:pt x="0" y="156"/>
                    </a:lnTo>
                    <a:lnTo>
                      <a:pt x="33" y="364"/>
                    </a:lnTo>
                    <a:lnTo>
                      <a:pt x="50" y="362"/>
                    </a:lnTo>
                    <a:cubicBezTo>
                      <a:pt x="204" y="337"/>
                      <a:pt x="338" y="256"/>
                      <a:pt x="433" y="141"/>
                    </a:cubicBezTo>
                    <a:lnTo>
                      <a:pt x="443" y="128"/>
                    </a:lnTo>
                    <a:lnTo>
                      <a:pt x="286" y="0"/>
                    </a:lnTo>
                    <a:lnTo>
                      <a:pt x="26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836">
                <a:extLst>
                  <a:ext uri="{FF2B5EF4-FFF2-40B4-BE49-F238E27FC236}">
                    <a16:creationId xmlns:a16="http://schemas.microsoft.com/office/drawing/2014/main" id="{F0E494D8-BC97-0C45-2115-EA995174D676}"/>
                  </a:ext>
                </a:extLst>
              </p:cNvPr>
              <p:cNvSpPr>
                <a:spLocks/>
              </p:cNvSpPr>
              <p:nvPr/>
            </p:nvSpPr>
            <p:spPr bwMode="auto">
              <a:xfrm>
                <a:off x="8367714" y="4154488"/>
                <a:ext cx="25400" cy="36513"/>
              </a:xfrm>
              <a:custGeom>
                <a:avLst/>
                <a:gdLst>
                  <a:gd name="T0" fmla="*/ 123 w 123"/>
                  <a:gd name="T1" fmla="*/ 157 h 178"/>
                  <a:gd name="T2" fmla="*/ 32 w 123"/>
                  <a:gd name="T3" fmla="*/ 0 h 178"/>
                  <a:gd name="T4" fmla="*/ 0 w 123"/>
                  <a:gd name="T5" fmla="*/ 11 h 178"/>
                  <a:gd name="T6" fmla="*/ 97 w 123"/>
                  <a:gd name="T7" fmla="*/ 178 h 178"/>
                  <a:gd name="T8" fmla="*/ 123 w 123"/>
                  <a:gd name="T9" fmla="*/ 157 h 178"/>
                </a:gdLst>
                <a:ahLst/>
                <a:cxnLst>
                  <a:cxn ang="0">
                    <a:pos x="T0" y="T1"/>
                  </a:cxn>
                  <a:cxn ang="0">
                    <a:pos x="T2" y="T3"/>
                  </a:cxn>
                  <a:cxn ang="0">
                    <a:pos x="T4" y="T5"/>
                  </a:cxn>
                  <a:cxn ang="0">
                    <a:pos x="T6" y="T7"/>
                  </a:cxn>
                  <a:cxn ang="0">
                    <a:pos x="T8" y="T9"/>
                  </a:cxn>
                </a:cxnLst>
                <a:rect l="0" t="0" r="r" b="b"/>
                <a:pathLst>
                  <a:path w="123" h="178">
                    <a:moveTo>
                      <a:pt x="123" y="157"/>
                    </a:moveTo>
                    <a:cubicBezTo>
                      <a:pt x="84" y="110"/>
                      <a:pt x="53" y="57"/>
                      <a:pt x="32" y="0"/>
                    </a:cubicBezTo>
                    <a:lnTo>
                      <a:pt x="0" y="11"/>
                    </a:lnTo>
                    <a:cubicBezTo>
                      <a:pt x="24" y="72"/>
                      <a:pt x="56" y="128"/>
                      <a:pt x="97" y="178"/>
                    </a:cubicBezTo>
                    <a:lnTo>
                      <a:pt x="123"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837">
                <a:extLst>
                  <a:ext uri="{FF2B5EF4-FFF2-40B4-BE49-F238E27FC236}">
                    <a16:creationId xmlns:a16="http://schemas.microsoft.com/office/drawing/2014/main" id="{F083BBD8-29D9-949E-CE04-5C7D6CAD2002}"/>
                  </a:ext>
                </a:extLst>
              </p:cNvPr>
              <p:cNvSpPr>
                <a:spLocks/>
              </p:cNvSpPr>
              <p:nvPr/>
            </p:nvSpPr>
            <p:spPr bwMode="auto">
              <a:xfrm>
                <a:off x="8464551" y="4229101"/>
                <a:ext cx="39688" cy="7938"/>
              </a:xfrm>
              <a:custGeom>
                <a:avLst/>
                <a:gdLst>
                  <a:gd name="T0" fmla="*/ 188 w 193"/>
                  <a:gd name="T1" fmla="*/ 0 h 40"/>
                  <a:gd name="T2" fmla="*/ 97 w 193"/>
                  <a:gd name="T3" fmla="*/ 7 h 40"/>
                  <a:gd name="T4" fmla="*/ 6 w 193"/>
                  <a:gd name="T5" fmla="*/ 0 h 40"/>
                  <a:gd name="T6" fmla="*/ 0 w 193"/>
                  <a:gd name="T7" fmla="*/ 33 h 40"/>
                  <a:gd name="T8" fmla="*/ 97 w 193"/>
                  <a:gd name="T9" fmla="*/ 40 h 40"/>
                  <a:gd name="T10" fmla="*/ 193 w 193"/>
                  <a:gd name="T11" fmla="*/ 33 h 40"/>
                  <a:gd name="T12" fmla="*/ 188 w 1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93" h="40">
                    <a:moveTo>
                      <a:pt x="188" y="0"/>
                    </a:moveTo>
                    <a:cubicBezTo>
                      <a:pt x="158" y="5"/>
                      <a:pt x="128" y="7"/>
                      <a:pt x="97" y="7"/>
                    </a:cubicBezTo>
                    <a:cubicBezTo>
                      <a:pt x="66" y="7"/>
                      <a:pt x="35" y="5"/>
                      <a:pt x="6" y="0"/>
                    </a:cubicBezTo>
                    <a:lnTo>
                      <a:pt x="0" y="33"/>
                    </a:lnTo>
                    <a:cubicBezTo>
                      <a:pt x="32" y="38"/>
                      <a:pt x="64" y="40"/>
                      <a:pt x="97" y="40"/>
                    </a:cubicBezTo>
                    <a:cubicBezTo>
                      <a:pt x="130" y="40"/>
                      <a:pt x="162" y="38"/>
                      <a:pt x="193" y="33"/>
                    </a:cubicBezTo>
                    <a:lnTo>
                      <a:pt x="1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838">
                <a:extLst>
                  <a:ext uri="{FF2B5EF4-FFF2-40B4-BE49-F238E27FC236}">
                    <a16:creationId xmlns:a16="http://schemas.microsoft.com/office/drawing/2014/main" id="{713ACAED-B13F-3E19-D0A7-9B182ED3810E}"/>
                  </a:ext>
                </a:extLst>
              </p:cNvPr>
              <p:cNvSpPr>
                <a:spLocks/>
              </p:cNvSpPr>
              <p:nvPr/>
            </p:nvSpPr>
            <p:spPr bwMode="auto">
              <a:xfrm>
                <a:off x="8542339" y="4003676"/>
                <a:ext cx="66675" cy="187325"/>
              </a:xfrm>
              <a:custGeom>
                <a:avLst/>
                <a:gdLst>
                  <a:gd name="T0" fmla="*/ 0 w 320"/>
                  <a:gd name="T1" fmla="*/ 29 h 908"/>
                  <a:gd name="T2" fmla="*/ 286 w 320"/>
                  <a:gd name="T3" fmla="*/ 525 h 908"/>
                  <a:gd name="T4" fmla="*/ 158 w 320"/>
                  <a:gd name="T5" fmla="*/ 887 h 908"/>
                  <a:gd name="T6" fmla="*/ 184 w 320"/>
                  <a:gd name="T7" fmla="*/ 908 h 908"/>
                  <a:gd name="T8" fmla="*/ 320 w 320"/>
                  <a:gd name="T9" fmla="*/ 525 h 908"/>
                  <a:gd name="T10" fmla="*/ 17 w 320"/>
                  <a:gd name="T11" fmla="*/ 0 h 908"/>
                  <a:gd name="T12" fmla="*/ 0 w 320"/>
                  <a:gd name="T13" fmla="*/ 29 h 908"/>
                </a:gdLst>
                <a:ahLst/>
                <a:cxnLst>
                  <a:cxn ang="0">
                    <a:pos x="T0" y="T1"/>
                  </a:cxn>
                  <a:cxn ang="0">
                    <a:pos x="T2" y="T3"/>
                  </a:cxn>
                  <a:cxn ang="0">
                    <a:pos x="T4" y="T5"/>
                  </a:cxn>
                  <a:cxn ang="0">
                    <a:pos x="T6" y="T7"/>
                  </a:cxn>
                  <a:cxn ang="0">
                    <a:pos x="T8" y="T9"/>
                  </a:cxn>
                  <a:cxn ang="0">
                    <a:pos x="T10" y="T11"/>
                  </a:cxn>
                  <a:cxn ang="0">
                    <a:pos x="T12" y="T13"/>
                  </a:cxn>
                </a:cxnLst>
                <a:rect l="0" t="0" r="r" b="b"/>
                <a:pathLst>
                  <a:path w="320" h="908">
                    <a:moveTo>
                      <a:pt x="0" y="29"/>
                    </a:moveTo>
                    <a:cubicBezTo>
                      <a:pt x="171" y="128"/>
                      <a:pt x="286" y="313"/>
                      <a:pt x="286" y="525"/>
                    </a:cubicBezTo>
                    <a:cubicBezTo>
                      <a:pt x="286" y="663"/>
                      <a:pt x="238" y="788"/>
                      <a:pt x="158" y="887"/>
                    </a:cubicBezTo>
                    <a:lnTo>
                      <a:pt x="184" y="908"/>
                    </a:lnTo>
                    <a:cubicBezTo>
                      <a:pt x="269" y="804"/>
                      <a:pt x="320" y="671"/>
                      <a:pt x="320" y="525"/>
                    </a:cubicBezTo>
                    <a:cubicBezTo>
                      <a:pt x="320" y="301"/>
                      <a:pt x="198" y="105"/>
                      <a:pt x="17" y="0"/>
                    </a:cubicBez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839">
                <a:extLst>
                  <a:ext uri="{FF2B5EF4-FFF2-40B4-BE49-F238E27FC236}">
                    <a16:creationId xmlns:a16="http://schemas.microsoft.com/office/drawing/2014/main" id="{FC3D8A46-41B2-78BC-2441-E8477568AD09}"/>
                  </a:ext>
                </a:extLst>
              </p:cNvPr>
              <p:cNvSpPr>
                <a:spLocks/>
              </p:cNvSpPr>
              <p:nvPr/>
            </p:nvSpPr>
            <p:spPr bwMode="auto">
              <a:xfrm>
                <a:off x="8378826" y="4003676"/>
                <a:ext cx="46038" cy="46038"/>
              </a:xfrm>
              <a:custGeom>
                <a:avLst/>
                <a:gdLst>
                  <a:gd name="T0" fmla="*/ 28 w 226"/>
                  <a:gd name="T1" fmla="*/ 220 h 220"/>
                  <a:gd name="T2" fmla="*/ 226 w 226"/>
                  <a:gd name="T3" fmla="*/ 29 h 220"/>
                  <a:gd name="T4" fmla="*/ 209 w 226"/>
                  <a:gd name="T5" fmla="*/ 0 h 220"/>
                  <a:gd name="T6" fmla="*/ 0 w 226"/>
                  <a:gd name="T7" fmla="*/ 202 h 220"/>
                  <a:gd name="T8" fmla="*/ 28 w 226"/>
                  <a:gd name="T9" fmla="*/ 220 h 220"/>
                </a:gdLst>
                <a:ahLst/>
                <a:cxnLst>
                  <a:cxn ang="0">
                    <a:pos x="T0" y="T1"/>
                  </a:cxn>
                  <a:cxn ang="0">
                    <a:pos x="T2" y="T3"/>
                  </a:cxn>
                  <a:cxn ang="0">
                    <a:pos x="T4" y="T5"/>
                  </a:cxn>
                  <a:cxn ang="0">
                    <a:pos x="T6" y="T7"/>
                  </a:cxn>
                  <a:cxn ang="0">
                    <a:pos x="T8" y="T9"/>
                  </a:cxn>
                </a:cxnLst>
                <a:rect l="0" t="0" r="r" b="b"/>
                <a:pathLst>
                  <a:path w="226" h="220">
                    <a:moveTo>
                      <a:pt x="28" y="220"/>
                    </a:moveTo>
                    <a:cubicBezTo>
                      <a:pt x="77" y="142"/>
                      <a:pt x="146" y="76"/>
                      <a:pt x="226" y="29"/>
                    </a:cubicBezTo>
                    <a:lnTo>
                      <a:pt x="209" y="0"/>
                    </a:lnTo>
                    <a:cubicBezTo>
                      <a:pt x="124" y="50"/>
                      <a:pt x="52" y="119"/>
                      <a:pt x="0" y="202"/>
                    </a:cubicBezTo>
                    <a:lnTo>
                      <a:pt x="28" y="22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840">
                <a:extLst>
                  <a:ext uri="{FF2B5EF4-FFF2-40B4-BE49-F238E27FC236}">
                    <a16:creationId xmlns:a16="http://schemas.microsoft.com/office/drawing/2014/main" id="{8B5B0068-C5B3-415B-1386-68F267692EAE}"/>
                  </a:ext>
                </a:extLst>
              </p:cNvPr>
              <p:cNvSpPr>
                <a:spLocks/>
              </p:cNvSpPr>
              <p:nvPr/>
            </p:nvSpPr>
            <p:spPr bwMode="auto">
              <a:xfrm>
                <a:off x="8451851" y="4038601"/>
                <a:ext cx="104775" cy="63500"/>
              </a:xfrm>
              <a:custGeom>
                <a:avLst/>
                <a:gdLst>
                  <a:gd name="T0" fmla="*/ 444 w 508"/>
                  <a:gd name="T1" fmla="*/ 180 h 310"/>
                  <a:gd name="T2" fmla="*/ 347 w 508"/>
                  <a:gd name="T3" fmla="*/ 175 h 310"/>
                  <a:gd name="T4" fmla="*/ 372 w 508"/>
                  <a:gd name="T5" fmla="*/ 219 h 310"/>
                  <a:gd name="T6" fmla="*/ 392 w 508"/>
                  <a:gd name="T7" fmla="*/ 234 h 310"/>
                  <a:gd name="T8" fmla="*/ 328 w 508"/>
                  <a:gd name="T9" fmla="*/ 277 h 310"/>
                  <a:gd name="T10" fmla="*/ 315 w 508"/>
                  <a:gd name="T11" fmla="*/ 239 h 310"/>
                  <a:gd name="T12" fmla="*/ 275 w 508"/>
                  <a:gd name="T13" fmla="*/ 159 h 310"/>
                  <a:gd name="T14" fmla="*/ 261 w 508"/>
                  <a:gd name="T15" fmla="*/ 112 h 310"/>
                  <a:gd name="T16" fmla="*/ 246 w 508"/>
                  <a:gd name="T17" fmla="*/ 107 h 310"/>
                  <a:gd name="T18" fmla="*/ 248 w 508"/>
                  <a:gd name="T19" fmla="*/ 110 h 310"/>
                  <a:gd name="T20" fmla="*/ 248 w 508"/>
                  <a:gd name="T21" fmla="*/ 111 h 310"/>
                  <a:gd name="T22" fmla="*/ 248 w 508"/>
                  <a:gd name="T23" fmla="*/ 110 h 310"/>
                  <a:gd name="T24" fmla="*/ 248 w 508"/>
                  <a:gd name="T25" fmla="*/ 110 h 310"/>
                  <a:gd name="T26" fmla="*/ 248 w 508"/>
                  <a:gd name="T27" fmla="*/ 111 h 310"/>
                  <a:gd name="T28" fmla="*/ 297 w 508"/>
                  <a:gd name="T29" fmla="*/ 92 h 310"/>
                  <a:gd name="T30" fmla="*/ 266 w 508"/>
                  <a:gd name="T31" fmla="*/ 37 h 310"/>
                  <a:gd name="T32" fmla="*/ 201 w 508"/>
                  <a:gd name="T33" fmla="*/ 61 h 310"/>
                  <a:gd name="T34" fmla="*/ 169 w 508"/>
                  <a:gd name="T35" fmla="*/ 94 h 310"/>
                  <a:gd name="T36" fmla="*/ 168 w 508"/>
                  <a:gd name="T37" fmla="*/ 96 h 310"/>
                  <a:gd name="T38" fmla="*/ 163 w 508"/>
                  <a:gd name="T39" fmla="*/ 75 h 310"/>
                  <a:gd name="T40" fmla="*/ 99 w 508"/>
                  <a:gd name="T41" fmla="*/ 62 h 310"/>
                  <a:gd name="T42" fmla="*/ 39 w 508"/>
                  <a:gd name="T43" fmla="*/ 118 h 310"/>
                  <a:gd name="T44" fmla="*/ 37 w 508"/>
                  <a:gd name="T45" fmla="*/ 117 h 310"/>
                  <a:gd name="T46" fmla="*/ 34 w 508"/>
                  <a:gd name="T47" fmla="*/ 116 h 310"/>
                  <a:gd name="T48" fmla="*/ 34 w 508"/>
                  <a:gd name="T49" fmla="*/ 116 h 310"/>
                  <a:gd name="T50" fmla="*/ 54 w 508"/>
                  <a:gd name="T51" fmla="*/ 71 h 310"/>
                  <a:gd name="T52" fmla="*/ 114 w 508"/>
                  <a:gd name="T53" fmla="*/ 26 h 310"/>
                  <a:gd name="T54" fmla="*/ 21 w 508"/>
                  <a:gd name="T55" fmla="*/ 65 h 310"/>
                  <a:gd name="T56" fmla="*/ 0 w 508"/>
                  <a:gd name="T57" fmla="*/ 114 h 310"/>
                  <a:gd name="T58" fmla="*/ 39 w 508"/>
                  <a:gd name="T59" fmla="*/ 141 h 310"/>
                  <a:gd name="T60" fmla="*/ 39 w 508"/>
                  <a:gd name="T61" fmla="*/ 150 h 310"/>
                  <a:gd name="T62" fmla="*/ 116 w 508"/>
                  <a:gd name="T63" fmla="*/ 90 h 310"/>
                  <a:gd name="T64" fmla="*/ 135 w 508"/>
                  <a:gd name="T65" fmla="*/ 98 h 310"/>
                  <a:gd name="T66" fmla="*/ 201 w 508"/>
                  <a:gd name="T67" fmla="*/ 115 h 310"/>
                  <a:gd name="T68" fmla="*/ 242 w 508"/>
                  <a:gd name="T69" fmla="*/ 74 h 310"/>
                  <a:gd name="T70" fmla="*/ 266 w 508"/>
                  <a:gd name="T71" fmla="*/ 70 h 310"/>
                  <a:gd name="T72" fmla="*/ 277 w 508"/>
                  <a:gd name="T73" fmla="*/ 73 h 310"/>
                  <a:gd name="T74" fmla="*/ 280 w 508"/>
                  <a:gd name="T75" fmla="*/ 71 h 310"/>
                  <a:gd name="T76" fmla="*/ 284 w 508"/>
                  <a:gd name="T77" fmla="*/ 69 h 310"/>
                  <a:gd name="T78" fmla="*/ 283 w 508"/>
                  <a:gd name="T79" fmla="*/ 69 h 310"/>
                  <a:gd name="T80" fmla="*/ 279 w 508"/>
                  <a:gd name="T81" fmla="*/ 67 h 310"/>
                  <a:gd name="T82" fmla="*/ 275 w 508"/>
                  <a:gd name="T83" fmla="*/ 67 h 310"/>
                  <a:gd name="T84" fmla="*/ 232 w 508"/>
                  <a:gd name="T85" fmla="*/ 107 h 310"/>
                  <a:gd name="T86" fmla="*/ 242 w 508"/>
                  <a:gd name="T87" fmla="*/ 140 h 310"/>
                  <a:gd name="T88" fmla="*/ 242 w 508"/>
                  <a:gd name="T89" fmla="*/ 140 h 310"/>
                  <a:gd name="T90" fmla="*/ 242 w 508"/>
                  <a:gd name="T91" fmla="*/ 140 h 310"/>
                  <a:gd name="T92" fmla="*/ 259 w 508"/>
                  <a:gd name="T93" fmla="*/ 143 h 310"/>
                  <a:gd name="T94" fmla="*/ 242 w 508"/>
                  <a:gd name="T95" fmla="*/ 163 h 310"/>
                  <a:gd name="T96" fmla="*/ 290 w 508"/>
                  <a:gd name="T97" fmla="*/ 287 h 310"/>
                  <a:gd name="T98" fmla="*/ 409 w 508"/>
                  <a:gd name="T99" fmla="*/ 267 h 310"/>
                  <a:gd name="T100" fmla="*/ 400 w 508"/>
                  <a:gd name="T101" fmla="*/ 196 h 310"/>
                  <a:gd name="T102" fmla="*/ 374 w 508"/>
                  <a:gd name="T103" fmla="*/ 182 h 310"/>
                  <a:gd name="T104" fmla="*/ 374 w 508"/>
                  <a:gd name="T105" fmla="*/ 182 h 310"/>
                  <a:gd name="T106" fmla="*/ 376 w 508"/>
                  <a:gd name="T107" fmla="*/ 187 h 310"/>
                  <a:gd name="T108" fmla="*/ 374 w 508"/>
                  <a:gd name="T109" fmla="*/ 194 h 310"/>
                  <a:gd name="T110" fmla="*/ 366 w 508"/>
                  <a:gd name="T111" fmla="*/ 188 h 310"/>
                  <a:gd name="T112" fmla="*/ 369 w 508"/>
                  <a:gd name="T113" fmla="*/ 193 h 310"/>
                  <a:gd name="T114" fmla="*/ 389 w 508"/>
                  <a:gd name="T115" fmla="*/ 194 h 310"/>
                  <a:gd name="T116" fmla="*/ 503 w 508"/>
                  <a:gd name="T117"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8" h="310">
                    <a:moveTo>
                      <a:pt x="508" y="277"/>
                    </a:moveTo>
                    <a:lnTo>
                      <a:pt x="507" y="277"/>
                    </a:lnTo>
                    <a:cubicBezTo>
                      <a:pt x="507" y="276"/>
                      <a:pt x="505" y="274"/>
                      <a:pt x="503" y="270"/>
                    </a:cubicBezTo>
                    <a:cubicBezTo>
                      <a:pt x="502" y="267"/>
                      <a:pt x="500" y="261"/>
                      <a:pt x="498" y="256"/>
                    </a:cubicBezTo>
                    <a:cubicBezTo>
                      <a:pt x="486" y="229"/>
                      <a:pt x="471" y="200"/>
                      <a:pt x="444" y="180"/>
                    </a:cubicBezTo>
                    <a:cubicBezTo>
                      <a:pt x="429" y="169"/>
                      <a:pt x="410" y="162"/>
                      <a:pt x="391" y="161"/>
                    </a:cubicBezTo>
                    <a:lnTo>
                      <a:pt x="388" y="161"/>
                    </a:lnTo>
                    <a:cubicBezTo>
                      <a:pt x="383" y="161"/>
                      <a:pt x="377" y="161"/>
                      <a:pt x="370" y="162"/>
                    </a:cubicBezTo>
                    <a:cubicBezTo>
                      <a:pt x="366" y="163"/>
                      <a:pt x="363" y="164"/>
                      <a:pt x="359" y="165"/>
                    </a:cubicBezTo>
                    <a:cubicBezTo>
                      <a:pt x="355" y="167"/>
                      <a:pt x="351" y="169"/>
                      <a:pt x="347" y="175"/>
                    </a:cubicBezTo>
                    <a:lnTo>
                      <a:pt x="347" y="175"/>
                    </a:lnTo>
                    <a:cubicBezTo>
                      <a:pt x="344" y="178"/>
                      <a:pt x="343" y="183"/>
                      <a:pt x="343" y="187"/>
                    </a:cubicBezTo>
                    <a:cubicBezTo>
                      <a:pt x="343" y="192"/>
                      <a:pt x="344" y="196"/>
                      <a:pt x="346" y="199"/>
                    </a:cubicBezTo>
                    <a:cubicBezTo>
                      <a:pt x="349" y="205"/>
                      <a:pt x="353" y="207"/>
                      <a:pt x="356" y="210"/>
                    </a:cubicBezTo>
                    <a:cubicBezTo>
                      <a:pt x="361" y="214"/>
                      <a:pt x="367" y="217"/>
                      <a:pt x="372" y="219"/>
                    </a:cubicBezTo>
                    <a:cubicBezTo>
                      <a:pt x="376" y="221"/>
                      <a:pt x="380" y="224"/>
                      <a:pt x="381" y="224"/>
                    </a:cubicBezTo>
                    <a:lnTo>
                      <a:pt x="381" y="224"/>
                    </a:lnTo>
                    <a:cubicBezTo>
                      <a:pt x="385" y="227"/>
                      <a:pt x="388" y="229"/>
                      <a:pt x="390" y="231"/>
                    </a:cubicBezTo>
                    <a:cubicBezTo>
                      <a:pt x="392" y="233"/>
                      <a:pt x="392" y="234"/>
                      <a:pt x="392" y="234"/>
                    </a:cubicBezTo>
                    <a:lnTo>
                      <a:pt x="392" y="234"/>
                    </a:lnTo>
                    <a:cubicBezTo>
                      <a:pt x="392" y="234"/>
                      <a:pt x="392" y="235"/>
                      <a:pt x="391" y="237"/>
                    </a:cubicBezTo>
                    <a:cubicBezTo>
                      <a:pt x="390" y="239"/>
                      <a:pt x="388" y="241"/>
                      <a:pt x="385" y="244"/>
                    </a:cubicBezTo>
                    <a:cubicBezTo>
                      <a:pt x="380" y="249"/>
                      <a:pt x="370" y="258"/>
                      <a:pt x="358" y="265"/>
                    </a:cubicBezTo>
                    <a:cubicBezTo>
                      <a:pt x="353" y="269"/>
                      <a:pt x="347" y="272"/>
                      <a:pt x="341" y="274"/>
                    </a:cubicBezTo>
                    <a:cubicBezTo>
                      <a:pt x="336" y="276"/>
                      <a:pt x="331" y="277"/>
                      <a:pt x="328" y="277"/>
                    </a:cubicBezTo>
                    <a:cubicBezTo>
                      <a:pt x="325" y="277"/>
                      <a:pt x="324" y="276"/>
                      <a:pt x="323" y="276"/>
                    </a:cubicBezTo>
                    <a:lnTo>
                      <a:pt x="323" y="276"/>
                    </a:lnTo>
                    <a:cubicBezTo>
                      <a:pt x="322" y="275"/>
                      <a:pt x="322" y="275"/>
                      <a:pt x="321" y="273"/>
                    </a:cubicBezTo>
                    <a:cubicBezTo>
                      <a:pt x="320" y="271"/>
                      <a:pt x="319" y="266"/>
                      <a:pt x="318" y="260"/>
                    </a:cubicBezTo>
                    <a:cubicBezTo>
                      <a:pt x="318" y="254"/>
                      <a:pt x="317" y="247"/>
                      <a:pt x="315" y="239"/>
                    </a:cubicBezTo>
                    <a:cubicBezTo>
                      <a:pt x="309" y="221"/>
                      <a:pt x="298" y="207"/>
                      <a:pt x="290" y="195"/>
                    </a:cubicBezTo>
                    <a:cubicBezTo>
                      <a:pt x="286" y="188"/>
                      <a:pt x="282" y="182"/>
                      <a:pt x="280" y="177"/>
                    </a:cubicBezTo>
                    <a:cubicBezTo>
                      <a:pt x="277" y="171"/>
                      <a:pt x="276" y="166"/>
                      <a:pt x="275" y="161"/>
                    </a:cubicBezTo>
                    <a:lnTo>
                      <a:pt x="275" y="161"/>
                    </a:lnTo>
                    <a:lnTo>
                      <a:pt x="275" y="159"/>
                    </a:lnTo>
                    <a:cubicBezTo>
                      <a:pt x="275" y="156"/>
                      <a:pt x="276" y="152"/>
                      <a:pt x="276" y="146"/>
                    </a:cubicBezTo>
                    <a:lnTo>
                      <a:pt x="276" y="142"/>
                    </a:lnTo>
                    <a:lnTo>
                      <a:pt x="276" y="142"/>
                    </a:lnTo>
                    <a:cubicBezTo>
                      <a:pt x="276" y="137"/>
                      <a:pt x="275" y="132"/>
                      <a:pt x="272" y="127"/>
                    </a:cubicBezTo>
                    <a:cubicBezTo>
                      <a:pt x="270" y="122"/>
                      <a:pt x="267" y="116"/>
                      <a:pt x="261" y="112"/>
                    </a:cubicBezTo>
                    <a:cubicBezTo>
                      <a:pt x="255" y="109"/>
                      <a:pt x="251" y="108"/>
                      <a:pt x="249" y="107"/>
                    </a:cubicBezTo>
                    <a:lnTo>
                      <a:pt x="246" y="106"/>
                    </a:lnTo>
                    <a:lnTo>
                      <a:pt x="246" y="106"/>
                    </a:lnTo>
                    <a:lnTo>
                      <a:pt x="245" y="108"/>
                    </a:lnTo>
                    <a:lnTo>
                      <a:pt x="246" y="107"/>
                    </a:lnTo>
                    <a:lnTo>
                      <a:pt x="246" y="106"/>
                    </a:lnTo>
                    <a:lnTo>
                      <a:pt x="245" y="108"/>
                    </a:lnTo>
                    <a:lnTo>
                      <a:pt x="246" y="107"/>
                    </a:lnTo>
                    <a:lnTo>
                      <a:pt x="244" y="110"/>
                    </a:lnTo>
                    <a:lnTo>
                      <a:pt x="248" y="110"/>
                    </a:lnTo>
                    <a:lnTo>
                      <a:pt x="246" y="107"/>
                    </a:lnTo>
                    <a:lnTo>
                      <a:pt x="244" y="110"/>
                    </a:lnTo>
                    <a:lnTo>
                      <a:pt x="248" y="110"/>
                    </a:lnTo>
                    <a:lnTo>
                      <a:pt x="241" y="110"/>
                    </a:lnTo>
                    <a:lnTo>
                      <a:pt x="248" y="111"/>
                    </a:lnTo>
                    <a:lnTo>
                      <a:pt x="248" y="110"/>
                    </a:lnTo>
                    <a:lnTo>
                      <a:pt x="241" y="110"/>
                    </a:lnTo>
                    <a:lnTo>
                      <a:pt x="248" y="111"/>
                    </a:lnTo>
                    <a:lnTo>
                      <a:pt x="248" y="111"/>
                    </a:lnTo>
                    <a:lnTo>
                      <a:pt x="248" y="110"/>
                    </a:lnTo>
                    <a:lnTo>
                      <a:pt x="248" y="110"/>
                    </a:lnTo>
                    <a:lnTo>
                      <a:pt x="248" y="110"/>
                    </a:lnTo>
                    <a:lnTo>
                      <a:pt x="248" y="110"/>
                    </a:lnTo>
                    <a:lnTo>
                      <a:pt x="248" y="110"/>
                    </a:lnTo>
                    <a:lnTo>
                      <a:pt x="248" y="110"/>
                    </a:lnTo>
                    <a:lnTo>
                      <a:pt x="247" y="110"/>
                    </a:lnTo>
                    <a:lnTo>
                      <a:pt x="248" y="111"/>
                    </a:lnTo>
                    <a:lnTo>
                      <a:pt x="248" y="110"/>
                    </a:lnTo>
                    <a:lnTo>
                      <a:pt x="247" y="110"/>
                    </a:lnTo>
                    <a:lnTo>
                      <a:pt x="248" y="111"/>
                    </a:lnTo>
                    <a:lnTo>
                      <a:pt x="249" y="110"/>
                    </a:lnTo>
                    <a:cubicBezTo>
                      <a:pt x="251" y="108"/>
                      <a:pt x="259" y="106"/>
                      <a:pt x="268" y="104"/>
                    </a:cubicBezTo>
                    <a:cubicBezTo>
                      <a:pt x="272" y="103"/>
                      <a:pt x="277" y="102"/>
                      <a:pt x="282" y="100"/>
                    </a:cubicBezTo>
                    <a:cubicBezTo>
                      <a:pt x="287" y="98"/>
                      <a:pt x="292" y="96"/>
                      <a:pt x="297" y="92"/>
                    </a:cubicBezTo>
                    <a:lnTo>
                      <a:pt x="297" y="92"/>
                    </a:lnTo>
                    <a:cubicBezTo>
                      <a:pt x="301" y="89"/>
                      <a:pt x="303" y="86"/>
                      <a:pt x="306" y="82"/>
                    </a:cubicBezTo>
                    <a:cubicBezTo>
                      <a:pt x="308" y="78"/>
                      <a:pt x="309" y="74"/>
                      <a:pt x="309" y="69"/>
                    </a:cubicBezTo>
                    <a:cubicBezTo>
                      <a:pt x="309" y="62"/>
                      <a:pt x="306" y="56"/>
                      <a:pt x="302" y="52"/>
                    </a:cubicBezTo>
                    <a:cubicBezTo>
                      <a:pt x="297" y="46"/>
                      <a:pt x="291" y="43"/>
                      <a:pt x="285" y="40"/>
                    </a:cubicBezTo>
                    <a:cubicBezTo>
                      <a:pt x="279" y="38"/>
                      <a:pt x="273" y="37"/>
                      <a:pt x="266" y="37"/>
                    </a:cubicBezTo>
                    <a:lnTo>
                      <a:pt x="263" y="37"/>
                    </a:lnTo>
                    <a:lnTo>
                      <a:pt x="265" y="53"/>
                    </a:lnTo>
                    <a:lnTo>
                      <a:pt x="265" y="37"/>
                    </a:lnTo>
                    <a:cubicBezTo>
                      <a:pt x="254" y="37"/>
                      <a:pt x="243" y="39"/>
                      <a:pt x="232" y="42"/>
                    </a:cubicBezTo>
                    <a:cubicBezTo>
                      <a:pt x="221" y="46"/>
                      <a:pt x="210" y="52"/>
                      <a:pt x="201" y="61"/>
                    </a:cubicBezTo>
                    <a:lnTo>
                      <a:pt x="201" y="61"/>
                    </a:lnTo>
                    <a:cubicBezTo>
                      <a:pt x="195" y="68"/>
                      <a:pt x="191" y="74"/>
                      <a:pt x="188" y="79"/>
                    </a:cubicBezTo>
                    <a:cubicBezTo>
                      <a:pt x="184" y="84"/>
                      <a:pt x="181" y="88"/>
                      <a:pt x="178" y="91"/>
                    </a:cubicBezTo>
                    <a:lnTo>
                      <a:pt x="178" y="91"/>
                    </a:lnTo>
                    <a:cubicBezTo>
                      <a:pt x="176" y="93"/>
                      <a:pt x="172" y="95"/>
                      <a:pt x="169" y="94"/>
                    </a:cubicBezTo>
                    <a:lnTo>
                      <a:pt x="168" y="94"/>
                    </a:lnTo>
                    <a:lnTo>
                      <a:pt x="168" y="96"/>
                    </a:lnTo>
                    <a:lnTo>
                      <a:pt x="169" y="95"/>
                    </a:lnTo>
                    <a:lnTo>
                      <a:pt x="168" y="94"/>
                    </a:lnTo>
                    <a:lnTo>
                      <a:pt x="168" y="96"/>
                    </a:lnTo>
                    <a:lnTo>
                      <a:pt x="169" y="95"/>
                    </a:lnTo>
                    <a:lnTo>
                      <a:pt x="169" y="95"/>
                    </a:lnTo>
                    <a:lnTo>
                      <a:pt x="169" y="95"/>
                    </a:lnTo>
                    <a:cubicBezTo>
                      <a:pt x="169" y="94"/>
                      <a:pt x="168" y="93"/>
                      <a:pt x="168" y="89"/>
                    </a:cubicBezTo>
                    <a:cubicBezTo>
                      <a:pt x="167" y="86"/>
                      <a:pt x="166" y="81"/>
                      <a:pt x="163" y="75"/>
                    </a:cubicBezTo>
                    <a:lnTo>
                      <a:pt x="163" y="76"/>
                    </a:lnTo>
                    <a:cubicBezTo>
                      <a:pt x="159" y="68"/>
                      <a:pt x="153" y="62"/>
                      <a:pt x="146" y="59"/>
                    </a:cubicBezTo>
                    <a:cubicBezTo>
                      <a:pt x="140" y="56"/>
                      <a:pt x="133" y="55"/>
                      <a:pt x="126" y="54"/>
                    </a:cubicBezTo>
                    <a:cubicBezTo>
                      <a:pt x="116" y="55"/>
                      <a:pt x="107" y="57"/>
                      <a:pt x="99" y="62"/>
                    </a:cubicBezTo>
                    <a:lnTo>
                      <a:pt x="99" y="62"/>
                    </a:lnTo>
                    <a:cubicBezTo>
                      <a:pt x="90" y="68"/>
                      <a:pt x="83" y="75"/>
                      <a:pt x="78" y="81"/>
                    </a:cubicBezTo>
                    <a:cubicBezTo>
                      <a:pt x="72" y="88"/>
                      <a:pt x="68" y="95"/>
                      <a:pt x="63" y="100"/>
                    </a:cubicBezTo>
                    <a:cubicBezTo>
                      <a:pt x="59" y="105"/>
                      <a:pt x="55" y="110"/>
                      <a:pt x="50" y="113"/>
                    </a:cubicBezTo>
                    <a:cubicBezTo>
                      <a:pt x="46" y="116"/>
                      <a:pt x="43" y="117"/>
                      <a:pt x="39" y="117"/>
                    </a:cubicBezTo>
                    <a:lnTo>
                      <a:pt x="39" y="118"/>
                    </a:lnTo>
                    <a:lnTo>
                      <a:pt x="39" y="117"/>
                    </a:lnTo>
                    <a:lnTo>
                      <a:pt x="39" y="117"/>
                    </a:lnTo>
                    <a:lnTo>
                      <a:pt x="39" y="118"/>
                    </a:lnTo>
                    <a:lnTo>
                      <a:pt x="39" y="117"/>
                    </a:lnTo>
                    <a:lnTo>
                      <a:pt x="37" y="117"/>
                    </a:lnTo>
                    <a:lnTo>
                      <a:pt x="38" y="134"/>
                    </a:lnTo>
                    <a:lnTo>
                      <a:pt x="39" y="117"/>
                    </a:lnTo>
                    <a:cubicBezTo>
                      <a:pt x="37" y="117"/>
                      <a:pt x="35" y="117"/>
                      <a:pt x="34" y="116"/>
                    </a:cubicBezTo>
                    <a:lnTo>
                      <a:pt x="34" y="116"/>
                    </a:lnTo>
                    <a:lnTo>
                      <a:pt x="34" y="116"/>
                    </a:lnTo>
                    <a:lnTo>
                      <a:pt x="34" y="116"/>
                    </a:lnTo>
                    <a:lnTo>
                      <a:pt x="34" y="116"/>
                    </a:lnTo>
                    <a:lnTo>
                      <a:pt x="34" y="116"/>
                    </a:lnTo>
                    <a:lnTo>
                      <a:pt x="34" y="116"/>
                    </a:lnTo>
                    <a:lnTo>
                      <a:pt x="34" y="116"/>
                    </a:lnTo>
                    <a:lnTo>
                      <a:pt x="33" y="114"/>
                    </a:lnTo>
                    <a:cubicBezTo>
                      <a:pt x="33" y="111"/>
                      <a:pt x="35" y="105"/>
                      <a:pt x="38" y="103"/>
                    </a:cubicBezTo>
                    <a:lnTo>
                      <a:pt x="38" y="102"/>
                    </a:lnTo>
                    <a:cubicBezTo>
                      <a:pt x="42" y="98"/>
                      <a:pt x="45" y="94"/>
                      <a:pt x="48" y="89"/>
                    </a:cubicBezTo>
                    <a:cubicBezTo>
                      <a:pt x="51" y="84"/>
                      <a:pt x="53" y="78"/>
                      <a:pt x="54" y="71"/>
                    </a:cubicBezTo>
                    <a:lnTo>
                      <a:pt x="54" y="71"/>
                    </a:lnTo>
                    <a:cubicBezTo>
                      <a:pt x="56" y="63"/>
                      <a:pt x="57" y="61"/>
                      <a:pt x="61" y="58"/>
                    </a:cubicBezTo>
                    <a:cubicBezTo>
                      <a:pt x="64" y="55"/>
                      <a:pt x="70" y="52"/>
                      <a:pt x="79" y="48"/>
                    </a:cubicBezTo>
                    <a:lnTo>
                      <a:pt x="79" y="48"/>
                    </a:lnTo>
                    <a:cubicBezTo>
                      <a:pt x="92" y="42"/>
                      <a:pt x="103" y="35"/>
                      <a:pt x="114" y="26"/>
                    </a:cubicBezTo>
                    <a:lnTo>
                      <a:pt x="93" y="0"/>
                    </a:lnTo>
                    <a:cubicBezTo>
                      <a:pt x="84" y="7"/>
                      <a:pt x="75" y="13"/>
                      <a:pt x="65" y="18"/>
                    </a:cubicBezTo>
                    <a:lnTo>
                      <a:pt x="65" y="18"/>
                    </a:lnTo>
                    <a:cubicBezTo>
                      <a:pt x="56" y="22"/>
                      <a:pt x="48" y="26"/>
                      <a:pt x="39" y="33"/>
                    </a:cubicBezTo>
                    <a:cubicBezTo>
                      <a:pt x="30" y="40"/>
                      <a:pt x="24" y="51"/>
                      <a:pt x="21" y="65"/>
                    </a:cubicBezTo>
                    <a:lnTo>
                      <a:pt x="21" y="65"/>
                    </a:lnTo>
                    <a:cubicBezTo>
                      <a:pt x="20" y="69"/>
                      <a:pt x="19" y="71"/>
                      <a:pt x="18" y="73"/>
                    </a:cubicBezTo>
                    <a:cubicBezTo>
                      <a:pt x="18" y="75"/>
                      <a:pt x="16" y="77"/>
                      <a:pt x="12" y="81"/>
                    </a:cubicBezTo>
                    <a:lnTo>
                      <a:pt x="12" y="81"/>
                    </a:lnTo>
                    <a:cubicBezTo>
                      <a:pt x="5" y="90"/>
                      <a:pt x="0" y="102"/>
                      <a:pt x="0" y="114"/>
                    </a:cubicBezTo>
                    <a:cubicBezTo>
                      <a:pt x="0" y="122"/>
                      <a:pt x="3" y="132"/>
                      <a:pt x="10" y="139"/>
                    </a:cubicBezTo>
                    <a:cubicBezTo>
                      <a:pt x="17" y="146"/>
                      <a:pt x="27" y="150"/>
                      <a:pt x="38" y="150"/>
                    </a:cubicBezTo>
                    <a:lnTo>
                      <a:pt x="38" y="150"/>
                    </a:lnTo>
                    <a:lnTo>
                      <a:pt x="39" y="150"/>
                    </a:lnTo>
                    <a:lnTo>
                      <a:pt x="39" y="141"/>
                    </a:lnTo>
                    <a:lnTo>
                      <a:pt x="38" y="150"/>
                    </a:lnTo>
                    <a:lnTo>
                      <a:pt x="39" y="150"/>
                    </a:lnTo>
                    <a:lnTo>
                      <a:pt x="39" y="141"/>
                    </a:lnTo>
                    <a:lnTo>
                      <a:pt x="38" y="150"/>
                    </a:lnTo>
                    <a:lnTo>
                      <a:pt x="39" y="150"/>
                    </a:lnTo>
                    <a:cubicBezTo>
                      <a:pt x="51" y="150"/>
                      <a:pt x="61" y="146"/>
                      <a:pt x="69" y="140"/>
                    </a:cubicBezTo>
                    <a:cubicBezTo>
                      <a:pt x="78" y="135"/>
                      <a:pt x="84" y="128"/>
                      <a:pt x="89" y="121"/>
                    </a:cubicBezTo>
                    <a:cubicBezTo>
                      <a:pt x="95" y="114"/>
                      <a:pt x="99" y="108"/>
                      <a:pt x="104" y="102"/>
                    </a:cubicBezTo>
                    <a:cubicBezTo>
                      <a:pt x="108" y="97"/>
                      <a:pt x="112" y="93"/>
                      <a:pt x="116" y="91"/>
                    </a:cubicBezTo>
                    <a:lnTo>
                      <a:pt x="116" y="90"/>
                    </a:lnTo>
                    <a:cubicBezTo>
                      <a:pt x="118" y="89"/>
                      <a:pt x="123" y="88"/>
                      <a:pt x="126" y="88"/>
                    </a:cubicBezTo>
                    <a:cubicBezTo>
                      <a:pt x="128" y="88"/>
                      <a:pt x="130" y="88"/>
                      <a:pt x="131" y="89"/>
                    </a:cubicBezTo>
                    <a:lnTo>
                      <a:pt x="133" y="91"/>
                    </a:lnTo>
                    <a:lnTo>
                      <a:pt x="133" y="91"/>
                    </a:lnTo>
                    <a:cubicBezTo>
                      <a:pt x="134" y="91"/>
                      <a:pt x="134" y="94"/>
                      <a:pt x="135" y="98"/>
                    </a:cubicBezTo>
                    <a:cubicBezTo>
                      <a:pt x="136" y="102"/>
                      <a:pt x="138" y="108"/>
                      <a:pt x="142" y="115"/>
                    </a:cubicBezTo>
                    <a:lnTo>
                      <a:pt x="142" y="115"/>
                    </a:lnTo>
                    <a:cubicBezTo>
                      <a:pt x="146" y="119"/>
                      <a:pt x="150" y="123"/>
                      <a:pt x="155" y="125"/>
                    </a:cubicBezTo>
                    <a:cubicBezTo>
                      <a:pt x="160" y="127"/>
                      <a:pt x="165" y="128"/>
                      <a:pt x="169" y="128"/>
                    </a:cubicBezTo>
                    <a:cubicBezTo>
                      <a:pt x="181" y="128"/>
                      <a:pt x="192" y="123"/>
                      <a:pt x="201" y="115"/>
                    </a:cubicBezTo>
                    <a:lnTo>
                      <a:pt x="201" y="115"/>
                    </a:lnTo>
                    <a:cubicBezTo>
                      <a:pt x="207" y="109"/>
                      <a:pt x="211" y="103"/>
                      <a:pt x="215" y="98"/>
                    </a:cubicBezTo>
                    <a:cubicBezTo>
                      <a:pt x="219" y="92"/>
                      <a:pt x="222" y="88"/>
                      <a:pt x="225" y="85"/>
                    </a:cubicBezTo>
                    <a:lnTo>
                      <a:pt x="225" y="85"/>
                    </a:lnTo>
                    <a:cubicBezTo>
                      <a:pt x="229" y="80"/>
                      <a:pt x="235" y="76"/>
                      <a:pt x="242" y="74"/>
                    </a:cubicBezTo>
                    <a:cubicBezTo>
                      <a:pt x="249" y="72"/>
                      <a:pt x="258" y="70"/>
                      <a:pt x="266" y="70"/>
                    </a:cubicBezTo>
                    <a:lnTo>
                      <a:pt x="267" y="70"/>
                    </a:lnTo>
                    <a:lnTo>
                      <a:pt x="267" y="70"/>
                    </a:lnTo>
                    <a:lnTo>
                      <a:pt x="266" y="60"/>
                    </a:lnTo>
                    <a:lnTo>
                      <a:pt x="266" y="70"/>
                    </a:lnTo>
                    <a:lnTo>
                      <a:pt x="267" y="70"/>
                    </a:lnTo>
                    <a:lnTo>
                      <a:pt x="266" y="60"/>
                    </a:lnTo>
                    <a:lnTo>
                      <a:pt x="266" y="70"/>
                    </a:lnTo>
                    <a:cubicBezTo>
                      <a:pt x="268" y="70"/>
                      <a:pt x="273" y="71"/>
                      <a:pt x="275" y="73"/>
                    </a:cubicBezTo>
                    <a:lnTo>
                      <a:pt x="277" y="73"/>
                    </a:lnTo>
                    <a:lnTo>
                      <a:pt x="277" y="74"/>
                    </a:lnTo>
                    <a:lnTo>
                      <a:pt x="280" y="71"/>
                    </a:lnTo>
                    <a:lnTo>
                      <a:pt x="277" y="73"/>
                    </a:lnTo>
                    <a:lnTo>
                      <a:pt x="277" y="74"/>
                    </a:lnTo>
                    <a:lnTo>
                      <a:pt x="280" y="71"/>
                    </a:lnTo>
                    <a:lnTo>
                      <a:pt x="277" y="73"/>
                    </a:lnTo>
                    <a:lnTo>
                      <a:pt x="284" y="69"/>
                    </a:lnTo>
                    <a:lnTo>
                      <a:pt x="276" y="69"/>
                    </a:lnTo>
                    <a:lnTo>
                      <a:pt x="277" y="73"/>
                    </a:lnTo>
                    <a:lnTo>
                      <a:pt x="284" y="69"/>
                    </a:lnTo>
                    <a:lnTo>
                      <a:pt x="276" y="69"/>
                    </a:lnTo>
                    <a:lnTo>
                      <a:pt x="283" y="69"/>
                    </a:lnTo>
                    <a:lnTo>
                      <a:pt x="277" y="66"/>
                    </a:lnTo>
                    <a:cubicBezTo>
                      <a:pt x="276" y="66"/>
                      <a:pt x="276" y="68"/>
                      <a:pt x="276" y="69"/>
                    </a:cubicBezTo>
                    <a:lnTo>
                      <a:pt x="283" y="69"/>
                    </a:lnTo>
                    <a:lnTo>
                      <a:pt x="277" y="66"/>
                    </a:lnTo>
                    <a:lnTo>
                      <a:pt x="279" y="67"/>
                    </a:lnTo>
                    <a:lnTo>
                      <a:pt x="277" y="66"/>
                    </a:lnTo>
                    <a:lnTo>
                      <a:pt x="277" y="66"/>
                    </a:lnTo>
                    <a:lnTo>
                      <a:pt x="279" y="67"/>
                    </a:lnTo>
                    <a:lnTo>
                      <a:pt x="277" y="66"/>
                    </a:lnTo>
                    <a:lnTo>
                      <a:pt x="277" y="66"/>
                    </a:lnTo>
                    <a:lnTo>
                      <a:pt x="276" y="66"/>
                    </a:lnTo>
                    <a:lnTo>
                      <a:pt x="276" y="66"/>
                    </a:lnTo>
                    <a:lnTo>
                      <a:pt x="275" y="67"/>
                    </a:lnTo>
                    <a:cubicBezTo>
                      <a:pt x="274" y="67"/>
                      <a:pt x="271" y="69"/>
                      <a:pt x="266" y="70"/>
                    </a:cubicBezTo>
                    <a:cubicBezTo>
                      <a:pt x="259" y="72"/>
                      <a:pt x="249" y="73"/>
                      <a:pt x="240" y="77"/>
                    </a:cubicBezTo>
                    <a:cubicBezTo>
                      <a:pt x="235" y="79"/>
                      <a:pt x="230" y="82"/>
                      <a:pt x="225" y="86"/>
                    </a:cubicBezTo>
                    <a:cubicBezTo>
                      <a:pt x="220" y="90"/>
                      <a:pt x="216" y="97"/>
                      <a:pt x="215" y="104"/>
                    </a:cubicBezTo>
                    <a:lnTo>
                      <a:pt x="232" y="107"/>
                    </a:lnTo>
                    <a:lnTo>
                      <a:pt x="215" y="103"/>
                    </a:lnTo>
                    <a:cubicBezTo>
                      <a:pt x="215" y="106"/>
                      <a:pt x="215" y="108"/>
                      <a:pt x="215" y="110"/>
                    </a:cubicBezTo>
                    <a:cubicBezTo>
                      <a:pt x="215" y="119"/>
                      <a:pt x="219" y="127"/>
                      <a:pt x="226" y="133"/>
                    </a:cubicBezTo>
                    <a:cubicBezTo>
                      <a:pt x="232" y="137"/>
                      <a:pt x="236" y="138"/>
                      <a:pt x="239" y="139"/>
                    </a:cubicBezTo>
                    <a:lnTo>
                      <a:pt x="242" y="140"/>
                    </a:lnTo>
                    <a:lnTo>
                      <a:pt x="242" y="140"/>
                    </a:lnTo>
                    <a:lnTo>
                      <a:pt x="242" y="140"/>
                    </a:lnTo>
                    <a:lnTo>
                      <a:pt x="243" y="139"/>
                    </a:lnTo>
                    <a:lnTo>
                      <a:pt x="242" y="140"/>
                    </a:lnTo>
                    <a:lnTo>
                      <a:pt x="242" y="140"/>
                    </a:lnTo>
                    <a:lnTo>
                      <a:pt x="243" y="139"/>
                    </a:lnTo>
                    <a:lnTo>
                      <a:pt x="242" y="140"/>
                    </a:lnTo>
                    <a:lnTo>
                      <a:pt x="243" y="139"/>
                    </a:lnTo>
                    <a:lnTo>
                      <a:pt x="242" y="140"/>
                    </a:lnTo>
                    <a:lnTo>
                      <a:pt x="242" y="140"/>
                    </a:lnTo>
                    <a:lnTo>
                      <a:pt x="243" y="139"/>
                    </a:lnTo>
                    <a:lnTo>
                      <a:pt x="242" y="140"/>
                    </a:lnTo>
                    <a:lnTo>
                      <a:pt x="242" y="140"/>
                    </a:lnTo>
                    <a:cubicBezTo>
                      <a:pt x="242" y="141"/>
                      <a:pt x="242" y="142"/>
                      <a:pt x="243" y="144"/>
                    </a:cubicBezTo>
                    <a:lnTo>
                      <a:pt x="259" y="143"/>
                    </a:lnTo>
                    <a:lnTo>
                      <a:pt x="243" y="144"/>
                    </a:lnTo>
                    <a:lnTo>
                      <a:pt x="243" y="146"/>
                    </a:lnTo>
                    <a:cubicBezTo>
                      <a:pt x="243" y="149"/>
                      <a:pt x="242" y="154"/>
                      <a:pt x="242" y="159"/>
                    </a:cubicBezTo>
                    <a:lnTo>
                      <a:pt x="242" y="163"/>
                    </a:lnTo>
                    <a:lnTo>
                      <a:pt x="242" y="163"/>
                    </a:lnTo>
                    <a:cubicBezTo>
                      <a:pt x="243" y="173"/>
                      <a:pt x="245" y="182"/>
                      <a:pt x="249" y="190"/>
                    </a:cubicBezTo>
                    <a:cubicBezTo>
                      <a:pt x="255" y="203"/>
                      <a:pt x="262" y="213"/>
                      <a:pt x="269" y="223"/>
                    </a:cubicBezTo>
                    <a:cubicBezTo>
                      <a:pt x="275" y="233"/>
                      <a:pt x="280" y="241"/>
                      <a:pt x="283" y="249"/>
                    </a:cubicBezTo>
                    <a:cubicBezTo>
                      <a:pt x="284" y="253"/>
                      <a:pt x="285" y="261"/>
                      <a:pt x="286" y="271"/>
                    </a:cubicBezTo>
                    <a:cubicBezTo>
                      <a:pt x="287" y="276"/>
                      <a:pt x="288" y="281"/>
                      <a:pt x="290" y="287"/>
                    </a:cubicBezTo>
                    <a:cubicBezTo>
                      <a:pt x="293" y="292"/>
                      <a:pt x="297" y="298"/>
                      <a:pt x="303" y="302"/>
                    </a:cubicBezTo>
                    <a:lnTo>
                      <a:pt x="303" y="302"/>
                    </a:lnTo>
                    <a:cubicBezTo>
                      <a:pt x="310" y="308"/>
                      <a:pt x="319" y="310"/>
                      <a:pt x="328" y="310"/>
                    </a:cubicBezTo>
                    <a:cubicBezTo>
                      <a:pt x="337" y="310"/>
                      <a:pt x="345" y="308"/>
                      <a:pt x="353" y="305"/>
                    </a:cubicBezTo>
                    <a:cubicBezTo>
                      <a:pt x="377" y="295"/>
                      <a:pt x="398" y="278"/>
                      <a:pt x="409" y="267"/>
                    </a:cubicBezTo>
                    <a:cubicBezTo>
                      <a:pt x="413" y="263"/>
                      <a:pt x="416" y="259"/>
                      <a:pt x="419" y="254"/>
                    </a:cubicBezTo>
                    <a:cubicBezTo>
                      <a:pt x="423" y="249"/>
                      <a:pt x="425" y="242"/>
                      <a:pt x="425" y="234"/>
                    </a:cubicBezTo>
                    <a:lnTo>
                      <a:pt x="425" y="230"/>
                    </a:lnTo>
                    <a:cubicBezTo>
                      <a:pt x="424" y="220"/>
                      <a:pt x="419" y="213"/>
                      <a:pt x="414" y="208"/>
                    </a:cubicBezTo>
                    <a:cubicBezTo>
                      <a:pt x="409" y="203"/>
                      <a:pt x="404" y="199"/>
                      <a:pt x="400" y="196"/>
                    </a:cubicBezTo>
                    <a:lnTo>
                      <a:pt x="399" y="196"/>
                    </a:lnTo>
                    <a:cubicBezTo>
                      <a:pt x="396" y="194"/>
                      <a:pt x="393" y="193"/>
                      <a:pt x="390" y="191"/>
                    </a:cubicBezTo>
                    <a:cubicBezTo>
                      <a:pt x="385" y="189"/>
                      <a:pt x="380" y="186"/>
                      <a:pt x="377" y="184"/>
                    </a:cubicBezTo>
                    <a:lnTo>
                      <a:pt x="375" y="182"/>
                    </a:lnTo>
                    <a:lnTo>
                      <a:pt x="374" y="182"/>
                    </a:lnTo>
                    <a:lnTo>
                      <a:pt x="373" y="183"/>
                    </a:lnTo>
                    <a:lnTo>
                      <a:pt x="374" y="182"/>
                    </a:lnTo>
                    <a:lnTo>
                      <a:pt x="374" y="182"/>
                    </a:lnTo>
                    <a:lnTo>
                      <a:pt x="373" y="183"/>
                    </a:lnTo>
                    <a:lnTo>
                      <a:pt x="374" y="182"/>
                    </a:lnTo>
                    <a:lnTo>
                      <a:pt x="367" y="187"/>
                    </a:lnTo>
                    <a:lnTo>
                      <a:pt x="376" y="187"/>
                    </a:lnTo>
                    <a:cubicBezTo>
                      <a:pt x="376" y="184"/>
                      <a:pt x="375" y="182"/>
                      <a:pt x="374" y="182"/>
                    </a:cubicBezTo>
                    <a:lnTo>
                      <a:pt x="367" y="187"/>
                    </a:lnTo>
                    <a:lnTo>
                      <a:pt x="376" y="187"/>
                    </a:lnTo>
                    <a:lnTo>
                      <a:pt x="365" y="187"/>
                    </a:lnTo>
                    <a:lnTo>
                      <a:pt x="374" y="194"/>
                    </a:lnTo>
                    <a:cubicBezTo>
                      <a:pt x="375" y="193"/>
                      <a:pt x="376" y="190"/>
                      <a:pt x="376" y="187"/>
                    </a:cubicBezTo>
                    <a:lnTo>
                      <a:pt x="365" y="187"/>
                    </a:lnTo>
                    <a:lnTo>
                      <a:pt x="374" y="194"/>
                    </a:lnTo>
                    <a:lnTo>
                      <a:pt x="374" y="194"/>
                    </a:lnTo>
                    <a:lnTo>
                      <a:pt x="366" y="188"/>
                    </a:lnTo>
                    <a:lnTo>
                      <a:pt x="372" y="196"/>
                    </a:lnTo>
                    <a:cubicBezTo>
                      <a:pt x="372" y="196"/>
                      <a:pt x="373" y="195"/>
                      <a:pt x="374" y="194"/>
                    </a:cubicBezTo>
                    <a:lnTo>
                      <a:pt x="366" y="188"/>
                    </a:lnTo>
                    <a:lnTo>
                      <a:pt x="372" y="196"/>
                    </a:lnTo>
                    <a:lnTo>
                      <a:pt x="369" y="193"/>
                    </a:lnTo>
                    <a:lnTo>
                      <a:pt x="371" y="196"/>
                    </a:lnTo>
                    <a:lnTo>
                      <a:pt x="372" y="196"/>
                    </a:lnTo>
                    <a:lnTo>
                      <a:pt x="369" y="193"/>
                    </a:lnTo>
                    <a:lnTo>
                      <a:pt x="371" y="196"/>
                    </a:lnTo>
                    <a:lnTo>
                      <a:pt x="371" y="196"/>
                    </a:lnTo>
                    <a:cubicBezTo>
                      <a:pt x="372" y="196"/>
                      <a:pt x="375" y="195"/>
                      <a:pt x="379" y="195"/>
                    </a:cubicBezTo>
                    <a:cubicBezTo>
                      <a:pt x="382" y="194"/>
                      <a:pt x="386" y="194"/>
                      <a:pt x="388" y="194"/>
                    </a:cubicBezTo>
                    <a:lnTo>
                      <a:pt x="389" y="194"/>
                    </a:lnTo>
                    <a:cubicBezTo>
                      <a:pt x="401" y="195"/>
                      <a:pt x="414" y="200"/>
                      <a:pt x="424" y="207"/>
                    </a:cubicBezTo>
                    <a:cubicBezTo>
                      <a:pt x="443" y="221"/>
                      <a:pt x="456" y="244"/>
                      <a:pt x="467" y="269"/>
                    </a:cubicBezTo>
                    <a:cubicBezTo>
                      <a:pt x="469" y="273"/>
                      <a:pt x="471" y="281"/>
                      <a:pt x="475" y="289"/>
                    </a:cubicBezTo>
                    <a:cubicBezTo>
                      <a:pt x="478" y="294"/>
                      <a:pt x="481" y="298"/>
                      <a:pt x="485" y="302"/>
                    </a:cubicBezTo>
                    <a:cubicBezTo>
                      <a:pt x="490" y="306"/>
                      <a:pt x="496" y="309"/>
                      <a:pt x="503" y="310"/>
                    </a:cubicBezTo>
                    <a:lnTo>
                      <a:pt x="508" y="27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841">
                <a:extLst>
                  <a:ext uri="{FF2B5EF4-FFF2-40B4-BE49-F238E27FC236}">
                    <a16:creationId xmlns:a16="http://schemas.microsoft.com/office/drawing/2014/main" id="{A778C735-A382-5C95-2A28-D64B71655C4B}"/>
                  </a:ext>
                </a:extLst>
              </p:cNvPr>
              <p:cNvSpPr>
                <a:spLocks/>
              </p:cNvSpPr>
              <p:nvPr/>
            </p:nvSpPr>
            <p:spPr bwMode="auto">
              <a:xfrm>
                <a:off x="8423276" y="4081463"/>
                <a:ext cx="76200" cy="98425"/>
              </a:xfrm>
              <a:custGeom>
                <a:avLst/>
                <a:gdLst>
                  <a:gd name="T0" fmla="*/ 312 w 366"/>
                  <a:gd name="T1" fmla="*/ 357 h 481"/>
                  <a:gd name="T2" fmla="*/ 314 w 366"/>
                  <a:gd name="T3" fmla="*/ 303 h 481"/>
                  <a:gd name="T4" fmla="*/ 310 w 366"/>
                  <a:gd name="T5" fmla="*/ 285 h 481"/>
                  <a:gd name="T6" fmla="*/ 314 w 366"/>
                  <a:gd name="T7" fmla="*/ 270 h 481"/>
                  <a:gd name="T8" fmla="*/ 365 w 366"/>
                  <a:gd name="T9" fmla="*/ 172 h 481"/>
                  <a:gd name="T10" fmla="*/ 296 w 366"/>
                  <a:gd name="T11" fmla="*/ 118 h 481"/>
                  <a:gd name="T12" fmla="*/ 211 w 366"/>
                  <a:gd name="T13" fmla="*/ 34 h 481"/>
                  <a:gd name="T14" fmla="*/ 205 w 366"/>
                  <a:gd name="T15" fmla="*/ 42 h 481"/>
                  <a:gd name="T16" fmla="*/ 206 w 366"/>
                  <a:gd name="T17" fmla="*/ 41 h 481"/>
                  <a:gd name="T18" fmla="*/ 200 w 366"/>
                  <a:gd name="T19" fmla="*/ 41 h 481"/>
                  <a:gd name="T20" fmla="*/ 157 w 366"/>
                  <a:gd name="T21" fmla="*/ 42 h 481"/>
                  <a:gd name="T22" fmla="*/ 154 w 366"/>
                  <a:gd name="T23" fmla="*/ 42 h 481"/>
                  <a:gd name="T24" fmla="*/ 157 w 366"/>
                  <a:gd name="T25" fmla="*/ 45 h 481"/>
                  <a:gd name="T26" fmla="*/ 158 w 366"/>
                  <a:gd name="T27" fmla="*/ 46 h 481"/>
                  <a:gd name="T28" fmla="*/ 158 w 366"/>
                  <a:gd name="T29" fmla="*/ 45 h 481"/>
                  <a:gd name="T30" fmla="*/ 158 w 366"/>
                  <a:gd name="T31" fmla="*/ 45 h 481"/>
                  <a:gd name="T32" fmla="*/ 148 w 366"/>
                  <a:gd name="T33" fmla="*/ 4 h 481"/>
                  <a:gd name="T34" fmla="*/ 51 w 366"/>
                  <a:gd name="T35" fmla="*/ 35 h 481"/>
                  <a:gd name="T36" fmla="*/ 99 w 366"/>
                  <a:gd name="T37" fmla="*/ 228 h 481"/>
                  <a:gd name="T38" fmla="*/ 109 w 366"/>
                  <a:gd name="T39" fmla="*/ 218 h 481"/>
                  <a:gd name="T40" fmla="*/ 109 w 366"/>
                  <a:gd name="T41" fmla="*/ 219 h 481"/>
                  <a:gd name="T42" fmla="*/ 108 w 366"/>
                  <a:gd name="T43" fmla="*/ 219 h 481"/>
                  <a:gd name="T44" fmla="*/ 126 w 366"/>
                  <a:gd name="T45" fmla="*/ 229 h 481"/>
                  <a:gd name="T46" fmla="*/ 140 w 366"/>
                  <a:gd name="T47" fmla="*/ 284 h 481"/>
                  <a:gd name="T48" fmla="*/ 145 w 366"/>
                  <a:gd name="T49" fmla="*/ 299 h 481"/>
                  <a:gd name="T50" fmla="*/ 145 w 366"/>
                  <a:gd name="T51" fmla="*/ 299 h 481"/>
                  <a:gd name="T52" fmla="*/ 139 w 366"/>
                  <a:gd name="T53" fmla="*/ 362 h 481"/>
                  <a:gd name="T54" fmla="*/ 178 w 366"/>
                  <a:gd name="T55" fmla="*/ 475 h 481"/>
                  <a:gd name="T56" fmla="*/ 258 w 366"/>
                  <a:gd name="T57" fmla="*/ 436 h 481"/>
                  <a:gd name="T58" fmla="*/ 198 w 366"/>
                  <a:gd name="T59" fmla="*/ 444 h 481"/>
                  <a:gd name="T60" fmla="*/ 195 w 366"/>
                  <a:gd name="T61" fmla="*/ 447 h 481"/>
                  <a:gd name="T62" fmla="*/ 200 w 366"/>
                  <a:gd name="T63" fmla="*/ 449 h 481"/>
                  <a:gd name="T64" fmla="*/ 202 w 366"/>
                  <a:gd name="T65" fmla="*/ 451 h 481"/>
                  <a:gd name="T66" fmla="*/ 201 w 366"/>
                  <a:gd name="T67" fmla="*/ 450 h 481"/>
                  <a:gd name="T68" fmla="*/ 171 w 366"/>
                  <a:gd name="T69" fmla="*/ 349 h 481"/>
                  <a:gd name="T70" fmla="*/ 179 w 366"/>
                  <a:gd name="T71" fmla="*/ 298 h 481"/>
                  <a:gd name="T72" fmla="*/ 179 w 366"/>
                  <a:gd name="T73" fmla="*/ 299 h 481"/>
                  <a:gd name="T74" fmla="*/ 158 w 366"/>
                  <a:gd name="T75" fmla="*/ 249 h 481"/>
                  <a:gd name="T76" fmla="*/ 147 w 366"/>
                  <a:gd name="T77" fmla="*/ 203 h 481"/>
                  <a:gd name="T78" fmla="*/ 86 w 366"/>
                  <a:gd name="T79" fmla="*/ 195 h 481"/>
                  <a:gd name="T80" fmla="*/ 33 w 366"/>
                  <a:gd name="T81" fmla="*/ 141 h 481"/>
                  <a:gd name="T82" fmla="*/ 131 w 366"/>
                  <a:gd name="T83" fmla="*/ 33 h 481"/>
                  <a:gd name="T84" fmla="*/ 129 w 366"/>
                  <a:gd name="T85" fmla="*/ 30 h 481"/>
                  <a:gd name="T86" fmla="*/ 127 w 366"/>
                  <a:gd name="T87" fmla="*/ 27 h 481"/>
                  <a:gd name="T88" fmla="*/ 127 w 366"/>
                  <a:gd name="T89" fmla="*/ 26 h 481"/>
                  <a:gd name="T90" fmla="*/ 124 w 366"/>
                  <a:gd name="T91" fmla="*/ 45 h 481"/>
                  <a:gd name="T92" fmla="*/ 154 w 366"/>
                  <a:gd name="T93" fmla="*/ 75 h 481"/>
                  <a:gd name="T94" fmla="*/ 198 w 366"/>
                  <a:gd name="T95" fmla="*/ 74 h 481"/>
                  <a:gd name="T96" fmla="*/ 233 w 366"/>
                  <a:gd name="T97" fmla="*/ 60 h 481"/>
                  <a:gd name="T98" fmla="*/ 233 w 366"/>
                  <a:gd name="T99" fmla="*/ 59 h 481"/>
                  <a:gd name="T100" fmla="*/ 233 w 366"/>
                  <a:gd name="T101" fmla="*/ 60 h 481"/>
                  <a:gd name="T102" fmla="*/ 232 w 366"/>
                  <a:gd name="T103" fmla="*/ 60 h 481"/>
                  <a:gd name="T104" fmla="*/ 247 w 366"/>
                  <a:gd name="T105" fmla="*/ 82 h 481"/>
                  <a:gd name="T106" fmla="*/ 348 w 366"/>
                  <a:gd name="T107" fmla="*/ 176 h 481"/>
                  <a:gd name="T108" fmla="*/ 299 w 366"/>
                  <a:gd name="T109" fmla="*/ 233 h 481"/>
                  <a:gd name="T110" fmla="*/ 277 w 366"/>
                  <a:gd name="T111" fmla="*/ 285 h 481"/>
                  <a:gd name="T112" fmla="*/ 288 w 366"/>
                  <a:gd name="T113" fmla="*/ 334 h 481"/>
                  <a:gd name="T114" fmla="*/ 289 w 366"/>
                  <a:gd name="T115" fmla="*/ 335 h 481"/>
                  <a:gd name="T116" fmla="*/ 291 w 366"/>
                  <a:gd name="T117" fmla="*/ 335 h 481"/>
                  <a:gd name="T118" fmla="*/ 259 w 366"/>
                  <a:gd name="T119" fmla="*/ 377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6" h="481">
                    <a:moveTo>
                      <a:pt x="274" y="384"/>
                    </a:moveTo>
                    <a:lnTo>
                      <a:pt x="290" y="390"/>
                    </a:lnTo>
                    <a:cubicBezTo>
                      <a:pt x="292" y="384"/>
                      <a:pt x="294" y="378"/>
                      <a:pt x="296" y="374"/>
                    </a:cubicBezTo>
                    <a:cubicBezTo>
                      <a:pt x="297" y="370"/>
                      <a:pt x="299" y="368"/>
                      <a:pt x="301" y="366"/>
                    </a:cubicBezTo>
                    <a:cubicBezTo>
                      <a:pt x="304" y="364"/>
                      <a:pt x="307" y="362"/>
                      <a:pt x="312" y="357"/>
                    </a:cubicBezTo>
                    <a:cubicBezTo>
                      <a:pt x="315" y="355"/>
                      <a:pt x="317" y="351"/>
                      <a:pt x="319" y="347"/>
                    </a:cubicBezTo>
                    <a:cubicBezTo>
                      <a:pt x="321" y="343"/>
                      <a:pt x="322" y="339"/>
                      <a:pt x="321" y="334"/>
                    </a:cubicBezTo>
                    <a:cubicBezTo>
                      <a:pt x="321" y="332"/>
                      <a:pt x="321" y="330"/>
                      <a:pt x="321" y="329"/>
                    </a:cubicBezTo>
                    <a:lnTo>
                      <a:pt x="321" y="328"/>
                    </a:lnTo>
                    <a:cubicBezTo>
                      <a:pt x="320" y="318"/>
                      <a:pt x="316" y="310"/>
                      <a:pt x="314" y="303"/>
                    </a:cubicBezTo>
                    <a:cubicBezTo>
                      <a:pt x="311" y="296"/>
                      <a:pt x="310" y="290"/>
                      <a:pt x="310" y="285"/>
                    </a:cubicBezTo>
                    <a:lnTo>
                      <a:pt x="310" y="285"/>
                    </a:lnTo>
                    <a:lnTo>
                      <a:pt x="308" y="285"/>
                    </a:lnTo>
                    <a:lnTo>
                      <a:pt x="310" y="285"/>
                    </a:lnTo>
                    <a:lnTo>
                      <a:pt x="310" y="285"/>
                    </a:lnTo>
                    <a:lnTo>
                      <a:pt x="308" y="285"/>
                    </a:lnTo>
                    <a:lnTo>
                      <a:pt x="310" y="285"/>
                    </a:lnTo>
                    <a:lnTo>
                      <a:pt x="310" y="285"/>
                    </a:lnTo>
                    <a:lnTo>
                      <a:pt x="310" y="285"/>
                    </a:lnTo>
                    <a:cubicBezTo>
                      <a:pt x="310" y="280"/>
                      <a:pt x="312" y="276"/>
                      <a:pt x="314" y="270"/>
                    </a:cubicBezTo>
                    <a:cubicBezTo>
                      <a:pt x="317" y="265"/>
                      <a:pt x="321" y="259"/>
                      <a:pt x="326" y="253"/>
                    </a:cubicBezTo>
                    <a:cubicBezTo>
                      <a:pt x="333" y="243"/>
                      <a:pt x="341" y="233"/>
                      <a:pt x="348" y="223"/>
                    </a:cubicBezTo>
                    <a:cubicBezTo>
                      <a:pt x="352" y="218"/>
                      <a:pt x="356" y="213"/>
                      <a:pt x="359" y="206"/>
                    </a:cubicBezTo>
                    <a:cubicBezTo>
                      <a:pt x="363" y="199"/>
                      <a:pt x="366" y="191"/>
                      <a:pt x="366" y="182"/>
                    </a:cubicBezTo>
                    <a:cubicBezTo>
                      <a:pt x="366" y="179"/>
                      <a:pt x="365" y="175"/>
                      <a:pt x="365" y="172"/>
                    </a:cubicBezTo>
                    <a:lnTo>
                      <a:pt x="361" y="158"/>
                    </a:lnTo>
                    <a:lnTo>
                      <a:pt x="346" y="160"/>
                    </a:lnTo>
                    <a:cubicBezTo>
                      <a:pt x="345" y="160"/>
                      <a:pt x="343" y="160"/>
                      <a:pt x="341" y="160"/>
                    </a:cubicBezTo>
                    <a:cubicBezTo>
                      <a:pt x="333" y="160"/>
                      <a:pt x="327" y="157"/>
                      <a:pt x="320" y="153"/>
                    </a:cubicBezTo>
                    <a:cubicBezTo>
                      <a:pt x="311" y="146"/>
                      <a:pt x="303" y="133"/>
                      <a:pt x="296" y="118"/>
                    </a:cubicBezTo>
                    <a:cubicBezTo>
                      <a:pt x="289" y="103"/>
                      <a:pt x="283" y="86"/>
                      <a:pt x="278" y="71"/>
                    </a:cubicBezTo>
                    <a:cubicBezTo>
                      <a:pt x="275" y="62"/>
                      <a:pt x="272" y="50"/>
                      <a:pt x="261" y="39"/>
                    </a:cubicBezTo>
                    <a:cubicBezTo>
                      <a:pt x="253" y="31"/>
                      <a:pt x="244" y="27"/>
                      <a:pt x="232" y="27"/>
                    </a:cubicBezTo>
                    <a:cubicBezTo>
                      <a:pt x="226" y="27"/>
                      <a:pt x="218" y="29"/>
                      <a:pt x="211" y="34"/>
                    </a:cubicBezTo>
                    <a:lnTo>
                      <a:pt x="211" y="34"/>
                    </a:lnTo>
                    <a:cubicBezTo>
                      <a:pt x="208" y="37"/>
                      <a:pt x="207" y="39"/>
                      <a:pt x="205" y="41"/>
                    </a:cubicBezTo>
                    <a:lnTo>
                      <a:pt x="204" y="42"/>
                    </a:lnTo>
                    <a:lnTo>
                      <a:pt x="204" y="42"/>
                    </a:lnTo>
                    <a:lnTo>
                      <a:pt x="207" y="45"/>
                    </a:lnTo>
                    <a:lnTo>
                      <a:pt x="205" y="42"/>
                    </a:lnTo>
                    <a:lnTo>
                      <a:pt x="204" y="42"/>
                    </a:lnTo>
                    <a:lnTo>
                      <a:pt x="207" y="45"/>
                    </a:lnTo>
                    <a:lnTo>
                      <a:pt x="205" y="42"/>
                    </a:lnTo>
                    <a:lnTo>
                      <a:pt x="207" y="44"/>
                    </a:lnTo>
                    <a:lnTo>
                      <a:pt x="206" y="41"/>
                    </a:lnTo>
                    <a:lnTo>
                      <a:pt x="205" y="42"/>
                    </a:lnTo>
                    <a:lnTo>
                      <a:pt x="207" y="44"/>
                    </a:lnTo>
                    <a:lnTo>
                      <a:pt x="206" y="41"/>
                    </a:lnTo>
                    <a:lnTo>
                      <a:pt x="204" y="41"/>
                    </a:lnTo>
                    <a:cubicBezTo>
                      <a:pt x="204" y="41"/>
                      <a:pt x="202" y="41"/>
                      <a:pt x="200" y="41"/>
                    </a:cubicBezTo>
                    <a:lnTo>
                      <a:pt x="199" y="58"/>
                    </a:lnTo>
                    <a:lnTo>
                      <a:pt x="201" y="41"/>
                    </a:lnTo>
                    <a:cubicBezTo>
                      <a:pt x="196" y="41"/>
                      <a:pt x="191" y="40"/>
                      <a:pt x="187" y="40"/>
                    </a:cubicBezTo>
                    <a:cubicBezTo>
                      <a:pt x="176" y="40"/>
                      <a:pt x="167" y="41"/>
                      <a:pt x="157" y="42"/>
                    </a:cubicBezTo>
                    <a:lnTo>
                      <a:pt x="157" y="42"/>
                    </a:lnTo>
                    <a:lnTo>
                      <a:pt x="154" y="42"/>
                    </a:lnTo>
                    <a:lnTo>
                      <a:pt x="153" y="42"/>
                    </a:lnTo>
                    <a:lnTo>
                      <a:pt x="153" y="41"/>
                    </a:lnTo>
                    <a:lnTo>
                      <a:pt x="152" y="47"/>
                    </a:lnTo>
                    <a:lnTo>
                      <a:pt x="154" y="42"/>
                    </a:lnTo>
                    <a:lnTo>
                      <a:pt x="153" y="41"/>
                    </a:lnTo>
                    <a:lnTo>
                      <a:pt x="152" y="47"/>
                    </a:lnTo>
                    <a:lnTo>
                      <a:pt x="154" y="42"/>
                    </a:lnTo>
                    <a:lnTo>
                      <a:pt x="150" y="50"/>
                    </a:lnTo>
                    <a:lnTo>
                      <a:pt x="157" y="45"/>
                    </a:lnTo>
                    <a:lnTo>
                      <a:pt x="154" y="42"/>
                    </a:lnTo>
                    <a:lnTo>
                      <a:pt x="150" y="50"/>
                    </a:lnTo>
                    <a:lnTo>
                      <a:pt x="157" y="45"/>
                    </a:lnTo>
                    <a:lnTo>
                      <a:pt x="154" y="47"/>
                    </a:lnTo>
                    <a:lnTo>
                      <a:pt x="158" y="46"/>
                    </a:lnTo>
                    <a:lnTo>
                      <a:pt x="157" y="45"/>
                    </a:lnTo>
                    <a:lnTo>
                      <a:pt x="154" y="47"/>
                    </a:lnTo>
                    <a:lnTo>
                      <a:pt x="158" y="46"/>
                    </a:lnTo>
                    <a:lnTo>
                      <a:pt x="158" y="45"/>
                    </a:lnTo>
                    <a:lnTo>
                      <a:pt x="158" y="45"/>
                    </a:lnTo>
                    <a:lnTo>
                      <a:pt x="155" y="45"/>
                    </a:lnTo>
                    <a:lnTo>
                      <a:pt x="158" y="45"/>
                    </a:lnTo>
                    <a:lnTo>
                      <a:pt x="158" y="45"/>
                    </a:lnTo>
                    <a:lnTo>
                      <a:pt x="155" y="45"/>
                    </a:lnTo>
                    <a:lnTo>
                      <a:pt x="158" y="45"/>
                    </a:lnTo>
                    <a:lnTo>
                      <a:pt x="158" y="45"/>
                    </a:lnTo>
                    <a:cubicBezTo>
                      <a:pt x="158" y="45"/>
                      <a:pt x="158" y="42"/>
                      <a:pt x="159" y="39"/>
                    </a:cubicBezTo>
                    <a:cubicBezTo>
                      <a:pt x="159" y="36"/>
                      <a:pt x="160" y="32"/>
                      <a:pt x="161" y="26"/>
                    </a:cubicBezTo>
                    <a:cubicBezTo>
                      <a:pt x="161" y="24"/>
                      <a:pt x="160" y="21"/>
                      <a:pt x="159" y="17"/>
                    </a:cubicBezTo>
                    <a:cubicBezTo>
                      <a:pt x="157" y="12"/>
                      <a:pt x="153" y="7"/>
                      <a:pt x="148" y="4"/>
                    </a:cubicBezTo>
                    <a:cubicBezTo>
                      <a:pt x="143" y="1"/>
                      <a:pt x="138" y="0"/>
                      <a:pt x="133" y="0"/>
                    </a:cubicBezTo>
                    <a:lnTo>
                      <a:pt x="133" y="0"/>
                    </a:lnTo>
                    <a:cubicBezTo>
                      <a:pt x="131" y="0"/>
                      <a:pt x="129" y="0"/>
                      <a:pt x="128" y="0"/>
                    </a:cubicBezTo>
                    <a:cubicBezTo>
                      <a:pt x="112" y="0"/>
                      <a:pt x="98" y="4"/>
                      <a:pt x="85" y="11"/>
                    </a:cubicBezTo>
                    <a:cubicBezTo>
                      <a:pt x="72" y="17"/>
                      <a:pt x="61" y="26"/>
                      <a:pt x="51" y="35"/>
                    </a:cubicBezTo>
                    <a:cubicBezTo>
                      <a:pt x="27" y="58"/>
                      <a:pt x="7" y="87"/>
                      <a:pt x="1" y="123"/>
                    </a:cubicBezTo>
                    <a:cubicBezTo>
                      <a:pt x="0" y="129"/>
                      <a:pt x="0" y="135"/>
                      <a:pt x="0" y="141"/>
                    </a:cubicBezTo>
                    <a:cubicBezTo>
                      <a:pt x="0" y="171"/>
                      <a:pt x="11" y="201"/>
                      <a:pt x="36" y="221"/>
                    </a:cubicBezTo>
                    <a:cubicBezTo>
                      <a:pt x="47" y="229"/>
                      <a:pt x="60" y="235"/>
                      <a:pt x="74" y="235"/>
                    </a:cubicBezTo>
                    <a:cubicBezTo>
                      <a:pt x="82" y="235"/>
                      <a:pt x="91" y="233"/>
                      <a:pt x="99" y="228"/>
                    </a:cubicBezTo>
                    <a:lnTo>
                      <a:pt x="99" y="228"/>
                    </a:lnTo>
                    <a:cubicBezTo>
                      <a:pt x="103" y="225"/>
                      <a:pt x="106" y="222"/>
                      <a:pt x="107" y="221"/>
                    </a:cubicBezTo>
                    <a:lnTo>
                      <a:pt x="109" y="219"/>
                    </a:lnTo>
                    <a:lnTo>
                      <a:pt x="109" y="219"/>
                    </a:lnTo>
                    <a:lnTo>
                      <a:pt x="109" y="218"/>
                    </a:lnTo>
                    <a:lnTo>
                      <a:pt x="109" y="219"/>
                    </a:lnTo>
                    <a:lnTo>
                      <a:pt x="109" y="219"/>
                    </a:lnTo>
                    <a:lnTo>
                      <a:pt x="109" y="218"/>
                    </a:lnTo>
                    <a:lnTo>
                      <a:pt x="109" y="219"/>
                    </a:lnTo>
                    <a:lnTo>
                      <a:pt x="109" y="219"/>
                    </a:lnTo>
                    <a:lnTo>
                      <a:pt x="108" y="216"/>
                    </a:lnTo>
                    <a:lnTo>
                      <a:pt x="108" y="219"/>
                    </a:lnTo>
                    <a:lnTo>
                      <a:pt x="109" y="219"/>
                    </a:lnTo>
                    <a:lnTo>
                      <a:pt x="108" y="216"/>
                    </a:lnTo>
                    <a:lnTo>
                      <a:pt x="108" y="219"/>
                    </a:lnTo>
                    <a:cubicBezTo>
                      <a:pt x="109" y="219"/>
                      <a:pt x="112" y="220"/>
                      <a:pt x="116" y="222"/>
                    </a:cubicBezTo>
                    <a:cubicBezTo>
                      <a:pt x="119" y="224"/>
                      <a:pt x="123" y="227"/>
                      <a:pt x="125" y="228"/>
                    </a:cubicBezTo>
                    <a:lnTo>
                      <a:pt x="126" y="229"/>
                    </a:lnTo>
                    <a:lnTo>
                      <a:pt x="126" y="229"/>
                    </a:lnTo>
                    <a:lnTo>
                      <a:pt x="126" y="229"/>
                    </a:lnTo>
                    <a:lnTo>
                      <a:pt x="126" y="231"/>
                    </a:lnTo>
                    <a:cubicBezTo>
                      <a:pt x="126" y="234"/>
                      <a:pt x="125" y="239"/>
                      <a:pt x="125" y="247"/>
                    </a:cubicBezTo>
                    <a:cubicBezTo>
                      <a:pt x="125" y="250"/>
                      <a:pt x="125" y="254"/>
                      <a:pt x="126" y="258"/>
                    </a:cubicBezTo>
                    <a:lnTo>
                      <a:pt x="126" y="258"/>
                    </a:lnTo>
                    <a:cubicBezTo>
                      <a:pt x="129" y="270"/>
                      <a:pt x="136" y="278"/>
                      <a:pt x="140" y="284"/>
                    </a:cubicBezTo>
                    <a:cubicBezTo>
                      <a:pt x="142" y="287"/>
                      <a:pt x="143" y="289"/>
                      <a:pt x="144" y="291"/>
                    </a:cubicBezTo>
                    <a:cubicBezTo>
                      <a:pt x="145" y="293"/>
                      <a:pt x="145" y="295"/>
                      <a:pt x="145" y="299"/>
                    </a:cubicBezTo>
                    <a:lnTo>
                      <a:pt x="152" y="299"/>
                    </a:lnTo>
                    <a:lnTo>
                      <a:pt x="145" y="298"/>
                    </a:lnTo>
                    <a:lnTo>
                      <a:pt x="145" y="299"/>
                    </a:lnTo>
                    <a:lnTo>
                      <a:pt x="152" y="299"/>
                    </a:lnTo>
                    <a:lnTo>
                      <a:pt x="145" y="298"/>
                    </a:lnTo>
                    <a:lnTo>
                      <a:pt x="145" y="301"/>
                    </a:lnTo>
                    <a:lnTo>
                      <a:pt x="162" y="299"/>
                    </a:lnTo>
                    <a:lnTo>
                      <a:pt x="145" y="299"/>
                    </a:lnTo>
                    <a:cubicBezTo>
                      <a:pt x="145" y="309"/>
                      <a:pt x="142" y="322"/>
                      <a:pt x="139" y="336"/>
                    </a:cubicBezTo>
                    <a:lnTo>
                      <a:pt x="139" y="336"/>
                    </a:lnTo>
                    <a:cubicBezTo>
                      <a:pt x="139" y="340"/>
                      <a:pt x="138" y="345"/>
                      <a:pt x="138" y="349"/>
                    </a:cubicBezTo>
                    <a:cubicBezTo>
                      <a:pt x="138" y="353"/>
                      <a:pt x="138" y="358"/>
                      <a:pt x="140" y="362"/>
                    </a:cubicBezTo>
                    <a:lnTo>
                      <a:pt x="139" y="362"/>
                    </a:lnTo>
                    <a:cubicBezTo>
                      <a:pt x="143" y="373"/>
                      <a:pt x="148" y="380"/>
                      <a:pt x="151" y="385"/>
                    </a:cubicBezTo>
                    <a:cubicBezTo>
                      <a:pt x="156" y="394"/>
                      <a:pt x="159" y="405"/>
                      <a:pt x="161" y="417"/>
                    </a:cubicBezTo>
                    <a:cubicBezTo>
                      <a:pt x="163" y="430"/>
                      <a:pt x="165" y="444"/>
                      <a:pt x="169" y="458"/>
                    </a:cubicBezTo>
                    <a:cubicBezTo>
                      <a:pt x="169" y="460"/>
                      <a:pt x="170" y="462"/>
                      <a:pt x="171" y="465"/>
                    </a:cubicBezTo>
                    <a:cubicBezTo>
                      <a:pt x="173" y="468"/>
                      <a:pt x="175" y="472"/>
                      <a:pt x="178" y="475"/>
                    </a:cubicBezTo>
                    <a:cubicBezTo>
                      <a:pt x="183" y="479"/>
                      <a:pt x="190" y="481"/>
                      <a:pt x="195" y="481"/>
                    </a:cubicBezTo>
                    <a:cubicBezTo>
                      <a:pt x="201" y="480"/>
                      <a:pt x="205" y="479"/>
                      <a:pt x="209" y="477"/>
                    </a:cubicBezTo>
                    <a:cubicBezTo>
                      <a:pt x="213" y="475"/>
                      <a:pt x="216" y="473"/>
                      <a:pt x="219" y="471"/>
                    </a:cubicBezTo>
                    <a:lnTo>
                      <a:pt x="219" y="471"/>
                    </a:lnTo>
                    <a:cubicBezTo>
                      <a:pt x="232" y="460"/>
                      <a:pt x="246" y="449"/>
                      <a:pt x="258" y="436"/>
                    </a:cubicBezTo>
                    <a:cubicBezTo>
                      <a:pt x="271" y="423"/>
                      <a:pt x="282" y="408"/>
                      <a:pt x="290" y="390"/>
                    </a:cubicBezTo>
                    <a:lnTo>
                      <a:pt x="274" y="384"/>
                    </a:lnTo>
                    <a:lnTo>
                      <a:pt x="259" y="377"/>
                    </a:lnTo>
                    <a:cubicBezTo>
                      <a:pt x="254" y="390"/>
                      <a:pt x="245" y="402"/>
                      <a:pt x="235" y="413"/>
                    </a:cubicBezTo>
                    <a:cubicBezTo>
                      <a:pt x="224" y="424"/>
                      <a:pt x="211" y="434"/>
                      <a:pt x="198" y="444"/>
                    </a:cubicBezTo>
                    <a:lnTo>
                      <a:pt x="198" y="444"/>
                    </a:lnTo>
                    <a:lnTo>
                      <a:pt x="194" y="447"/>
                    </a:lnTo>
                    <a:lnTo>
                      <a:pt x="194" y="447"/>
                    </a:lnTo>
                    <a:lnTo>
                      <a:pt x="195" y="451"/>
                    </a:lnTo>
                    <a:lnTo>
                      <a:pt x="195" y="447"/>
                    </a:lnTo>
                    <a:lnTo>
                      <a:pt x="194" y="447"/>
                    </a:lnTo>
                    <a:lnTo>
                      <a:pt x="195" y="451"/>
                    </a:lnTo>
                    <a:lnTo>
                      <a:pt x="195" y="447"/>
                    </a:lnTo>
                    <a:lnTo>
                      <a:pt x="195" y="455"/>
                    </a:lnTo>
                    <a:lnTo>
                      <a:pt x="200" y="449"/>
                    </a:lnTo>
                    <a:lnTo>
                      <a:pt x="195" y="447"/>
                    </a:lnTo>
                    <a:lnTo>
                      <a:pt x="195" y="455"/>
                    </a:lnTo>
                    <a:lnTo>
                      <a:pt x="200" y="449"/>
                    </a:lnTo>
                    <a:lnTo>
                      <a:pt x="196" y="454"/>
                    </a:lnTo>
                    <a:lnTo>
                      <a:pt x="202" y="451"/>
                    </a:lnTo>
                    <a:lnTo>
                      <a:pt x="200" y="449"/>
                    </a:lnTo>
                    <a:lnTo>
                      <a:pt x="196" y="454"/>
                    </a:lnTo>
                    <a:lnTo>
                      <a:pt x="202" y="451"/>
                    </a:lnTo>
                    <a:lnTo>
                      <a:pt x="201" y="451"/>
                    </a:lnTo>
                    <a:lnTo>
                      <a:pt x="201" y="450"/>
                    </a:lnTo>
                    <a:cubicBezTo>
                      <a:pt x="198" y="438"/>
                      <a:pt x="196" y="425"/>
                      <a:pt x="194" y="411"/>
                    </a:cubicBezTo>
                    <a:cubicBezTo>
                      <a:pt x="191" y="398"/>
                      <a:pt x="188" y="383"/>
                      <a:pt x="180" y="369"/>
                    </a:cubicBezTo>
                    <a:cubicBezTo>
                      <a:pt x="175" y="361"/>
                      <a:pt x="172" y="356"/>
                      <a:pt x="172" y="354"/>
                    </a:cubicBezTo>
                    <a:lnTo>
                      <a:pt x="172" y="353"/>
                    </a:lnTo>
                    <a:cubicBezTo>
                      <a:pt x="171" y="353"/>
                      <a:pt x="171" y="351"/>
                      <a:pt x="171" y="349"/>
                    </a:cubicBezTo>
                    <a:cubicBezTo>
                      <a:pt x="171" y="347"/>
                      <a:pt x="172" y="345"/>
                      <a:pt x="172" y="342"/>
                    </a:cubicBezTo>
                    <a:lnTo>
                      <a:pt x="172" y="342"/>
                    </a:lnTo>
                    <a:cubicBezTo>
                      <a:pt x="174" y="330"/>
                      <a:pt x="178" y="316"/>
                      <a:pt x="179" y="300"/>
                    </a:cubicBezTo>
                    <a:lnTo>
                      <a:pt x="179" y="299"/>
                    </a:lnTo>
                    <a:lnTo>
                      <a:pt x="179" y="298"/>
                    </a:lnTo>
                    <a:lnTo>
                      <a:pt x="166" y="299"/>
                    </a:lnTo>
                    <a:lnTo>
                      <a:pt x="179" y="299"/>
                    </a:lnTo>
                    <a:lnTo>
                      <a:pt x="179" y="298"/>
                    </a:lnTo>
                    <a:lnTo>
                      <a:pt x="166" y="299"/>
                    </a:lnTo>
                    <a:lnTo>
                      <a:pt x="179" y="299"/>
                    </a:lnTo>
                    <a:lnTo>
                      <a:pt x="179" y="299"/>
                    </a:lnTo>
                    <a:lnTo>
                      <a:pt x="179" y="299"/>
                    </a:lnTo>
                    <a:cubicBezTo>
                      <a:pt x="179" y="291"/>
                      <a:pt x="177" y="285"/>
                      <a:pt x="175" y="279"/>
                    </a:cubicBezTo>
                    <a:cubicBezTo>
                      <a:pt x="172" y="271"/>
                      <a:pt x="167" y="265"/>
                      <a:pt x="164" y="260"/>
                    </a:cubicBezTo>
                    <a:cubicBezTo>
                      <a:pt x="161" y="256"/>
                      <a:pt x="159" y="253"/>
                      <a:pt x="158" y="249"/>
                    </a:cubicBezTo>
                    <a:lnTo>
                      <a:pt x="158" y="249"/>
                    </a:lnTo>
                    <a:lnTo>
                      <a:pt x="158" y="247"/>
                    </a:lnTo>
                    <a:cubicBezTo>
                      <a:pt x="158" y="244"/>
                      <a:pt x="159" y="238"/>
                      <a:pt x="159" y="231"/>
                    </a:cubicBezTo>
                    <a:cubicBezTo>
                      <a:pt x="159" y="227"/>
                      <a:pt x="159" y="222"/>
                      <a:pt x="157" y="217"/>
                    </a:cubicBezTo>
                    <a:cubicBezTo>
                      <a:pt x="155" y="212"/>
                      <a:pt x="151" y="207"/>
                      <a:pt x="147" y="203"/>
                    </a:cubicBezTo>
                    <a:cubicBezTo>
                      <a:pt x="143" y="199"/>
                      <a:pt x="137" y="196"/>
                      <a:pt x="131" y="192"/>
                    </a:cubicBezTo>
                    <a:cubicBezTo>
                      <a:pt x="125" y="189"/>
                      <a:pt x="118" y="186"/>
                      <a:pt x="108" y="186"/>
                    </a:cubicBezTo>
                    <a:cubicBezTo>
                      <a:pt x="106" y="186"/>
                      <a:pt x="102" y="186"/>
                      <a:pt x="99" y="187"/>
                    </a:cubicBezTo>
                    <a:lnTo>
                      <a:pt x="99" y="187"/>
                    </a:lnTo>
                    <a:cubicBezTo>
                      <a:pt x="93" y="189"/>
                      <a:pt x="89" y="193"/>
                      <a:pt x="86" y="195"/>
                    </a:cubicBezTo>
                    <a:cubicBezTo>
                      <a:pt x="83" y="198"/>
                      <a:pt x="81" y="199"/>
                      <a:pt x="80" y="200"/>
                    </a:cubicBezTo>
                    <a:lnTo>
                      <a:pt x="80" y="200"/>
                    </a:lnTo>
                    <a:cubicBezTo>
                      <a:pt x="79" y="201"/>
                      <a:pt x="77" y="202"/>
                      <a:pt x="74" y="202"/>
                    </a:cubicBezTo>
                    <a:cubicBezTo>
                      <a:pt x="69" y="202"/>
                      <a:pt x="62" y="199"/>
                      <a:pt x="57" y="195"/>
                    </a:cubicBezTo>
                    <a:cubicBezTo>
                      <a:pt x="42" y="183"/>
                      <a:pt x="33" y="162"/>
                      <a:pt x="33" y="141"/>
                    </a:cubicBezTo>
                    <a:cubicBezTo>
                      <a:pt x="33" y="136"/>
                      <a:pt x="33" y="132"/>
                      <a:pt x="34" y="128"/>
                    </a:cubicBezTo>
                    <a:cubicBezTo>
                      <a:pt x="38" y="103"/>
                      <a:pt x="54" y="78"/>
                      <a:pt x="74" y="59"/>
                    </a:cubicBezTo>
                    <a:cubicBezTo>
                      <a:pt x="82" y="52"/>
                      <a:pt x="91" y="45"/>
                      <a:pt x="100" y="40"/>
                    </a:cubicBezTo>
                    <a:cubicBezTo>
                      <a:pt x="110" y="36"/>
                      <a:pt x="119" y="33"/>
                      <a:pt x="128" y="33"/>
                    </a:cubicBezTo>
                    <a:lnTo>
                      <a:pt x="131" y="33"/>
                    </a:lnTo>
                    <a:lnTo>
                      <a:pt x="131" y="33"/>
                    </a:lnTo>
                    <a:lnTo>
                      <a:pt x="132" y="33"/>
                    </a:lnTo>
                    <a:lnTo>
                      <a:pt x="132" y="33"/>
                    </a:lnTo>
                    <a:lnTo>
                      <a:pt x="135" y="26"/>
                    </a:lnTo>
                    <a:lnTo>
                      <a:pt x="129" y="30"/>
                    </a:lnTo>
                    <a:cubicBezTo>
                      <a:pt x="130" y="32"/>
                      <a:pt x="132" y="33"/>
                      <a:pt x="132" y="33"/>
                    </a:cubicBezTo>
                    <a:lnTo>
                      <a:pt x="135" y="26"/>
                    </a:lnTo>
                    <a:lnTo>
                      <a:pt x="129" y="30"/>
                    </a:lnTo>
                    <a:lnTo>
                      <a:pt x="136" y="25"/>
                    </a:lnTo>
                    <a:lnTo>
                      <a:pt x="127" y="27"/>
                    </a:lnTo>
                    <a:lnTo>
                      <a:pt x="129" y="30"/>
                    </a:lnTo>
                    <a:lnTo>
                      <a:pt x="136" y="25"/>
                    </a:lnTo>
                    <a:lnTo>
                      <a:pt x="127" y="27"/>
                    </a:lnTo>
                    <a:lnTo>
                      <a:pt x="132" y="26"/>
                    </a:lnTo>
                    <a:lnTo>
                      <a:pt x="127" y="26"/>
                    </a:lnTo>
                    <a:lnTo>
                      <a:pt x="127" y="27"/>
                    </a:lnTo>
                    <a:lnTo>
                      <a:pt x="132" y="26"/>
                    </a:lnTo>
                    <a:lnTo>
                      <a:pt x="127" y="26"/>
                    </a:lnTo>
                    <a:cubicBezTo>
                      <a:pt x="127" y="26"/>
                      <a:pt x="127" y="29"/>
                      <a:pt x="126" y="32"/>
                    </a:cubicBezTo>
                    <a:cubicBezTo>
                      <a:pt x="125" y="35"/>
                      <a:pt x="124" y="40"/>
                      <a:pt x="124" y="45"/>
                    </a:cubicBezTo>
                    <a:cubicBezTo>
                      <a:pt x="124" y="47"/>
                      <a:pt x="125" y="50"/>
                      <a:pt x="125" y="52"/>
                    </a:cubicBezTo>
                    <a:lnTo>
                      <a:pt x="125" y="52"/>
                    </a:lnTo>
                    <a:cubicBezTo>
                      <a:pt x="126" y="55"/>
                      <a:pt x="127" y="58"/>
                      <a:pt x="129" y="62"/>
                    </a:cubicBezTo>
                    <a:cubicBezTo>
                      <a:pt x="131" y="67"/>
                      <a:pt x="137" y="71"/>
                      <a:pt x="142" y="73"/>
                    </a:cubicBezTo>
                    <a:cubicBezTo>
                      <a:pt x="147" y="75"/>
                      <a:pt x="151" y="75"/>
                      <a:pt x="154" y="75"/>
                    </a:cubicBezTo>
                    <a:lnTo>
                      <a:pt x="158" y="75"/>
                    </a:lnTo>
                    <a:lnTo>
                      <a:pt x="159" y="75"/>
                    </a:lnTo>
                    <a:cubicBezTo>
                      <a:pt x="169" y="74"/>
                      <a:pt x="178" y="74"/>
                      <a:pt x="187" y="74"/>
                    </a:cubicBezTo>
                    <a:cubicBezTo>
                      <a:pt x="191" y="74"/>
                      <a:pt x="194" y="74"/>
                      <a:pt x="198" y="74"/>
                    </a:cubicBezTo>
                    <a:lnTo>
                      <a:pt x="198" y="74"/>
                    </a:lnTo>
                    <a:cubicBezTo>
                      <a:pt x="200" y="74"/>
                      <a:pt x="202" y="74"/>
                      <a:pt x="204" y="74"/>
                    </a:cubicBezTo>
                    <a:cubicBezTo>
                      <a:pt x="209" y="74"/>
                      <a:pt x="216" y="74"/>
                      <a:pt x="223" y="69"/>
                    </a:cubicBezTo>
                    <a:cubicBezTo>
                      <a:pt x="227" y="67"/>
                      <a:pt x="230" y="64"/>
                      <a:pt x="231" y="62"/>
                    </a:cubicBezTo>
                    <a:lnTo>
                      <a:pt x="233" y="60"/>
                    </a:lnTo>
                    <a:lnTo>
                      <a:pt x="233" y="60"/>
                    </a:lnTo>
                    <a:lnTo>
                      <a:pt x="233" y="60"/>
                    </a:lnTo>
                    <a:lnTo>
                      <a:pt x="233" y="59"/>
                    </a:lnTo>
                    <a:lnTo>
                      <a:pt x="233" y="60"/>
                    </a:lnTo>
                    <a:lnTo>
                      <a:pt x="233" y="60"/>
                    </a:lnTo>
                    <a:lnTo>
                      <a:pt x="233" y="59"/>
                    </a:lnTo>
                    <a:lnTo>
                      <a:pt x="233" y="60"/>
                    </a:lnTo>
                    <a:lnTo>
                      <a:pt x="233" y="60"/>
                    </a:lnTo>
                    <a:lnTo>
                      <a:pt x="232" y="58"/>
                    </a:lnTo>
                    <a:lnTo>
                      <a:pt x="232" y="60"/>
                    </a:lnTo>
                    <a:lnTo>
                      <a:pt x="233" y="60"/>
                    </a:lnTo>
                    <a:lnTo>
                      <a:pt x="232" y="58"/>
                    </a:lnTo>
                    <a:lnTo>
                      <a:pt x="232" y="60"/>
                    </a:lnTo>
                    <a:lnTo>
                      <a:pt x="232" y="59"/>
                    </a:lnTo>
                    <a:lnTo>
                      <a:pt x="232" y="60"/>
                    </a:lnTo>
                    <a:lnTo>
                      <a:pt x="232" y="60"/>
                    </a:lnTo>
                    <a:lnTo>
                      <a:pt x="232" y="59"/>
                    </a:lnTo>
                    <a:lnTo>
                      <a:pt x="232" y="60"/>
                    </a:lnTo>
                    <a:lnTo>
                      <a:pt x="232" y="60"/>
                    </a:lnTo>
                    <a:lnTo>
                      <a:pt x="237" y="62"/>
                    </a:lnTo>
                    <a:cubicBezTo>
                      <a:pt x="240" y="65"/>
                      <a:pt x="243" y="72"/>
                      <a:pt x="247" y="82"/>
                    </a:cubicBezTo>
                    <a:cubicBezTo>
                      <a:pt x="253" y="100"/>
                      <a:pt x="261" y="126"/>
                      <a:pt x="274" y="149"/>
                    </a:cubicBezTo>
                    <a:cubicBezTo>
                      <a:pt x="281" y="161"/>
                      <a:pt x="289" y="171"/>
                      <a:pt x="300" y="180"/>
                    </a:cubicBezTo>
                    <a:cubicBezTo>
                      <a:pt x="311" y="188"/>
                      <a:pt x="325" y="193"/>
                      <a:pt x="341" y="193"/>
                    </a:cubicBezTo>
                    <a:cubicBezTo>
                      <a:pt x="344" y="193"/>
                      <a:pt x="347" y="193"/>
                      <a:pt x="350" y="193"/>
                    </a:cubicBezTo>
                    <a:lnTo>
                      <a:pt x="348" y="176"/>
                    </a:lnTo>
                    <a:lnTo>
                      <a:pt x="332" y="180"/>
                    </a:lnTo>
                    <a:lnTo>
                      <a:pt x="332" y="182"/>
                    </a:lnTo>
                    <a:cubicBezTo>
                      <a:pt x="332" y="184"/>
                      <a:pt x="332" y="187"/>
                      <a:pt x="330" y="191"/>
                    </a:cubicBezTo>
                    <a:cubicBezTo>
                      <a:pt x="328" y="195"/>
                      <a:pt x="325" y="199"/>
                      <a:pt x="321" y="203"/>
                    </a:cubicBezTo>
                    <a:cubicBezTo>
                      <a:pt x="314" y="213"/>
                      <a:pt x="306" y="223"/>
                      <a:pt x="299" y="233"/>
                    </a:cubicBezTo>
                    <a:cubicBezTo>
                      <a:pt x="294" y="240"/>
                      <a:pt x="289" y="247"/>
                      <a:pt x="285" y="255"/>
                    </a:cubicBezTo>
                    <a:cubicBezTo>
                      <a:pt x="281" y="263"/>
                      <a:pt x="277" y="272"/>
                      <a:pt x="277" y="283"/>
                    </a:cubicBezTo>
                    <a:lnTo>
                      <a:pt x="293" y="284"/>
                    </a:lnTo>
                    <a:lnTo>
                      <a:pt x="277" y="283"/>
                    </a:lnTo>
                    <a:lnTo>
                      <a:pt x="277" y="285"/>
                    </a:lnTo>
                    <a:cubicBezTo>
                      <a:pt x="277" y="296"/>
                      <a:pt x="280" y="306"/>
                      <a:pt x="282" y="313"/>
                    </a:cubicBezTo>
                    <a:cubicBezTo>
                      <a:pt x="285" y="321"/>
                      <a:pt x="287" y="328"/>
                      <a:pt x="288" y="333"/>
                    </a:cubicBezTo>
                    <a:lnTo>
                      <a:pt x="305" y="331"/>
                    </a:lnTo>
                    <a:lnTo>
                      <a:pt x="288" y="333"/>
                    </a:lnTo>
                    <a:lnTo>
                      <a:pt x="288" y="334"/>
                    </a:lnTo>
                    <a:lnTo>
                      <a:pt x="288" y="335"/>
                    </a:lnTo>
                    <a:lnTo>
                      <a:pt x="289" y="335"/>
                    </a:lnTo>
                    <a:lnTo>
                      <a:pt x="288" y="334"/>
                    </a:lnTo>
                    <a:lnTo>
                      <a:pt x="288" y="335"/>
                    </a:lnTo>
                    <a:lnTo>
                      <a:pt x="289" y="335"/>
                    </a:lnTo>
                    <a:lnTo>
                      <a:pt x="288" y="334"/>
                    </a:lnTo>
                    <a:lnTo>
                      <a:pt x="291" y="335"/>
                    </a:lnTo>
                    <a:lnTo>
                      <a:pt x="289" y="334"/>
                    </a:lnTo>
                    <a:lnTo>
                      <a:pt x="288" y="334"/>
                    </a:lnTo>
                    <a:lnTo>
                      <a:pt x="291" y="335"/>
                    </a:lnTo>
                    <a:lnTo>
                      <a:pt x="289" y="334"/>
                    </a:lnTo>
                    <a:lnTo>
                      <a:pt x="288" y="334"/>
                    </a:lnTo>
                    <a:cubicBezTo>
                      <a:pt x="287" y="335"/>
                      <a:pt x="284" y="337"/>
                      <a:pt x="279" y="341"/>
                    </a:cubicBezTo>
                    <a:cubicBezTo>
                      <a:pt x="272" y="347"/>
                      <a:pt x="268" y="354"/>
                      <a:pt x="265" y="361"/>
                    </a:cubicBezTo>
                    <a:cubicBezTo>
                      <a:pt x="262" y="367"/>
                      <a:pt x="261" y="373"/>
                      <a:pt x="259" y="377"/>
                    </a:cubicBezTo>
                    <a:lnTo>
                      <a:pt x="274" y="38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842">
                <a:extLst>
                  <a:ext uri="{FF2B5EF4-FFF2-40B4-BE49-F238E27FC236}">
                    <a16:creationId xmlns:a16="http://schemas.microsoft.com/office/drawing/2014/main" id="{72B9A7D7-2AD9-23BD-2439-EDA697FECE36}"/>
                  </a:ext>
                </a:extLst>
              </p:cNvPr>
              <p:cNvSpPr>
                <a:spLocks/>
              </p:cNvSpPr>
              <p:nvPr/>
            </p:nvSpPr>
            <p:spPr bwMode="auto">
              <a:xfrm>
                <a:off x="8528051" y="4108451"/>
                <a:ext cx="26988" cy="20638"/>
              </a:xfrm>
              <a:custGeom>
                <a:avLst/>
                <a:gdLst>
                  <a:gd name="T0" fmla="*/ 46 w 128"/>
                  <a:gd name="T1" fmla="*/ 8 h 96"/>
                  <a:gd name="T2" fmla="*/ 12 w 128"/>
                  <a:gd name="T3" fmla="*/ 3 h 96"/>
                  <a:gd name="T4" fmla="*/ 17 w 128"/>
                  <a:gd name="T5" fmla="*/ 22 h 96"/>
                  <a:gd name="T6" fmla="*/ 0 w 128"/>
                  <a:gd name="T7" fmla="*/ 25 h 96"/>
                  <a:gd name="T8" fmla="*/ 10 w 128"/>
                  <a:gd name="T9" fmla="*/ 49 h 96"/>
                  <a:gd name="T10" fmla="*/ 19 w 128"/>
                  <a:gd name="T11" fmla="*/ 67 h 96"/>
                  <a:gd name="T12" fmla="*/ 35 w 128"/>
                  <a:gd name="T13" fmla="*/ 91 h 96"/>
                  <a:gd name="T14" fmla="*/ 68 w 128"/>
                  <a:gd name="T15" fmla="*/ 94 h 96"/>
                  <a:gd name="T16" fmla="*/ 78 w 128"/>
                  <a:gd name="T17" fmla="*/ 91 h 96"/>
                  <a:gd name="T18" fmla="*/ 78 w 128"/>
                  <a:gd name="T19" fmla="*/ 91 h 96"/>
                  <a:gd name="T20" fmla="*/ 78 w 128"/>
                  <a:gd name="T21" fmla="*/ 89 h 96"/>
                  <a:gd name="T22" fmla="*/ 78 w 128"/>
                  <a:gd name="T23" fmla="*/ 91 h 96"/>
                  <a:gd name="T24" fmla="*/ 99 w 128"/>
                  <a:gd name="T25" fmla="*/ 93 h 96"/>
                  <a:gd name="T26" fmla="*/ 116 w 128"/>
                  <a:gd name="T27" fmla="*/ 89 h 96"/>
                  <a:gd name="T28" fmla="*/ 126 w 128"/>
                  <a:gd name="T29" fmla="*/ 78 h 96"/>
                  <a:gd name="T30" fmla="*/ 124 w 128"/>
                  <a:gd name="T31" fmla="*/ 49 h 96"/>
                  <a:gd name="T32" fmla="*/ 90 w 128"/>
                  <a:gd name="T33" fmla="*/ 24 h 96"/>
                  <a:gd name="T34" fmla="*/ 46 w 128"/>
                  <a:gd name="T35" fmla="*/ 8 h 96"/>
                  <a:gd name="T36" fmla="*/ 24 w 128"/>
                  <a:gd name="T37" fmla="*/ 33 h 96"/>
                  <a:gd name="T38" fmla="*/ 83 w 128"/>
                  <a:gd name="T39" fmla="*/ 57 h 96"/>
                  <a:gd name="T40" fmla="*/ 92 w 128"/>
                  <a:gd name="T41" fmla="*/ 60 h 96"/>
                  <a:gd name="T42" fmla="*/ 92 w 128"/>
                  <a:gd name="T43" fmla="*/ 60 h 96"/>
                  <a:gd name="T44" fmla="*/ 92 w 128"/>
                  <a:gd name="T45" fmla="*/ 60 h 96"/>
                  <a:gd name="T46" fmla="*/ 95 w 128"/>
                  <a:gd name="T47" fmla="*/ 66 h 96"/>
                  <a:gd name="T48" fmla="*/ 95 w 128"/>
                  <a:gd name="T49" fmla="*/ 64 h 96"/>
                  <a:gd name="T50" fmla="*/ 99 w 128"/>
                  <a:gd name="T51" fmla="*/ 66 h 96"/>
                  <a:gd name="T52" fmla="*/ 102 w 128"/>
                  <a:gd name="T53" fmla="*/ 67 h 96"/>
                  <a:gd name="T54" fmla="*/ 95 w 128"/>
                  <a:gd name="T55" fmla="*/ 64 h 96"/>
                  <a:gd name="T56" fmla="*/ 98 w 128"/>
                  <a:gd name="T57" fmla="*/ 61 h 96"/>
                  <a:gd name="T58" fmla="*/ 102 w 128"/>
                  <a:gd name="T59" fmla="*/ 67 h 96"/>
                  <a:gd name="T60" fmla="*/ 98 w 128"/>
                  <a:gd name="T61" fmla="*/ 61 h 96"/>
                  <a:gd name="T62" fmla="*/ 101 w 128"/>
                  <a:gd name="T63" fmla="*/ 60 h 96"/>
                  <a:gd name="T64" fmla="*/ 99 w 128"/>
                  <a:gd name="T65" fmla="*/ 60 h 96"/>
                  <a:gd name="T66" fmla="*/ 78 w 128"/>
                  <a:gd name="T67" fmla="*/ 58 h 96"/>
                  <a:gd name="T68" fmla="*/ 71 w 128"/>
                  <a:gd name="T69" fmla="*/ 59 h 96"/>
                  <a:gd name="T70" fmla="*/ 53 w 128"/>
                  <a:gd name="T71" fmla="*/ 63 h 96"/>
                  <a:gd name="T72" fmla="*/ 52 w 128"/>
                  <a:gd name="T73" fmla="*/ 63 h 96"/>
                  <a:gd name="T74" fmla="*/ 52 w 128"/>
                  <a:gd name="T75" fmla="*/ 63 h 96"/>
                  <a:gd name="T76" fmla="*/ 53 w 128"/>
                  <a:gd name="T77" fmla="*/ 63 h 96"/>
                  <a:gd name="T78" fmla="*/ 53 w 128"/>
                  <a:gd name="T79" fmla="*/ 63 h 96"/>
                  <a:gd name="T80" fmla="*/ 52 w 128"/>
                  <a:gd name="T81" fmla="*/ 63 h 96"/>
                  <a:gd name="T82" fmla="*/ 52 w 128"/>
                  <a:gd name="T83" fmla="*/ 61 h 96"/>
                  <a:gd name="T84" fmla="*/ 42 w 128"/>
                  <a:gd name="T85" fmla="*/ 35 h 96"/>
                  <a:gd name="T86" fmla="*/ 33 w 128"/>
                  <a:gd name="T87" fmla="*/ 23 h 96"/>
                  <a:gd name="T88" fmla="*/ 28 w 128"/>
                  <a:gd name="T89" fmla="*/ 25 h 96"/>
                  <a:gd name="T90" fmla="*/ 33 w 128"/>
                  <a:gd name="T91" fmla="*/ 23 h 96"/>
                  <a:gd name="T92" fmla="*/ 33 w 128"/>
                  <a:gd name="T93" fmla="*/ 25 h 96"/>
                  <a:gd name="T94" fmla="*/ 33 w 128"/>
                  <a:gd name="T95" fmla="*/ 29 h 96"/>
                  <a:gd name="T96" fmla="*/ 25 w 128"/>
                  <a:gd name="T97" fmla="*/ 25 h 96"/>
                  <a:gd name="T98" fmla="*/ 33 w 128"/>
                  <a:gd name="T99" fmla="*/ 29 h 96"/>
                  <a:gd name="T100" fmla="*/ 30 w 128"/>
                  <a:gd name="T101" fmla="*/ 32 h 96"/>
                  <a:gd name="T102" fmla="*/ 26 w 128"/>
                  <a:gd name="T103" fmla="*/ 26 h 96"/>
                  <a:gd name="T104" fmla="*/ 25 w 128"/>
                  <a:gd name="T105" fmla="*/ 25 h 96"/>
                  <a:gd name="T106" fmla="*/ 30 w 128"/>
                  <a:gd name="T107" fmla="*/ 32 h 96"/>
                  <a:gd name="T108" fmla="*/ 25 w 128"/>
                  <a:gd name="T109" fmla="*/ 33 h 96"/>
                  <a:gd name="T110" fmla="*/ 24 w 128"/>
                  <a:gd name="T111" fmla="*/ 33 h 96"/>
                  <a:gd name="T112" fmla="*/ 25 w 128"/>
                  <a:gd name="T113" fmla="*/ 31 h 96"/>
                  <a:gd name="T114" fmla="*/ 35 w 128"/>
                  <a:gd name="T115"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8" h="96">
                    <a:moveTo>
                      <a:pt x="35" y="20"/>
                    </a:moveTo>
                    <a:lnTo>
                      <a:pt x="46" y="8"/>
                    </a:lnTo>
                    <a:cubicBezTo>
                      <a:pt x="41" y="3"/>
                      <a:pt x="34" y="0"/>
                      <a:pt x="25" y="0"/>
                    </a:cubicBezTo>
                    <a:cubicBezTo>
                      <a:pt x="21" y="0"/>
                      <a:pt x="17" y="1"/>
                      <a:pt x="12" y="3"/>
                    </a:cubicBezTo>
                    <a:cubicBezTo>
                      <a:pt x="8" y="6"/>
                      <a:pt x="4" y="10"/>
                      <a:pt x="2" y="15"/>
                    </a:cubicBezTo>
                    <a:lnTo>
                      <a:pt x="17" y="22"/>
                    </a:lnTo>
                    <a:lnTo>
                      <a:pt x="2" y="15"/>
                    </a:lnTo>
                    <a:cubicBezTo>
                      <a:pt x="1" y="18"/>
                      <a:pt x="0" y="22"/>
                      <a:pt x="0" y="25"/>
                    </a:cubicBezTo>
                    <a:cubicBezTo>
                      <a:pt x="0" y="30"/>
                      <a:pt x="1" y="35"/>
                      <a:pt x="3" y="38"/>
                    </a:cubicBezTo>
                    <a:cubicBezTo>
                      <a:pt x="5" y="43"/>
                      <a:pt x="8" y="46"/>
                      <a:pt x="10" y="49"/>
                    </a:cubicBezTo>
                    <a:cubicBezTo>
                      <a:pt x="12" y="51"/>
                      <a:pt x="14" y="53"/>
                      <a:pt x="14" y="53"/>
                    </a:cubicBezTo>
                    <a:cubicBezTo>
                      <a:pt x="15" y="55"/>
                      <a:pt x="17" y="60"/>
                      <a:pt x="19" y="67"/>
                    </a:cubicBezTo>
                    <a:cubicBezTo>
                      <a:pt x="20" y="70"/>
                      <a:pt x="21" y="74"/>
                      <a:pt x="23" y="79"/>
                    </a:cubicBezTo>
                    <a:cubicBezTo>
                      <a:pt x="26" y="83"/>
                      <a:pt x="30" y="88"/>
                      <a:pt x="35" y="91"/>
                    </a:cubicBezTo>
                    <a:cubicBezTo>
                      <a:pt x="41" y="95"/>
                      <a:pt x="48" y="96"/>
                      <a:pt x="53" y="96"/>
                    </a:cubicBezTo>
                    <a:cubicBezTo>
                      <a:pt x="59" y="96"/>
                      <a:pt x="64" y="95"/>
                      <a:pt x="68" y="94"/>
                    </a:cubicBezTo>
                    <a:cubicBezTo>
                      <a:pt x="72" y="93"/>
                      <a:pt x="75" y="92"/>
                      <a:pt x="78" y="91"/>
                    </a:cubicBezTo>
                    <a:lnTo>
                      <a:pt x="78" y="91"/>
                    </a:lnTo>
                    <a:lnTo>
                      <a:pt x="78" y="89"/>
                    </a:lnTo>
                    <a:lnTo>
                      <a:pt x="78" y="91"/>
                    </a:lnTo>
                    <a:lnTo>
                      <a:pt x="78" y="91"/>
                    </a:lnTo>
                    <a:lnTo>
                      <a:pt x="78" y="89"/>
                    </a:lnTo>
                    <a:lnTo>
                      <a:pt x="78" y="91"/>
                    </a:lnTo>
                    <a:lnTo>
                      <a:pt x="78" y="91"/>
                    </a:lnTo>
                    <a:cubicBezTo>
                      <a:pt x="80" y="91"/>
                      <a:pt x="83" y="92"/>
                      <a:pt x="87" y="92"/>
                    </a:cubicBezTo>
                    <a:cubicBezTo>
                      <a:pt x="91" y="92"/>
                      <a:pt x="95" y="93"/>
                      <a:pt x="99" y="93"/>
                    </a:cubicBezTo>
                    <a:cubicBezTo>
                      <a:pt x="102" y="93"/>
                      <a:pt x="104" y="93"/>
                      <a:pt x="107" y="92"/>
                    </a:cubicBezTo>
                    <a:cubicBezTo>
                      <a:pt x="110" y="92"/>
                      <a:pt x="113" y="91"/>
                      <a:pt x="116" y="89"/>
                    </a:cubicBezTo>
                    <a:lnTo>
                      <a:pt x="116" y="89"/>
                    </a:lnTo>
                    <a:cubicBezTo>
                      <a:pt x="120" y="86"/>
                      <a:pt x="124" y="82"/>
                      <a:pt x="126" y="78"/>
                    </a:cubicBezTo>
                    <a:cubicBezTo>
                      <a:pt x="127" y="73"/>
                      <a:pt x="128" y="69"/>
                      <a:pt x="128" y="66"/>
                    </a:cubicBezTo>
                    <a:cubicBezTo>
                      <a:pt x="128" y="59"/>
                      <a:pt x="126" y="54"/>
                      <a:pt x="124" y="49"/>
                    </a:cubicBezTo>
                    <a:cubicBezTo>
                      <a:pt x="122" y="44"/>
                      <a:pt x="119" y="40"/>
                      <a:pt x="115" y="36"/>
                    </a:cubicBezTo>
                    <a:cubicBezTo>
                      <a:pt x="107" y="28"/>
                      <a:pt x="97" y="26"/>
                      <a:pt x="90" y="24"/>
                    </a:cubicBezTo>
                    <a:cubicBezTo>
                      <a:pt x="82" y="22"/>
                      <a:pt x="75" y="22"/>
                      <a:pt x="70" y="21"/>
                    </a:cubicBezTo>
                    <a:cubicBezTo>
                      <a:pt x="62" y="19"/>
                      <a:pt x="53" y="15"/>
                      <a:pt x="46" y="8"/>
                    </a:cubicBezTo>
                    <a:lnTo>
                      <a:pt x="35" y="20"/>
                    </a:lnTo>
                    <a:lnTo>
                      <a:pt x="24" y="33"/>
                    </a:lnTo>
                    <a:cubicBezTo>
                      <a:pt x="35" y="43"/>
                      <a:pt x="49" y="50"/>
                      <a:pt x="63" y="53"/>
                    </a:cubicBezTo>
                    <a:cubicBezTo>
                      <a:pt x="71" y="55"/>
                      <a:pt x="78" y="56"/>
                      <a:pt x="83" y="57"/>
                    </a:cubicBezTo>
                    <a:cubicBezTo>
                      <a:pt x="88" y="58"/>
                      <a:pt x="91" y="59"/>
                      <a:pt x="92" y="60"/>
                    </a:cubicBezTo>
                    <a:lnTo>
                      <a:pt x="92" y="60"/>
                    </a:lnTo>
                    <a:lnTo>
                      <a:pt x="92" y="60"/>
                    </a:lnTo>
                    <a:lnTo>
                      <a:pt x="92" y="60"/>
                    </a:lnTo>
                    <a:lnTo>
                      <a:pt x="92" y="60"/>
                    </a:lnTo>
                    <a:lnTo>
                      <a:pt x="92" y="60"/>
                    </a:lnTo>
                    <a:lnTo>
                      <a:pt x="94" y="63"/>
                    </a:lnTo>
                    <a:lnTo>
                      <a:pt x="95" y="66"/>
                    </a:lnTo>
                    <a:lnTo>
                      <a:pt x="99" y="66"/>
                    </a:lnTo>
                    <a:lnTo>
                      <a:pt x="95" y="64"/>
                    </a:lnTo>
                    <a:lnTo>
                      <a:pt x="95" y="66"/>
                    </a:lnTo>
                    <a:lnTo>
                      <a:pt x="99" y="66"/>
                    </a:lnTo>
                    <a:lnTo>
                      <a:pt x="95" y="64"/>
                    </a:lnTo>
                    <a:lnTo>
                      <a:pt x="102" y="67"/>
                    </a:lnTo>
                    <a:lnTo>
                      <a:pt x="98" y="61"/>
                    </a:lnTo>
                    <a:lnTo>
                      <a:pt x="95" y="64"/>
                    </a:lnTo>
                    <a:lnTo>
                      <a:pt x="102" y="67"/>
                    </a:lnTo>
                    <a:lnTo>
                      <a:pt x="98" y="61"/>
                    </a:lnTo>
                    <a:lnTo>
                      <a:pt x="98" y="61"/>
                    </a:lnTo>
                    <a:lnTo>
                      <a:pt x="102" y="67"/>
                    </a:lnTo>
                    <a:lnTo>
                      <a:pt x="101" y="60"/>
                    </a:lnTo>
                    <a:lnTo>
                      <a:pt x="98" y="61"/>
                    </a:lnTo>
                    <a:lnTo>
                      <a:pt x="102" y="67"/>
                    </a:lnTo>
                    <a:lnTo>
                      <a:pt x="101" y="60"/>
                    </a:lnTo>
                    <a:lnTo>
                      <a:pt x="100" y="60"/>
                    </a:lnTo>
                    <a:lnTo>
                      <a:pt x="99" y="60"/>
                    </a:lnTo>
                    <a:cubicBezTo>
                      <a:pt x="98" y="60"/>
                      <a:pt x="94" y="59"/>
                      <a:pt x="91" y="59"/>
                    </a:cubicBezTo>
                    <a:cubicBezTo>
                      <a:pt x="87" y="58"/>
                      <a:pt x="83" y="58"/>
                      <a:pt x="78" y="58"/>
                    </a:cubicBezTo>
                    <a:cubicBezTo>
                      <a:pt x="76" y="58"/>
                      <a:pt x="74" y="58"/>
                      <a:pt x="71" y="59"/>
                    </a:cubicBezTo>
                    <a:lnTo>
                      <a:pt x="71" y="59"/>
                    </a:lnTo>
                    <a:cubicBezTo>
                      <a:pt x="67" y="59"/>
                      <a:pt x="63" y="61"/>
                      <a:pt x="60" y="61"/>
                    </a:cubicBezTo>
                    <a:cubicBezTo>
                      <a:pt x="57" y="62"/>
                      <a:pt x="54" y="63"/>
                      <a:pt x="53" y="63"/>
                    </a:cubicBezTo>
                    <a:lnTo>
                      <a:pt x="52" y="63"/>
                    </a:lnTo>
                    <a:lnTo>
                      <a:pt x="52" y="63"/>
                    </a:lnTo>
                    <a:lnTo>
                      <a:pt x="53" y="63"/>
                    </a:lnTo>
                    <a:lnTo>
                      <a:pt x="52" y="63"/>
                    </a:lnTo>
                    <a:lnTo>
                      <a:pt x="52" y="63"/>
                    </a:lnTo>
                    <a:lnTo>
                      <a:pt x="53" y="63"/>
                    </a:lnTo>
                    <a:lnTo>
                      <a:pt x="52" y="63"/>
                    </a:lnTo>
                    <a:lnTo>
                      <a:pt x="53" y="63"/>
                    </a:lnTo>
                    <a:lnTo>
                      <a:pt x="53" y="63"/>
                    </a:lnTo>
                    <a:lnTo>
                      <a:pt x="52" y="63"/>
                    </a:lnTo>
                    <a:lnTo>
                      <a:pt x="53" y="63"/>
                    </a:lnTo>
                    <a:lnTo>
                      <a:pt x="52" y="61"/>
                    </a:lnTo>
                    <a:cubicBezTo>
                      <a:pt x="51" y="59"/>
                      <a:pt x="50" y="56"/>
                      <a:pt x="49" y="51"/>
                    </a:cubicBezTo>
                    <a:cubicBezTo>
                      <a:pt x="47" y="47"/>
                      <a:pt x="46" y="41"/>
                      <a:pt x="42" y="35"/>
                    </a:cubicBezTo>
                    <a:cubicBezTo>
                      <a:pt x="39" y="31"/>
                      <a:pt x="36" y="28"/>
                      <a:pt x="34" y="26"/>
                    </a:cubicBezTo>
                    <a:lnTo>
                      <a:pt x="33" y="23"/>
                    </a:lnTo>
                    <a:lnTo>
                      <a:pt x="33" y="23"/>
                    </a:lnTo>
                    <a:lnTo>
                      <a:pt x="28" y="25"/>
                    </a:lnTo>
                    <a:lnTo>
                      <a:pt x="33" y="25"/>
                    </a:lnTo>
                    <a:lnTo>
                      <a:pt x="33" y="23"/>
                    </a:lnTo>
                    <a:lnTo>
                      <a:pt x="28" y="25"/>
                    </a:lnTo>
                    <a:lnTo>
                      <a:pt x="33" y="25"/>
                    </a:lnTo>
                    <a:lnTo>
                      <a:pt x="25" y="25"/>
                    </a:lnTo>
                    <a:lnTo>
                      <a:pt x="33" y="29"/>
                    </a:lnTo>
                    <a:lnTo>
                      <a:pt x="33" y="25"/>
                    </a:lnTo>
                    <a:lnTo>
                      <a:pt x="25" y="25"/>
                    </a:lnTo>
                    <a:lnTo>
                      <a:pt x="33" y="29"/>
                    </a:lnTo>
                    <a:lnTo>
                      <a:pt x="33" y="29"/>
                    </a:lnTo>
                    <a:lnTo>
                      <a:pt x="26" y="26"/>
                    </a:lnTo>
                    <a:lnTo>
                      <a:pt x="30" y="32"/>
                    </a:lnTo>
                    <a:cubicBezTo>
                      <a:pt x="31" y="31"/>
                      <a:pt x="33" y="29"/>
                      <a:pt x="33" y="29"/>
                    </a:cubicBezTo>
                    <a:lnTo>
                      <a:pt x="26" y="26"/>
                    </a:lnTo>
                    <a:lnTo>
                      <a:pt x="30" y="32"/>
                    </a:lnTo>
                    <a:lnTo>
                      <a:pt x="25" y="25"/>
                    </a:lnTo>
                    <a:lnTo>
                      <a:pt x="25" y="33"/>
                    </a:lnTo>
                    <a:cubicBezTo>
                      <a:pt x="27" y="33"/>
                      <a:pt x="28" y="33"/>
                      <a:pt x="30" y="32"/>
                    </a:cubicBezTo>
                    <a:lnTo>
                      <a:pt x="25" y="25"/>
                    </a:lnTo>
                    <a:lnTo>
                      <a:pt x="25" y="33"/>
                    </a:lnTo>
                    <a:lnTo>
                      <a:pt x="25" y="31"/>
                    </a:lnTo>
                    <a:lnTo>
                      <a:pt x="24" y="33"/>
                    </a:lnTo>
                    <a:cubicBezTo>
                      <a:pt x="24" y="33"/>
                      <a:pt x="23" y="33"/>
                      <a:pt x="25" y="33"/>
                    </a:cubicBezTo>
                    <a:lnTo>
                      <a:pt x="25" y="31"/>
                    </a:lnTo>
                    <a:lnTo>
                      <a:pt x="24" y="33"/>
                    </a:lnTo>
                    <a:lnTo>
                      <a:pt x="35" y="2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843">
                <a:extLst>
                  <a:ext uri="{FF2B5EF4-FFF2-40B4-BE49-F238E27FC236}">
                    <a16:creationId xmlns:a16="http://schemas.microsoft.com/office/drawing/2014/main" id="{5C48283F-3032-8625-D325-7F8EF60E76A3}"/>
                  </a:ext>
                </a:extLst>
              </p:cNvPr>
              <p:cNvSpPr>
                <a:spLocks/>
              </p:cNvSpPr>
              <p:nvPr/>
            </p:nvSpPr>
            <p:spPr bwMode="auto">
              <a:xfrm>
                <a:off x="8504239" y="4125913"/>
                <a:ext cx="47625" cy="41275"/>
              </a:xfrm>
              <a:custGeom>
                <a:avLst/>
                <a:gdLst>
                  <a:gd name="T0" fmla="*/ 217 w 235"/>
                  <a:gd name="T1" fmla="*/ 64 h 201"/>
                  <a:gd name="T2" fmla="*/ 176 w 235"/>
                  <a:gd name="T3" fmla="*/ 13 h 201"/>
                  <a:gd name="T4" fmla="*/ 154 w 235"/>
                  <a:gd name="T5" fmla="*/ 39 h 201"/>
                  <a:gd name="T6" fmla="*/ 158 w 235"/>
                  <a:gd name="T7" fmla="*/ 45 h 201"/>
                  <a:gd name="T8" fmla="*/ 158 w 235"/>
                  <a:gd name="T9" fmla="*/ 46 h 201"/>
                  <a:gd name="T10" fmla="*/ 162 w 235"/>
                  <a:gd name="T11" fmla="*/ 42 h 201"/>
                  <a:gd name="T12" fmla="*/ 166 w 235"/>
                  <a:gd name="T13" fmla="*/ 39 h 201"/>
                  <a:gd name="T14" fmla="*/ 152 w 235"/>
                  <a:gd name="T15" fmla="*/ 6 h 201"/>
                  <a:gd name="T16" fmla="*/ 101 w 235"/>
                  <a:gd name="T17" fmla="*/ 18 h 201"/>
                  <a:gd name="T18" fmla="*/ 53 w 235"/>
                  <a:gd name="T19" fmla="*/ 49 h 201"/>
                  <a:gd name="T20" fmla="*/ 56 w 235"/>
                  <a:gd name="T21" fmla="*/ 50 h 201"/>
                  <a:gd name="T22" fmla="*/ 56 w 235"/>
                  <a:gd name="T23" fmla="*/ 50 h 201"/>
                  <a:gd name="T24" fmla="*/ 53 w 235"/>
                  <a:gd name="T25" fmla="*/ 48 h 201"/>
                  <a:gd name="T26" fmla="*/ 6 w 235"/>
                  <a:gd name="T27" fmla="*/ 101 h 201"/>
                  <a:gd name="T28" fmla="*/ 4 w 235"/>
                  <a:gd name="T29" fmla="*/ 144 h 201"/>
                  <a:gd name="T30" fmla="*/ 35 w 235"/>
                  <a:gd name="T31" fmla="*/ 187 h 201"/>
                  <a:gd name="T32" fmla="*/ 93 w 235"/>
                  <a:gd name="T33" fmla="*/ 150 h 201"/>
                  <a:gd name="T34" fmla="*/ 94 w 235"/>
                  <a:gd name="T35" fmla="*/ 148 h 201"/>
                  <a:gd name="T36" fmla="*/ 94 w 235"/>
                  <a:gd name="T37" fmla="*/ 146 h 201"/>
                  <a:gd name="T38" fmla="*/ 93 w 235"/>
                  <a:gd name="T39" fmla="*/ 150 h 201"/>
                  <a:gd name="T40" fmla="*/ 98 w 235"/>
                  <a:gd name="T41" fmla="*/ 166 h 201"/>
                  <a:gd name="T42" fmla="*/ 167 w 235"/>
                  <a:gd name="T43" fmla="*/ 199 h 201"/>
                  <a:gd name="T44" fmla="*/ 218 w 235"/>
                  <a:gd name="T45" fmla="*/ 121 h 201"/>
                  <a:gd name="T46" fmla="*/ 159 w 235"/>
                  <a:gd name="T47" fmla="*/ 166 h 201"/>
                  <a:gd name="T48" fmla="*/ 127 w 235"/>
                  <a:gd name="T49" fmla="*/ 146 h 201"/>
                  <a:gd name="T50" fmla="*/ 94 w 235"/>
                  <a:gd name="T51" fmla="*/ 116 h 201"/>
                  <a:gd name="T52" fmla="*/ 19 w 235"/>
                  <a:gd name="T53" fmla="*/ 158 h 201"/>
                  <a:gd name="T54" fmla="*/ 19 w 235"/>
                  <a:gd name="T55" fmla="*/ 158 h 201"/>
                  <a:gd name="T56" fmla="*/ 22 w 235"/>
                  <a:gd name="T57" fmla="*/ 157 h 201"/>
                  <a:gd name="T58" fmla="*/ 28 w 235"/>
                  <a:gd name="T59" fmla="*/ 159 h 201"/>
                  <a:gd name="T60" fmla="*/ 33 w 235"/>
                  <a:gd name="T61" fmla="*/ 165 h 201"/>
                  <a:gd name="T62" fmla="*/ 33 w 235"/>
                  <a:gd name="T63" fmla="*/ 167 h 201"/>
                  <a:gd name="T64" fmla="*/ 33 w 235"/>
                  <a:gd name="T65" fmla="*/ 167 h 201"/>
                  <a:gd name="T66" fmla="*/ 40 w 235"/>
                  <a:gd name="T67" fmla="*/ 106 h 201"/>
                  <a:gd name="T68" fmla="*/ 65 w 235"/>
                  <a:gd name="T69" fmla="*/ 80 h 201"/>
                  <a:gd name="T70" fmla="*/ 86 w 235"/>
                  <a:gd name="T71" fmla="*/ 54 h 201"/>
                  <a:gd name="T72" fmla="*/ 86 w 235"/>
                  <a:gd name="T73" fmla="*/ 54 h 201"/>
                  <a:gd name="T74" fmla="*/ 85 w 235"/>
                  <a:gd name="T75" fmla="*/ 55 h 201"/>
                  <a:gd name="T76" fmla="*/ 85 w 235"/>
                  <a:gd name="T77" fmla="*/ 55 h 201"/>
                  <a:gd name="T78" fmla="*/ 85 w 235"/>
                  <a:gd name="T79" fmla="*/ 55 h 201"/>
                  <a:gd name="T80" fmla="*/ 134 w 235"/>
                  <a:gd name="T81" fmla="*/ 35 h 201"/>
                  <a:gd name="T82" fmla="*/ 137 w 235"/>
                  <a:gd name="T83" fmla="*/ 33 h 201"/>
                  <a:gd name="T84" fmla="*/ 136 w 235"/>
                  <a:gd name="T85" fmla="*/ 33 h 201"/>
                  <a:gd name="T86" fmla="*/ 132 w 235"/>
                  <a:gd name="T87" fmla="*/ 32 h 201"/>
                  <a:gd name="T88" fmla="*/ 129 w 235"/>
                  <a:gd name="T89" fmla="*/ 30 h 201"/>
                  <a:gd name="T90" fmla="*/ 134 w 235"/>
                  <a:gd name="T91" fmla="*/ 51 h 201"/>
                  <a:gd name="T92" fmla="*/ 181 w 235"/>
                  <a:gd name="T93" fmla="*/ 56 h 201"/>
                  <a:gd name="T94" fmla="*/ 188 w 235"/>
                  <a:gd name="T95" fmla="*/ 37 h 201"/>
                  <a:gd name="T96" fmla="*/ 188 w 235"/>
                  <a:gd name="T97" fmla="*/ 35 h 201"/>
                  <a:gd name="T98" fmla="*/ 186 w 235"/>
                  <a:gd name="T99" fmla="*/ 38 h 201"/>
                  <a:gd name="T100" fmla="*/ 182 w 235"/>
                  <a:gd name="T101" fmla="*/ 40 h 201"/>
                  <a:gd name="T102" fmla="*/ 183 w 235"/>
                  <a:gd name="T103" fmla="*/ 45 h 201"/>
                  <a:gd name="T104" fmla="*/ 218 w 235"/>
                  <a:gd name="T105" fmla="*/ 1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 h="201">
                    <a:moveTo>
                      <a:pt x="218" y="121"/>
                    </a:moveTo>
                    <a:lnTo>
                      <a:pt x="234" y="120"/>
                    </a:lnTo>
                    <a:cubicBezTo>
                      <a:pt x="233" y="108"/>
                      <a:pt x="229" y="98"/>
                      <a:pt x="225" y="91"/>
                    </a:cubicBezTo>
                    <a:cubicBezTo>
                      <a:pt x="221" y="83"/>
                      <a:pt x="218" y="77"/>
                      <a:pt x="217" y="72"/>
                    </a:cubicBezTo>
                    <a:cubicBezTo>
                      <a:pt x="217" y="72"/>
                      <a:pt x="217" y="69"/>
                      <a:pt x="217" y="64"/>
                    </a:cubicBezTo>
                    <a:cubicBezTo>
                      <a:pt x="217" y="58"/>
                      <a:pt x="217" y="50"/>
                      <a:pt x="216" y="41"/>
                    </a:cubicBezTo>
                    <a:cubicBezTo>
                      <a:pt x="215" y="37"/>
                      <a:pt x="214" y="32"/>
                      <a:pt x="212" y="28"/>
                    </a:cubicBezTo>
                    <a:cubicBezTo>
                      <a:pt x="210" y="23"/>
                      <a:pt x="207" y="18"/>
                      <a:pt x="201" y="14"/>
                    </a:cubicBezTo>
                    <a:cubicBezTo>
                      <a:pt x="197" y="12"/>
                      <a:pt x="193" y="10"/>
                      <a:pt x="188" y="10"/>
                    </a:cubicBezTo>
                    <a:cubicBezTo>
                      <a:pt x="183" y="10"/>
                      <a:pt x="179" y="11"/>
                      <a:pt x="176" y="13"/>
                    </a:cubicBezTo>
                    <a:cubicBezTo>
                      <a:pt x="171" y="16"/>
                      <a:pt x="167" y="20"/>
                      <a:pt x="165" y="23"/>
                    </a:cubicBezTo>
                    <a:cubicBezTo>
                      <a:pt x="160" y="28"/>
                      <a:pt x="157" y="32"/>
                      <a:pt x="155" y="35"/>
                    </a:cubicBezTo>
                    <a:lnTo>
                      <a:pt x="153" y="37"/>
                    </a:lnTo>
                    <a:lnTo>
                      <a:pt x="153" y="37"/>
                    </a:lnTo>
                    <a:lnTo>
                      <a:pt x="154" y="39"/>
                    </a:lnTo>
                    <a:lnTo>
                      <a:pt x="153" y="37"/>
                    </a:lnTo>
                    <a:lnTo>
                      <a:pt x="153" y="37"/>
                    </a:lnTo>
                    <a:lnTo>
                      <a:pt x="154" y="39"/>
                    </a:lnTo>
                    <a:lnTo>
                      <a:pt x="153" y="37"/>
                    </a:lnTo>
                    <a:lnTo>
                      <a:pt x="158" y="45"/>
                    </a:lnTo>
                    <a:lnTo>
                      <a:pt x="158" y="36"/>
                    </a:lnTo>
                    <a:cubicBezTo>
                      <a:pt x="155" y="36"/>
                      <a:pt x="153" y="37"/>
                      <a:pt x="153" y="37"/>
                    </a:cubicBezTo>
                    <a:lnTo>
                      <a:pt x="158" y="45"/>
                    </a:lnTo>
                    <a:lnTo>
                      <a:pt x="158" y="36"/>
                    </a:lnTo>
                    <a:lnTo>
                      <a:pt x="158" y="46"/>
                    </a:lnTo>
                    <a:lnTo>
                      <a:pt x="165" y="39"/>
                    </a:lnTo>
                    <a:cubicBezTo>
                      <a:pt x="165" y="38"/>
                      <a:pt x="162" y="36"/>
                      <a:pt x="158" y="36"/>
                    </a:cubicBezTo>
                    <a:lnTo>
                      <a:pt x="158" y="46"/>
                    </a:lnTo>
                    <a:lnTo>
                      <a:pt x="165" y="39"/>
                    </a:lnTo>
                    <a:lnTo>
                      <a:pt x="162" y="42"/>
                    </a:lnTo>
                    <a:lnTo>
                      <a:pt x="166" y="39"/>
                    </a:lnTo>
                    <a:lnTo>
                      <a:pt x="165" y="39"/>
                    </a:lnTo>
                    <a:lnTo>
                      <a:pt x="162" y="42"/>
                    </a:lnTo>
                    <a:lnTo>
                      <a:pt x="166" y="39"/>
                    </a:lnTo>
                    <a:lnTo>
                      <a:pt x="166" y="39"/>
                    </a:lnTo>
                    <a:lnTo>
                      <a:pt x="165" y="37"/>
                    </a:lnTo>
                    <a:lnTo>
                      <a:pt x="165" y="37"/>
                    </a:lnTo>
                    <a:cubicBezTo>
                      <a:pt x="165" y="37"/>
                      <a:pt x="164" y="35"/>
                      <a:pt x="163" y="32"/>
                    </a:cubicBezTo>
                    <a:cubicBezTo>
                      <a:pt x="162" y="28"/>
                      <a:pt x="162" y="23"/>
                      <a:pt x="159" y="16"/>
                    </a:cubicBezTo>
                    <a:cubicBezTo>
                      <a:pt x="158" y="13"/>
                      <a:pt x="156" y="9"/>
                      <a:pt x="152" y="6"/>
                    </a:cubicBezTo>
                    <a:cubicBezTo>
                      <a:pt x="148" y="2"/>
                      <a:pt x="142" y="0"/>
                      <a:pt x="136" y="0"/>
                    </a:cubicBezTo>
                    <a:cubicBezTo>
                      <a:pt x="128" y="0"/>
                      <a:pt x="122" y="3"/>
                      <a:pt x="116" y="7"/>
                    </a:cubicBezTo>
                    <a:lnTo>
                      <a:pt x="116" y="7"/>
                    </a:lnTo>
                    <a:cubicBezTo>
                      <a:pt x="112" y="10"/>
                      <a:pt x="109" y="13"/>
                      <a:pt x="106" y="15"/>
                    </a:cubicBezTo>
                    <a:cubicBezTo>
                      <a:pt x="104" y="17"/>
                      <a:pt x="102" y="18"/>
                      <a:pt x="101" y="18"/>
                    </a:cubicBezTo>
                    <a:cubicBezTo>
                      <a:pt x="99" y="19"/>
                      <a:pt x="93" y="20"/>
                      <a:pt x="85" y="21"/>
                    </a:cubicBezTo>
                    <a:cubicBezTo>
                      <a:pt x="81" y="22"/>
                      <a:pt x="76" y="23"/>
                      <a:pt x="71" y="25"/>
                    </a:cubicBezTo>
                    <a:cubicBezTo>
                      <a:pt x="65" y="28"/>
                      <a:pt x="60" y="33"/>
                      <a:pt x="56" y="39"/>
                    </a:cubicBezTo>
                    <a:cubicBezTo>
                      <a:pt x="55" y="43"/>
                      <a:pt x="54" y="46"/>
                      <a:pt x="53" y="47"/>
                    </a:cubicBezTo>
                    <a:lnTo>
                      <a:pt x="53" y="49"/>
                    </a:lnTo>
                    <a:lnTo>
                      <a:pt x="53" y="49"/>
                    </a:lnTo>
                    <a:lnTo>
                      <a:pt x="56" y="50"/>
                    </a:lnTo>
                    <a:lnTo>
                      <a:pt x="53" y="49"/>
                    </a:lnTo>
                    <a:lnTo>
                      <a:pt x="53" y="49"/>
                    </a:lnTo>
                    <a:lnTo>
                      <a:pt x="56" y="50"/>
                    </a:lnTo>
                    <a:lnTo>
                      <a:pt x="53" y="49"/>
                    </a:lnTo>
                    <a:lnTo>
                      <a:pt x="56" y="50"/>
                    </a:lnTo>
                    <a:lnTo>
                      <a:pt x="53" y="48"/>
                    </a:lnTo>
                    <a:lnTo>
                      <a:pt x="53" y="49"/>
                    </a:lnTo>
                    <a:lnTo>
                      <a:pt x="56" y="50"/>
                    </a:lnTo>
                    <a:lnTo>
                      <a:pt x="53" y="48"/>
                    </a:lnTo>
                    <a:lnTo>
                      <a:pt x="53" y="48"/>
                    </a:lnTo>
                    <a:lnTo>
                      <a:pt x="53" y="48"/>
                    </a:lnTo>
                    <a:lnTo>
                      <a:pt x="53" y="48"/>
                    </a:lnTo>
                    <a:lnTo>
                      <a:pt x="53" y="48"/>
                    </a:lnTo>
                    <a:lnTo>
                      <a:pt x="53" y="48"/>
                    </a:lnTo>
                    <a:cubicBezTo>
                      <a:pt x="53" y="48"/>
                      <a:pt x="52" y="49"/>
                      <a:pt x="51" y="49"/>
                    </a:cubicBezTo>
                    <a:cubicBezTo>
                      <a:pt x="46" y="52"/>
                      <a:pt x="40" y="54"/>
                      <a:pt x="33" y="57"/>
                    </a:cubicBezTo>
                    <a:cubicBezTo>
                      <a:pt x="26" y="61"/>
                      <a:pt x="18" y="66"/>
                      <a:pt x="12" y="75"/>
                    </a:cubicBezTo>
                    <a:cubicBezTo>
                      <a:pt x="7" y="85"/>
                      <a:pt x="6" y="94"/>
                      <a:pt x="6" y="101"/>
                    </a:cubicBezTo>
                    <a:cubicBezTo>
                      <a:pt x="6" y="103"/>
                      <a:pt x="6" y="105"/>
                      <a:pt x="6" y="107"/>
                    </a:cubicBezTo>
                    <a:lnTo>
                      <a:pt x="6" y="107"/>
                    </a:lnTo>
                    <a:cubicBezTo>
                      <a:pt x="7" y="112"/>
                      <a:pt x="7" y="117"/>
                      <a:pt x="7" y="122"/>
                    </a:cubicBezTo>
                    <a:cubicBezTo>
                      <a:pt x="7" y="130"/>
                      <a:pt x="6" y="138"/>
                      <a:pt x="4" y="144"/>
                    </a:cubicBezTo>
                    <a:lnTo>
                      <a:pt x="4" y="144"/>
                    </a:lnTo>
                    <a:cubicBezTo>
                      <a:pt x="2" y="151"/>
                      <a:pt x="0" y="158"/>
                      <a:pt x="0" y="166"/>
                    </a:cubicBezTo>
                    <a:cubicBezTo>
                      <a:pt x="0" y="170"/>
                      <a:pt x="0" y="174"/>
                      <a:pt x="3" y="180"/>
                    </a:cubicBezTo>
                    <a:cubicBezTo>
                      <a:pt x="5" y="183"/>
                      <a:pt x="7" y="186"/>
                      <a:pt x="11" y="188"/>
                    </a:cubicBezTo>
                    <a:cubicBezTo>
                      <a:pt x="14" y="190"/>
                      <a:pt x="18" y="191"/>
                      <a:pt x="22" y="191"/>
                    </a:cubicBezTo>
                    <a:cubicBezTo>
                      <a:pt x="27" y="191"/>
                      <a:pt x="31" y="189"/>
                      <a:pt x="35" y="187"/>
                    </a:cubicBezTo>
                    <a:cubicBezTo>
                      <a:pt x="39" y="185"/>
                      <a:pt x="42" y="182"/>
                      <a:pt x="46" y="179"/>
                    </a:cubicBezTo>
                    <a:lnTo>
                      <a:pt x="46" y="179"/>
                    </a:lnTo>
                    <a:cubicBezTo>
                      <a:pt x="59" y="168"/>
                      <a:pt x="73" y="159"/>
                      <a:pt x="87" y="152"/>
                    </a:cubicBezTo>
                    <a:cubicBezTo>
                      <a:pt x="89" y="151"/>
                      <a:pt x="91" y="150"/>
                      <a:pt x="92" y="150"/>
                    </a:cubicBezTo>
                    <a:lnTo>
                      <a:pt x="93" y="150"/>
                    </a:lnTo>
                    <a:lnTo>
                      <a:pt x="94" y="150"/>
                    </a:lnTo>
                    <a:lnTo>
                      <a:pt x="94" y="148"/>
                    </a:lnTo>
                    <a:lnTo>
                      <a:pt x="93" y="150"/>
                    </a:lnTo>
                    <a:lnTo>
                      <a:pt x="94" y="150"/>
                    </a:lnTo>
                    <a:lnTo>
                      <a:pt x="94" y="148"/>
                    </a:lnTo>
                    <a:lnTo>
                      <a:pt x="93" y="150"/>
                    </a:lnTo>
                    <a:lnTo>
                      <a:pt x="94" y="146"/>
                    </a:lnTo>
                    <a:lnTo>
                      <a:pt x="93" y="150"/>
                    </a:lnTo>
                    <a:lnTo>
                      <a:pt x="93" y="150"/>
                    </a:lnTo>
                    <a:lnTo>
                      <a:pt x="94" y="146"/>
                    </a:lnTo>
                    <a:lnTo>
                      <a:pt x="93" y="150"/>
                    </a:lnTo>
                    <a:lnTo>
                      <a:pt x="93" y="150"/>
                    </a:lnTo>
                    <a:lnTo>
                      <a:pt x="94" y="147"/>
                    </a:lnTo>
                    <a:lnTo>
                      <a:pt x="92" y="149"/>
                    </a:lnTo>
                    <a:lnTo>
                      <a:pt x="93" y="150"/>
                    </a:lnTo>
                    <a:lnTo>
                      <a:pt x="94" y="147"/>
                    </a:lnTo>
                    <a:lnTo>
                      <a:pt x="92" y="149"/>
                    </a:lnTo>
                    <a:lnTo>
                      <a:pt x="92" y="150"/>
                    </a:lnTo>
                    <a:cubicBezTo>
                      <a:pt x="93" y="150"/>
                      <a:pt x="94" y="153"/>
                      <a:pt x="95" y="155"/>
                    </a:cubicBezTo>
                    <a:cubicBezTo>
                      <a:pt x="96" y="158"/>
                      <a:pt x="97" y="162"/>
                      <a:pt x="98" y="166"/>
                    </a:cubicBezTo>
                    <a:cubicBezTo>
                      <a:pt x="99" y="171"/>
                      <a:pt x="100" y="176"/>
                      <a:pt x="104" y="182"/>
                    </a:cubicBezTo>
                    <a:cubicBezTo>
                      <a:pt x="109" y="189"/>
                      <a:pt x="116" y="195"/>
                      <a:pt x="124" y="198"/>
                    </a:cubicBezTo>
                    <a:cubicBezTo>
                      <a:pt x="131" y="200"/>
                      <a:pt x="139" y="201"/>
                      <a:pt x="146" y="201"/>
                    </a:cubicBezTo>
                    <a:cubicBezTo>
                      <a:pt x="153" y="201"/>
                      <a:pt x="161" y="200"/>
                      <a:pt x="167" y="199"/>
                    </a:cubicBezTo>
                    <a:lnTo>
                      <a:pt x="167" y="199"/>
                    </a:lnTo>
                    <a:cubicBezTo>
                      <a:pt x="184" y="194"/>
                      <a:pt x="200" y="187"/>
                      <a:pt x="214" y="173"/>
                    </a:cubicBezTo>
                    <a:cubicBezTo>
                      <a:pt x="226" y="161"/>
                      <a:pt x="235" y="144"/>
                      <a:pt x="235" y="125"/>
                    </a:cubicBezTo>
                    <a:cubicBezTo>
                      <a:pt x="235" y="123"/>
                      <a:pt x="235" y="122"/>
                      <a:pt x="234" y="120"/>
                    </a:cubicBezTo>
                    <a:lnTo>
                      <a:pt x="234" y="120"/>
                    </a:lnTo>
                    <a:lnTo>
                      <a:pt x="218" y="121"/>
                    </a:lnTo>
                    <a:lnTo>
                      <a:pt x="201" y="123"/>
                    </a:lnTo>
                    <a:lnTo>
                      <a:pt x="201" y="125"/>
                    </a:lnTo>
                    <a:cubicBezTo>
                      <a:pt x="201" y="133"/>
                      <a:pt x="197" y="143"/>
                      <a:pt x="190" y="150"/>
                    </a:cubicBezTo>
                    <a:cubicBezTo>
                      <a:pt x="182" y="157"/>
                      <a:pt x="171" y="163"/>
                      <a:pt x="159" y="166"/>
                    </a:cubicBezTo>
                    <a:lnTo>
                      <a:pt x="159" y="166"/>
                    </a:lnTo>
                    <a:cubicBezTo>
                      <a:pt x="155" y="167"/>
                      <a:pt x="150" y="168"/>
                      <a:pt x="146" y="168"/>
                    </a:cubicBezTo>
                    <a:cubicBezTo>
                      <a:pt x="142" y="168"/>
                      <a:pt x="138" y="168"/>
                      <a:pt x="136" y="167"/>
                    </a:cubicBezTo>
                    <a:cubicBezTo>
                      <a:pt x="134" y="166"/>
                      <a:pt x="133" y="165"/>
                      <a:pt x="132" y="163"/>
                    </a:cubicBezTo>
                    <a:cubicBezTo>
                      <a:pt x="131" y="163"/>
                      <a:pt x="131" y="161"/>
                      <a:pt x="130" y="158"/>
                    </a:cubicBezTo>
                    <a:cubicBezTo>
                      <a:pt x="129" y="155"/>
                      <a:pt x="128" y="151"/>
                      <a:pt x="127" y="146"/>
                    </a:cubicBezTo>
                    <a:cubicBezTo>
                      <a:pt x="126" y="141"/>
                      <a:pt x="123" y="136"/>
                      <a:pt x="120" y="130"/>
                    </a:cubicBezTo>
                    <a:cubicBezTo>
                      <a:pt x="116" y="125"/>
                      <a:pt x="110" y="120"/>
                      <a:pt x="102" y="117"/>
                    </a:cubicBezTo>
                    <a:lnTo>
                      <a:pt x="97" y="134"/>
                    </a:lnTo>
                    <a:lnTo>
                      <a:pt x="102" y="118"/>
                    </a:lnTo>
                    <a:cubicBezTo>
                      <a:pt x="99" y="117"/>
                      <a:pt x="96" y="116"/>
                      <a:pt x="94" y="116"/>
                    </a:cubicBezTo>
                    <a:cubicBezTo>
                      <a:pt x="84" y="117"/>
                      <a:pt x="78" y="120"/>
                      <a:pt x="73" y="122"/>
                    </a:cubicBezTo>
                    <a:cubicBezTo>
                      <a:pt x="56" y="130"/>
                      <a:pt x="39" y="141"/>
                      <a:pt x="25" y="153"/>
                    </a:cubicBezTo>
                    <a:lnTo>
                      <a:pt x="25" y="153"/>
                    </a:lnTo>
                    <a:cubicBezTo>
                      <a:pt x="22" y="156"/>
                      <a:pt x="20" y="157"/>
                      <a:pt x="19" y="157"/>
                    </a:cubicBezTo>
                    <a:lnTo>
                      <a:pt x="19" y="158"/>
                    </a:lnTo>
                    <a:lnTo>
                      <a:pt x="20" y="161"/>
                    </a:lnTo>
                    <a:lnTo>
                      <a:pt x="19" y="158"/>
                    </a:lnTo>
                    <a:lnTo>
                      <a:pt x="19" y="158"/>
                    </a:lnTo>
                    <a:lnTo>
                      <a:pt x="20" y="161"/>
                    </a:lnTo>
                    <a:lnTo>
                      <a:pt x="19" y="158"/>
                    </a:lnTo>
                    <a:lnTo>
                      <a:pt x="22" y="166"/>
                    </a:lnTo>
                    <a:lnTo>
                      <a:pt x="22" y="157"/>
                    </a:lnTo>
                    <a:lnTo>
                      <a:pt x="19" y="158"/>
                    </a:lnTo>
                    <a:lnTo>
                      <a:pt x="22" y="166"/>
                    </a:lnTo>
                    <a:lnTo>
                      <a:pt x="22" y="157"/>
                    </a:lnTo>
                    <a:lnTo>
                      <a:pt x="22" y="170"/>
                    </a:lnTo>
                    <a:lnTo>
                      <a:pt x="28" y="159"/>
                    </a:lnTo>
                    <a:cubicBezTo>
                      <a:pt x="26" y="158"/>
                      <a:pt x="23" y="157"/>
                      <a:pt x="22" y="157"/>
                    </a:cubicBezTo>
                    <a:lnTo>
                      <a:pt x="22" y="170"/>
                    </a:lnTo>
                    <a:lnTo>
                      <a:pt x="28" y="159"/>
                    </a:lnTo>
                    <a:lnTo>
                      <a:pt x="22" y="169"/>
                    </a:lnTo>
                    <a:lnTo>
                      <a:pt x="33" y="165"/>
                    </a:lnTo>
                    <a:cubicBezTo>
                      <a:pt x="33" y="164"/>
                      <a:pt x="31" y="161"/>
                      <a:pt x="28" y="159"/>
                    </a:cubicBezTo>
                    <a:lnTo>
                      <a:pt x="22" y="169"/>
                    </a:lnTo>
                    <a:lnTo>
                      <a:pt x="33" y="165"/>
                    </a:lnTo>
                    <a:lnTo>
                      <a:pt x="27" y="167"/>
                    </a:lnTo>
                    <a:lnTo>
                      <a:pt x="33" y="167"/>
                    </a:lnTo>
                    <a:lnTo>
                      <a:pt x="33" y="165"/>
                    </a:lnTo>
                    <a:lnTo>
                      <a:pt x="27" y="167"/>
                    </a:lnTo>
                    <a:lnTo>
                      <a:pt x="33" y="167"/>
                    </a:lnTo>
                    <a:lnTo>
                      <a:pt x="33" y="167"/>
                    </a:lnTo>
                    <a:lnTo>
                      <a:pt x="33" y="167"/>
                    </a:lnTo>
                    <a:lnTo>
                      <a:pt x="33" y="167"/>
                    </a:lnTo>
                    <a:lnTo>
                      <a:pt x="33" y="167"/>
                    </a:lnTo>
                    <a:lnTo>
                      <a:pt x="33" y="167"/>
                    </a:lnTo>
                    <a:lnTo>
                      <a:pt x="33" y="166"/>
                    </a:lnTo>
                    <a:cubicBezTo>
                      <a:pt x="33" y="165"/>
                      <a:pt x="34" y="159"/>
                      <a:pt x="36" y="154"/>
                    </a:cubicBezTo>
                    <a:lnTo>
                      <a:pt x="36" y="154"/>
                    </a:lnTo>
                    <a:cubicBezTo>
                      <a:pt x="39" y="143"/>
                      <a:pt x="40" y="132"/>
                      <a:pt x="40" y="122"/>
                    </a:cubicBezTo>
                    <a:cubicBezTo>
                      <a:pt x="40" y="116"/>
                      <a:pt x="40" y="111"/>
                      <a:pt x="40" y="106"/>
                    </a:cubicBezTo>
                    <a:lnTo>
                      <a:pt x="40" y="106"/>
                    </a:lnTo>
                    <a:cubicBezTo>
                      <a:pt x="40" y="104"/>
                      <a:pt x="40" y="102"/>
                      <a:pt x="40" y="101"/>
                    </a:cubicBezTo>
                    <a:cubicBezTo>
                      <a:pt x="40" y="96"/>
                      <a:pt x="40" y="93"/>
                      <a:pt x="41" y="92"/>
                    </a:cubicBezTo>
                    <a:cubicBezTo>
                      <a:pt x="42" y="91"/>
                      <a:pt x="43" y="89"/>
                      <a:pt x="48" y="87"/>
                    </a:cubicBezTo>
                    <a:cubicBezTo>
                      <a:pt x="52" y="85"/>
                      <a:pt x="58" y="83"/>
                      <a:pt x="65" y="80"/>
                    </a:cubicBezTo>
                    <a:cubicBezTo>
                      <a:pt x="67" y="79"/>
                      <a:pt x="70" y="77"/>
                      <a:pt x="73" y="75"/>
                    </a:cubicBezTo>
                    <a:cubicBezTo>
                      <a:pt x="76" y="73"/>
                      <a:pt x="79" y="70"/>
                      <a:pt x="82" y="65"/>
                    </a:cubicBezTo>
                    <a:cubicBezTo>
                      <a:pt x="84" y="61"/>
                      <a:pt x="85" y="58"/>
                      <a:pt x="85" y="57"/>
                    </a:cubicBezTo>
                    <a:lnTo>
                      <a:pt x="86" y="55"/>
                    </a:lnTo>
                    <a:lnTo>
                      <a:pt x="86" y="54"/>
                    </a:lnTo>
                    <a:lnTo>
                      <a:pt x="84" y="54"/>
                    </a:lnTo>
                    <a:lnTo>
                      <a:pt x="86" y="54"/>
                    </a:lnTo>
                    <a:lnTo>
                      <a:pt x="86" y="54"/>
                    </a:lnTo>
                    <a:lnTo>
                      <a:pt x="84" y="54"/>
                    </a:lnTo>
                    <a:lnTo>
                      <a:pt x="86" y="54"/>
                    </a:lnTo>
                    <a:lnTo>
                      <a:pt x="84" y="53"/>
                    </a:lnTo>
                    <a:lnTo>
                      <a:pt x="85" y="55"/>
                    </a:lnTo>
                    <a:lnTo>
                      <a:pt x="86" y="54"/>
                    </a:lnTo>
                    <a:lnTo>
                      <a:pt x="84" y="53"/>
                    </a:lnTo>
                    <a:lnTo>
                      <a:pt x="85" y="55"/>
                    </a:lnTo>
                    <a:lnTo>
                      <a:pt x="84" y="54"/>
                    </a:lnTo>
                    <a:lnTo>
                      <a:pt x="85" y="55"/>
                    </a:lnTo>
                    <a:lnTo>
                      <a:pt x="85" y="55"/>
                    </a:lnTo>
                    <a:lnTo>
                      <a:pt x="84" y="54"/>
                    </a:lnTo>
                    <a:lnTo>
                      <a:pt x="85" y="55"/>
                    </a:lnTo>
                    <a:lnTo>
                      <a:pt x="85" y="55"/>
                    </a:lnTo>
                    <a:lnTo>
                      <a:pt x="85" y="55"/>
                    </a:lnTo>
                    <a:lnTo>
                      <a:pt x="85" y="55"/>
                    </a:lnTo>
                    <a:lnTo>
                      <a:pt x="85" y="55"/>
                    </a:lnTo>
                    <a:lnTo>
                      <a:pt x="85" y="55"/>
                    </a:lnTo>
                    <a:cubicBezTo>
                      <a:pt x="85" y="55"/>
                      <a:pt x="89" y="54"/>
                      <a:pt x="94" y="54"/>
                    </a:cubicBezTo>
                    <a:cubicBezTo>
                      <a:pt x="100" y="53"/>
                      <a:pt x="107" y="52"/>
                      <a:pt x="115" y="49"/>
                    </a:cubicBezTo>
                    <a:cubicBezTo>
                      <a:pt x="121" y="46"/>
                      <a:pt x="125" y="43"/>
                      <a:pt x="128" y="40"/>
                    </a:cubicBezTo>
                    <a:cubicBezTo>
                      <a:pt x="131" y="38"/>
                      <a:pt x="133" y="36"/>
                      <a:pt x="134" y="35"/>
                    </a:cubicBezTo>
                    <a:lnTo>
                      <a:pt x="134" y="35"/>
                    </a:lnTo>
                    <a:lnTo>
                      <a:pt x="137" y="33"/>
                    </a:lnTo>
                    <a:lnTo>
                      <a:pt x="137" y="33"/>
                    </a:lnTo>
                    <a:lnTo>
                      <a:pt x="136" y="29"/>
                    </a:lnTo>
                    <a:lnTo>
                      <a:pt x="136" y="33"/>
                    </a:lnTo>
                    <a:lnTo>
                      <a:pt x="137" y="33"/>
                    </a:lnTo>
                    <a:lnTo>
                      <a:pt x="136" y="29"/>
                    </a:lnTo>
                    <a:lnTo>
                      <a:pt x="136" y="33"/>
                    </a:lnTo>
                    <a:lnTo>
                      <a:pt x="136" y="24"/>
                    </a:lnTo>
                    <a:lnTo>
                      <a:pt x="132" y="32"/>
                    </a:lnTo>
                    <a:lnTo>
                      <a:pt x="136" y="33"/>
                    </a:lnTo>
                    <a:lnTo>
                      <a:pt x="136" y="24"/>
                    </a:lnTo>
                    <a:lnTo>
                      <a:pt x="132" y="32"/>
                    </a:lnTo>
                    <a:lnTo>
                      <a:pt x="136" y="24"/>
                    </a:lnTo>
                    <a:lnTo>
                      <a:pt x="129" y="30"/>
                    </a:lnTo>
                    <a:lnTo>
                      <a:pt x="132" y="32"/>
                    </a:lnTo>
                    <a:lnTo>
                      <a:pt x="136" y="24"/>
                    </a:lnTo>
                    <a:lnTo>
                      <a:pt x="129" y="30"/>
                    </a:lnTo>
                    <a:lnTo>
                      <a:pt x="133" y="27"/>
                    </a:lnTo>
                    <a:lnTo>
                      <a:pt x="129" y="29"/>
                    </a:lnTo>
                    <a:lnTo>
                      <a:pt x="129" y="30"/>
                    </a:lnTo>
                    <a:lnTo>
                      <a:pt x="133" y="27"/>
                    </a:lnTo>
                    <a:lnTo>
                      <a:pt x="129" y="29"/>
                    </a:lnTo>
                    <a:lnTo>
                      <a:pt x="129" y="31"/>
                    </a:lnTo>
                    <a:cubicBezTo>
                      <a:pt x="130" y="33"/>
                      <a:pt x="130" y="36"/>
                      <a:pt x="131" y="39"/>
                    </a:cubicBezTo>
                    <a:cubicBezTo>
                      <a:pt x="132" y="43"/>
                      <a:pt x="133" y="46"/>
                      <a:pt x="134" y="51"/>
                    </a:cubicBezTo>
                    <a:lnTo>
                      <a:pt x="134" y="51"/>
                    </a:lnTo>
                    <a:cubicBezTo>
                      <a:pt x="136" y="55"/>
                      <a:pt x="139" y="59"/>
                      <a:pt x="142" y="62"/>
                    </a:cubicBezTo>
                    <a:cubicBezTo>
                      <a:pt x="146" y="66"/>
                      <a:pt x="152" y="69"/>
                      <a:pt x="158" y="69"/>
                    </a:cubicBezTo>
                    <a:cubicBezTo>
                      <a:pt x="163" y="69"/>
                      <a:pt x="167" y="67"/>
                      <a:pt x="170" y="66"/>
                    </a:cubicBezTo>
                    <a:cubicBezTo>
                      <a:pt x="175" y="62"/>
                      <a:pt x="178" y="59"/>
                      <a:pt x="181" y="56"/>
                    </a:cubicBezTo>
                    <a:cubicBezTo>
                      <a:pt x="184" y="51"/>
                      <a:pt x="188" y="47"/>
                      <a:pt x="190" y="44"/>
                    </a:cubicBezTo>
                    <a:lnTo>
                      <a:pt x="191" y="43"/>
                    </a:lnTo>
                    <a:lnTo>
                      <a:pt x="192" y="43"/>
                    </a:lnTo>
                    <a:lnTo>
                      <a:pt x="192" y="42"/>
                    </a:lnTo>
                    <a:lnTo>
                      <a:pt x="188" y="37"/>
                    </a:lnTo>
                    <a:lnTo>
                      <a:pt x="188" y="43"/>
                    </a:lnTo>
                    <a:cubicBezTo>
                      <a:pt x="190" y="43"/>
                      <a:pt x="192" y="43"/>
                      <a:pt x="192" y="42"/>
                    </a:cubicBezTo>
                    <a:lnTo>
                      <a:pt x="188" y="37"/>
                    </a:lnTo>
                    <a:lnTo>
                      <a:pt x="188" y="43"/>
                    </a:lnTo>
                    <a:lnTo>
                      <a:pt x="188" y="35"/>
                    </a:lnTo>
                    <a:lnTo>
                      <a:pt x="183" y="42"/>
                    </a:lnTo>
                    <a:cubicBezTo>
                      <a:pt x="184" y="43"/>
                      <a:pt x="186" y="43"/>
                      <a:pt x="188" y="43"/>
                    </a:cubicBezTo>
                    <a:lnTo>
                      <a:pt x="188" y="35"/>
                    </a:lnTo>
                    <a:lnTo>
                      <a:pt x="183" y="42"/>
                    </a:lnTo>
                    <a:lnTo>
                      <a:pt x="186" y="38"/>
                    </a:lnTo>
                    <a:lnTo>
                      <a:pt x="182" y="41"/>
                    </a:lnTo>
                    <a:lnTo>
                      <a:pt x="183" y="42"/>
                    </a:lnTo>
                    <a:lnTo>
                      <a:pt x="186" y="38"/>
                    </a:lnTo>
                    <a:lnTo>
                      <a:pt x="182" y="41"/>
                    </a:lnTo>
                    <a:lnTo>
                      <a:pt x="182" y="40"/>
                    </a:lnTo>
                    <a:lnTo>
                      <a:pt x="182" y="41"/>
                    </a:lnTo>
                    <a:lnTo>
                      <a:pt x="182" y="41"/>
                    </a:lnTo>
                    <a:lnTo>
                      <a:pt x="182" y="40"/>
                    </a:lnTo>
                    <a:lnTo>
                      <a:pt x="182" y="41"/>
                    </a:lnTo>
                    <a:cubicBezTo>
                      <a:pt x="182" y="41"/>
                      <a:pt x="182" y="42"/>
                      <a:pt x="183" y="45"/>
                    </a:cubicBezTo>
                    <a:cubicBezTo>
                      <a:pt x="183" y="49"/>
                      <a:pt x="183" y="55"/>
                      <a:pt x="183" y="61"/>
                    </a:cubicBezTo>
                    <a:cubicBezTo>
                      <a:pt x="184" y="67"/>
                      <a:pt x="183" y="73"/>
                      <a:pt x="185" y="79"/>
                    </a:cubicBezTo>
                    <a:cubicBezTo>
                      <a:pt x="187" y="91"/>
                      <a:pt x="192" y="99"/>
                      <a:pt x="195" y="106"/>
                    </a:cubicBezTo>
                    <a:cubicBezTo>
                      <a:pt x="199" y="113"/>
                      <a:pt x="201" y="118"/>
                      <a:pt x="201" y="123"/>
                    </a:cubicBezTo>
                    <a:lnTo>
                      <a:pt x="218" y="121"/>
                    </a:lnTo>
                    <a:lnTo>
                      <a:pt x="201" y="123"/>
                    </a:lnTo>
                    <a:lnTo>
                      <a:pt x="218" y="12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844">
                <a:extLst>
                  <a:ext uri="{FF2B5EF4-FFF2-40B4-BE49-F238E27FC236}">
                    <a16:creationId xmlns:a16="http://schemas.microsoft.com/office/drawing/2014/main" id="{6B7793D0-C561-6F3D-F894-71D9358E9EBC}"/>
                  </a:ext>
                </a:extLst>
              </p:cNvPr>
              <p:cNvSpPr>
                <a:spLocks/>
              </p:cNvSpPr>
              <p:nvPr/>
            </p:nvSpPr>
            <p:spPr bwMode="auto">
              <a:xfrm>
                <a:off x="8396289" y="4024313"/>
                <a:ext cx="176213" cy="176213"/>
              </a:xfrm>
              <a:custGeom>
                <a:avLst/>
                <a:gdLst>
                  <a:gd name="T0" fmla="*/ 838 w 855"/>
                  <a:gd name="T1" fmla="*/ 427 h 855"/>
                  <a:gd name="T2" fmla="*/ 821 w 855"/>
                  <a:gd name="T3" fmla="*/ 427 h 855"/>
                  <a:gd name="T4" fmla="*/ 706 w 855"/>
                  <a:gd name="T5" fmla="*/ 706 h 855"/>
                  <a:gd name="T6" fmla="*/ 427 w 855"/>
                  <a:gd name="T7" fmla="*/ 821 h 855"/>
                  <a:gd name="T8" fmla="*/ 148 w 855"/>
                  <a:gd name="T9" fmla="*/ 706 h 855"/>
                  <a:gd name="T10" fmla="*/ 33 w 855"/>
                  <a:gd name="T11" fmla="*/ 427 h 855"/>
                  <a:gd name="T12" fmla="*/ 362 w 855"/>
                  <a:gd name="T13" fmla="*/ 39 h 855"/>
                  <a:gd name="T14" fmla="*/ 427 w 855"/>
                  <a:gd name="T15" fmla="*/ 33 h 855"/>
                  <a:gd name="T16" fmla="*/ 800 w 855"/>
                  <a:gd name="T17" fmla="*/ 301 h 855"/>
                  <a:gd name="T18" fmla="*/ 821 w 855"/>
                  <a:gd name="T19" fmla="*/ 427 h 855"/>
                  <a:gd name="T20" fmla="*/ 838 w 855"/>
                  <a:gd name="T21" fmla="*/ 427 h 855"/>
                  <a:gd name="T22" fmla="*/ 855 w 855"/>
                  <a:gd name="T23" fmla="*/ 427 h 855"/>
                  <a:gd name="T24" fmla="*/ 832 w 855"/>
                  <a:gd name="T25" fmla="*/ 290 h 855"/>
                  <a:gd name="T26" fmla="*/ 427 w 855"/>
                  <a:gd name="T27" fmla="*/ 0 h 855"/>
                  <a:gd name="T28" fmla="*/ 356 w 855"/>
                  <a:gd name="T29" fmla="*/ 6 h 855"/>
                  <a:gd name="T30" fmla="*/ 0 w 855"/>
                  <a:gd name="T31" fmla="*/ 427 h 855"/>
                  <a:gd name="T32" fmla="*/ 427 w 855"/>
                  <a:gd name="T33" fmla="*/ 855 h 855"/>
                  <a:gd name="T34" fmla="*/ 855 w 855"/>
                  <a:gd name="T35" fmla="*/ 427 h 855"/>
                  <a:gd name="T36" fmla="*/ 838 w 855"/>
                  <a:gd name="T37" fmla="*/ 427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5" h="855">
                    <a:moveTo>
                      <a:pt x="838" y="427"/>
                    </a:moveTo>
                    <a:lnTo>
                      <a:pt x="821" y="427"/>
                    </a:lnTo>
                    <a:cubicBezTo>
                      <a:pt x="821" y="536"/>
                      <a:pt x="777" y="635"/>
                      <a:pt x="706" y="706"/>
                    </a:cubicBezTo>
                    <a:cubicBezTo>
                      <a:pt x="634" y="777"/>
                      <a:pt x="536" y="821"/>
                      <a:pt x="427" y="821"/>
                    </a:cubicBezTo>
                    <a:cubicBezTo>
                      <a:pt x="318" y="821"/>
                      <a:pt x="220" y="777"/>
                      <a:pt x="148" y="706"/>
                    </a:cubicBezTo>
                    <a:cubicBezTo>
                      <a:pt x="77" y="635"/>
                      <a:pt x="33" y="536"/>
                      <a:pt x="33" y="427"/>
                    </a:cubicBezTo>
                    <a:cubicBezTo>
                      <a:pt x="33" y="232"/>
                      <a:pt x="175" y="70"/>
                      <a:pt x="362" y="39"/>
                    </a:cubicBezTo>
                    <a:cubicBezTo>
                      <a:pt x="383" y="35"/>
                      <a:pt x="405" y="33"/>
                      <a:pt x="427" y="33"/>
                    </a:cubicBezTo>
                    <a:cubicBezTo>
                      <a:pt x="601" y="33"/>
                      <a:pt x="748" y="145"/>
                      <a:pt x="800" y="301"/>
                    </a:cubicBezTo>
                    <a:cubicBezTo>
                      <a:pt x="814" y="341"/>
                      <a:pt x="821" y="383"/>
                      <a:pt x="821" y="427"/>
                    </a:cubicBezTo>
                    <a:lnTo>
                      <a:pt x="838" y="427"/>
                    </a:lnTo>
                    <a:lnTo>
                      <a:pt x="855" y="427"/>
                    </a:lnTo>
                    <a:cubicBezTo>
                      <a:pt x="855" y="379"/>
                      <a:pt x="847" y="333"/>
                      <a:pt x="832" y="290"/>
                    </a:cubicBezTo>
                    <a:cubicBezTo>
                      <a:pt x="775" y="121"/>
                      <a:pt x="615" y="0"/>
                      <a:pt x="427" y="0"/>
                    </a:cubicBezTo>
                    <a:cubicBezTo>
                      <a:pt x="403" y="0"/>
                      <a:pt x="379" y="2"/>
                      <a:pt x="356" y="6"/>
                    </a:cubicBezTo>
                    <a:cubicBezTo>
                      <a:pt x="154" y="40"/>
                      <a:pt x="0" y="216"/>
                      <a:pt x="0" y="427"/>
                    </a:cubicBezTo>
                    <a:cubicBezTo>
                      <a:pt x="0" y="663"/>
                      <a:pt x="191" y="855"/>
                      <a:pt x="427" y="855"/>
                    </a:cubicBezTo>
                    <a:cubicBezTo>
                      <a:pt x="663" y="855"/>
                      <a:pt x="855" y="663"/>
                      <a:pt x="855" y="427"/>
                    </a:cubicBezTo>
                    <a:lnTo>
                      <a:pt x="838" y="42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845">
                <a:extLst>
                  <a:ext uri="{FF2B5EF4-FFF2-40B4-BE49-F238E27FC236}">
                    <a16:creationId xmlns:a16="http://schemas.microsoft.com/office/drawing/2014/main" id="{F48CDC71-DA7D-0276-36E6-679C1EC50DD5}"/>
                  </a:ext>
                </a:extLst>
              </p:cNvPr>
              <p:cNvSpPr>
                <a:spLocks/>
              </p:cNvSpPr>
              <p:nvPr/>
            </p:nvSpPr>
            <p:spPr bwMode="auto">
              <a:xfrm>
                <a:off x="8423276" y="4141788"/>
                <a:ext cx="19050" cy="19050"/>
              </a:xfrm>
              <a:custGeom>
                <a:avLst/>
                <a:gdLst>
                  <a:gd name="T0" fmla="*/ 76 w 93"/>
                  <a:gd name="T1" fmla="*/ 46 h 92"/>
                  <a:gd name="T2" fmla="*/ 59 w 93"/>
                  <a:gd name="T3" fmla="*/ 46 h 92"/>
                  <a:gd name="T4" fmla="*/ 47 w 93"/>
                  <a:gd name="T5" fmla="*/ 58 h 92"/>
                  <a:gd name="T6" fmla="*/ 34 w 93"/>
                  <a:gd name="T7" fmla="*/ 46 h 92"/>
                  <a:gd name="T8" fmla="*/ 47 w 93"/>
                  <a:gd name="T9" fmla="*/ 33 h 92"/>
                  <a:gd name="T10" fmla="*/ 59 w 93"/>
                  <a:gd name="T11" fmla="*/ 46 h 92"/>
                  <a:gd name="T12" fmla="*/ 76 w 93"/>
                  <a:gd name="T13" fmla="*/ 46 h 92"/>
                  <a:gd name="T14" fmla="*/ 93 w 93"/>
                  <a:gd name="T15" fmla="*/ 46 h 92"/>
                  <a:gd name="T16" fmla="*/ 47 w 93"/>
                  <a:gd name="T17" fmla="*/ 0 h 92"/>
                  <a:gd name="T18" fmla="*/ 0 w 93"/>
                  <a:gd name="T19" fmla="*/ 46 h 92"/>
                  <a:gd name="T20" fmla="*/ 47 w 93"/>
                  <a:gd name="T21" fmla="*/ 92 h 92"/>
                  <a:gd name="T22" fmla="*/ 93 w 93"/>
                  <a:gd name="T23" fmla="*/ 46 h 92"/>
                  <a:gd name="T24" fmla="*/ 76 w 93"/>
                  <a:gd name="T25"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92">
                    <a:moveTo>
                      <a:pt x="76" y="46"/>
                    </a:moveTo>
                    <a:lnTo>
                      <a:pt x="59" y="46"/>
                    </a:lnTo>
                    <a:cubicBezTo>
                      <a:pt x="59" y="53"/>
                      <a:pt x="54" y="58"/>
                      <a:pt x="47" y="58"/>
                    </a:cubicBezTo>
                    <a:cubicBezTo>
                      <a:pt x="40" y="58"/>
                      <a:pt x="34" y="53"/>
                      <a:pt x="34" y="46"/>
                    </a:cubicBezTo>
                    <a:cubicBezTo>
                      <a:pt x="34" y="39"/>
                      <a:pt x="40" y="33"/>
                      <a:pt x="47" y="33"/>
                    </a:cubicBezTo>
                    <a:cubicBezTo>
                      <a:pt x="54" y="33"/>
                      <a:pt x="59" y="39"/>
                      <a:pt x="59" y="46"/>
                    </a:cubicBezTo>
                    <a:lnTo>
                      <a:pt x="76" y="46"/>
                    </a:lnTo>
                    <a:lnTo>
                      <a:pt x="93" y="46"/>
                    </a:lnTo>
                    <a:cubicBezTo>
                      <a:pt x="93" y="20"/>
                      <a:pt x="72" y="0"/>
                      <a:pt x="47" y="0"/>
                    </a:cubicBezTo>
                    <a:cubicBezTo>
                      <a:pt x="21" y="0"/>
                      <a:pt x="0" y="20"/>
                      <a:pt x="0" y="46"/>
                    </a:cubicBezTo>
                    <a:cubicBezTo>
                      <a:pt x="0" y="71"/>
                      <a:pt x="21" y="92"/>
                      <a:pt x="47" y="92"/>
                    </a:cubicBezTo>
                    <a:cubicBezTo>
                      <a:pt x="72" y="92"/>
                      <a:pt x="93" y="71"/>
                      <a:pt x="93" y="46"/>
                    </a:cubicBezTo>
                    <a:lnTo>
                      <a:pt x="7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846">
                <a:extLst>
                  <a:ext uri="{FF2B5EF4-FFF2-40B4-BE49-F238E27FC236}">
                    <a16:creationId xmlns:a16="http://schemas.microsoft.com/office/drawing/2014/main" id="{C0F7AD24-210A-69A5-DCF3-9E42920C447C}"/>
                  </a:ext>
                </a:extLst>
              </p:cNvPr>
              <p:cNvSpPr>
                <a:spLocks/>
              </p:cNvSpPr>
              <p:nvPr/>
            </p:nvSpPr>
            <p:spPr bwMode="auto">
              <a:xfrm>
                <a:off x="8423276" y="4062413"/>
                <a:ext cx="17463" cy="17463"/>
              </a:xfrm>
              <a:custGeom>
                <a:avLst/>
                <a:gdLst>
                  <a:gd name="T0" fmla="*/ 66 w 83"/>
                  <a:gd name="T1" fmla="*/ 41 h 83"/>
                  <a:gd name="T2" fmla="*/ 50 w 83"/>
                  <a:gd name="T3" fmla="*/ 41 h 83"/>
                  <a:gd name="T4" fmla="*/ 42 w 83"/>
                  <a:gd name="T5" fmla="*/ 49 h 83"/>
                  <a:gd name="T6" fmla="*/ 34 w 83"/>
                  <a:gd name="T7" fmla="*/ 41 h 83"/>
                  <a:gd name="T8" fmla="*/ 42 w 83"/>
                  <a:gd name="T9" fmla="*/ 33 h 83"/>
                  <a:gd name="T10" fmla="*/ 50 w 83"/>
                  <a:gd name="T11" fmla="*/ 41 h 83"/>
                  <a:gd name="T12" fmla="*/ 66 w 83"/>
                  <a:gd name="T13" fmla="*/ 41 h 83"/>
                  <a:gd name="T14" fmla="*/ 83 w 83"/>
                  <a:gd name="T15" fmla="*/ 41 h 83"/>
                  <a:gd name="T16" fmla="*/ 42 w 83"/>
                  <a:gd name="T17" fmla="*/ 0 h 83"/>
                  <a:gd name="T18" fmla="*/ 0 w 83"/>
                  <a:gd name="T19" fmla="*/ 41 h 83"/>
                  <a:gd name="T20" fmla="*/ 42 w 83"/>
                  <a:gd name="T21" fmla="*/ 83 h 83"/>
                  <a:gd name="T22" fmla="*/ 83 w 83"/>
                  <a:gd name="T23" fmla="*/ 41 h 83"/>
                  <a:gd name="T24" fmla="*/ 66 w 83"/>
                  <a:gd name="T2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3">
                    <a:moveTo>
                      <a:pt x="66" y="41"/>
                    </a:moveTo>
                    <a:lnTo>
                      <a:pt x="50" y="41"/>
                    </a:lnTo>
                    <a:cubicBezTo>
                      <a:pt x="50" y="46"/>
                      <a:pt x="46" y="49"/>
                      <a:pt x="42" y="49"/>
                    </a:cubicBezTo>
                    <a:cubicBezTo>
                      <a:pt x="37" y="49"/>
                      <a:pt x="34" y="46"/>
                      <a:pt x="34" y="41"/>
                    </a:cubicBezTo>
                    <a:cubicBezTo>
                      <a:pt x="34" y="37"/>
                      <a:pt x="37" y="33"/>
                      <a:pt x="42" y="33"/>
                    </a:cubicBezTo>
                    <a:cubicBezTo>
                      <a:pt x="46" y="33"/>
                      <a:pt x="50" y="37"/>
                      <a:pt x="50" y="41"/>
                    </a:cubicBezTo>
                    <a:lnTo>
                      <a:pt x="66" y="41"/>
                    </a:lnTo>
                    <a:lnTo>
                      <a:pt x="83" y="41"/>
                    </a:lnTo>
                    <a:cubicBezTo>
                      <a:pt x="83" y="18"/>
                      <a:pt x="65" y="0"/>
                      <a:pt x="42" y="0"/>
                    </a:cubicBezTo>
                    <a:cubicBezTo>
                      <a:pt x="19" y="0"/>
                      <a:pt x="0" y="18"/>
                      <a:pt x="0" y="41"/>
                    </a:cubicBezTo>
                    <a:cubicBezTo>
                      <a:pt x="0" y="64"/>
                      <a:pt x="19" y="83"/>
                      <a:pt x="42" y="83"/>
                    </a:cubicBezTo>
                    <a:cubicBezTo>
                      <a:pt x="65" y="83"/>
                      <a:pt x="83" y="64"/>
                      <a:pt x="83" y="41"/>
                    </a:cubicBezTo>
                    <a:lnTo>
                      <a:pt x="6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9" name="International3" descr="{&quot;Key&quot;:&quot;POWER_USER_SHAPE_ICON&quot;,&quot;Value&quot;:&quot;POWER_USER_SHAPE_ICON_STYLE_1&quot;}">
              <a:extLst>
                <a:ext uri="{FF2B5EF4-FFF2-40B4-BE49-F238E27FC236}">
                  <a16:creationId xmlns:a16="http://schemas.microsoft.com/office/drawing/2014/main" id="{F2A7B203-AFF9-2972-8875-A07C1F516BCC}"/>
                </a:ext>
              </a:extLst>
            </p:cNvPr>
            <p:cNvGrpSpPr>
              <a:grpSpLocks noChangeAspect="1"/>
            </p:cNvGrpSpPr>
            <p:nvPr/>
          </p:nvGrpSpPr>
          <p:grpSpPr>
            <a:xfrm>
              <a:off x="1190768" y="3862452"/>
              <a:ext cx="464254" cy="488593"/>
              <a:chOff x="4316413" y="3011488"/>
              <a:chExt cx="817562" cy="860425"/>
            </a:xfrm>
          </p:grpSpPr>
          <p:sp>
            <p:nvSpPr>
              <p:cNvPr id="230" name="Freeform 94">
                <a:extLst>
                  <a:ext uri="{FF2B5EF4-FFF2-40B4-BE49-F238E27FC236}">
                    <a16:creationId xmlns:a16="http://schemas.microsoft.com/office/drawing/2014/main" id="{91A198C7-DE9C-D665-8EFE-6A24D39BCF83}"/>
                  </a:ext>
                </a:extLst>
              </p:cNvPr>
              <p:cNvSpPr>
                <a:spLocks/>
              </p:cNvSpPr>
              <p:nvPr/>
            </p:nvSpPr>
            <p:spPr bwMode="auto">
              <a:xfrm>
                <a:off x="4656138" y="3616325"/>
                <a:ext cx="171450" cy="188913"/>
              </a:xfrm>
              <a:custGeom>
                <a:avLst/>
                <a:gdLst>
                  <a:gd name="T0" fmla="*/ 97 w 227"/>
                  <a:gd name="T1" fmla="*/ 164 h 252"/>
                  <a:gd name="T2" fmla="*/ 112 w 227"/>
                  <a:gd name="T3" fmla="*/ 252 h 252"/>
                  <a:gd name="T4" fmla="*/ 161 w 227"/>
                  <a:gd name="T5" fmla="*/ 231 h 252"/>
                  <a:gd name="T6" fmla="*/ 227 w 227"/>
                  <a:gd name="T7" fmla="*/ 90 h 252"/>
                  <a:gd name="T8" fmla="*/ 163 w 227"/>
                  <a:gd name="T9" fmla="*/ 24 h 252"/>
                  <a:gd name="T10" fmla="*/ 95 w 227"/>
                  <a:gd name="T11" fmla="*/ 0 h 252"/>
                  <a:gd name="T12" fmla="*/ 35 w 227"/>
                  <a:gd name="T13" fmla="*/ 4 h 252"/>
                  <a:gd name="T14" fmla="*/ 0 w 227"/>
                  <a:gd name="T15" fmla="*/ 87 h 252"/>
                  <a:gd name="T16" fmla="*/ 75 w 227"/>
                  <a:gd name="T17" fmla="*/ 116 h 252"/>
                  <a:gd name="T18" fmla="*/ 97 w 227"/>
                  <a:gd name="T19"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52">
                    <a:moveTo>
                      <a:pt x="97" y="164"/>
                    </a:moveTo>
                    <a:lnTo>
                      <a:pt x="112" y="252"/>
                    </a:lnTo>
                    <a:lnTo>
                      <a:pt x="161" y="231"/>
                    </a:lnTo>
                    <a:lnTo>
                      <a:pt x="227" y="90"/>
                    </a:lnTo>
                    <a:lnTo>
                      <a:pt x="163" y="24"/>
                    </a:lnTo>
                    <a:lnTo>
                      <a:pt x="95" y="0"/>
                    </a:lnTo>
                    <a:lnTo>
                      <a:pt x="35" y="4"/>
                    </a:lnTo>
                    <a:lnTo>
                      <a:pt x="0" y="87"/>
                    </a:lnTo>
                    <a:lnTo>
                      <a:pt x="75" y="116"/>
                    </a:lnTo>
                    <a:lnTo>
                      <a:pt x="97" y="164"/>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95">
                <a:extLst>
                  <a:ext uri="{FF2B5EF4-FFF2-40B4-BE49-F238E27FC236}">
                    <a16:creationId xmlns:a16="http://schemas.microsoft.com/office/drawing/2014/main" id="{CBA96066-045A-19F3-3ACA-165A4DAC0F56}"/>
                  </a:ext>
                </a:extLst>
              </p:cNvPr>
              <p:cNvSpPr>
                <a:spLocks/>
              </p:cNvSpPr>
              <p:nvPr/>
            </p:nvSpPr>
            <p:spPr bwMode="auto">
              <a:xfrm>
                <a:off x="4676775" y="3430588"/>
                <a:ext cx="457200" cy="239713"/>
              </a:xfrm>
              <a:custGeom>
                <a:avLst/>
                <a:gdLst>
                  <a:gd name="T0" fmla="*/ 291 w 609"/>
                  <a:gd name="T1" fmla="*/ 19 h 318"/>
                  <a:gd name="T2" fmla="*/ 360 w 609"/>
                  <a:gd name="T3" fmla="*/ 0 h 318"/>
                  <a:gd name="T4" fmla="*/ 609 w 609"/>
                  <a:gd name="T5" fmla="*/ 41 h 318"/>
                  <a:gd name="T6" fmla="*/ 582 w 609"/>
                  <a:gd name="T7" fmla="*/ 82 h 318"/>
                  <a:gd name="T8" fmla="*/ 519 w 609"/>
                  <a:gd name="T9" fmla="*/ 102 h 318"/>
                  <a:gd name="T10" fmla="*/ 520 w 609"/>
                  <a:gd name="T11" fmla="*/ 136 h 318"/>
                  <a:gd name="T12" fmla="*/ 474 w 609"/>
                  <a:gd name="T13" fmla="*/ 186 h 318"/>
                  <a:gd name="T14" fmla="*/ 457 w 609"/>
                  <a:gd name="T15" fmla="*/ 247 h 318"/>
                  <a:gd name="T16" fmla="*/ 360 w 609"/>
                  <a:gd name="T17" fmla="*/ 275 h 318"/>
                  <a:gd name="T18" fmla="*/ 321 w 609"/>
                  <a:gd name="T19" fmla="*/ 318 h 318"/>
                  <a:gd name="T20" fmla="*/ 247 w 609"/>
                  <a:gd name="T21" fmla="*/ 253 h 318"/>
                  <a:gd name="T22" fmla="*/ 217 w 609"/>
                  <a:gd name="T23" fmla="*/ 265 h 318"/>
                  <a:gd name="T24" fmla="*/ 177 w 609"/>
                  <a:gd name="T25" fmla="*/ 219 h 318"/>
                  <a:gd name="T26" fmla="*/ 137 w 609"/>
                  <a:gd name="T27" fmla="*/ 185 h 318"/>
                  <a:gd name="T28" fmla="*/ 96 w 609"/>
                  <a:gd name="T29" fmla="*/ 181 h 318"/>
                  <a:gd name="T30" fmla="*/ 76 w 609"/>
                  <a:gd name="T31" fmla="*/ 169 h 318"/>
                  <a:gd name="T32" fmla="*/ 50 w 609"/>
                  <a:gd name="T33" fmla="*/ 192 h 318"/>
                  <a:gd name="T34" fmla="*/ 15 w 609"/>
                  <a:gd name="T35" fmla="*/ 194 h 318"/>
                  <a:gd name="T36" fmla="*/ 0 w 609"/>
                  <a:gd name="T37" fmla="*/ 161 h 318"/>
                  <a:gd name="T38" fmla="*/ 70 w 609"/>
                  <a:gd name="T39" fmla="*/ 121 h 318"/>
                  <a:gd name="T40" fmla="*/ 126 w 609"/>
                  <a:gd name="T41" fmla="*/ 111 h 318"/>
                  <a:gd name="T42" fmla="*/ 107 w 609"/>
                  <a:gd name="T43" fmla="*/ 102 h 318"/>
                  <a:gd name="T44" fmla="*/ 53 w 609"/>
                  <a:gd name="T45" fmla="*/ 98 h 318"/>
                  <a:gd name="T46" fmla="*/ 86 w 609"/>
                  <a:gd name="T47" fmla="*/ 55 h 318"/>
                  <a:gd name="T48" fmla="*/ 150 w 609"/>
                  <a:gd name="T49" fmla="*/ 34 h 318"/>
                  <a:gd name="T50" fmla="*/ 171 w 609"/>
                  <a:gd name="T51" fmla="*/ 39 h 318"/>
                  <a:gd name="T52" fmla="*/ 210 w 609"/>
                  <a:gd name="T53" fmla="*/ 3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318">
                    <a:moveTo>
                      <a:pt x="291" y="19"/>
                    </a:moveTo>
                    <a:lnTo>
                      <a:pt x="360" y="0"/>
                    </a:lnTo>
                    <a:lnTo>
                      <a:pt x="609" y="41"/>
                    </a:lnTo>
                    <a:lnTo>
                      <a:pt x="582" y="82"/>
                    </a:lnTo>
                    <a:lnTo>
                      <a:pt x="519" y="102"/>
                    </a:lnTo>
                    <a:lnTo>
                      <a:pt x="520" y="136"/>
                    </a:lnTo>
                    <a:lnTo>
                      <a:pt x="474" y="186"/>
                    </a:lnTo>
                    <a:lnTo>
                      <a:pt x="457" y="247"/>
                    </a:lnTo>
                    <a:lnTo>
                      <a:pt x="360" y="275"/>
                    </a:lnTo>
                    <a:lnTo>
                      <a:pt x="321" y="318"/>
                    </a:lnTo>
                    <a:lnTo>
                      <a:pt x="247" y="253"/>
                    </a:lnTo>
                    <a:lnTo>
                      <a:pt x="217" y="265"/>
                    </a:lnTo>
                    <a:lnTo>
                      <a:pt x="177" y="219"/>
                    </a:lnTo>
                    <a:lnTo>
                      <a:pt x="137" y="185"/>
                    </a:lnTo>
                    <a:lnTo>
                      <a:pt x="96" y="181"/>
                    </a:lnTo>
                    <a:lnTo>
                      <a:pt x="76" y="169"/>
                    </a:lnTo>
                    <a:lnTo>
                      <a:pt x="50" y="192"/>
                    </a:lnTo>
                    <a:lnTo>
                      <a:pt x="15" y="194"/>
                    </a:lnTo>
                    <a:lnTo>
                      <a:pt x="0" y="161"/>
                    </a:lnTo>
                    <a:lnTo>
                      <a:pt x="70" y="121"/>
                    </a:lnTo>
                    <a:lnTo>
                      <a:pt x="126" y="111"/>
                    </a:lnTo>
                    <a:lnTo>
                      <a:pt x="107" y="102"/>
                    </a:lnTo>
                    <a:lnTo>
                      <a:pt x="53" y="98"/>
                    </a:lnTo>
                    <a:lnTo>
                      <a:pt x="86" y="55"/>
                    </a:lnTo>
                    <a:lnTo>
                      <a:pt x="150" y="34"/>
                    </a:lnTo>
                    <a:lnTo>
                      <a:pt x="171" y="39"/>
                    </a:lnTo>
                    <a:lnTo>
                      <a:pt x="210" y="30"/>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96">
                <a:extLst>
                  <a:ext uri="{FF2B5EF4-FFF2-40B4-BE49-F238E27FC236}">
                    <a16:creationId xmlns:a16="http://schemas.microsoft.com/office/drawing/2014/main" id="{BB4560C5-E996-8FCD-CA93-5A61CB95402C}"/>
                  </a:ext>
                </a:extLst>
              </p:cNvPr>
              <p:cNvSpPr>
                <a:spLocks/>
              </p:cNvSpPr>
              <p:nvPr/>
            </p:nvSpPr>
            <p:spPr bwMode="auto">
              <a:xfrm>
                <a:off x="4316413" y="3433763"/>
                <a:ext cx="330200" cy="438150"/>
              </a:xfrm>
              <a:custGeom>
                <a:avLst/>
                <a:gdLst>
                  <a:gd name="T0" fmla="*/ 151 w 439"/>
                  <a:gd name="T1" fmla="*/ 267 h 581"/>
                  <a:gd name="T2" fmla="*/ 195 w 439"/>
                  <a:gd name="T3" fmla="*/ 253 h 581"/>
                  <a:gd name="T4" fmla="*/ 207 w 439"/>
                  <a:gd name="T5" fmla="*/ 268 h 581"/>
                  <a:gd name="T6" fmla="*/ 217 w 439"/>
                  <a:gd name="T7" fmla="*/ 264 h 581"/>
                  <a:gd name="T8" fmla="*/ 235 w 439"/>
                  <a:gd name="T9" fmla="*/ 227 h 581"/>
                  <a:gd name="T10" fmla="*/ 307 w 439"/>
                  <a:gd name="T11" fmla="*/ 190 h 581"/>
                  <a:gd name="T12" fmla="*/ 300 w 439"/>
                  <a:gd name="T13" fmla="*/ 146 h 581"/>
                  <a:gd name="T14" fmla="*/ 233 w 439"/>
                  <a:gd name="T15" fmla="*/ 132 h 581"/>
                  <a:gd name="T16" fmla="*/ 252 w 439"/>
                  <a:gd name="T17" fmla="*/ 110 h 581"/>
                  <a:gd name="T18" fmla="*/ 290 w 439"/>
                  <a:gd name="T19" fmla="*/ 102 h 581"/>
                  <a:gd name="T20" fmla="*/ 314 w 439"/>
                  <a:gd name="T21" fmla="*/ 88 h 581"/>
                  <a:gd name="T22" fmla="*/ 344 w 439"/>
                  <a:gd name="T23" fmla="*/ 108 h 581"/>
                  <a:gd name="T24" fmla="*/ 359 w 439"/>
                  <a:gd name="T25" fmla="*/ 145 h 581"/>
                  <a:gd name="T26" fmla="*/ 423 w 439"/>
                  <a:gd name="T27" fmla="*/ 111 h 581"/>
                  <a:gd name="T28" fmla="*/ 433 w 439"/>
                  <a:gd name="T29" fmla="*/ 102 h 581"/>
                  <a:gd name="T30" fmla="*/ 439 w 439"/>
                  <a:gd name="T31" fmla="*/ 55 h 581"/>
                  <a:gd name="T32" fmla="*/ 296 w 439"/>
                  <a:gd name="T33" fmla="*/ 12 h 581"/>
                  <a:gd name="T34" fmla="*/ 161 w 439"/>
                  <a:gd name="T35" fmla="*/ 0 h 581"/>
                  <a:gd name="T36" fmla="*/ 0 w 439"/>
                  <a:gd name="T37" fmla="*/ 58 h 581"/>
                  <a:gd name="T38" fmla="*/ 8 w 439"/>
                  <a:gd name="T39" fmla="*/ 109 h 581"/>
                  <a:gd name="T40" fmla="*/ 109 w 439"/>
                  <a:gd name="T41" fmla="*/ 130 h 581"/>
                  <a:gd name="T42" fmla="*/ 97 w 439"/>
                  <a:gd name="T43" fmla="*/ 180 h 581"/>
                  <a:gd name="T44" fmla="*/ 82 w 439"/>
                  <a:gd name="T45" fmla="*/ 238 h 581"/>
                  <a:gd name="T46" fmla="*/ 90 w 439"/>
                  <a:gd name="T47" fmla="*/ 289 h 581"/>
                  <a:gd name="T48" fmla="*/ 185 w 439"/>
                  <a:gd name="T49" fmla="*/ 360 h 581"/>
                  <a:gd name="T50" fmla="*/ 166 w 439"/>
                  <a:gd name="T51" fmla="*/ 379 h 581"/>
                  <a:gd name="T52" fmla="*/ 244 w 439"/>
                  <a:gd name="T53" fmla="*/ 570 h 581"/>
                  <a:gd name="T54" fmla="*/ 277 w 439"/>
                  <a:gd name="T55" fmla="*/ 581 h 581"/>
                  <a:gd name="T56" fmla="*/ 284 w 439"/>
                  <a:gd name="T57" fmla="*/ 527 h 581"/>
                  <a:gd name="T58" fmla="*/ 362 w 439"/>
                  <a:gd name="T59" fmla="*/ 390 h 581"/>
                  <a:gd name="T60" fmla="*/ 236 w 439"/>
                  <a:gd name="T61" fmla="*/ 327 h 581"/>
                  <a:gd name="T62" fmla="*/ 211 w 439"/>
                  <a:gd name="T63" fmla="*/ 327 h 581"/>
                  <a:gd name="T64" fmla="*/ 151 w 439"/>
                  <a:gd name="T65" fmla="*/ 26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9" h="581">
                    <a:moveTo>
                      <a:pt x="151" y="267"/>
                    </a:moveTo>
                    <a:lnTo>
                      <a:pt x="195" y="253"/>
                    </a:lnTo>
                    <a:lnTo>
                      <a:pt x="207" y="268"/>
                    </a:lnTo>
                    <a:lnTo>
                      <a:pt x="217" y="264"/>
                    </a:lnTo>
                    <a:lnTo>
                      <a:pt x="235" y="227"/>
                    </a:lnTo>
                    <a:lnTo>
                      <a:pt x="307" y="190"/>
                    </a:lnTo>
                    <a:lnTo>
                      <a:pt x="300" y="146"/>
                    </a:lnTo>
                    <a:lnTo>
                      <a:pt x="233" y="132"/>
                    </a:lnTo>
                    <a:lnTo>
                      <a:pt x="252" y="110"/>
                    </a:lnTo>
                    <a:lnTo>
                      <a:pt x="290" y="102"/>
                    </a:lnTo>
                    <a:lnTo>
                      <a:pt x="314" y="88"/>
                    </a:lnTo>
                    <a:lnTo>
                      <a:pt x="344" y="108"/>
                    </a:lnTo>
                    <a:lnTo>
                      <a:pt x="359" y="145"/>
                    </a:lnTo>
                    <a:lnTo>
                      <a:pt x="423" y="111"/>
                    </a:lnTo>
                    <a:cubicBezTo>
                      <a:pt x="423" y="111"/>
                      <a:pt x="433" y="108"/>
                      <a:pt x="433" y="102"/>
                    </a:cubicBezTo>
                    <a:lnTo>
                      <a:pt x="439" y="55"/>
                    </a:lnTo>
                    <a:lnTo>
                      <a:pt x="296" y="12"/>
                    </a:lnTo>
                    <a:lnTo>
                      <a:pt x="161" y="0"/>
                    </a:lnTo>
                    <a:lnTo>
                      <a:pt x="0" y="58"/>
                    </a:lnTo>
                    <a:lnTo>
                      <a:pt x="8" y="109"/>
                    </a:lnTo>
                    <a:lnTo>
                      <a:pt x="109" y="130"/>
                    </a:lnTo>
                    <a:cubicBezTo>
                      <a:pt x="109" y="148"/>
                      <a:pt x="107" y="173"/>
                      <a:pt x="97" y="180"/>
                    </a:cubicBezTo>
                    <a:cubicBezTo>
                      <a:pt x="89" y="185"/>
                      <a:pt x="82" y="238"/>
                      <a:pt x="82" y="238"/>
                    </a:cubicBezTo>
                    <a:lnTo>
                      <a:pt x="90" y="289"/>
                    </a:lnTo>
                    <a:lnTo>
                      <a:pt x="185" y="360"/>
                    </a:lnTo>
                    <a:lnTo>
                      <a:pt x="166" y="379"/>
                    </a:lnTo>
                    <a:lnTo>
                      <a:pt x="244" y="570"/>
                    </a:lnTo>
                    <a:lnTo>
                      <a:pt x="277" y="581"/>
                    </a:lnTo>
                    <a:lnTo>
                      <a:pt x="284" y="527"/>
                    </a:lnTo>
                    <a:lnTo>
                      <a:pt x="362" y="390"/>
                    </a:lnTo>
                    <a:lnTo>
                      <a:pt x="236" y="327"/>
                    </a:lnTo>
                    <a:lnTo>
                      <a:pt x="211" y="327"/>
                    </a:lnTo>
                    <a:lnTo>
                      <a:pt x="151" y="267"/>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97">
                <a:extLst>
                  <a:ext uri="{FF2B5EF4-FFF2-40B4-BE49-F238E27FC236}">
                    <a16:creationId xmlns:a16="http://schemas.microsoft.com/office/drawing/2014/main" id="{96FF11E3-472E-0D4F-3437-AF29FC4A71C6}"/>
                  </a:ext>
                </a:extLst>
              </p:cNvPr>
              <p:cNvSpPr>
                <a:spLocks/>
              </p:cNvSpPr>
              <p:nvPr/>
            </p:nvSpPr>
            <p:spPr bwMode="auto">
              <a:xfrm>
                <a:off x="4976813" y="3692525"/>
                <a:ext cx="122238" cy="92075"/>
              </a:xfrm>
              <a:custGeom>
                <a:avLst/>
                <a:gdLst>
                  <a:gd name="T0" fmla="*/ 66 w 162"/>
                  <a:gd name="T1" fmla="*/ 83 h 122"/>
                  <a:gd name="T2" fmla="*/ 110 w 162"/>
                  <a:gd name="T3" fmla="*/ 112 h 122"/>
                  <a:gd name="T4" fmla="*/ 143 w 162"/>
                  <a:gd name="T5" fmla="*/ 122 h 122"/>
                  <a:gd name="T6" fmla="*/ 162 w 162"/>
                  <a:gd name="T7" fmla="*/ 53 h 122"/>
                  <a:gd name="T8" fmla="*/ 117 w 162"/>
                  <a:gd name="T9" fmla="*/ 0 h 122"/>
                  <a:gd name="T10" fmla="*/ 87 w 162"/>
                  <a:gd name="T11" fmla="*/ 11 h 122"/>
                  <a:gd name="T12" fmla="*/ 66 w 162"/>
                  <a:gd name="T13" fmla="*/ 2 h 122"/>
                  <a:gd name="T14" fmla="*/ 0 w 162"/>
                  <a:gd name="T15" fmla="*/ 46 h 122"/>
                  <a:gd name="T16" fmla="*/ 12 w 162"/>
                  <a:gd name="T17" fmla="*/ 99 h 122"/>
                  <a:gd name="T18" fmla="*/ 66 w 162"/>
                  <a:gd name="T19" fmla="*/ 8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22">
                    <a:moveTo>
                      <a:pt x="66" y="83"/>
                    </a:moveTo>
                    <a:lnTo>
                      <a:pt x="110" y="112"/>
                    </a:lnTo>
                    <a:lnTo>
                      <a:pt x="143" y="122"/>
                    </a:lnTo>
                    <a:lnTo>
                      <a:pt x="162" y="53"/>
                    </a:lnTo>
                    <a:lnTo>
                      <a:pt x="117" y="0"/>
                    </a:lnTo>
                    <a:lnTo>
                      <a:pt x="87" y="11"/>
                    </a:lnTo>
                    <a:lnTo>
                      <a:pt x="66" y="2"/>
                    </a:lnTo>
                    <a:lnTo>
                      <a:pt x="0" y="46"/>
                    </a:lnTo>
                    <a:lnTo>
                      <a:pt x="12" y="99"/>
                    </a:lnTo>
                    <a:lnTo>
                      <a:pt x="66" y="83"/>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98">
                <a:extLst>
                  <a:ext uri="{FF2B5EF4-FFF2-40B4-BE49-F238E27FC236}">
                    <a16:creationId xmlns:a16="http://schemas.microsoft.com/office/drawing/2014/main" id="{2EF113DF-DA93-4340-59BF-59D9022A916A}"/>
                  </a:ext>
                </a:extLst>
              </p:cNvPr>
              <p:cNvSpPr>
                <a:spLocks/>
              </p:cNvSpPr>
              <p:nvPr/>
            </p:nvSpPr>
            <p:spPr bwMode="auto">
              <a:xfrm>
                <a:off x="4619625" y="3011488"/>
                <a:ext cx="360363" cy="500063"/>
              </a:xfrm>
              <a:custGeom>
                <a:avLst/>
                <a:gdLst>
                  <a:gd name="T0" fmla="*/ 357 w 480"/>
                  <a:gd name="T1" fmla="*/ 654 h 664"/>
                  <a:gd name="T2" fmla="*/ 377 w 480"/>
                  <a:gd name="T3" fmla="*/ 617 h 664"/>
                  <a:gd name="T4" fmla="*/ 328 w 480"/>
                  <a:gd name="T5" fmla="*/ 458 h 664"/>
                  <a:gd name="T6" fmla="*/ 294 w 480"/>
                  <a:gd name="T7" fmla="*/ 408 h 664"/>
                  <a:gd name="T8" fmla="*/ 168 w 480"/>
                  <a:gd name="T9" fmla="*/ 328 h 664"/>
                  <a:gd name="T10" fmla="*/ 272 w 480"/>
                  <a:gd name="T11" fmla="*/ 260 h 664"/>
                  <a:gd name="T12" fmla="*/ 304 w 480"/>
                  <a:gd name="T13" fmla="*/ 323 h 664"/>
                  <a:gd name="T14" fmla="*/ 328 w 480"/>
                  <a:gd name="T15" fmla="*/ 354 h 664"/>
                  <a:gd name="T16" fmla="*/ 422 w 480"/>
                  <a:gd name="T17" fmla="*/ 410 h 664"/>
                  <a:gd name="T18" fmla="*/ 466 w 480"/>
                  <a:gd name="T19" fmla="*/ 398 h 664"/>
                  <a:gd name="T20" fmla="*/ 465 w 480"/>
                  <a:gd name="T21" fmla="*/ 357 h 664"/>
                  <a:gd name="T22" fmla="*/ 372 w 480"/>
                  <a:gd name="T23" fmla="*/ 284 h 664"/>
                  <a:gd name="T24" fmla="*/ 335 w 480"/>
                  <a:gd name="T25" fmla="*/ 187 h 664"/>
                  <a:gd name="T26" fmla="*/ 301 w 480"/>
                  <a:gd name="T27" fmla="*/ 130 h 664"/>
                  <a:gd name="T28" fmla="*/ 185 w 480"/>
                  <a:gd name="T29" fmla="*/ 7 h 664"/>
                  <a:gd name="T30" fmla="*/ 161 w 480"/>
                  <a:gd name="T31" fmla="*/ 4 h 664"/>
                  <a:gd name="T32" fmla="*/ 21 w 480"/>
                  <a:gd name="T33" fmla="*/ 86 h 664"/>
                  <a:gd name="T34" fmla="*/ 14 w 480"/>
                  <a:gd name="T35" fmla="*/ 129 h 664"/>
                  <a:gd name="T36" fmla="*/ 55 w 480"/>
                  <a:gd name="T37" fmla="*/ 146 h 664"/>
                  <a:gd name="T38" fmla="*/ 151 w 480"/>
                  <a:gd name="T39" fmla="*/ 93 h 664"/>
                  <a:gd name="T40" fmla="*/ 190 w 480"/>
                  <a:gd name="T41" fmla="*/ 146 h 664"/>
                  <a:gd name="T42" fmla="*/ 30 w 480"/>
                  <a:gd name="T43" fmla="*/ 315 h 664"/>
                  <a:gd name="T44" fmla="*/ 93 w 480"/>
                  <a:gd name="T45" fmla="*/ 422 h 664"/>
                  <a:gd name="T46" fmla="*/ 238 w 480"/>
                  <a:gd name="T47" fmla="*/ 484 h 664"/>
                  <a:gd name="T48" fmla="*/ 313 w 480"/>
                  <a:gd name="T49" fmla="*/ 644 h 664"/>
                  <a:gd name="T50" fmla="*/ 357 w 480"/>
                  <a:gd name="T51" fmla="*/ 65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664">
                    <a:moveTo>
                      <a:pt x="357" y="654"/>
                    </a:moveTo>
                    <a:cubicBezTo>
                      <a:pt x="388" y="640"/>
                      <a:pt x="377" y="617"/>
                      <a:pt x="377" y="617"/>
                    </a:cubicBezTo>
                    <a:lnTo>
                      <a:pt x="328" y="458"/>
                    </a:lnTo>
                    <a:cubicBezTo>
                      <a:pt x="322" y="439"/>
                      <a:pt x="318" y="421"/>
                      <a:pt x="294" y="408"/>
                    </a:cubicBezTo>
                    <a:lnTo>
                      <a:pt x="168" y="328"/>
                    </a:lnTo>
                    <a:cubicBezTo>
                      <a:pt x="196" y="306"/>
                      <a:pt x="247" y="272"/>
                      <a:pt x="272" y="260"/>
                    </a:cubicBezTo>
                    <a:lnTo>
                      <a:pt x="304" y="323"/>
                    </a:lnTo>
                    <a:cubicBezTo>
                      <a:pt x="312" y="340"/>
                      <a:pt x="319" y="348"/>
                      <a:pt x="328" y="354"/>
                    </a:cubicBezTo>
                    <a:cubicBezTo>
                      <a:pt x="357" y="371"/>
                      <a:pt x="422" y="410"/>
                      <a:pt x="422" y="410"/>
                    </a:cubicBezTo>
                    <a:cubicBezTo>
                      <a:pt x="442" y="422"/>
                      <a:pt x="458" y="410"/>
                      <a:pt x="466" y="398"/>
                    </a:cubicBezTo>
                    <a:cubicBezTo>
                      <a:pt x="480" y="377"/>
                      <a:pt x="472" y="364"/>
                      <a:pt x="465" y="357"/>
                    </a:cubicBezTo>
                    <a:cubicBezTo>
                      <a:pt x="443" y="339"/>
                      <a:pt x="372" y="284"/>
                      <a:pt x="372" y="284"/>
                    </a:cubicBezTo>
                    <a:lnTo>
                      <a:pt x="335" y="187"/>
                    </a:lnTo>
                    <a:cubicBezTo>
                      <a:pt x="326" y="164"/>
                      <a:pt x="318" y="149"/>
                      <a:pt x="301" y="130"/>
                    </a:cubicBezTo>
                    <a:lnTo>
                      <a:pt x="185" y="7"/>
                    </a:lnTo>
                    <a:cubicBezTo>
                      <a:pt x="179" y="0"/>
                      <a:pt x="168" y="0"/>
                      <a:pt x="161" y="4"/>
                    </a:cubicBezTo>
                    <a:lnTo>
                      <a:pt x="21" y="86"/>
                    </a:lnTo>
                    <a:cubicBezTo>
                      <a:pt x="21" y="86"/>
                      <a:pt x="0" y="101"/>
                      <a:pt x="14" y="129"/>
                    </a:cubicBezTo>
                    <a:cubicBezTo>
                      <a:pt x="27" y="155"/>
                      <a:pt x="50" y="148"/>
                      <a:pt x="55" y="146"/>
                    </a:cubicBezTo>
                    <a:lnTo>
                      <a:pt x="151" y="93"/>
                    </a:lnTo>
                    <a:lnTo>
                      <a:pt x="190" y="146"/>
                    </a:lnTo>
                    <a:cubicBezTo>
                      <a:pt x="124" y="202"/>
                      <a:pt x="56" y="246"/>
                      <a:pt x="30" y="315"/>
                    </a:cubicBezTo>
                    <a:cubicBezTo>
                      <a:pt x="18" y="346"/>
                      <a:pt x="22" y="397"/>
                      <a:pt x="93" y="422"/>
                    </a:cubicBezTo>
                    <a:cubicBezTo>
                      <a:pt x="123" y="433"/>
                      <a:pt x="201" y="467"/>
                      <a:pt x="238" y="484"/>
                    </a:cubicBezTo>
                    <a:lnTo>
                      <a:pt x="313" y="644"/>
                    </a:lnTo>
                    <a:cubicBezTo>
                      <a:pt x="319" y="656"/>
                      <a:pt x="337" y="664"/>
                      <a:pt x="357" y="654"/>
                    </a:cubicBez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99">
                <a:extLst>
                  <a:ext uri="{FF2B5EF4-FFF2-40B4-BE49-F238E27FC236}">
                    <a16:creationId xmlns:a16="http://schemas.microsoft.com/office/drawing/2014/main" id="{4AA24641-8E63-19F8-E6B5-3D68006414C3}"/>
                  </a:ext>
                </a:extLst>
              </p:cNvPr>
              <p:cNvSpPr>
                <a:spLocks/>
              </p:cNvSpPr>
              <p:nvPr/>
            </p:nvSpPr>
            <p:spPr bwMode="auto">
              <a:xfrm>
                <a:off x="4446588" y="3273425"/>
                <a:ext cx="246063" cy="130175"/>
              </a:xfrm>
              <a:custGeom>
                <a:avLst/>
                <a:gdLst>
                  <a:gd name="T0" fmla="*/ 256 w 327"/>
                  <a:gd name="T1" fmla="*/ 0 h 174"/>
                  <a:gd name="T2" fmla="*/ 182 w 327"/>
                  <a:gd name="T3" fmla="*/ 75 h 174"/>
                  <a:gd name="T4" fmla="*/ 42 w 327"/>
                  <a:gd name="T5" fmla="*/ 52 h 174"/>
                  <a:gd name="T6" fmla="*/ 41 w 327"/>
                  <a:gd name="T7" fmla="*/ 52 h 174"/>
                  <a:gd name="T8" fmla="*/ 8 w 327"/>
                  <a:gd name="T9" fmla="*/ 81 h 174"/>
                  <a:gd name="T10" fmla="*/ 26 w 327"/>
                  <a:gd name="T11" fmla="*/ 124 h 174"/>
                  <a:gd name="T12" fmla="*/ 209 w 327"/>
                  <a:gd name="T13" fmla="*/ 172 h 174"/>
                  <a:gd name="T14" fmla="*/ 235 w 327"/>
                  <a:gd name="T15" fmla="*/ 164 h 174"/>
                  <a:gd name="T16" fmla="*/ 327 w 327"/>
                  <a:gd name="T17"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174">
                    <a:moveTo>
                      <a:pt x="256" y="0"/>
                    </a:moveTo>
                    <a:lnTo>
                      <a:pt x="182" y="75"/>
                    </a:lnTo>
                    <a:lnTo>
                      <a:pt x="42" y="52"/>
                    </a:lnTo>
                    <a:cubicBezTo>
                      <a:pt x="42" y="52"/>
                      <a:pt x="41" y="52"/>
                      <a:pt x="41" y="52"/>
                    </a:cubicBezTo>
                    <a:cubicBezTo>
                      <a:pt x="36" y="52"/>
                      <a:pt x="14" y="53"/>
                      <a:pt x="8" y="81"/>
                    </a:cubicBezTo>
                    <a:cubicBezTo>
                      <a:pt x="0" y="115"/>
                      <a:pt x="26" y="124"/>
                      <a:pt x="26" y="124"/>
                    </a:cubicBezTo>
                    <a:lnTo>
                      <a:pt x="209" y="172"/>
                    </a:lnTo>
                    <a:cubicBezTo>
                      <a:pt x="218" y="174"/>
                      <a:pt x="228" y="171"/>
                      <a:pt x="235" y="164"/>
                    </a:cubicBezTo>
                    <a:lnTo>
                      <a:pt x="327" y="76"/>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Oval 100">
                <a:extLst>
                  <a:ext uri="{FF2B5EF4-FFF2-40B4-BE49-F238E27FC236}">
                    <a16:creationId xmlns:a16="http://schemas.microsoft.com/office/drawing/2014/main" id="{74D4455C-8012-C9D2-759B-94E90B33C522}"/>
                  </a:ext>
                </a:extLst>
              </p:cNvPr>
              <p:cNvSpPr>
                <a:spLocks noChangeArrowheads="1"/>
              </p:cNvSpPr>
              <p:nvPr/>
            </p:nvSpPr>
            <p:spPr bwMode="auto">
              <a:xfrm>
                <a:off x="4895850" y="3030538"/>
                <a:ext cx="127000" cy="127000"/>
              </a:xfrm>
              <a:prstGeom prst="ellipse">
                <a:avLst/>
              </a:pr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101">
                <a:extLst>
                  <a:ext uri="{FF2B5EF4-FFF2-40B4-BE49-F238E27FC236}">
                    <a16:creationId xmlns:a16="http://schemas.microsoft.com/office/drawing/2014/main" id="{5203E2AE-D370-CA22-F0DF-8E65FDB0303A}"/>
                  </a:ext>
                </a:extLst>
              </p:cNvPr>
              <p:cNvSpPr>
                <a:spLocks/>
              </p:cNvSpPr>
              <p:nvPr/>
            </p:nvSpPr>
            <p:spPr bwMode="auto">
              <a:xfrm>
                <a:off x="4467225" y="3059113"/>
                <a:ext cx="165100" cy="182563"/>
              </a:xfrm>
              <a:custGeom>
                <a:avLst/>
                <a:gdLst>
                  <a:gd name="T0" fmla="*/ 98 w 221"/>
                  <a:gd name="T1" fmla="*/ 243 h 243"/>
                  <a:gd name="T2" fmla="*/ 0 w 221"/>
                  <a:gd name="T3" fmla="*/ 69 h 243"/>
                  <a:gd name="T4" fmla="*/ 123 w 221"/>
                  <a:gd name="T5" fmla="*/ 0 h 243"/>
                  <a:gd name="T6" fmla="*/ 221 w 221"/>
                  <a:gd name="T7" fmla="*/ 174 h 243"/>
                  <a:gd name="T8" fmla="*/ 98 w 221"/>
                  <a:gd name="T9" fmla="*/ 243 h 243"/>
                </a:gdLst>
                <a:ahLst/>
                <a:cxnLst>
                  <a:cxn ang="0">
                    <a:pos x="T0" y="T1"/>
                  </a:cxn>
                  <a:cxn ang="0">
                    <a:pos x="T2" y="T3"/>
                  </a:cxn>
                  <a:cxn ang="0">
                    <a:pos x="T4" y="T5"/>
                  </a:cxn>
                  <a:cxn ang="0">
                    <a:pos x="T6" y="T7"/>
                  </a:cxn>
                  <a:cxn ang="0">
                    <a:pos x="T8" y="T9"/>
                  </a:cxn>
                </a:cxnLst>
                <a:rect l="0" t="0" r="r" b="b"/>
                <a:pathLst>
                  <a:path w="221" h="243">
                    <a:moveTo>
                      <a:pt x="98" y="243"/>
                    </a:moveTo>
                    <a:lnTo>
                      <a:pt x="0" y="69"/>
                    </a:lnTo>
                    <a:lnTo>
                      <a:pt x="123" y="0"/>
                    </a:lnTo>
                    <a:lnTo>
                      <a:pt x="221" y="174"/>
                    </a:lnTo>
                    <a:lnTo>
                      <a:pt x="98" y="243"/>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6" name="Teacher6" descr="{&quot;Key&quot;:&quot;POWER_USER_SHAPE_ICON&quot;,&quot;Value&quot;:&quot;POWER_USER_SHAPE_ICON_STYLE_1&quot;}">
              <a:extLst>
                <a:ext uri="{FF2B5EF4-FFF2-40B4-BE49-F238E27FC236}">
                  <a16:creationId xmlns:a16="http://schemas.microsoft.com/office/drawing/2014/main" id="{0AA7733C-94AC-54A4-CA49-AFC1743E4331}"/>
                </a:ext>
              </a:extLst>
            </p:cNvPr>
            <p:cNvGrpSpPr>
              <a:grpSpLocks noChangeAspect="1"/>
            </p:cNvGrpSpPr>
            <p:nvPr>
              <p:custDataLst>
                <p:tags r:id="rId2"/>
              </p:custDataLst>
            </p:nvPr>
          </p:nvGrpSpPr>
          <p:grpSpPr>
            <a:xfrm>
              <a:off x="1152763" y="4614653"/>
              <a:ext cx="555714" cy="439176"/>
              <a:chOff x="7040563" y="3119438"/>
              <a:chExt cx="817563" cy="646113"/>
            </a:xfrm>
          </p:grpSpPr>
          <p:sp>
            <p:nvSpPr>
              <p:cNvPr id="267" name="Oval 225">
                <a:extLst>
                  <a:ext uri="{FF2B5EF4-FFF2-40B4-BE49-F238E27FC236}">
                    <a16:creationId xmlns:a16="http://schemas.microsoft.com/office/drawing/2014/main" id="{D44A4DE6-132F-D5CC-168A-1B3277B3448E}"/>
                  </a:ext>
                </a:extLst>
              </p:cNvPr>
              <p:cNvSpPr>
                <a:spLocks noChangeArrowheads="1"/>
              </p:cNvSpPr>
              <p:nvPr/>
            </p:nvSpPr>
            <p:spPr bwMode="auto">
              <a:xfrm>
                <a:off x="7099300" y="3160713"/>
                <a:ext cx="180975" cy="180975"/>
              </a:xfrm>
              <a:prstGeom prst="ellipse">
                <a:avLst/>
              </a:pr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226">
                <a:extLst>
                  <a:ext uri="{FF2B5EF4-FFF2-40B4-BE49-F238E27FC236}">
                    <a16:creationId xmlns:a16="http://schemas.microsoft.com/office/drawing/2014/main" id="{0B15AD7A-F688-D426-AA6A-A6058F821122}"/>
                  </a:ext>
                </a:extLst>
              </p:cNvPr>
              <p:cNvSpPr>
                <a:spLocks/>
              </p:cNvSpPr>
              <p:nvPr/>
            </p:nvSpPr>
            <p:spPr bwMode="auto">
              <a:xfrm>
                <a:off x="7040563" y="3373438"/>
                <a:ext cx="300038" cy="392113"/>
              </a:xfrm>
              <a:custGeom>
                <a:avLst/>
                <a:gdLst>
                  <a:gd name="T0" fmla="*/ 375 w 401"/>
                  <a:gd name="T1" fmla="*/ 23 h 522"/>
                  <a:gd name="T2" fmla="*/ 268 w 401"/>
                  <a:gd name="T3" fmla="*/ 0 h 522"/>
                  <a:gd name="T4" fmla="*/ 201 w 401"/>
                  <a:gd name="T5" fmla="*/ 47 h 522"/>
                  <a:gd name="T6" fmla="*/ 133 w 401"/>
                  <a:gd name="T7" fmla="*/ 1 h 522"/>
                  <a:gd name="T8" fmla="*/ 0 w 401"/>
                  <a:gd name="T9" fmla="*/ 155 h 522"/>
                  <a:gd name="T10" fmla="*/ 0 w 401"/>
                  <a:gd name="T11" fmla="*/ 405 h 522"/>
                  <a:gd name="T12" fmla="*/ 67 w 401"/>
                  <a:gd name="T13" fmla="*/ 464 h 522"/>
                  <a:gd name="T14" fmla="*/ 67 w 401"/>
                  <a:gd name="T15" fmla="*/ 522 h 522"/>
                  <a:gd name="T16" fmla="*/ 401 w 401"/>
                  <a:gd name="T17"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522">
                    <a:moveTo>
                      <a:pt x="375" y="23"/>
                    </a:moveTo>
                    <a:cubicBezTo>
                      <a:pt x="352" y="12"/>
                      <a:pt x="300" y="0"/>
                      <a:pt x="268" y="0"/>
                    </a:cubicBezTo>
                    <a:lnTo>
                      <a:pt x="201" y="47"/>
                    </a:lnTo>
                    <a:lnTo>
                      <a:pt x="133" y="1"/>
                    </a:lnTo>
                    <a:cubicBezTo>
                      <a:pt x="46" y="6"/>
                      <a:pt x="0" y="49"/>
                      <a:pt x="0" y="155"/>
                    </a:cubicBezTo>
                    <a:lnTo>
                      <a:pt x="0" y="405"/>
                    </a:lnTo>
                    <a:cubicBezTo>
                      <a:pt x="0" y="438"/>
                      <a:pt x="26" y="464"/>
                      <a:pt x="67" y="464"/>
                    </a:cubicBezTo>
                    <a:lnTo>
                      <a:pt x="67" y="522"/>
                    </a:lnTo>
                    <a:lnTo>
                      <a:pt x="401" y="522"/>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Oval 227">
                <a:extLst>
                  <a:ext uri="{FF2B5EF4-FFF2-40B4-BE49-F238E27FC236}">
                    <a16:creationId xmlns:a16="http://schemas.microsoft.com/office/drawing/2014/main" id="{EAEE3E07-A6A5-0E98-F9AC-0C0B5A402DC3}"/>
                  </a:ext>
                </a:extLst>
              </p:cNvPr>
              <p:cNvSpPr>
                <a:spLocks noChangeArrowheads="1"/>
              </p:cNvSpPr>
              <p:nvPr/>
            </p:nvSpPr>
            <p:spPr bwMode="auto">
              <a:xfrm>
                <a:off x="7616825" y="3160713"/>
                <a:ext cx="180975" cy="180975"/>
              </a:xfrm>
              <a:prstGeom prst="ellipse">
                <a:avLst/>
              </a:pr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228">
                <a:extLst>
                  <a:ext uri="{FF2B5EF4-FFF2-40B4-BE49-F238E27FC236}">
                    <a16:creationId xmlns:a16="http://schemas.microsoft.com/office/drawing/2014/main" id="{7B30C5E6-0511-0363-69F7-41993D6AA5F3}"/>
                  </a:ext>
                </a:extLst>
              </p:cNvPr>
              <p:cNvSpPr>
                <a:spLocks/>
              </p:cNvSpPr>
              <p:nvPr/>
            </p:nvSpPr>
            <p:spPr bwMode="auto">
              <a:xfrm>
                <a:off x="7564438" y="3373438"/>
                <a:ext cx="293688" cy="392113"/>
              </a:xfrm>
              <a:custGeom>
                <a:avLst/>
                <a:gdLst>
                  <a:gd name="T0" fmla="*/ 16 w 391"/>
                  <a:gd name="T1" fmla="*/ 23 h 522"/>
                  <a:gd name="T2" fmla="*/ 123 w 391"/>
                  <a:gd name="T3" fmla="*/ 0 h 522"/>
                  <a:gd name="T4" fmla="*/ 191 w 391"/>
                  <a:gd name="T5" fmla="*/ 47 h 522"/>
                  <a:gd name="T6" fmla="*/ 258 w 391"/>
                  <a:gd name="T7" fmla="*/ 1 h 522"/>
                  <a:gd name="T8" fmla="*/ 391 w 391"/>
                  <a:gd name="T9" fmla="*/ 155 h 522"/>
                  <a:gd name="T10" fmla="*/ 391 w 391"/>
                  <a:gd name="T11" fmla="*/ 405 h 522"/>
                  <a:gd name="T12" fmla="*/ 324 w 391"/>
                  <a:gd name="T13" fmla="*/ 464 h 522"/>
                  <a:gd name="T14" fmla="*/ 324 w 391"/>
                  <a:gd name="T15" fmla="*/ 522 h 522"/>
                  <a:gd name="T16" fmla="*/ 0 w 391"/>
                  <a:gd name="T17"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522">
                    <a:moveTo>
                      <a:pt x="16" y="23"/>
                    </a:moveTo>
                    <a:cubicBezTo>
                      <a:pt x="39" y="12"/>
                      <a:pt x="91" y="0"/>
                      <a:pt x="123" y="0"/>
                    </a:cubicBezTo>
                    <a:lnTo>
                      <a:pt x="191" y="47"/>
                    </a:lnTo>
                    <a:lnTo>
                      <a:pt x="258" y="1"/>
                    </a:lnTo>
                    <a:cubicBezTo>
                      <a:pt x="345" y="6"/>
                      <a:pt x="391" y="49"/>
                      <a:pt x="391" y="155"/>
                    </a:cubicBezTo>
                    <a:lnTo>
                      <a:pt x="391" y="405"/>
                    </a:lnTo>
                    <a:cubicBezTo>
                      <a:pt x="391" y="438"/>
                      <a:pt x="366" y="464"/>
                      <a:pt x="324" y="464"/>
                    </a:cubicBezTo>
                    <a:lnTo>
                      <a:pt x="324" y="522"/>
                    </a:lnTo>
                    <a:lnTo>
                      <a:pt x="0" y="522"/>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Oval 229">
                <a:extLst>
                  <a:ext uri="{FF2B5EF4-FFF2-40B4-BE49-F238E27FC236}">
                    <a16:creationId xmlns:a16="http://schemas.microsoft.com/office/drawing/2014/main" id="{897209F3-1EDC-CA2C-8F82-EEB44F6E8B59}"/>
                  </a:ext>
                </a:extLst>
              </p:cNvPr>
              <p:cNvSpPr>
                <a:spLocks noChangeArrowheads="1"/>
              </p:cNvSpPr>
              <p:nvPr/>
            </p:nvSpPr>
            <p:spPr bwMode="auto">
              <a:xfrm>
                <a:off x="7345363" y="3119438"/>
                <a:ext cx="207963" cy="209550"/>
              </a:xfrm>
              <a:prstGeom prst="ellipse">
                <a:avLst/>
              </a:pr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230">
                <a:extLst>
                  <a:ext uri="{FF2B5EF4-FFF2-40B4-BE49-F238E27FC236}">
                    <a16:creationId xmlns:a16="http://schemas.microsoft.com/office/drawing/2014/main" id="{DA2D06FF-950F-6097-E037-0025DCCF3B85}"/>
                  </a:ext>
                </a:extLst>
              </p:cNvPr>
              <p:cNvSpPr>
                <a:spLocks/>
              </p:cNvSpPr>
              <p:nvPr/>
            </p:nvSpPr>
            <p:spPr bwMode="auto">
              <a:xfrm>
                <a:off x="7265988" y="3360738"/>
                <a:ext cx="355600" cy="404813"/>
              </a:xfrm>
              <a:custGeom>
                <a:avLst/>
                <a:gdLst>
                  <a:gd name="T0" fmla="*/ 99 w 474"/>
                  <a:gd name="T1" fmla="*/ 350 h 540"/>
                  <a:gd name="T2" fmla="*/ 99 w 474"/>
                  <a:gd name="T3" fmla="*/ 540 h 540"/>
                  <a:gd name="T4" fmla="*/ 397 w 474"/>
                  <a:gd name="T5" fmla="*/ 540 h 540"/>
                  <a:gd name="T6" fmla="*/ 397 w 474"/>
                  <a:gd name="T7" fmla="*/ 478 h 540"/>
                  <a:gd name="T8" fmla="*/ 470 w 474"/>
                  <a:gd name="T9" fmla="*/ 408 h 540"/>
                  <a:gd name="T10" fmla="*/ 469 w 474"/>
                  <a:gd name="T11" fmla="*/ 145 h 540"/>
                  <a:gd name="T12" fmla="*/ 352 w 474"/>
                  <a:gd name="T13" fmla="*/ 4 h 540"/>
                  <a:gd name="T14" fmla="*/ 321 w 474"/>
                  <a:gd name="T15" fmla="*/ 0 h 540"/>
                  <a:gd name="T16" fmla="*/ 243 w 474"/>
                  <a:gd name="T17" fmla="*/ 59 h 540"/>
                  <a:gd name="T18" fmla="*/ 165 w 474"/>
                  <a:gd name="T19" fmla="*/ 0 h 540"/>
                  <a:gd name="T20" fmla="*/ 144 w 474"/>
                  <a:gd name="T21" fmla="*/ 4 h 540"/>
                  <a:gd name="T22" fmla="*/ 19 w 474"/>
                  <a:gd name="T23" fmla="*/ 183 h 540"/>
                  <a:gd name="T24" fmla="*/ 3 w 474"/>
                  <a:gd name="T25" fmla="*/ 289 h 540"/>
                  <a:gd name="T26" fmla="*/ 68 w 474"/>
                  <a:gd name="T27" fmla="*/ 350 h 540"/>
                  <a:gd name="T28" fmla="*/ 313 w 474"/>
                  <a:gd name="T29" fmla="*/ 351 h 540"/>
                  <a:gd name="T30" fmla="*/ 362 w 474"/>
                  <a:gd name="T31" fmla="*/ 302 h 540"/>
                  <a:gd name="T32" fmla="*/ 315 w 474"/>
                  <a:gd name="T33" fmla="*/ 244 h 540"/>
                  <a:gd name="T34" fmla="*/ 130 w 474"/>
                  <a:gd name="T35" fmla="*/ 240 h 540"/>
                  <a:gd name="T36" fmla="*/ 130 w 474"/>
                  <a:gd name="T37" fmla="*/ 130 h 540"/>
                  <a:gd name="T38" fmla="*/ 143 w 474"/>
                  <a:gd name="T39" fmla="*/ 118 h 540"/>
                  <a:gd name="T40" fmla="*/ 334 w 474"/>
                  <a:gd name="T41" fmla="*/ 118 h 540"/>
                  <a:gd name="T42" fmla="*/ 347 w 474"/>
                  <a:gd name="T43" fmla="*/ 130 h 540"/>
                  <a:gd name="T44" fmla="*/ 347 w 474"/>
                  <a:gd name="T45" fmla="*/ 25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540">
                    <a:moveTo>
                      <a:pt x="99" y="350"/>
                    </a:moveTo>
                    <a:lnTo>
                      <a:pt x="99" y="540"/>
                    </a:lnTo>
                    <a:lnTo>
                      <a:pt x="397" y="540"/>
                    </a:lnTo>
                    <a:lnTo>
                      <a:pt x="397" y="478"/>
                    </a:lnTo>
                    <a:cubicBezTo>
                      <a:pt x="447" y="478"/>
                      <a:pt x="470" y="447"/>
                      <a:pt x="470" y="408"/>
                    </a:cubicBezTo>
                    <a:cubicBezTo>
                      <a:pt x="470" y="357"/>
                      <a:pt x="474" y="193"/>
                      <a:pt x="469" y="145"/>
                    </a:cubicBezTo>
                    <a:cubicBezTo>
                      <a:pt x="460" y="59"/>
                      <a:pt x="428" y="21"/>
                      <a:pt x="352" y="4"/>
                    </a:cubicBezTo>
                    <a:cubicBezTo>
                      <a:pt x="346" y="2"/>
                      <a:pt x="335" y="1"/>
                      <a:pt x="321" y="0"/>
                    </a:cubicBezTo>
                    <a:lnTo>
                      <a:pt x="243" y="59"/>
                    </a:lnTo>
                    <a:lnTo>
                      <a:pt x="165" y="0"/>
                    </a:lnTo>
                    <a:cubicBezTo>
                      <a:pt x="157" y="1"/>
                      <a:pt x="150" y="2"/>
                      <a:pt x="144" y="4"/>
                    </a:cubicBezTo>
                    <a:cubicBezTo>
                      <a:pt x="63" y="21"/>
                      <a:pt x="40" y="76"/>
                      <a:pt x="19" y="183"/>
                    </a:cubicBezTo>
                    <a:cubicBezTo>
                      <a:pt x="16" y="197"/>
                      <a:pt x="5" y="264"/>
                      <a:pt x="3" y="289"/>
                    </a:cubicBezTo>
                    <a:cubicBezTo>
                      <a:pt x="0" y="323"/>
                      <a:pt x="29" y="350"/>
                      <a:pt x="68" y="350"/>
                    </a:cubicBezTo>
                    <a:lnTo>
                      <a:pt x="313" y="351"/>
                    </a:lnTo>
                    <a:cubicBezTo>
                      <a:pt x="343" y="349"/>
                      <a:pt x="359" y="331"/>
                      <a:pt x="362" y="302"/>
                    </a:cubicBezTo>
                    <a:cubicBezTo>
                      <a:pt x="364" y="273"/>
                      <a:pt x="345" y="245"/>
                      <a:pt x="315" y="244"/>
                    </a:cubicBezTo>
                    <a:lnTo>
                      <a:pt x="130" y="240"/>
                    </a:lnTo>
                    <a:lnTo>
                      <a:pt x="130" y="130"/>
                    </a:lnTo>
                    <a:cubicBezTo>
                      <a:pt x="130" y="123"/>
                      <a:pt x="136" y="118"/>
                      <a:pt x="143" y="118"/>
                    </a:cubicBezTo>
                    <a:lnTo>
                      <a:pt x="334" y="118"/>
                    </a:lnTo>
                    <a:cubicBezTo>
                      <a:pt x="341" y="118"/>
                      <a:pt x="347" y="123"/>
                      <a:pt x="347" y="130"/>
                    </a:cubicBezTo>
                    <a:lnTo>
                      <a:pt x="347" y="259"/>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3" name="Certificate2" descr="{&quot;Key&quot;:&quot;POWER_USER_SHAPE_ICON&quot;,&quot;Value&quot;:&quot;POWER_USER_SHAPE_ICON_STYLE_1&quot;}">
              <a:extLst>
                <a:ext uri="{FF2B5EF4-FFF2-40B4-BE49-F238E27FC236}">
                  <a16:creationId xmlns:a16="http://schemas.microsoft.com/office/drawing/2014/main" id="{CAD117B0-7F34-A739-4C64-00ABDF353248}"/>
                </a:ext>
              </a:extLst>
            </p:cNvPr>
            <p:cNvGrpSpPr>
              <a:grpSpLocks noChangeAspect="1"/>
            </p:cNvGrpSpPr>
            <p:nvPr/>
          </p:nvGrpSpPr>
          <p:grpSpPr>
            <a:xfrm>
              <a:off x="1168600" y="5326615"/>
              <a:ext cx="497004" cy="501275"/>
              <a:chOff x="3392488" y="3860800"/>
              <a:chExt cx="554038" cy="558800"/>
            </a:xfrm>
          </p:grpSpPr>
          <p:sp>
            <p:nvSpPr>
              <p:cNvPr id="274" name="Freeform 539">
                <a:extLst>
                  <a:ext uri="{FF2B5EF4-FFF2-40B4-BE49-F238E27FC236}">
                    <a16:creationId xmlns:a16="http://schemas.microsoft.com/office/drawing/2014/main" id="{F3F630F9-CD70-2161-5EBD-6915B473B0CD}"/>
                  </a:ext>
                </a:extLst>
              </p:cNvPr>
              <p:cNvSpPr>
                <a:spLocks/>
              </p:cNvSpPr>
              <p:nvPr/>
            </p:nvSpPr>
            <p:spPr bwMode="auto">
              <a:xfrm>
                <a:off x="3478213" y="4352925"/>
                <a:ext cx="39688" cy="66675"/>
              </a:xfrm>
              <a:custGeom>
                <a:avLst/>
                <a:gdLst>
                  <a:gd name="T0" fmla="*/ 47 w 78"/>
                  <a:gd name="T1" fmla="*/ 0 h 132"/>
                  <a:gd name="T2" fmla="*/ 0 w 78"/>
                  <a:gd name="T3" fmla="*/ 87 h 132"/>
                  <a:gd name="T4" fmla="*/ 78 w 78"/>
                  <a:gd name="T5" fmla="*/ 132 h 132"/>
                </a:gdLst>
                <a:ahLst/>
                <a:cxnLst>
                  <a:cxn ang="0">
                    <a:pos x="T0" y="T1"/>
                  </a:cxn>
                  <a:cxn ang="0">
                    <a:pos x="T2" y="T3"/>
                  </a:cxn>
                  <a:cxn ang="0">
                    <a:pos x="T4" y="T5"/>
                  </a:cxn>
                </a:cxnLst>
                <a:rect l="0" t="0" r="r" b="b"/>
                <a:pathLst>
                  <a:path w="78" h="132">
                    <a:moveTo>
                      <a:pt x="47" y="0"/>
                    </a:moveTo>
                    <a:lnTo>
                      <a:pt x="0" y="87"/>
                    </a:lnTo>
                    <a:lnTo>
                      <a:pt x="78" y="132"/>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540">
                <a:extLst>
                  <a:ext uri="{FF2B5EF4-FFF2-40B4-BE49-F238E27FC236}">
                    <a16:creationId xmlns:a16="http://schemas.microsoft.com/office/drawing/2014/main" id="{C42DCF91-9CBA-99B2-49BB-6DF0D8B78EC8}"/>
                  </a:ext>
                </a:extLst>
              </p:cNvPr>
              <p:cNvSpPr>
                <a:spLocks/>
              </p:cNvSpPr>
              <p:nvPr/>
            </p:nvSpPr>
            <p:spPr bwMode="auto">
              <a:xfrm>
                <a:off x="3598863" y="4351338"/>
                <a:ext cx="39688" cy="61913"/>
              </a:xfrm>
              <a:custGeom>
                <a:avLst/>
                <a:gdLst>
                  <a:gd name="T0" fmla="*/ 33 w 78"/>
                  <a:gd name="T1" fmla="*/ 0 h 124"/>
                  <a:gd name="T2" fmla="*/ 78 w 78"/>
                  <a:gd name="T3" fmla="*/ 79 h 124"/>
                  <a:gd name="T4" fmla="*/ 0 w 78"/>
                  <a:gd name="T5" fmla="*/ 124 h 124"/>
                </a:gdLst>
                <a:ahLst/>
                <a:cxnLst>
                  <a:cxn ang="0">
                    <a:pos x="T0" y="T1"/>
                  </a:cxn>
                  <a:cxn ang="0">
                    <a:pos x="T2" y="T3"/>
                  </a:cxn>
                  <a:cxn ang="0">
                    <a:pos x="T4" y="T5"/>
                  </a:cxn>
                </a:cxnLst>
                <a:rect l="0" t="0" r="r" b="b"/>
                <a:pathLst>
                  <a:path w="78" h="124">
                    <a:moveTo>
                      <a:pt x="33" y="0"/>
                    </a:moveTo>
                    <a:lnTo>
                      <a:pt x="78" y="79"/>
                    </a:lnTo>
                    <a:lnTo>
                      <a:pt x="0" y="12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541">
                <a:extLst>
                  <a:ext uri="{FF2B5EF4-FFF2-40B4-BE49-F238E27FC236}">
                    <a16:creationId xmlns:a16="http://schemas.microsoft.com/office/drawing/2014/main" id="{059B5CD3-8DDA-B880-BCB1-40C6D4E1E4CA}"/>
                  </a:ext>
                </a:extLst>
              </p:cNvPr>
              <p:cNvSpPr>
                <a:spLocks/>
              </p:cNvSpPr>
              <p:nvPr/>
            </p:nvSpPr>
            <p:spPr bwMode="auto">
              <a:xfrm>
                <a:off x="3392488" y="3860800"/>
                <a:ext cx="554038" cy="388938"/>
              </a:xfrm>
              <a:custGeom>
                <a:avLst/>
                <a:gdLst>
                  <a:gd name="T0" fmla="*/ 96 w 1091"/>
                  <a:gd name="T1" fmla="*/ 768 h 768"/>
                  <a:gd name="T2" fmla="*/ 0 w 1091"/>
                  <a:gd name="T3" fmla="*/ 768 h 768"/>
                  <a:gd name="T4" fmla="*/ 0 w 1091"/>
                  <a:gd name="T5" fmla="*/ 0 h 768"/>
                  <a:gd name="T6" fmla="*/ 1091 w 1091"/>
                  <a:gd name="T7" fmla="*/ 0 h 768"/>
                  <a:gd name="T8" fmla="*/ 1091 w 1091"/>
                  <a:gd name="T9" fmla="*/ 768 h 768"/>
                  <a:gd name="T10" fmla="*/ 556 w 1091"/>
                  <a:gd name="T11" fmla="*/ 768 h 768"/>
                </a:gdLst>
                <a:ahLst/>
                <a:cxnLst>
                  <a:cxn ang="0">
                    <a:pos x="T0" y="T1"/>
                  </a:cxn>
                  <a:cxn ang="0">
                    <a:pos x="T2" y="T3"/>
                  </a:cxn>
                  <a:cxn ang="0">
                    <a:pos x="T4" y="T5"/>
                  </a:cxn>
                  <a:cxn ang="0">
                    <a:pos x="T6" y="T7"/>
                  </a:cxn>
                  <a:cxn ang="0">
                    <a:pos x="T8" y="T9"/>
                  </a:cxn>
                  <a:cxn ang="0">
                    <a:pos x="T10" y="T11"/>
                  </a:cxn>
                </a:cxnLst>
                <a:rect l="0" t="0" r="r" b="b"/>
                <a:pathLst>
                  <a:path w="1091" h="768">
                    <a:moveTo>
                      <a:pt x="96" y="768"/>
                    </a:moveTo>
                    <a:lnTo>
                      <a:pt x="0" y="768"/>
                    </a:lnTo>
                    <a:lnTo>
                      <a:pt x="0" y="0"/>
                    </a:lnTo>
                    <a:lnTo>
                      <a:pt x="1091" y="0"/>
                    </a:lnTo>
                    <a:lnTo>
                      <a:pt x="1091" y="768"/>
                    </a:lnTo>
                    <a:lnTo>
                      <a:pt x="556" y="768"/>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Line 542">
                <a:extLst>
                  <a:ext uri="{FF2B5EF4-FFF2-40B4-BE49-F238E27FC236}">
                    <a16:creationId xmlns:a16="http://schemas.microsoft.com/office/drawing/2014/main" id="{F04C0713-44F4-E321-3CA1-EDC5B7155524}"/>
                  </a:ext>
                </a:extLst>
              </p:cNvPr>
              <p:cNvSpPr>
                <a:spLocks noChangeShapeType="1"/>
              </p:cNvSpPr>
              <p:nvPr/>
            </p:nvSpPr>
            <p:spPr bwMode="auto">
              <a:xfrm>
                <a:off x="3719513" y="3960813"/>
                <a:ext cx="1381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Line 543">
                <a:extLst>
                  <a:ext uri="{FF2B5EF4-FFF2-40B4-BE49-F238E27FC236}">
                    <a16:creationId xmlns:a16="http://schemas.microsoft.com/office/drawing/2014/main" id="{08E21884-D2FC-B523-1195-4BF07A1210E3}"/>
                  </a:ext>
                </a:extLst>
              </p:cNvPr>
              <p:cNvSpPr>
                <a:spLocks noChangeShapeType="1"/>
              </p:cNvSpPr>
              <p:nvPr/>
            </p:nvSpPr>
            <p:spPr bwMode="auto">
              <a:xfrm>
                <a:off x="3719513" y="4022725"/>
                <a:ext cx="1381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Line 544">
                <a:extLst>
                  <a:ext uri="{FF2B5EF4-FFF2-40B4-BE49-F238E27FC236}">
                    <a16:creationId xmlns:a16="http://schemas.microsoft.com/office/drawing/2014/main" id="{1EE8C177-5B27-F0CE-B027-73B9680E3DAE}"/>
                  </a:ext>
                </a:extLst>
              </p:cNvPr>
              <p:cNvSpPr>
                <a:spLocks noChangeShapeType="1"/>
              </p:cNvSpPr>
              <p:nvPr/>
            </p:nvSpPr>
            <p:spPr bwMode="auto">
              <a:xfrm>
                <a:off x="3719513" y="4086225"/>
                <a:ext cx="1381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Line 545">
                <a:extLst>
                  <a:ext uri="{FF2B5EF4-FFF2-40B4-BE49-F238E27FC236}">
                    <a16:creationId xmlns:a16="http://schemas.microsoft.com/office/drawing/2014/main" id="{1C28CD4C-94C5-80E8-CC21-F68176A1D3BE}"/>
                  </a:ext>
                </a:extLst>
              </p:cNvPr>
              <p:cNvSpPr>
                <a:spLocks noChangeShapeType="1"/>
              </p:cNvSpPr>
              <p:nvPr/>
            </p:nvSpPr>
            <p:spPr bwMode="auto">
              <a:xfrm>
                <a:off x="3719513" y="4148138"/>
                <a:ext cx="1381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546">
                <a:extLst>
                  <a:ext uri="{FF2B5EF4-FFF2-40B4-BE49-F238E27FC236}">
                    <a16:creationId xmlns:a16="http://schemas.microsoft.com/office/drawing/2014/main" id="{B608D8D8-0101-3C84-BCBA-F4011A5A76F5}"/>
                  </a:ext>
                </a:extLst>
              </p:cNvPr>
              <p:cNvSpPr>
                <a:spLocks/>
              </p:cNvSpPr>
              <p:nvPr/>
            </p:nvSpPr>
            <p:spPr bwMode="auto">
              <a:xfrm>
                <a:off x="3455988" y="4141788"/>
                <a:ext cx="203200" cy="215900"/>
              </a:xfrm>
              <a:custGeom>
                <a:avLst/>
                <a:gdLst>
                  <a:gd name="T0" fmla="*/ 146 w 401"/>
                  <a:gd name="T1" fmla="*/ 53 h 427"/>
                  <a:gd name="T2" fmla="*/ 150 w 401"/>
                  <a:gd name="T3" fmla="*/ 45 h 427"/>
                  <a:gd name="T4" fmla="*/ 252 w 401"/>
                  <a:gd name="T5" fmla="*/ 45 h 427"/>
                  <a:gd name="T6" fmla="*/ 256 w 401"/>
                  <a:gd name="T7" fmla="*/ 53 h 427"/>
                  <a:gd name="T8" fmla="*/ 313 w 401"/>
                  <a:gd name="T9" fmla="*/ 86 h 427"/>
                  <a:gd name="T10" fmla="*/ 322 w 401"/>
                  <a:gd name="T11" fmla="*/ 85 h 427"/>
                  <a:gd name="T12" fmla="*/ 373 w 401"/>
                  <a:gd name="T13" fmla="*/ 173 h 427"/>
                  <a:gd name="T14" fmla="*/ 367 w 401"/>
                  <a:gd name="T15" fmla="*/ 181 h 427"/>
                  <a:gd name="T16" fmla="*/ 367 w 401"/>
                  <a:gd name="T17" fmla="*/ 247 h 427"/>
                  <a:gd name="T18" fmla="*/ 373 w 401"/>
                  <a:gd name="T19" fmla="*/ 254 h 427"/>
                  <a:gd name="T20" fmla="*/ 322 w 401"/>
                  <a:gd name="T21" fmla="*/ 342 h 427"/>
                  <a:gd name="T22" fmla="*/ 313 w 401"/>
                  <a:gd name="T23" fmla="*/ 341 h 427"/>
                  <a:gd name="T24" fmla="*/ 256 w 401"/>
                  <a:gd name="T25" fmla="*/ 374 h 427"/>
                  <a:gd name="T26" fmla="*/ 252 w 401"/>
                  <a:gd name="T27" fmla="*/ 383 h 427"/>
                  <a:gd name="T28" fmla="*/ 150 w 401"/>
                  <a:gd name="T29" fmla="*/ 383 h 427"/>
                  <a:gd name="T30" fmla="*/ 146 w 401"/>
                  <a:gd name="T31" fmla="*/ 374 h 427"/>
                  <a:gd name="T32" fmla="*/ 89 w 401"/>
                  <a:gd name="T33" fmla="*/ 341 h 427"/>
                  <a:gd name="T34" fmla="*/ 80 w 401"/>
                  <a:gd name="T35" fmla="*/ 342 h 427"/>
                  <a:gd name="T36" fmla="*/ 29 w 401"/>
                  <a:gd name="T37" fmla="*/ 254 h 427"/>
                  <a:gd name="T38" fmla="*/ 35 w 401"/>
                  <a:gd name="T39" fmla="*/ 247 h 427"/>
                  <a:gd name="T40" fmla="*/ 35 w 401"/>
                  <a:gd name="T41" fmla="*/ 181 h 427"/>
                  <a:gd name="T42" fmla="*/ 29 w 401"/>
                  <a:gd name="T43" fmla="*/ 173 h 427"/>
                  <a:gd name="T44" fmla="*/ 80 w 401"/>
                  <a:gd name="T45" fmla="*/ 85 h 427"/>
                  <a:gd name="T46" fmla="*/ 89 w 401"/>
                  <a:gd name="T47" fmla="*/ 86 h 427"/>
                  <a:gd name="T48" fmla="*/ 146 w 401"/>
                  <a:gd name="T49" fmla="*/ 5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27">
                    <a:moveTo>
                      <a:pt x="146" y="53"/>
                    </a:moveTo>
                    <a:lnTo>
                      <a:pt x="150" y="45"/>
                    </a:lnTo>
                    <a:cubicBezTo>
                      <a:pt x="170" y="0"/>
                      <a:pt x="232" y="0"/>
                      <a:pt x="252" y="45"/>
                    </a:cubicBezTo>
                    <a:lnTo>
                      <a:pt x="256" y="53"/>
                    </a:lnTo>
                    <a:cubicBezTo>
                      <a:pt x="265" y="76"/>
                      <a:pt x="289" y="89"/>
                      <a:pt x="313" y="86"/>
                    </a:cubicBezTo>
                    <a:lnTo>
                      <a:pt x="322" y="85"/>
                    </a:lnTo>
                    <a:cubicBezTo>
                      <a:pt x="370" y="80"/>
                      <a:pt x="401" y="134"/>
                      <a:pt x="373" y="173"/>
                    </a:cubicBezTo>
                    <a:lnTo>
                      <a:pt x="367" y="181"/>
                    </a:lnTo>
                    <a:cubicBezTo>
                      <a:pt x="353" y="201"/>
                      <a:pt x="353" y="227"/>
                      <a:pt x="367" y="247"/>
                    </a:cubicBezTo>
                    <a:lnTo>
                      <a:pt x="373" y="254"/>
                    </a:lnTo>
                    <a:cubicBezTo>
                      <a:pt x="401" y="293"/>
                      <a:pt x="370" y="348"/>
                      <a:pt x="322" y="342"/>
                    </a:cubicBezTo>
                    <a:lnTo>
                      <a:pt x="313" y="341"/>
                    </a:lnTo>
                    <a:cubicBezTo>
                      <a:pt x="289" y="339"/>
                      <a:pt x="265" y="352"/>
                      <a:pt x="256" y="374"/>
                    </a:cubicBezTo>
                    <a:lnTo>
                      <a:pt x="252" y="383"/>
                    </a:lnTo>
                    <a:cubicBezTo>
                      <a:pt x="232" y="427"/>
                      <a:pt x="170" y="427"/>
                      <a:pt x="150" y="383"/>
                    </a:cubicBezTo>
                    <a:lnTo>
                      <a:pt x="146" y="374"/>
                    </a:lnTo>
                    <a:cubicBezTo>
                      <a:pt x="136" y="352"/>
                      <a:pt x="113" y="339"/>
                      <a:pt x="89" y="341"/>
                    </a:cubicBezTo>
                    <a:lnTo>
                      <a:pt x="80" y="342"/>
                    </a:lnTo>
                    <a:cubicBezTo>
                      <a:pt x="32" y="348"/>
                      <a:pt x="0" y="293"/>
                      <a:pt x="29" y="254"/>
                    </a:cubicBezTo>
                    <a:lnTo>
                      <a:pt x="35" y="247"/>
                    </a:lnTo>
                    <a:cubicBezTo>
                      <a:pt x="49" y="227"/>
                      <a:pt x="49" y="201"/>
                      <a:pt x="35" y="181"/>
                    </a:cubicBezTo>
                    <a:lnTo>
                      <a:pt x="29" y="173"/>
                    </a:lnTo>
                    <a:cubicBezTo>
                      <a:pt x="0" y="134"/>
                      <a:pt x="32" y="80"/>
                      <a:pt x="80" y="85"/>
                    </a:cubicBezTo>
                    <a:lnTo>
                      <a:pt x="89" y="86"/>
                    </a:lnTo>
                    <a:cubicBezTo>
                      <a:pt x="113" y="89"/>
                      <a:pt x="136" y="76"/>
                      <a:pt x="146" y="53"/>
                    </a:cubicBezTo>
                    <a:close/>
                  </a:path>
                </a:pathLst>
              </a:custGeom>
              <a:solidFill>
                <a:schemeClr val="accent4"/>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547">
                <a:extLst>
                  <a:ext uri="{FF2B5EF4-FFF2-40B4-BE49-F238E27FC236}">
                    <a16:creationId xmlns:a16="http://schemas.microsoft.com/office/drawing/2014/main" id="{E938E2CD-A689-1ED7-2E37-F036DD2AB2A7}"/>
                  </a:ext>
                </a:extLst>
              </p:cNvPr>
              <p:cNvSpPr>
                <a:spLocks/>
              </p:cNvSpPr>
              <p:nvPr/>
            </p:nvSpPr>
            <p:spPr bwMode="auto">
              <a:xfrm>
                <a:off x="3455988" y="4141788"/>
                <a:ext cx="203200" cy="215900"/>
              </a:xfrm>
              <a:custGeom>
                <a:avLst/>
                <a:gdLst>
                  <a:gd name="T0" fmla="*/ 146 w 401"/>
                  <a:gd name="T1" fmla="*/ 53 h 427"/>
                  <a:gd name="T2" fmla="*/ 150 w 401"/>
                  <a:gd name="T3" fmla="*/ 45 h 427"/>
                  <a:gd name="T4" fmla="*/ 252 w 401"/>
                  <a:gd name="T5" fmla="*/ 45 h 427"/>
                  <a:gd name="T6" fmla="*/ 256 w 401"/>
                  <a:gd name="T7" fmla="*/ 53 h 427"/>
                  <a:gd name="T8" fmla="*/ 313 w 401"/>
                  <a:gd name="T9" fmla="*/ 86 h 427"/>
                  <a:gd name="T10" fmla="*/ 322 w 401"/>
                  <a:gd name="T11" fmla="*/ 85 h 427"/>
                  <a:gd name="T12" fmla="*/ 373 w 401"/>
                  <a:gd name="T13" fmla="*/ 173 h 427"/>
                  <a:gd name="T14" fmla="*/ 367 w 401"/>
                  <a:gd name="T15" fmla="*/ 181 h 427"/>
                  <a:gd name="T16" fmla="*/ 367 w 401"/>
                  <a:gd name="T17" fmla="*/ 247 h 427"/>
                  <a:gd name="T18" fmla="*/ 373 w 401"/>
                  <a:gd name="T19" fmla="*/ 254 h 427"/>
                  <a:gd name="T20" fmla="*/ 322 w 401"/>
                  <a:gd name="T21" fmla="*/ 342 h 427"/>
                  <a:gd name="T22" fmla="*/ 313 w 401"/>
                  <a:gd name="T23" fmla="*/ 341 h 427"/>
                  <a:gd name="T24" fmla="*/ 256 w 401"/>
                  <a:gd name="T25" fmla="*/ 374 h 427"/>
                  <a:gd name="T26" fmla="*/ 252 w 401"/>
                  <a:gd name="T27" fmla="*/ 383 h 427"/>
                  <a:gd name="T28" fmla="*/ 150 w 401"/>
                  <a:gd name="T29" fmla="*/ 383 h 427"/>
                  <a:gd name="T30" fmla="*/ 146 w 401"/>
                  <a:gd name="T31" fmla="*/ 374 h 427"/>
                  <a:gd name="T32" fmla="*/ 89 w 401"/>
                  <a:gd name="T33" fmla="*/ 341 h 427"/>
                  <a:gd name="T34" fmla="*/ 80 w 401"/>
                  <a:gd name="T35" fmla="*/ 342 h 427"/>
                  <a:gd name="T36" fmla="*/ 29 w 401"/>
                  <a:gd name="T37" fmla="*/ 254 h 427"/>
                  <a:gd name="T38" fmla="*/ 35 w 401"/>
                  <a:gd name="T39" fmla="*/ 247 h 427"/>
                  <a:gd name="T40" fmla="*/ 35 w 401"/>
                  <a:gd name="T41" fmla="*/ 181 h 427"/>
                  <a:gd name="T42" fmla="*/ 29 w 401"/>
                  <a:gd name="T43" fmla="*/ 173 h 427"/>
                  <a:gd name="T44" fmla="*/ 80 w 401"/>
                  <a:gd name="T45" fmla="*/ 85 h 427"/>
                  <a:gd name="T46" fmla="*/ 89 w 401"/>
                  <a:gd name="T47" fmla="*/ 86 h 427"/>
                  <a:gd name="T48" fmla="*/ 146 w 401"/>
                  <a:gd name="T49" fmla="*/ 5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27">
                    <a:moveTo>
                      <a:pt x="146" y="53"/>
                    </a:moveTo>
                    <a:lnTo>
                      <a:pt x="150" y="45"/>
                    </a:lnTo>
                    <a:cubicBezTo>
                      <a:pt x="170" y="0"/>
                      <a:pt x="232" y="0"/>
                      <a:pt x="252" y="45"/>
                    </a:cubicBezTo>
                    <a:lnTo>
                      <a:pt x="256" y="53"/>
                    </a:lnTo>
                    <a:cubicBezTo>
                      <a:pt x="265" y="76"/>
                      <a:pt x="289" y="89"/>
                      <a:pt x="313" y="86"/>
                    </a:cubicBezTo>
                    <a:lnTo>
                      <a:pt x="322" y="85"/>
                    </a:lnTo>
                    <a:cubicBezTo>
                      <a:pt x="370" y="80"/>
                      <a:pt x="401" y="134"/>
                      <a:pt x="373" y="173"/>
                    </a:cubicBezTo>
                    <a:lnTo>
                      <a:pt x="367" y="181"/>
                    </a:lnTo>
                    <a:cubicBezTo>
                      <a:pt x="353" y="201"/>
                      <a:pt x="353" y="227"/>
                      <a:pt x="367" y="247"/>
                    </a:cubicBezTo>
                    <a:lnTo>
                      <a:pt x="373" y="254"/>
                    </a:lnTo>
                    <a:cubicBezTo>
                      <a:pt x="401" y="293"/>
                      <a:pt x="370" y="348"/>
                      <a:pt x="322" y="342"/>
                    </a:cubicBezTo>
                    <a:lnTo>
                      <a:pt x="313" y="341"/>
                    </a:lnTo>
                    <a:cubicBezTo>
                      <a:pt x="289" y="339"/>
                      <a:pt x="265" y="352"/>
                      <a:pt x="256" y="374"/>
                    </a:cubicBezTo>
                    <a:lnTo>
                      <a:pt x="252" y="383"/>
                    </a:lnTo>
                    <a:cubicBezTo>
                      <a:pt x="232" y="427"/>
                      <a:pt x="170" y="427"/>
                      <a:pt x="150" y="383"/>
                    </a:cubicBezTo>
                    <a:lnTo>
                      <a:pt x="146" y="374"/>
                    </a:lnTo>
                    <a:cubicBezTo>
                      <a:pt x="136" y="352"/>
                      <a:pt x="113" y="339"/>
                      <a:pt x="89" y="341"/>
                    </a:cubicBezTo>
                    <a:lnTo>
                      <a:pt x="80" y="342"/>
                    </a:lnTo>
                    <a:cubicBezTo>
                      <a:pt x="32" y="348"/>
                      <a:pt x="0" y="293"/>
                      <a:pt x="29" y="254"/>
                    </a:cubicBezTo>
                    <a:lnTo>
                      <a:pt x="35" y="247"/>
                    </a:lnTo>
                    <a:cubicBezTo>
                      <a:pt x="49" y="227"/>
                      <a:pt x="49" y="201"/>
                      <a:pt x="35" y="181"/>
                    </a:cubicBezTo>
                    <a:lnTo>
                      <a:pt x="29" y="173"/>
                    </a:lnTo>
                    <a:cubicBezTo>
                      <a:pt x="0" y="134"/>
                      <a:pt x="32" y="80"/>
                      <a:pt x="80" y="85"/>
                    </a:cubicBezTo>
                    <a:lnTo>
                      <a:pt x="89" y="86"/>
                    </a:lnTo>
                    <a:cubicBezTo>
                      <a:pt x="113" y="89"/>
                      <a:pt x="136" y="76"/>
                      <a:pt x="146" y="53"/>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548">
                <a:extLst>
                  <a:ext uri="{FF2B5EF4-FFF2-40B4-BE49-F238E27FC236}">
                    <a16:creationId xmlns:a16="http://schemas.microsoft.com/office/drawing/2014/main" id="{066BDC6B-8671-8225-55E0-A3FFF9CA7655}"/>
                  </a:ext>
                </a:extLst>
              </p:cNvPr>
              <p:cNvSpPr>
                <a:spLocks/>
              </p:cNvSpPr>
              <p:nvPr/>
            </p:nvSpPr>
            <p:spPr bwMode="auto">
              <a:xfrm>
                <a:off x="3521076" y="4213225"/>
                <a:ext cx="73025" cy="73025"/>
              </a:xfrm>
              <a:custGeom>
                <a:avLst/>
                <a:gdLst>
                  <a:gd name="T0" fmla="*/ 142 w 142"/>
                  <a:gd name="T1" fmla="*/ 71 h 142"/>
                  <a:gd name="T2" fmla="*/ 71 w 142"/>
                  <a:gd name="T3" fmla="*/ 142 h 142"/>
                  <a:gd name="T4" fmla="*/ 0 w 142"/>
                  <a:gd name="T5" fmla="*/ 71 h 142"/>
                  <a:gd name="T6" fmla="*/ 71 w 142"/>
                  <a:gd name="T7" fmla="*/ 0 h 142"/>
                </a:gdLst>
                <a:ahLst/>
                <a:cxnLst>
                  <a:cxn ang="0">
                    <a:pos x="T0" y="T1"/>
                  </a:cxn>
                  <a:cxn ang="0">
                    <a:pos x="T2" y="T3"/>
                  </a:cxn>
                  <a:cxn ang="0">
                    <a:pos x="T4" y="T5"/>
                  </a:cxn>
                  <a:cxn ang="0">
                    <a:pos x="T6" y="T7"/>
                  </a:cxn>
                </a:cxnLst>
                <a:rect l="0" t="0" r="r" b="b"/>
                <a:pathLst>
                  <a:path w="142" h="142">
                    <a:moveTo>
                      <a:pt x="142" y="71"/>
                    </a:moveTo>
                    <a:cubicBezTo>
                      <a:pt x="142" y="110"/>
                      <a:pt x="110" y="142"/>
                      <a:pt x="71" y="142"/>
                    </a:cubicBezTo>
                    <a:cubicBezTo>
                      <a:pt x="32" y="142"/>
                      <a:pt x="0" y="110"/>
                      <a:pt x="0" y="71"/>
                    </a:cubicBezTo>
                    <a:cubicBezTo>
                      <a:pt x="0" y="32"/>
                      <a:pt x="32" y="0"/>
                      <a:pt x="71" y="0"/>
                    </a:cubicBezTo>
                  </a:path>
                </a:pathLst>
              </a:custGeom>
              <a:solidFill>
                <a:schemeClr val="accent4"/>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549">
                <a:extLst>
                  <a:ext uri="{FF2B5EF4-FFF2-40B4-BE49-F238E27FC236}">
                    <a16:creationId xmlns:a16="http://schemas.microsoft.com/office/drawing/2014/main" id="{BF11722C-5AE3-D30E-2EE5-8E264610F150}"/>
                  </a:ext>
                </a:extLst>
              </p:cNvPr>
              <p:cNvSpPr>
                <a:spLocks/>
              </p:cNvSpPr>
              <p:nvPr/>
            </p:nvSpPr>
            <p:spPr bwMode="auto">
              <a:xfrm>
                <a:off x="3521076" y="4213225"/>
                <a:ext cx="73025" cy="73025"/>
              </a:xfrm>
              <a:custGeom>
                <a:avLst/>
                <a:gdLst>
                  <a:gd name="T0" fmla="*/ 142 w 142"/>
                  <a:gd name="T1" fmla="*/ 71 h 142"/>
                  <a:gd name="T2" fmla="*/ 71 w 142"/>
                  <a:gd name="T3" fmla="*/ 142 h 142"/>
                  <a:gd name="T4" fmla="*/ 0 w 142"/>
                  <a:gd name="T5" fmla="*/ 71 h 142"/>
                  <a:gd name="T6" fmla="*/ 71 w 142"/>
                  <a:gd name="T7" fmla="*/ 0 h 142"/>
                </a:gdLst>
                <a:ahLst/>
                <a:cxnLst>
                  <a:cxn ang="0">
                    <a:pos x="T0" y="T1"/>
                  </a:cxn>
                  <a:cxn ang="0">
                    <a:pos x="T2" y="T3"/>
                  </a:cxn>
                  <a:cxn ang="0">
                    <a:pos x="T4" y="T5"/>
                  </a:cxn>
                  <a:cxn ang="0">
                    <a:pos x="T6" y="T7"/>
                  </a:cxn>
                </a:cxnLst>
                <a:rect l="0" t="0" r="r" b="b"/>
                <a:pathLst>
                  <a:path w="142" h="142">
                    <a:moveTo>
                      <a:pt x="142" y="71"/>
                    </a:moveTo>
                    <a:cubicBezTo>
                      <a:pt x="142" y="110"/>
                      <a:pt x="110" y="142"/>
                      <a:pt x="71" y="142"/>
                    </a:cubicBezTo>
                    <a:cubicBezTo>
                      <a:pt x="32" y="142"/>
                      <a:pt x="0" y="110"/>
                      <a:pt x="0" y="71"/>
                    </a:cubicBezTo>
                    <a:cubicBezTo>
                      <a:pt x="0" y="32"/>
                      <a:pt x="32" y="0"/>
                      <a:pt x="71"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Oval 550">
                <a:extLst>
                  <a:ext uri="{FF2B5EF4-FFF2-40B4-BE49-F238E27FC236}">
                    <a16:creationId xmlns:a16="http://schemas.microsoft.com/office/drawing/2014/main" id="{EA4A9321-0C74-F1CB-69C8-44568F879FEC}"/>
                  </a:ext>
                </a:extLst>
              </p:cNvPr>
              <p:cNvSpPr>
                <a:spLocks noChangeArrowheads="1"/>
              </p:cNvSpPr>
              <p:nvPr/>
            </p:nvSpPr>
            <p:spPr bwMode="auto">
              <a:xfrm>
                <a:off x="3519488" y="3922713"/>
                <a:ext cx="76200" cy="77788"/>
              </a:xfrm>
              <a:prstGeom prst="ellipse">
                <a:avLst/>
              </a:pr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551">
                <a:extLst>
                  <a:ext uri="{FF2B5EF4-FFF2-40B4-BE49-F238E27FC236}">
                    <a16:creationId xmlns:a16="http://schemas.microsoft.com/office/drawing/2014/main" id="{ED302CF6-6B6E-71F7-CA26-F9A7357B294D}"/>
                  </a:ext>
                </a:extLst>
              </p:cNvPr>
              <p:cNvSpPr>
                <a:spLocks/>
              </p:cNvSpPr>
              <p:nvPr/>
            </p:nvSpPr>
            <p:spPr bwMode="auto">
              <a:xfrm>
                <a:off x="3479801" y="4035425"/>
                <a:ext cx="155575" cy="66675"/>
              </a:xfrm>
              <a:custGeom>
                <a:avLst/>
                <a:gdLst>
                  <a:gd name="T0" fmla="*/ 304 w 304"/>
                  <a:gd name="T1" fmla="*/ 132 h 132"/>
                  <a:gd name="T2" fmla="*/ 304 w 304"/>
                  <a:gd name="T3" fmla="*/ 59 h 132"/>
                  <a:gd name="T4" fmla="*/ 245 w 304"/>
                  <a:gd name="T5" fmla="*/ 0 h 132"/>
                  <a:gd name="T6" fmla="*/ 59 w 304"/>
                  <a:gd name="T7" fmla="*/ 0 h 132"/>
                  <a:gd name="T8" fmla="*/ 0 w 304"/>
                  <a:gd name="T9" fmla="*/ 59 h 132"/>
                  <a:gd name="T10" fmla="*/ 0 w 304"/>
                  <a:gd name="T11" fmla="*/ 132 h 132"/>
                </a:gdLst>
                <a:ahLst/>
                <a:cxnLst>
                  <a:cxn ang="0">
                    <a:pos x="T0" y="T1"/>
                  </a:cxn>
                  <a:cxn ang="0">
                    <a:pos x="T2" y="T3"/>
                  </a:cxn>
                  <a:cxn ang="0">
                    <a:pos x="T4" y="T5"/>
                  </a:cxn>
                  <a:cxn ang="0">
                    <a:pos x="T6" y="T7"/>
                  </a:cxn>
                  <a:cxn ang="0">
                    <a:pos x="T8" y="T9"/>
                  </a:cxn>
                  <a:cxn ang="0">
                    <a:pos x="T10" y="T11"/>
                  </a:cxn>
                </a:cxnLst>
                <a:rect l="0" t="0" r="r" b="b"/>
                <a:pathLst>
                  <a:path w="304" h="132">
                    <a:moveTo>
                      <a:pt x="304" y="132"/>
                    </a:moveTo>
                    <a:lnTo>
                      <a:pt x="304" y="59"/>
                    </a:lnTo>
                    <a:cubicBezTo>
                      <a:pt x="304" y="26"/>
                      <a:pt x="277" y="0"/>
                      <a:pt x="245" y="0"/>
                    </a:cubicBezTo>
                    <a:lnTo>
                      <a:pt x="59" y="0"/>
                    </a:lnTo>
                    <a:cubicBezTo>
                      <a:pt x="27" y="0"/>
                      <a:pt x="0" y="26"/>
                      <a:pt x="0" y="59"/>
                    </a:cubicBezTo>
                    <a:lnTo>
                      <a:pt x="0" y="132"/>
                    </a:ln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7" name="University2" descr="{&quot;Key&quot;:&quot;POWER_USER_SHAPE_ICON&quot;,&quot;Value&quot;:&quot;POWER_USER_SHAPE_ICON_STYLE_1&quot;}">
              <a:extLst>
                <a:ext uri="{FF2B5EF4-FFF2-40B4-BE49-F238E27FC236}">
                  <a16:creationId xmlns:a16="http://schemas.microsoft.com/office/drawing/2014/main" id="{25B927BE-21D5-F11F-D3B3-0335FA25CA3C}"/>
                </a:ext>
              </a:extLst>
            </p:cNvPr>
            <p:cNvGrpSpPr>
              <a:grpSpLocks noChangeAspect="1"/>
            </p:cNvGrpSpPr>
            <p:nvPr/>
          </p:nvGrpSpPr>
          <p:grpSpPr>
            <a:xfrm>
              <a:off x="1173134" y="2380710"/>
              <a:ext cx="537710" cy="531600"/>
              <a:chOff x="6288088" y="1884363"/>
              <a:chExt cx="558800" cy="552450"/>
            </a:xfrm>
          </p:grpSpPr>
          <p:sp>
            <p:nvSpPr>
              <p:cNvPr id="288" name="Line 615">
                <a:extLst>
                  <a:ext uri="{FF2B5EF4-FFF2-40B4-BE49-F238E27FC236}">
                    <a16:creationId xmlns:a16="http://schemas.microsoft.com/office/drawing/2014/main" id="{52472665-FC14-4075-1FFB-47EED77A1C56}"/>
                  </a:ext>
                </a:extLst>
              </p:cNvPr>
              <p:cNvSpPr>
                <a:spLocks noChangeShapeType="1"/>
              </p:cNvSpPr>
              <p:nvPr/>
            </p:nvSpPr>
            <p:spPr bwMode="auto">
              <a:xfrm>
                <a:off x="6316663" y="2398713"/>
                <a:ext cx="5000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Line 616">
                <a:extLst>
                  <a:ext uri="{FF2B5EF4-FFF2-40B4-BE49-F238E27FC236}">
                    <a16:creationId xmlns:a16="http://schemas.microsoft.com/office/drawing/2014/main" id="{51D8FAA4-FD0E-FF4E-13EC-5A1146C55327}"/>
                  </a:ext>
                </a:extLst>
              </p:cNvPr>
              <p:cNvSpPr>
                <a:spLocks noChangeShapeType="1"/>
              </p:cNvSpPr>
              <p:nvPr/>
            </p:nvSpPr>
            <p:spPr bwMode="auto">
              <a:xfrm>
                <a:off x="6288088" y="2436813"/>
                <a:ext cx="5588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Line 617">
                <a:extLst>
                  <a:ext uri="{FF2B5EF4-FFF2-40B4-BE49-F238E27FC236}">
                    <a16:creationId xmlns:a16="http://schemas.microsoft.com/office/drawing/2014/main" id="{D1F9C9CC-710A-820B-B960-08712AD5CE22}"/>
                  </a:ext>
                </a:extLst>
              </p:cNvPr>
              <p:cNvSpPr>
                <a:spLocks noChangeShapeType="1"/>
              </p:cNvSpPr>
              <p:nvPr/>
            </p:nvSpPr>
            <p:spPr bwMode="auto">
              <a:xfrm>
                <a:off x="6346826" y="2359026"/>
                <a:ext cx="43973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Line 618">
                <a:extLst>
                  <a:ext uri="{FF2B5EF4-FFF2-40B4-BE49-F238E27FC236}">
                    <a16:creationId xmlns:a16="http://schemas.microsoft.com/office/drawing/2014/main" id="{D8A2CBB5-E8D4-D8B7-93FA-417784B22B81}"/>
                  </a:ext>
                </a:extLst>
              </p:cNvPr>
              <p:cNvSpPr>
                <a:spLocks noChangeShapeType="1"/>
              </p:cNvSpPr>
              <p:nvPr/>
            </p:nvSpPr>
            <p:spPr bwMode="auto">
              <a:xfrm>
                <a:off x="6364288" y="2117726"/>
                <a:ext cx="0" cy="215900"/>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Line 619">
                <a:extLst>
                  <a:ext uri="{FF2B5EF4-FFF2-40B4-BE49-F238E27FC236}">
                    <a16:creationId xmlns:a16="http://schemas.microsoft.com/office/drawing/2014/main" id="{B60AD9FB-293E-E254-A840-B91CB84D52EE}"/>
                  </a:ext>
                </a:extLst>
              </p:cNvPr>
              <p:cNvSpPr>
                <a:spLocks noChangeShapeType="1"/>
              </p:cNvSpPr>
              <p:nvPr/>
            </p:nvSpPr>
            <p:spPr bwMode="auto">
              <a:xfrm>
                <a:off x="6423026" y="2117726"/>
                <a:ext cx="0" cy="215900"/>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Line 620">
                <a:extLst>
                  <a:ext uri="{FF2B5EF4-FFF2-40B4-BE49-F238E27FC236}">
                    <a16:creationId xmlns:a16="http://schemas.microsoft.com/office/drawing/2014/main" id="{1AA75AEA-AF6F-66F3-89B5-ADA25BA15C67}"/>
                  </a:ext>
                </a:extLst>
              </p:cNvPr>
              <p:cNvSpPr>
                <a:spLocks noChangeShapeType="1"/>
              </p:cNvSpPr>
              <p:nvPr/>
            </p:nvSpPr>
            <p:spPr bwMode="auto">
              <a:xfrm>
                <a:off x="6537326" y="2117726"/>
                <a:ext cx="0" cy="215900"/>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Line 621">
                <a:extLst>
                  <a:ext uri="{FF2B5EF4-FFF2-40B4-BE49-F238E27FC236}">
                    <a16:creationId xmlns:a16="http://schemas.microsoft.com/office/drawing/2014/main" id="{D58C4C64-4712-EB0A-A1E5-45649F5FB68F}"/>
                  </a:ext>
                </a:extLst>
              </p:cNvPr>
              <p:cNvSpPr>
                <a:spLocks noChangeShapeType="1"/>
              </p:cNvSpPr>
              <p:nvPr/>
            </p:nvSpPr>
            <p:spPr bwMode="auto">
              <a:xfrm>
                <a:off x="6596063" y="2117726"/>
                <a:ext cx="0" cy="215900"/>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Line 622">
                <a:extLst>
                  <a:ext uri="{FF2B5EF4-FFF2-40B4-BE49-F238E27FC236}">
                    <a16:creationId xmlns:a16="http://schemas.microsoft.com/office/drawing/2014/main" id="{EABC70CC-1E83-0FA7-D44D-9DB3F7079E25}"/>
                  </a:ext>
                </a:extLst>
              </p:cNvPr>
              <p:cNvSpPr>
                <a:spLocks noChangeShapeType="1"/>
              </p:cNvSpPr>
              <p:nvPr/>
            </p:nvSpPr>
            <p:spPr bwMode="auto">
              <a:xfrm>
                <a:off x="6710363" y="2117726"/>
                <a:ext cx="0" cy="215900"/>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Line 623">
                <a:extLst>
                  <a:ext uri="{FF2B5EF4-FFF2-40B4-BE49-F238E27FC236}">
                    <a16:creationId xmlns:a16="http://schemas.microsoft.com/office/drawing/2014/main" id="{8B7B343A-EF73-8CA6-BB43-AAB22F5A157D}"/>
                  </a:ext>
                </a:extLst>
              </p:cNvPr>
              <p:cNvSpPr>
                <a:spLocks noChangeShapeType="1"/>
              </p:cNvSpPr>
              <p:nvPr/>
            </p:nvSpPr>
            <p:spPr bwMode="auto">
              <a:xfrm>
                <a:off x="6769101" y="2117726"/>
                <a:ext cx="0" cy="215900"/>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624">
                <a:extLst>
                  <a:ext uri="{FF2B5EF4-FFF2-40B4-BE49-F238E27FC236}">
                    <a16:creationId xmlns:a16="http://schemas.microsoft.com/office/drawing/2014/main" id="{3E75E4A8-96D4-F219-C3D8-555970824E4C}"/>
                  </a:ext>
                </a:extLst>
              </p:cNvPr>
              <p:cNvSpPr>
                <a:spLocks/>
              </p:cNvSpPr>
              <p:nvPr/>
            </p:nvSpPr>
            <p:spPr bwMode="auto">
              <a:xfrm>
                <a:off x="6300788" y="1884363"/>
                <a:ext cx="527050" cy="165100"/>
              </a:xfrm>
              <a:custGeom>
                <a:avLst/>
                <a:gdLst>
                  <a:gd name="T0" fmla="*/ 17 w 1038"/>
                  <a:gd name="T1" fmla="*/ 289 h 326"/>
                  <a:gd name="T2" fmla="*/ 523 w 1038"/>
                  <a:gd name="T3" fmla="*/ 0 h 326"/>
                  <a:gd name="T4" fmla="*/ 1021 w 1038"/>
                  <a:gd name="T5" fmla="*/ 289 h 326"/>
                  <a:gd name="T6" fmla="*/ 1011 w 1038"/>
                  <a:gd name="T7" fmla="*/ 326 h 326"/>
                  <a:gd name="T8" fmla="*/ 27 w 1038"/>
                  <a:gd name="T9" fmla="*/ 326 h 326"/>
                  <a:gd name="T10" fmla="*/ 17 w 1038"/>
                  <a:gd name="T11" fmla="*/ 289 h 326"/>
                </a:gdLst>
                <a:ahLst/>
                <a:cxnLst>
                  <a:cxn ang="0">
                    <a:pos x="T0" y="T1"/>
                  </a:cxn>
                  <a:cxn ang="0">
                    <a:pos x="T2" y="T3"/>
                  </a:cxn>
                  <a:cxn ang="0">
                    <a:pos x="T4" y="T5"/>
                  </a:cxn>
                  <a:cxn ang="0">
                    <a:pos x="T6" y="T7"/>
                  </a:cxn>
                  <a:cxn ang="0">
                    <a:pos x="T8" y="T9"/>
                  </a:cxn>
                  <a:cxn ang="0">
                    <a:pos x="T10" y="T11"/>
                  </a:cxn>
                </a:cxnLst>
                <a:rect l="0" t="0" r="r" b="b"/>
                <a:pathLst>
                  <a:path w="1038" h="326">
                    <a:moveTo>
                      <a:pt x="17" y="289"/>
                    </a:moveTo>
                    <a:lnTo>
                      <a:pt x="523" y="0"/>
                    </a:lnTo>
                    <a:lnTo>
                      <a:pt x="1021" y="289"/>
                    </a:lnTo>
                    <a:cubicBezTo>
                      <a:pt x="1038" y="300"/>
                      <a:pt x="1031" y="326"/>
                      <a:pt x="1011" y="326"/>
                    </a:cubicBezTo>
                    <a:lnTo>
                      <a:pt x="27" y="326"/>
                    </a:lnTo>
                    <a:cubicBezTo>
                      <a:pt x="7" y="326"/>
                      <a:pt x="0" y="299"/>
                      <a:pt x="17" y="289"/>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Line 625">
                <a:extLst>
                  <a:ext uri="{FF2B5EF4-FFF2-40B4-BE49-F238E27FC236}">
                    <a16:creationId xmlns:a16="http://schemas.microsoft.com/office/drawing/2014/main" id="{BE7ED375-0DE3-932B-FFED-69B8CE9C5CBA}"/>
                  </a:ext>
                </a:extLst>
              </p:cNvPr>
              <p:cNvSpPr>
                <a:spLocks noChangeShapeType="1"/>
              </p:cNvSpPr>
              <p:nvPr/>
            </p:nvSpPr>
            <p:spPr bwMode="auto">
              <a:xfrm>
                <a:off x="6342063" y="2087563"/>
                <a:ext cx="10477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Line 626">
                <a:extLst>
                  <a:ext uri="{FF2B5EF4-FFF2-40B4-BE49-F238E27FC236}">
                    <a16:creationId xmlns:a16="http://schemas.microsoft.com/office/drawing/2014/main" id="{AB43BFCA-E5D2-7688-E127-DA55AC12DF64}"/>
                  </a:ext>
                </a:extLst>
              </p:cNvPr>
              <p:cNvSpPr>
                <a:spLocks noChangeShapeType="1"/>
              </p:cNvSpPr>
              <p:nvPr/>
            </p:nvSpPr>
            <p:spPr bwMode="auto">
              <a:xfrm>
                <a:off x="6513513" y="2087563"/>
                <a:ext cx="1063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Line 627">
                <a:extLst>
                  <a:ext uri="{FF2B5EF4-FFF2-40B4-BE49-F238E27FC236}">
                    <a16:creationId xmlns:a16="http://schemas.microsoft.com/office/drawing/2014/main" id="{D3D0C343-B32C-A116-E530-91C62F2DA8D1}"/>
                  </a:ext>
                </a:extLst>
              </p:cNvPr>
              <p:cNvSpPr>
                <a:spLocks noChangeShapeType="1"/>
              </p:cNvSpPr>
              <p:nvPr/>
            </p:nvSpPr>
            <p:spPr bwMode="auto">
              <a:xfrm>
                <a:off x="6686551" y="2087563"/>
                <a:ext cx="1063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1" name="CuadroTexto 120">
            <a:extLst>
              <a:ext uri="{FF2B5EF4-FFF2-40B4-BE49-F238E27FC236}">
                <a16:creationId xmlns:a16="http://schemas.microsoft.com/office/drawing/2014/main" id="{8AF41621-6545-F5EC-A76C-5159A0B876B2}"/>
              </a:ext>
            </a:extLst>
          </p:cNvPr>
          <p:cNvSpPr txBox="1"/>
          <p:nvPr/>
        </p:nvSpPr>
        <p:spPr>
          <a:xfrm>
            <a:off x="1439334" y="6098140"/>
            <a:ext cx="8393435" cy="578882"/>
          </a:xfrm>
          <a:prstGeom prst="round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E76C53">
                    <a:lumMod val="75000"/>
                  </a:srgbClr>
                </a:solidFill>
                <a:effectLst/>
                <a:uLnTx/>
                <a:uFillTx/>
                <a:latin typeface="Arial"/>
                <a:ea typeface="+mn-ea"/>
                <a:cs typeface="+mn-cs"/>
              </a:rPr>
              <a:t>At application stage EMJM proposals must </a:t>
            </a:r>
            <a:r>
              <a:rPr kumimoji="0" lang="en-GB" sz="1400" b="1" i="1" u="none" strike="noStrike" kern="1200" cap="none" spc="0" normalizeH="0" baseline="0" noProof="0" dirty="0">
                <a:ln>
                  <a:noFill/>
                </a:ln>
                <a:solidFill>
                  <a:srgbClr val="E76C53">
                    <a:lumMod val="75000"/>
                  </a:srgbClr>
                </a:solidFill>
                <a:effectLst/>
                <a:uLnTx/>
                <a:uFillTx/>
                <a:latin typeface="Arial"/>
                <a:ea typeface="+mn-ea"/>
                <a:cs typeface="+mn-cs"/>
              </a:rPr>
              <a:t>present fully developed joint study programmes</a:t>
            </a:r>
            <a:r>
              <a:rPr kumimoji="0" lang="en-GB" sz="1400" b="0" i="1" u="none" strike="noStrike" kern="1200" cap="none" spc="0" normalizeH="0" baseline="0" noProof="0" dirty="0">
                <a:ln>
                  <a:noFill/>
                </a:ln>
                <a:solidFill>
                  <a:srgbClr val="E76C53">
                    <a:lumMod val="75000"/>
                  </a:srgbClr>
                </a:solidFill>
                <a:effectLst/>
                <a:uLnTx/>
                <a:uFillTx/>
                <a:latin typeface="Arial"/>
                <a:ea typeface="+mn-ea"/>
                <a:cs typeface="+mn-cs"/>
              </a:rPr>
              <a:t>, ready to run and to be advertised worldwide after their selection</a:t>
            </a:r>
          </a:p>
        </p:txBody>
      </p:sp>
    </p:spTree>
    <p:custDataLst>
      <p:tags r:id="rId1"/>
    </p:custDataLst>
    <p:extLst>
      <p:ext uri="{BB962C8B-B14F-4D97-AF65-F5344CB8AC3E}">
        <p14:creationId xmlns:p14="http://schemas.microsoft.com/office/powerpoint/2010/main" val="151196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EMJM Set-up (1)</a:t>
            </a:r>
          </a:p>
        </p:txBody>
      </p:sp>
      <p:grpSp>
        <p:nvGrpSpPr>
          <p:cNvPr id="13" name="Grupo 12">
            <a:extLst>
              <a:ext uri="{FF2B5EF4-FFF2-40B4-BE49-F238E27FC236}">
                <a16:creationId xmlns:a16="http://schemas.microsoft.com/office/drawing/2014/main" id="{44C94A69-97FE-A905-6FC8-EF98DAFC5626}"/>
              </a:ext>
            </a:extLst>
          </p:cNvPr>
          <p:cNvGrpSpPr/>
          <p:nvPr/>
        </p:nvGrpSpPr>
        <p:grpSpPr>
          <a:xfrm>
            <a:off x="785332" y="1873750"/>
            <a:ext cx="5169600" cy="972001"/>
            <a:chOff x="970723" y="1825624"/>
            <a:chExt cx="4762827" cy="972001"/>
          </a:xfrm>
        </p:grpSpPr>
        <p:sp>
          <p:nvSpPr>
            <p:cNvPr id="9" name="Diagrama de flujo: terminador 8">
              <a:extLst>
                <a:ext uri="{FF2B5EF4-FFF2-40B4-BE49-F238E27FC236}">
                  <a16:creationId xmlns:a16="http://schemas.microsoft.com/office/drawing/2014/main" id="{918E4C16-1560-9E43-707A-41A0CEB072AB}"/>
                </a:ext>
              </a:extLst>
            </p:cNvPr>
            <p:cNvSpPr/>
            <p:nvPr/>
          </p:nvSpPr>
          <p:spPr>
            <a:xfrm>
              <a:off x="970723" y="1825625"/>
              <a:ext cx="3867977" cy="972000"/>
            </a:xfrm>
            <a:prstGeom prst="flowChartTerminator">
              <a:avLst/>
            </a:prstGeom>
            <a:solidFill>
              <a:schemeClr val="bg2"/>
            </a:solidFill>
            <a:ln w="285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D4D4D"/>
                </a:solidFill>
                <a:effectLst/>
                <a:uLnTx/>
                <a:uFillTx/>
                <a:latin typeface="Arial"/>
                <a:ea typeface="+mn-ea"/>
                <a:cs typeface="+mn-cs"/>
              </a:endParaRPr>
            </a:p>
          </p:txBody>
        </p:sp>
        <p:sp>
          <p:nvSpPr>
            <p:cNvPr id="10" name="Oval 70">
              <a:extLst>
                <a:ext uri="{FF2B5EF4-FFF2-40B4-BE49-F238E27FC236}">
                  <a16:creationId xmlns:a16="http://schemas.microsoft.com/office/drawing/2014/main" id="{18C719B6-DC45-ECE7-F345-0264680CAB73}"/>
                </a:ext>
              </a:extLst>
            </p:cNvPr>
            <p:cNvSpPr>
              <a:spLocks noChangeAspect="1"/>
            </p:cNvSpPr>
            <p:nvPr/>
          </p:nvSpPr>
          <p:spPr>
            <a:xfrm>
              <a:off x="4761550" y="1825624"/>
              <a:ext cx="972000" cy="972000"/>
            </a:xfrm>
            <a:prstGeom prst="ellipse">
              <a:avLst/>
            </a:prstGeom>
            <a:solidFill>
              <a:schemeClr val="bg2"/>
            </a:solidFill>
            <a:ln w="285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sp>
          <p:nvSpPr>
            <p:cNvPr id="11" name="Rectángulo 10">
              <a:extLst>
                <a:ext uri="{FF2B5EF4-FFF2-40B4-BE49-F238E27FC236}">
                  <a16:creationId xmlns:a16="http://schemas.microsoft.com/office/drawing/2014/main" id="{8C5D189B-9FF3-4DFF-9D5C-DCE5D8631019}"/>
                </a:ext>
              </a:extLst>
            </p:cNvPr>
            <p:cNvSpPr/>
            <p:nvPr/>
          </p:nvSpPr>
          <p:spPr>
            <a:xfrm>
              <a:off x="4060100" y="1825625"/>
              <a:ext cx="1187450" cy="971999"/>
            </a:xfrm>
            <a:prstGeom prst="rect">
              <a:avLst/>
            </a:prstGeom>
            <a:solidFill>
              <a:schemeClr val="bg2"/>
            </a:solidFill>
            <a:ln w="285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D4D4D"/>
                </a:solidFill>
                <a:effectLst/>
                <a:uLnTx/>
                <a:uFillTx/>
                <a:latin typeface="Arial"/>
                <a:ea typeface="+mn-ea"/>
                <a:cs typeface="+mn-cs"/>
              </a:endParaRPr>
            </a:p>
          </p:txBody>
        </p:sp>
      </p:grpSp>
      <p:sp>
        <p:nvSpPr>
          <p:cNvPr id="33" name="Oval 70">
            <a:extLst>
              <a:ext uri="{FF2B5EF4-FFF2-40B4-BE49-F238E27FC236}">
                <a16:creationId xmlns:a16="http://schemas.microsoft.com/office/drawing/2014/main" id="{2DAD0506-2271-8C00-F733-A6829A61C27E}"/>
              </a:ext>
            </a:extLst>
          </p:cNvPr>
          <p:cNvSpPr>
            <a:spLocks noChangeAspect="1"/>
          </p:cNvSpPr>
          <p:nvPr/>
        </p:nvSpPr>
        <p:spPr>
          <a:xfrm>
            <a:off x="785332" y="1873751"/>
            <a:ext cx="972000" cy="972000"/>
          </a:xfrm>
          <a:prstGeom prst="ellipse">
            <a:avLst/>
          </a:prstGeom>
          <a:solidFill>
            <a:srgbClr val="0088CE"/>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sp>
        <p:nvSpPr>
          <p:cNvPr id="32" name="Rectangle 29">
            <a:extLst>
              <a:ext uri="{FF2B5EF4-FFF2-40B4-BE49-F238E27FC236}">
                <a16:creationId xmlns:a16="http://schemas.microsoft.com/office/drawing/2014/main" id="{B015341B-AF2E-62AB-697F-AC07FCBDA3B0}"/>
              </a:ext>
            </a:extLst>
          </p:cNvPr>
          <p:cNvSpPr/>
          <p:nvPr/>
        </p:nvSpPr>
        <p:spPr bwMode="auto">
          <a:xfrm>
            <a:off x="1903168" y="1924775"/>
            <a:ext cx="3928753" cy="869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400" b="1" i="0" u="none" strike="noStrike" kern="1200" cap="none" spc="0" normalizeH="0" baseline="0" noProof="0" dirty="0">
                <a:ln>
                  <a:noFill/>
                </a:ln>
                <a:solidFill>
                  <a:srgbClr val="0088CE"/>
                </a:solidFill>
                <a:effectLst/>
                <a:uLnTx/>
                <a:uFillTx/>
                <a:latin typeface="Arial"/>
                <a:ea typeface="+mn-ea"/>
                <a:cs typeface="+mn-cs"/>
              </a:rPr>
              <a:t>Grant Agreement of 74 months </a:t>
            </a:r>
            <a:r>
              <a:rPr kumimoji="0" lang="en-GB" sz="1400" b="0" i="0" u="none" strike="noStrike" kern="1200" cap="none" spc="0" normalizeH="0" baseline="0" noProof="0" dirty="0">
                <a:ln>
                  <a:noFill/>
                </a:ln>
                <a:solidFill>
                  <a:srgbClr val="4D4D4D"/>
                </a:solidFill>
                <a:effectLst/>
                <a:uLnTx/>
                <a:uFillTx/>
                <a:latin typeface="Arial"/>
                <a:ea typeface="+mn-ea"/>
                <a:cs typeface="+mn-cs"/>
              </a:rPr>
              <a:t>independently from the length of the master</a:t>
            </a:r>
          </a:p>
        </p:txBody>
      </p:sp>
      <p:grpSp>
        <p:nvGrpSpPr>
          <p:cNvPr id="14" name="Grupo 13">
            <a:extLst>
              <a:ext uri="{FF2B5EF4-FFF2-40B4-BE49-F238E27FC236}">
                <a16:creationId xmlns:a16="http://schemas.microsoft.com/office/drawing/2014/main" id="{E7E0EB05-8B43-355B-F66D-EB5DC970B325}"/>
              </a:ext>
            </a:extLst>
          </p:cNvPr>
          <p:cNvGrpSpPr/>
          <p:nvPr/>
        </p:nvGrpSpPr>
        <p:grpSpPr>
          <a:xfrm>
            <a:off x="785333" y="3406157"/>
            <a:ext cx="5168971" cy="972001"/>
            <a:chOff x="970723" y="1825624"/>
            <a:chExt cx="4762827" cy="972001"/>
          </a:xfrm>
          <a:solidFill>
            <a:schemeClr val="tx2">
              <a:lumMod val="20000"/>
              <a:lumOff val="80000"/>
            </a:schemeClr>
          </a:solidFill>
        </p:grpSpPr>
        <p:sp>
          <p:nvSpPr>
            <p:cNvPr id="15" name="Diagrama de flujo: terminador 14">
              <a:extLst>
                <a:ext uri="{FF2B5EF4-FFF2-40B4-BE49-F238E27FC236}">
                  <a16:creationId xmlns:a16="http://schemas.microsoft.com/office/drawing/2014/main" id="{531D268B-813B-E5C6-5984-5A995AE715F9}"/>
                </a:ext>
              </a:extLst>
            </p:cNvPr>
            <p:cNvSpPr/>
            <p:nvPr/>
          </p:nvSpPr>
          <p:spPr>
            <a:xfrm>
              <a:off x="970723" y="1825625"/>
              <a:ext cx="3867977" cy="972000"/>
            </a:xfrm>
            <a:prstGeom prst="flowChartTerminator">
              <a:avLst/>
            </a:prstGeom>
            <a:grpFill/>
            <a:ln w="28575">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D4D4D"/>
                </a:solidFill>
                <a:effectLst/>
                <a:uLnTx/>
                <a:uFillTx/>
                <a:latin typeface="Arial"/>
                <a:ea typeface="+mn-ea"/>
                <a:cs typeface="+mn-cs"/>
              </a:endParaRPr>
            </a:p>
          </p:txBody>
        </p:sp>
        <p:sp>
          <p:nvSpPr>
            <p:cNvPr id="16" name="Oval 70">
              <a:extLst>
                <a:ext uri="{FF2B5EF4-FFF2-40B4-BE49-F238E27FC236}">
                  <a16:creationId xmlns:a16="http://schemas.microsoft.com/office/drawing/2014/main" id="{7EFA8D4F-8C24-F07E-62DF-79605AEBFB1F}"/>
                </a:ext>
              </a:extLst>
            </p:cNvPr>
            <p:cNvSpPr>
              <a:spLocks noChangeAspect="1"/>
            </p:cNvSpPr>
            <p:nvPr/>
          </p:nvSpPr>
          <p:spPr>
            <a:xfrm>
              <a:off x="4761550" y="1825624"/>
              <a:ext cx="972000" cy="972000"/>
            </a:xfrm>
            <a:prstGeom prst="ellipse">
              <a:avLst/>
            </a:prstGeom>
            <a:grpFill/>
            <a:ln w="28575">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sp>
          <p:nvSpPr>
            <p:cNvPr id="17" name="Rectángulo 16">
              <a:extLst>
                <a:ext uri="{FF2B5EF4-FFF2-40B4-BE49-F238E27FC236}">
                  <a16:creationId xmlns:a16="http://schemas.microsoft.com/office/drawing/2014/main" id="{8A0B7AE3-3181-D713-C8EE-69861276104A}"/>
                </a:ext>
              </a:extLst>
            </p:cNvPr>
            <p:cNvSpPr/>
            <p:nvPr/>
          </p:nvSpPr>
          <p:spPr>
            <a:xfrm>
              <a:off x="4060100" y="1825625"/>
              <a:ext cx="1187450" cy="971999"/>
            </a:xfrm>
            <a:prstGeom prst="rect">
              <a:avLst/>
            </a:prstGeom>
            <a:grpFill/>
            <a:ln w="28575">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D4D4D"/>
                </a:solidFill>
                <a:effectLst/>
                <a:uLnTx/>
                <a:uFillTx/>
                <a:latin typeface="Arial"/>
                <a:ea typeface="+mn-ea"/>
                <a:cs typeface="+mn-cs"/>
              </a:endParaRPr>
            </a:p>
          </p:txBody>
        </p:sp>
      </p:grpSp>
      <p:sp>
        <p:nvSpPr>
          <p:cNvPr id="18" name="Oval 70">
            <a:extLst>
              <a:ext uri="{FF2B5EF4-FFF2-40B4-BE49-F238E27FC236}">
                <a16:creationId xmlns:a16="http://schemas.microsoft.com/office/drawing/2014/main" id="{E03F9234-6E19-E58D-36DC-83D0D5DDE2C3}"/>
              </a:ext>
            </a:extLst>
          </p:cNvPr>
          <p:cNvSpPr>
            <a:spLocks noChangeAspect="1"/>
          </p:cNvSpPr>
          <p:nvPr/>
        </p:nvSpPr>
        <p:spPr>
          <a:xfrm>
            <a:off x="785332" y="3406158"/>
            <a:ext cx="972000" cy="972000"/>
          </a:xfrm>
          <a:prstGeom prst="ellipse">
            <a:avLst/>
          </a:prstGeom>
          <a:solidFill>
            <a:schemeClr val="tx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grpSp>
        <p:nvGrpSpPr>
          <p:cNvPr id="26" name="Grupo 25">
            <a:extLst>
              <a:ext uri="{FF2B5EF4-FFF2-40B4-BE49-F238E27FC236}">
                <a16:creationId xmlns:a16="http://schemas.microsoft.com/office/drawing/2014/main" id="{1703F462-78B5-96D5-C452-D2DA0A225F71}"/>
              </a:ext>
            </a:extLst>
          </p:cNvPr>
          <p:cNvGrpSpPr/>
          <p:nvPr/>
        </p:nvGrpSpPr>
        <p:grpSpPr>
          <a:xfrm>
            <a:off x="785332" y="4938564"/>
            <a:ext cx="5168972" cy="972001"/>
            <a:chOff x="970723" y="1825624"/>
            <a:chExt cx="4762827" cy="972001"/>
          </a:xfrm>
          <a:solidFill>
            <a:schemeClr val="accent1">
              <a:lumMod val="20000"/>
              <a:lumOff val="80000"/>
            </a:schemeClr>
          </a:solidFill>
        </p:grpSpPr>
        <p:sp>
          <p:nvSpPr>
            <p:cNvPr id="27" name="Diagrama de flujo: terminador 26">
              <a:extLst>
                <a:ext uri="{FF2B5EF4-FFF2-40B4-BE49-F238E27FC236}">
                  <a16:creationId xmlns:a16="http://schemas.microsoft.com/office/drawing/2014/main" id="{FDF44FE4-0FDF-B33F-5E67-9CE665BF0D73}"/>
                </a:ext>
              </a:extLst>
            </p:cNvPr>
            <p:cNvSpPr/>
            <p:nvPr/>
          </p:nvSpPr>
          <p:spPr>
            <a:xfrm>
              <a:off x="970723" y="1825625"/>
              <a:ext cx="3867977" cy="972000"/>
            </a:xfrm>
            <a:prstGeom prst="flowChartTerminator">
              <a:avLst/>
            </a:prstGeom>
            <a:grpFill/>
            <a:ln w="28575">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D4D4D"/>
                </a:solidFill>
                <a:effectLst/>
                <a:uLnTx/>
                <a:uFillTx/>
                <a:latin typeface="Arial"/>
                <a:ea typeface="+mn-ea"/>
                <a:cs typeface="+mn-cs"/>
              </a:endParaRPr>
            </a:p>
          </p:txBody>
        </p:sp>
        <p:sp>
          <p:nvSpPr>
            <p:cNvPr id="28" name="Oval 70">
              <a:extLst>
                <a:ext uri="{FF2B5EF4-FFF2-40B4-BE49-F238E27FC236}">
                  <a16:creationId xmlns:a16="http://schemas.microsoft.com/office/drawing/2014/main" id="{FCD441C1-57EA-3A91-729E-3EBA59A1CFDB}"/>
                </a:ext>
              </a:extLst>
            </p:cNvPr>
            <p:cNvSpPr>
              <a:spLocks noChangeAspect="1"/>
            </p:cNvSpPr>
            <p:nvPr/>
          </p:nvSpPr>
          <p:spPr>
            <a:xfrm>
              <a:off x="4761550" y="1825624"/>
              <a:ext cx="972000" cy="972000"/>
            </a:xfrm>
            <a:prstGeom prst="ellipse">
              <a:avLst/>
            </a:prstGeom>
            <a:grpFill/>
            <a:ln w="28575">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sp>
          <p:nvSpPr>
            <p:cNvPr id="29" name="Rectángulo 28">
              <a:extLst>
                <a:ext uri="{FF2B5EF4-FFF2-40B4-BE49-F238E27FC236}">
                  <a16:creationId xmlns:a16="http://schemas.microsoft.com/office/drawing/2014/main" id="{0BE09F67-F300-95A4-963F-C47B5B7EB00B}"/>
                </a:ext>
              </a:extLst>
            </p:cNvPr>
            <p:cNvSpPr/>
            <p:nvPr/>
          </p:nvSpPr>
          <p:spPr>
            <a:xfrm>
              <a:off x="4060100" y="1825625"/>
              <a:ext cx="1187450" cy="971999"/>
            </a:xfrm>
            <a:prstGeom prst="rect">
              <a:avLst/>
            </a:prstGeom>
            <a:grpFill/>
            <a:ln w="28575">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D4D4D"/>
                </a:solidFill>
                <a:effectLst/>
                <a:uLnTx/>
                <a:uFillTx/>
                <a:latin typeface="Arial"/>
                <a:ea typeface="+mn-ea"/>
                <a:cs typeface="+mn-cs"/>
              </a:endParaRPr>
            </a:p>
          </p:txBody>
        </p:sp>
      </p:grpSp>
      <p:sp>
        <p:nvSpPr>
          <p:cNvPr id="30" name="Oval 70">
            <a:extLst>
              <a:ext uri="{FF2B5EF4-FFF2-40B4-BE49-F238E27FC236}">
                <a16:creationId xmlns:a16="http://schemas.microsoft.com/office/drawing/2014/main" id="{08973FB3-EC01-164F-CAC9-424154C4ED7D}"/>
              </a:ext>
            </a:extLst>
          </p:cNvPr>
          <p:cNvSpPr>
            <a:spLocks noChangeAspect="1"/>
          </p:cNvSpPr>
          <p:nvPr/>
        </p:nvSpPr>
        <p:spPr>
          <a:xfrm>
            <a:off x="785331" y="4938565"/>
            <a:ext cx="972000" cy="972000"/>
          </a:xfrm>
          <a:prstGeom prst="ellipse">
            <a:avLst/>
          </a:prstGeom>
          <a:solidFill>
            <a:schemeClr val="accent1"/>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grpSp>
        <p:nvGrpSpPr>
          <p:cNvPr id="40" name="Grupo 39">
            <a:extLst>
              <a:ext uri="{FF2B5EF4-FFF2-40B4-BE49-F238E27FC236}">
                <a16:creationId xmlns:a16="http://schemas.microsoft.com/office/drawing/2014/main" id="{D9FE4AD7-D424-A63D-BA40-12DD9C96EEE6}"/>
              </a:ext>
            </a:extLst>
          </p:cNvPr>
          <p:cNvGrpSpPr/>
          <p:nvPr/>
        </p:nvGrpSpPr>
        <p:grpSpPr>
          <a:xfrm>
            <a:off x="6237069" y="1873750"/>
            <a:ext cx="5168868" cy="972001"/>
            <a:chOff x="970723" y="1825624"/>
            <a:chExt cx="4762827" cy="972001"/>
          </a:xfrm>
          <a:solidFill>
            <a:schemeClr val="accent2">
              <a:lumMod val="20000"/>
              <a:lumOff val="80000"/>
            </a:schemeClr>
          </a:solidFill>
        </p:grpSpPr>
        <p:sp>
          <p:nvSpPr>
            <p:cNvPr id="41" name="Diagrama de flujo: terminador 40">
              <a:extLst>
                <a:ext uri="{FF2B5EF4-FFF2-40B4-BE49-F238E27FC236}">
                  <a16:creationId xmlns:a16="http://schemas.microsoft.com/office/drawing/2014/main" id="{848FB678-B8B4-CA43-7C21-8028BF004D43}"/>
                </a:ext>
              </a:extLst>
            </p:cNvPr>
            <p:cNvSpPr/>
            <p:nvPr/>
          </p:nvSpPr>
          <p:spPr>
            <a:xfrm>
              <a:off x="970723" y="1825625"/>
              <a:ext cx="3867977" cy="972000"/>
            </a:xfrm>
            <a:prstGeom prst="flowChartTerminator">
              <a:avLst/>
            </a:prstGeom>
            <a:grpFill/>
            <a:ln w="28575">
              <a:solidFill>
                <a:schemeClr val="accent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D4D4D"/>
                </a:solidFill>
                <a:effectLst/>
                <a:uLnTx/>
                <a:uFillTx/>
                <a:latin typeface="Arial"/>
                <a:ea typeface="+mn-ea"/>
                <a:cs typeface="+mn-cs"/>
              </a:endParaRPr>
            </a:p>
          </p:txBody>
        </p:sp>
        <p:sp>
          <p:nvSpPr>
            <p:cNvPr id="42" name="Oval 70">
              <a:extLst>
                <a:ext uri="{FF2B5EF4-FFF2-40B4-BE49-F238E27FC236}">
                  <a16:creationId xmlns:a16="http://schemas.microsoft.com/office/drawing/2014/main" id="{57E9198F-B3EB-219E-5CC8-67E088D0BB40}"/>
                </a:ext>
              </a:extLst>
            </p:cNvPr>
            <p:cNvSpPr>
              <a:spLocks noChangeAspect="1"/>
            </p:cNvSpPr>
            <p:nvPr/>
          </p:nvSpPr>
          <p:spPr>
            <a:xfrm>
              <a:off x="4761550" y="1825624"/>
              <a:ext cx="972000" cy="972000"/>
            </a:xfrm>
            <a:prstGeom prst="ellipse">
              <a:avLst/>
            </a:prstGeom>
            <a:grpFill/>
            <a:ln w="28575">
              <a:solidFill>
                <a:schemeClr val="accent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sp>
          <p:nvSpPr>
            <p:cNvPr id="43" name="Rectángulo 42">
              <a:extLst>
                <a:ext uri="{FF2B5EF4-FFF2-40B4-BE49-F238E27FC236}">
                  <a16:creationId xmlns:a16="http://schemas.microsoft.com/office/drawing/2014/main" id="{7954CAB5-92EC-7B59-3B57-34D9791E7941}"/>
                </a:ext>
              </a:extLst>
            </p:cNvPr>
            <p:cNvSpPr/>
            <p:nvPr/>
          </p:nvSpPr>
          <p:spPr>
            <a:xfrm>
              <a:off x="4060100" y="1825625"/>
              <a:ext cx="1187450" cy="971999"/>
            </a:xfrm>
            <a:prstGeom prst="rect">
              <a:avLst/>
            </a:prstGeom>
            <a:grpFill/>
            <a:ln w="28575">
              <a:solidFill>
                <a:schemeClr val="accent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D4D4D"/>
                </a:solidFill>
                <a:effectLst/>
                <a:uLnTx/>
                <a:uFillTx/>
                <a:latin typeface="Arial"/>
                <a:ea typeface="+mn-ea"/>
                <a:cs typeface="+mn-cs"/>
              </a:endParaRPr>
            </a:p>
          </p:txBody>
        </p:sp>
      </p:grpSp>
      <p:sp>
        <p:nvSpPr>
          <p:cNvPr id="44" name="Oval 70">
            <a:extLst>
              <a:ext uri="{FF2B5EF4-FFF2-40B4-BE49-F238E27FC236}">
                <a16:creationId xmlns:a16="http://schemas.microsoft.com/office/drawing/2014/main" id="{6E28F9DB-728E-BE05-DF8C-DE5EFCD38292}"/>
              </a:ext>
            </a:extLst>
          </p:cNvPr>
          <p:cNvSpPr>
            <a:spLocks noChangeAspect="1"/>
          </p:cNvSpPr>
          <p:nvPr/>
        </p:nvSpPr>
        <p:spPr>
          <a:xfrm>
            <a:off x="6237068" y="1873751"/>
            <a:ext cx="972000" cy="972000"/>
          </a:xfrm>
          <a:prstGeom prst="ellipse">
            <a:avLst/>
          </a:prstGeom>
          <a:solidFill>
            <a:schemeClr val="accent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grpSp>
        <p:nvGrpSpPr>
          <p:cNvPr id="52" name="Grupo 51">
            <a:extLst>
              <a:ext uri="{FF2B5EF4-FFF2-40B4-BE49-F238E27FC236}">
                <a16:creationId xmlns:a16="http://schemas.microsoft.com/office/drawing/2014/main" id="{227CCBBB-A657-7DF1-0EFB-025927DAAD0A}"/>
              </a:ext>
            </a:extLst>
          </p:cNvPr>
          <p:cNvGrpSpPr/>
          <p:nvPr/>
        </p:nvGrpSpPr>
        <p:grpSpPr>
          <a:xfrm>
            <a:off x="6237069" y="3406157"/>
            <a:ext cx="5168868" cy="972001"/>
            <a:chOff x="970723" y="1825624"/>
            <a:chExt cx="4762827" cy="972001"/>
          </a:xfrm>
          <a:solidFill>
            <a:schemeClr val="accent3">
              <a:lumMod val="20000"/>
              <a:lumOff val="80000"/>
            </a:schemeClr>
          </a:solidFill>
        </p:grpSpPr>
        <p:sp>
          <p:nvSpPr>
            <p:cNvPr id="53" name="Diagrama de flujo: terminador 52">
              <a:extLst>
                <a:ext uri="{FF2B5EF4-FFF2-40B4-BE49-F238E27FC236}">
                  <a16:creationId xmlns:a16="http://schemas.microsoft.com/office/drawing/2014/main" id="{D5570A5E-FCCC-2126-EF3A-1E60C3BCDB0C}"/>
                </a:ext>
              </a:extLst>
            </p:cNvPr>
            <p:cNvSpPr/>
            <p:nvPr/>
          </p:nvSpPr>
          <p:spPr>
            <a:xfrm>
              <a:off x="970723" y="1825625"/>
              <a:ext cx="3867977" cy="972000"/>
            </a:xfrm>
            <a:prstGeom prst="flowChartTerminator">
              <a:avLst/>
            </a:prstGeom>
            <a:grpFill/>
            <a:ln w="28575">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D4D4D"/>
                </a:solidFill>
                <a:effectLst/>
                <a:uLnTx/>
                <a:uFillTx/>
                <a:latin typeface="Arial"/>
                <a:ea typeface="+mn-ea"/>
                <a:cs typeface="+mn-cs"/>
              </a:endParaRPr>
            </a:p>
          </p:txBody>
        </p:sp>
        <p:sp>
          <p:nvSpPr>
            <p:cNvPr id="54" name="Oval 70">
              <a:extLst>
                <a:ext uri="{FF2B5EF4-FFF2-40B4-BE49-F238E27FC236}">
                  <a16:creationId xmlns:a16="http://schemas.microsoft.com/office/drawing/2014/main" id="{B78096B4-10EB-53F7-B214-E76F6C303358}"/>
                </a:ext>
              </a:extLst>
            </p:cNvPr>
            <p:cNvSpPr>
              <a:spLocks noChangeAspect="1"/>
            </p:cNvSpPr>
            <p:nvPr/>
          </p:nvSpPr>
          <p:spPr>
            <a:xfrm>
              <a:off x="4761550" y="1825624"/>
              <a:ext cx="972000" cy="972000"/>
            </a:xfrm>
            <a:prstGeom prst="ellipse">
              <a:avLst/>
            </a:prstGeom>
            <a:grpFill/>
            <a:ln w="28575">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sp>
          <p:nvSpPr>
            <p:cNvPr id="55" name="Rectángulo 54">
              <a:extLst>
                <a:ext uri="{FF2B5EF4-FFF2-40B4-BE49-F238E27FC236}">
                  <a16:creationId xmlns:a16="http://schemas.microsoft.com/office/drawing/2014/main" id="{C010F157-6FA2-29FA-EAC2-530137DCBE41}"/>
                </a:ext>
              </a:extLst>
            </p:cNvPr>
            <p:cNvSpPr/>
            <p:nvPr/>
          </p:nvSpPr>
          <p:spPr>
            <a:xfrm>
              <a:off x="4060100" y="1825625"/>
              <a:ext cx="1187450" cy="971999"/>
            </a:xfrm>
            <a:prstGeom prst="rect">
              <a:avLst/>
            </a:prstGeom>
            <a:grpFill/>
            <a:ln w="28575">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D4D4D"/>
                </a:solidFill>
                <a:effectLst/>
                <a:uLnTx/>
                <a:uFillTx/>
                <a:latin typeface="Arial"/>
                <a:ea typeface="+mn-ea"/>
                <a:cs typeface="+mn-cs"/>
              </a:endParaRPr>
            </a:p>
          </p:txBody>
        </p:sp>
      </p:grpSp>
      <p:sp>
        <p:nvSpPr>
          <p:cNvPr id="56" name="Oval 70">
            <a:extLst>
              <a:ext uri="{FF2B5EF4-FFF2-40B4-BE49-F238E27FC236}">
                <a16:creationId xmlns:a16="http://schemas.microsoft.com/office/drawing/2014/main" id="{A02E3BA7-6722-8DDC-7B41-5F77A8A826E9}"/>
              </a:ext>
            </a:extLst>
          </p:cNvPr>
          <p:cNvSpPr>
            <a:spLocks noChangeAspect="1"/>
          </p:cNvSpPr>
          <p:nvPr/>
        </p:nvSpPr>
        <p:spPr>
          <a:xfrm>
            <a:off x="6237068" y="3406158"/>
            <a:ext cx="972000" cy="972000"/>
          </a:xfrm>
          <a:prstGeom prst="ellipse">
            <a:avLst/>
          </a:prstGeom>
          <a:solidFill>
            <a:schemeClr val="accent3"/>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grpSp>
        <p:nvGrpSpPr>
          <p:cNvPr id="64" name="Grupo 63">
            <a:extLst>
              <a:ext uri="{FF2B5EF4-FFF2-40B4-BE49-F238E27FC236}">
                <a16:creationId xmlns:a16="http://schemas.microsoft.com/office/drawing/2014/main" id="{1543B493-CB2A-7E81-0251-7803B87AD41F}"/>
              </a:ext>
            </a:extLst>
          </p:cNvPr>
          <p:cNvGrpSpPr/>
          <p:nvPr/>
        </p:nvGrpSpPr>
        <p:grpSpPr>
          <a:xfrm>
            <a:off x="6237068" y="4938564"/>
            <a:ext cx="5168869" cy="972001"/>
            <a:chOff x="970723" y="1825624"/>
            <a:chExt cx="4762827" cy="972001"/>
          </a:xfrm>
          <a:solidFill>
            <a:schemeClr val="accent4">
              <a:lumMod val="20000"/>
              <a:lumOff val="80000"/>
            </a:schemeClr>
          </a:solidFill>
        </p:grpSpPr>
        <p:sp>
          <p:nvSpPr>
            <p:cNvPr id="65" name="Diagrama de flujo: terminador 64">
              <a:extLst>
                <a:ext uri="{FF2B5EF4-FFF2-40B4-BE49-F238E27FC236}">
                  <a16:creationId xmlns:a16="http://schemas.microsoft.com/office/drawing/2014/main" id="{CD0E798F-5568-656D-838E-056504E0ADBB}"/>
                </a:ext>
              </a:extLst>
            </p:cNvPr>
            <p:cNvSpPr/>
            <p:nvPr/>
          </p:nvSpPr>
          <p:spPr>
            <a:xfrm>
              <a:off x="970723" y="1825625"/>
              <a:ext cx="3867977" cy="972000"/>
            </a:xfrm>
            <a:prstGeom prst="flowChartTerminator">
              <a:avLst/>
            </a:prstGeom>
            <a:grpFill/>
            <a:ln w="28575">
              <a:solidFill>
                <a:schemeClr val="accent4">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sp>
          <p:nvSpPr>
            <p:cNvPr id="66" name="Oval 70">
              <a:extLst>
                <a:ext uri="{FF2B5EF4-FFF2-40B4-BE49-F238E27FC236}">
                  <a16:creationId xmlns:a16="http://schemas.microsoft.com/office/drawing/2014/main" id="{1BBE324D-D2EF-5D73-7760-1324D7184C0E}"/>
                </a:ext>
              </a:extLst>
            </p:cNvPr>
            <p:cNvSpPr>
              <a:spLocks noChangeAspect="1"/>
            </p:cNvSpPr>
            <p:nvPr/>
          </p:nvSpPr>
          <p:spPr>
            <a:xfrm>
              <a:off x="4761550" y="1825624"/>
              <a:ext cx="972000" cy="972000"/>
            </a:xfrm>
            <a:prstGeom prst="ellipse">
              <a:avLst/>
            </a:prstGeom>
            <a:grpFill/>
            <a:ln w="28575">
              <a:solidFill>
                <a:schemeClr val="accent4">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sp>
          <p:nvSpPr>
            <p:cNvPr id="67" name="Rectángulo 66">
              <a:extLst>
                <a:ext uri="{FF2B5EF4-FFF2-40B4-BE49-F238E27FC236}">
                  <a16:creationId xmlns:a16="http://schemas.microsoft.com/office/drawing/2014/main" id="{E2586B2D-1EB7-DFB2-D55B-1538C072A5F9}"/>
                </a:ext>
              </a:extLst>
            </p:cNvPr>
            <p:cNvSpPr/>
            <p:nvPr/>
          </p:nvSpPr>
          <p:spPr>
            <a:xfrm>
              <a:off x="4060100" y="1825625"/>
              <a:ext cx="1187450" cy="971999"/>
            </a:xfrm>
            <a:prstGeom prst="rect">
              <a:avLst/>
            </a:prstGeom>
            <a:grpFill/>
            <a:ln w="28575">
              <a:solidFill>
                <a:schemeClr val="accent4">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4D4D4D"/>
                </a:solidFill>
                <a:effectLst/>
                <a:uLnTx/>
                <a:uFillTx/>
                <a:latin typeface="Arial"/>
                <a:ea typeface="+mn-ea"/>
                <a:cs typeface="+mn-cs"/>
              </a:endParaRPr>
            </a:p>
          </p:txBody>
        </p:sp>
      </p:grpSp>
      <p:sp>
        <p:nvSpPr>
          <p:cNvPr id="68" name="Oval 70">
            <a:extLst>
              <a:ext uri="{FF2B5EF4-FFF2-40B4-BE49-F238E27FC236}">
                <a16:creationId xmlns:a16="http://schemas.microsoft.com/office/drawing/2014/main" id="{84510F60-1723-FE35-06B3-4010C0E50665}"/>
              </a:ext>
            </a:extLst>
          </p:cNvPr>
          <p:cNvSpPr>
            <a:spLocks noChangeAspect="1"/>
          </p:cNvSpPr>
          <p:nvPr/>
        </p:nvSpPr>
        <p:spPr>
          <a:xfrm>
            <a:off x="6237067" y="4938565"/>
            <a:ext cx="972000" cy="972000"/>
          </a:xfrm>
          <a:prstGeom prst="ellipse">
            <a:avLst/>
          </a:prstGeom>
          <a:solidFill>
            <a:schemeClr val="accent4"/>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4D4D4D"/>
              </a:solidFill>
              <a:effectLst/>
              <a:uLnTx/>
              <a:uFillTx/>
              <a:latin typeface="Arial"/>
              <a:ea typeface="+mn-ea"/>
              <a:cs typeface="+mn-cs"/>
            </a:endParaRPr>
          </a:p>
        </p:txBody>
      </p:sp>
      <p:sp>
        <p:nvSpPr>
          <p:cNvPr id="124" name="Rectangle 29">
            <a:extLst>
              <a:ext uri="{FF2B5EF4-FFF2-40B4-BE49-F238E27FC236}">
                <a16:creationId xmlns:a16="http://schemas.microsoft.com/office/drawing/2014/main" id="{88736F07-22A2-376D-0D53-4FC5E8DB06FA}"/>
              </a:ext>
            </a:extLst>
          </p:cNvPr>
          <p:cNvSpPr/>
          <p:nvPr/>
        </p:nvSpPr>
        <p:spPr bwMode="auto">
          <a:xfrm>
            <a:off x="1902530" y="3480470"/>
            <a:ext cx="3890874" cy="82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400" b="1" i="0" u="none" strike="noStrike" kern="1200" cap="none" spc="0" normalizeH="0" baseline="0" noProof="0" dirty="0">
                <a:ln>
                  <a:noFill/>
                </a:ln>
                <a:solidFill>
                  <a:srgbClr val="034EA2"/>
                </a:solidFill>
                <a:effectLst/>
                <a:uLnTx/>
                <a:uFillTx/>
                <a:latin typeface="Arial"/>
                <a:ea typeface="+mn-ea"/>
                <a:cs typeface="+mn-cs"/>
              </a:rPr>
              <a:t>At least 4 master editions </a:t>
            </a:r>
            <a:r>
              <a:rPr kumimoji="0" lang="en-GB" sz="1400" b="0" i="0" u="none" strike="noStrike" kern="1200" cap="none" spc="0" normalizeH="0" baseline="0" noProof="0" dirty="0">
                <a:ln>
                  <a:noFill/>
                </a:ln>
                <a:solidFill>
                  <a:srgbClr val="4D4D4D"/>
                </a:solidFill>
                <a:effectLst/>
                <a:uLnTx/>
                <a:uFillTx/>
                <a:latin typeface="Arial"/>
                <a:ea typeface="+mn-ea"/>
                <a:cs typeface="+mn-cs"/>
              </a:rPr>
              <a:t>lasting 1 to 2 academic years (60, 90 or 120 ECTS) </a:t>
            </a:r>
          </a:p>
        </p:txBody>
      </p:sp>
      <p:sp>
        <p:nvSpPr>
          <p:cNvPr id="125" name="Rectangle 29">
            <a:extLst>
              <a:ext uri="{FF2B5EF4-FFF2-40B4-BE49-F238E27FC236}">
                <a16:creationId xmlns:a16="http://schemas.microsoft.com/office/drawing/2014/main" id="{7F65A5F0-06AE-75B3-588C-02D0C1FADAC7}"/>
              </a:ext>
            </a:extLst>
          </p:cNvPr>
          <p:cNvSpPr/>
          <p:nvPr/>
        </p:nvSpPr>
        <p:spPr bwMode="auto">
          <a:xfrm>
            <a:off x="1900366" y="5012877"/>
            <a:ext cx="3892995" cy="82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400" b="1" i="0" u="none" strike="noStrike" kern="1200" cap="none" spc="0" normalizeH="0" baseline="0" noProof="0" dirty="0">
                <a:ln>
                  <a:noFill/>
                </a:ln>
                <a:solidFill>
                  <a:srgbClr val="4BC5DE">
                    <a:lumMod val="75000"/>
                  </a:srgbClr>
                </a:solidFill>
                <a:effectLst/>
                <a:uLnTx/>
                <a:uFillTx/>
                <a:latin typeface="Arial"/>
                <a:ea typeface="+mn-ea"/>
                <a:cs typeface="+mn-cs"/>
              </a:rPr>
              <a:t>Start of the 1st edition </a:t>
            </a:r>
            <a:r>
              <a:rPr kumimoji="0" lang="en-GB" sz="1400" b="0" i="0" u="none" strike="noStrike" kern="1200" cap="none" spc="0" normalizeH="0" baseline="0" noProof="0" dirty="0">
                <a:ln>
                  <a:noFill/>
                </a:ln>
                <a:solidFill>
                  <a:srgbClr val="4D4D4D"/>
                </a:solidFill>
                <a:effectLst/>
                <a:uLnTx/>
                <a:uFillTx/>
                <a:latin typeface="Arial"/>
                <a:ea typeface="+mn-ea"/>
                <a:cs typeface="+mn-cs"/>
              </a:rPr>
              <a:t>no later than the academic year following the year of project selection </a:t>
            </a:r>
          </a:p>
        </p:txBody>
      </p:sp>
      <p:sp>
        <p:nvSpPr>
          <p:cNvPr id="126" name="Rectangle 29">
            <a:extLst>
              <a:ext uri="{FF2B5EF4-FFF2-40B4-BE49-F238E27FC236}">
                <a16:creationId xmlns:a16="http://schemas.microsoft.com/office/drawing/2014/main" id="{8C7BF27B-D6DA-78A0-B957-78B0F9A1B859}"/>
              </a:ext>
            </a:extLst>
          </p:cNvPr>
          <p:cNvSpPr/>
          <p:nvPr/>
        </p:nvSpPr>
        <p:spPr bwMode="auto">
          <a:xfrm>
            <a:off x="7348160" y="3483620"/>
            <a:ext cx="3865172" cy="817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400" b="1" i="0" u="none" strike="noStrike" kern="1200" cap="none" spc="0" normalizeH="0" baseline="0" noProof="0" dirty="0">
                <a:ln>
                  <a:noFill/>
                </a:ln>
                <a:solidFill>
                  <a:srgbClr val="1EC08A">
                    <a:lumMod val="75000"/>
                  </a:srgbClr>
                </a:solidFill>
                <a:effectLst/>
                <a:uLnTx/>
                <a:uFillTx/>
                <a:latin typeface="Arial"/>
                <a:ea typeface="+mn-ea"/>
                <a:cs typeface="+mn-cs"/>
              </a:rPr>
              <a:t>At least 2 study periods in 2 countries </a:t>
            </a:r>
            <a:r>
              <a:rPr kumimoji="0" lang="en-GB" sz="1400" b="0" i="0" u="none" strike="noStrike" kern="1200" cap="none" spc="0" normalizeH="0" baseline="0" noProof="0" dirty="0">
                <a:ln>
                  <a:noFill/>
                </a:ln>
                <a:solidFill>
                  <a:srgbClr val="4D4D4D"/>
                </a:solidFill>
                <a:effectLst/>
                <a:uLnTx/>
                <a:uFillTx/>
                <a:latin typeface="Arial"/>
                <a:ea typeface="+mn-ea"/>
                <a:cs typeface="+mn-cs"/>
              </a:rPr>
              <a:t>(of which at least one in an EU MS or a 3</a:t>
            </a:r>
            <a:r>
              <a:rPr kumimoji="0" lang="en-GB" sz="1400" b="0" i="0" u="none" strike="noStrike" kern="1200" cap="none" spc="0" normalizeH="0" baseline="30000" noProof="0" dirty="0">
                <a:ln>
                  <a:noFill/>
                </a:ln>
                <a:solidFill>
                  <a:srgbClr val="4D4D4D"/>
                </a:solidFill>
                <a:effectLst/>
                <a:uLnTx/>
                <a:uFillTx/>
                <a:latin typeface="Arial"/>
                <a:ea typeface="+mn-ea"/>
                <a:cs typeface="+mn-cs"/>
              </a:rPr>
              <a:t>rd</a:t>
            </a:r>
            <a:r>
              <a:rPr kumimoji="0" lang="en-GB" sz="1400" b="0" i="0" u="none" strike="noStrike" kern="1200" cap="none" spc="0" normalizeH="0" baseline="0" noProof="0" dirty="0">
                <a:ln>
                  <a:noFill/>
                </a:ln>
                <a:solidFill>
                  <a:srgbClr val="4D4D4D"/>
                </a:solidFill>
                <a:effectLst/>
                <a:uLnTx/>
                <a:uFillTx/>
                <a:latin typeface="Arial"/>
                <a:ea typeface="+mn-ea"/>
                <a:cs typeface="+mn-cs"/>
              </a:rPr>
              <a:t> country associated to the Programme, both different from the country of residence of students)</a:t>
            </a:r>
          </a:p>
        </p:txBody>
      </p:sp>
      <mc:AlternateContent xmlns:mc="http://schemas.openxmlformats.org/markup-compatibility/2006" xmlns:a14="http://schemas.microsoft.com/office/drawing/2010/main">
        <mc:Choice Requires="a14">
          <p:sp>
            <p:nvSpPr>
              <p:cNvPr id="127" name="Rectangle 29">
                <a:extLst>
                  <a:ext uri="{FF2B5EF4-FFF2-40B4-BE49-F238E27FC236}">
                    <a16:creationId xmlns:a16="http://schemas.microsoft.com/office/drawing/2014/main" id="{41030F17-58C7-CF4E-4500-19A4EF96F767}"/>
                  </a:ext>
                </a:extLst>
              </p:cNvPr>
              <p:cNvSpPr/>
              <p:nvPr/>
            </p:nvSpPr>
            <p:spPr bwMode="auto">
              <a:xfrm>
                <a:off x="7348160" y="4871862"/>
                <a:ext cx="3828182" cy="1105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400" b="1" i="0" u="none" strike="noStrike" kern="1200" cap="none" spc="0" normalizeH="0" baseline="0" noProof="0" dirty="0">
                    <a:ln>
                      <a:noFill/>
                    </a:ln>
                    <a:solidFill>
                      <a:srgbClr val="ED8D2F"/>
                    </a:solidFill>
                    <a:effectLst/>
                    <a:uLnTx/>
                    <a:uFillTx/>
                    <a:latin typeface="Arial"/>
                    <a:ea typeface="+mn-ea"/>
                    <a:cs typeface="+mn-cs"/>
                  </a:rPr>
                  <a:t>Geographical balance of students</a:t>
                </a:r>
                <a:r>
                  <a:rPr kumimoji="0" lang="en-GB" sz="1400" b="0" i="0" u="none" strike="noStrike" kern="1200" cap="none" spc="0" normalizeH="0" baseline="0" noProof="0" dirty="0">
                    <a:ln>
                      <a:noFill/>
                    </a:ln>
                    <a:solidFill>
                      <a:srgbClr val="4D4D4D"/>
                    </a:solidFill>
                    <a:effectLst/>
                    <a:uLnTx/>
                    <a:uFillTx/>
                    <a:latin typeface="Arial"/>
                    <a:ea typeface="+mn-ea"/>
                    <a:cs typeface="+mn-cs"/>
                  </a:rPr>
                  <a:t>: </a:t>
                </a:r>
                <a14:m>
                  <m:oMath xmlns:m="http://schemas.openxmlformats.org/officeDocument/2006/math">
                    <m:r>
                      <a:rPr kumimoji="0" lang="en-GB" sz="1400" b="0" i="1" u="none" strike="noStrike" kern="1200" cap="none" spc="0" normalizeH="0" baseline="0" noProof="0" smtClean="0">
                        <a:ln>
                          <a:noFill/>
                        </a:ln>
                        <a:solidFill>
                          <a:srgbClr val="4D4D4D"/>
                        </a:solidFill>
                        <a:effectLst/>
                        <a:uLnTx/>
                        <a:uFillTx/>
                        <a:latin typeface="Cambria Math" panose="02040503050406030204" pitchFamily="18" charset="0"/>
                        <a:ea typeface="Cambria Math" panose="02040503050406030204" pitchFamily="18" charset="0"/>
                        <a:cs typeface="+mn-cs"/>
                      </a:rPr>
                      <m:t>≤</m:t>
                    </m:r>
                  </m:oMath>
                </a14:m>
                <a:r>
                  <a:rPr kumimoji="0" lang="en-GB" sz="1400" b="0" i="0" u="none" strike="noStrike" kern="1200" cap="none" spc="0" normalizeH="0" baseline="0" noProof="0" dirty="0">
                    <a:ln>
                      <a:noFill/>
                    </a:ln>
                    <a:solidFill>
                      <a:srgbClr val="4D4D4D"/>
                    </a:solidFill>
                    <a:effectLst/>
                    <a:uLnTx/>
                    <a:uFillTx/>
                    <a:latin typeface="Arial"/>
                    <a:ea typeface="+mn-ea"/>
                    <a:cs typeface="+mn-cs"/>
                  </a:rPr>
                  <a:t>10% of total scholarships per project awarded to students of the same nationality (does not apply to additional scholarships for targeted regions)</a:t>
                </a:r>
              </a:p>
            </p:txBody>
          </p:sp>
        </mc:Choice>
        <mc:Fallback xmlns="">
          <p:sp>
            <p:nvSpPr>
              <p:cNvPr id="127" name="Rectangle 29">
                <a:extLst>
                  <a:ext uri="{FF2B5EF4-FFF2-40B4-BE49-F238E27FC236}">
                    <a16:creationId xmlns:a16="http://schemas.microsoft.com/office/drawing/2014/main" id="{41030F17-58C7-CF4E-4500-19A4EF96F767}"/>
                  </a:ext>
                </a:extLst>
              </p:cNvPr>
              <p:cNvSpPr>
                <a:spLocks noRot="1" noChangeAspect="1" noMove="1" noResize="1" noEditPoints="1" noAdjustHandles="1" noChangeArrowheads="1" noChangeShapeType="1" noTextEdit="1"/>
              </p:cNvSpPr>
              <p:nvPr/>
            </p:nvSpPr>
            <p:spPr bwMode="auto">
              <a:xfrm>
                <a:off x="7348160" y="4871862"/>
                <a:ext cx="3828182" cy="1105404"/>
              </a:xfrm>
              <a:prstGeom prst="rect">
                <a:avLst/>
              </a:prstGeom>
              <a:blipFill>
                <a:blip r:embed="rId4"/>
                <a:stretch>
                  <a:fillRect l="-2866" r="-2229"/>
                </a:stretch>
              </a:blipFill>
              <a:ln>
                <a:noFill/>
              </a:ln>
            </p:spPr>
            <p:txBody>
              <a:bodyPr/>
              <a:lstStyle/>
              <a:p>
                <a:r>
                  <a:rPr lang="en-IE">
                    <a:noFill/>
                  </a:rPr>
                  <a:t> </a:t>
                </a:r>
              </a:p>
            </p:txBody>
          </p:sp>
        </mc:Fallback>
      </mc:AlternateContent>
      <p:sp>
        <p:nvSpPr>
          <p:cNvPr id="128" name="Rectangle 29">
            <a:extLst>
              <a:ext uri="{FF2B5EF4-FFF2-40B4-BE49-F238E27FC236}">
                <a16:creationId xmlns:a16="http://schemas.microsoft.com/office/drawing/2014/main" id="{6389D6DE-E449-5596-537E-70B51FA0A8C9}"/>
              </a:ext>
            </a:extLst>
          </p:cNvPr>
          <p:cNvSpPr/>
          <p:nvPr/>
        </p:nvSpPr>
        <p:spPr bwMode="auto">
          <a:xfrm>
            <a:off x="7348160" y="1873749"/>
            <a:ext cx="3648481" cy="971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mn-cs"/>
              </a:rPr>
              <a:t>Commitment to </a:t>
            </a:r>
            <a:r>
              <a:rPr kumimoji="0" lang="en-GB" sz="1400" b="1" i="0" u="none" strike="noStrike" kern="1200" cap="none" spc="0" normalizeH="0" baseline="0" noProof="0" dirty="0">
                <a:ln>
                  <a:noFill/>
                </a:ln>
                <a:solidFill>
                  <a:srgbClr val="4BC5DE">
                    <a:lumMod val="75000"/>
                  </a:srgbClr>
                </a:solidFill>
                <a:effectLst/>
                <a:uLnTx/>
                <a:uFillTx/>
                <a:latin typeface="Arial"/>
                <a:ea typeface="+mn-ea"/>
                <a:cs typeface="+mn-cs"/>
              </a:rPr>
              <a:t>enrol a certain number of students</a:t>
            </a:r>
            <a:r>
              <a:rPr kumimoji="0" lang="en-GB" sz="1400" b="0" i="0" u="none" strike="noStrike" kern="1200" cap="none" spc="0" normalizeH="0" baseline="0" noProof="0" dirty="0">
                <a:ln>
                  <a:noFill/>
                </a:ln>
                <a:solidFill>
                  <a:srgbClr val="4D4D4D"/>
                </a:solidFill>
                <a:effectLst/>
                <a:uLnTx/>
                <a:uFillTx/>
                <a:latin typeface="Arial"/>
                <a:ea typeface="+mn-ea"/>
                <a:cs typeface="+mn-cs"/>
              </a:rPr>
              <a:t> per project</a:t>
            </a:r>
          </a:p>
        </p:txBody>
      </p:sp>
      <p:grpSp>
        <p:nvGrpSpPr>
          <p:cNvPr id="2" name="Sandglass" descr="{&quot;Key&quot;:&quot;POWER_USER_SHAPE_ICON&quot;,&quot;Value&quot;:&quot;POWER_USER_SHAPE_ICON_STYLE_1&quot;}">
            <a:extLst>
              <a:ext uri="{FF2B5EF4-FFF2-40B4-BE49-F238E27FC236}">
                <a16:creationId xmlns:a16="http://schemas.microsoft.com/office/drawing/2014/main" id="{6C2473DB-CF88-0A9D-8C4C-B43E4E9C6EE9}"/>
              </a:ext>
            </a:extLst>
          </p:cNvPr>
          <p:cNvGrpSpPr>
            <a:grpSpLocks noChangeAspect="1"/>
          </p:cNvGrpSpPr>
          <p:nvPr>
            <p:custDataLst>
              <p:tags r:id="rId1"/>
            </p:custDataLst>
          </p:nvPr>
        </p:nvGrpSpPr>
        <p:grpSpPr bwMode="auto">
          <a:xfrm>
            <a:off x="1081763" y="3606696"/>
            <a:ext cx="383527" cy="570918"/>
            <a:chOff x="2974" y="1171"/>
            <a:chExt cx="1447" cy="2154"/>
          </a:xfrm>
          <a:noFill/>
        </p:grpSpPr>
        <p:sp>
          <p:nvSpPr>
            <p:cNvPr id="3" name="Freeform 20">
              <a:extLst>
                <a:ext uri="{FF2B5EF4-FFF2-40B4-BE49-F238E27FC236}">
                  <a16:creationId xmlns:a16="http://schemas.microsoft.com/office/drawing/2014/main" id="{9BF971F1-2013-FE61-1FF9-D511DAC9549E}"/>
                </a:ext>
              </a:extLst>
            </p:cNvPr>
            <p:cNvSpPr>
              <a:spLocks/>
            </p:cNvSpPr>
            <p:nvPr/>
          </p:nvSpPr>
          <p:spPr bwMode="auto">
            <a:xfrm>
              <a:off x="2974" y="1171"/>
              <a:ext cx="1447" cy="2149"/>
            </a:xfrm>
            <a:custGeom>
              <a:avLst/>
              <a:gdLst>
                <a:gd name="T0" fmla="*/ 0 w 3015"/>
                <a:gd name="T1" fmla="*/ 4477 h 4477"/>
                <a:gd name="T2" fmla="*/ 3000 w 3015"/>
                <a:gd name="T3" fmla="*/ 4477 h 4477"/>
                <a:gd name="T4" fmla="*/ 14 w 3015"/>
                <a:gd name="T5" fmla="*/ 0 h 4477"/>
                <a:gd name="T6" fmla="*/ 3003 w 3015"/>
                <a:gd name="T7" fmla="*/ 0 h 4477"/>
                <a:gd name="T8" fmla="*/ 0 w 3015"/>
                <a:gd name="T9" fmla="*/ 4477 h 4477"/>
              </a:gdLst>
              <a:ahLst/>
              <a:cxnLst>
                <a:cxn ang="0">
                  <a:pos x="T0" y="T1"/>
                </a:cxn>
                <a:cxn ang="0">
                  <a:pos x="T2" y="T3"/>
                </a:cxn>
                <a:cxn ang="0">
                  <a:pos x="T4" y="T5"/>
                </a:cxn>
                <a:cxn ang="0">
                  <a:pos x="T6" y="T7"/>
                </a:cxn>
                <a:cxn ang="0">
                  <a:pos x="T8" y="T9"/>
                </a:cxn>
              </a:cxnLst>
              <a:rect l="0" t="0" r="r" b="b"/>
              <a:pathLst>
                <a:path w="3015" h="4477">
                  <a:moveTo>
                    <a:pt x="0" y="4477"/>
                  </a:moveTo>
                  <a:lnTo>
                    <a:pt x="3000" y="4477"/>
                  </a:lnTo>
                  <a:cubicBezTo>
                    <a:pt x="3013" y="2084"/>
                    <a:pt x="2" y="2083"/>
                    <a:pt x="14" y="0"/>
                  </a:cubicBezTo>
                  <a:lnTo>
                    <a:pt x="3003" y="0"/>
                  </a:lnTo>
                  <a:cubicBezTo>
                    <a:pt x="3015" y="2083"/>
                    <a:pt x="0" y="2103"/>
                    <a:pt x="0" y="4477"/>
                  </a:cubicBezTo>
                  <a:close/>
                </a:path>
              </a:pathLst>
            </a:custGeom>
            <a:grpFill/>
            <a:ln w="2857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21">
              <a:extLst>
                <a:ext uri="{FF2B5EF4-FFF2-40B4-BE49-F238E27FC236}">
                  <a16:creationId xmlns:a16="http://schemas.microsoft.com/office/drawing/2014/main" id="{0D635C6E-93D2-425D-A1A5-0E5AA68641F6}"/>
                </a:ext>
              </a:extLst>
            </p:cNvPr>
            <p:cNvSpPr>
              <a:spLocks/>
            </p:cNvSpPr>
            <p:nvPr/>
          </p:nvSpPr>
          <p:spPr bwMode="auto">
            <a:xfrm>
              <a:off x="3262" y="1761"/>
              <a:ext cx="897" cy="430"/>
            </a:xfrm>
            <a:custGeom>
              <a:avLst/>
              <a:gdLst>
                <a:gd name="T0" fmla="*/ 0 w 1869"/>
                <a:gd name="T1" fmla="*/ 13 h 896"/>
                <a:gd name="T2" fmla="*/ 1869 w 1869"/>
                <a:gd name="T3" fmla="*/ 0 h 896"/>
                <a:gd name="T4" fmla="*/ 909 w 1869"/>
                <a:gd name="T5" fmla="*/ 896 h 896"/>
                <a:gd name="T6" fmla="*/ 0 w 1869"/>
                <a:gd name="T7" fmla="*/ 13 h 896"/>
              </a:gdLst>
              <a:ahLst/>
              <a:cxnLst>
                <a:cxn ang="0">
                  <a:pos x="T0" y="T1"/>
                </a:cxn>
                <a:cxn ang="0">
                  <a:pos x="T2" y="T3"/>
                </a:cxn>
                <a:cxn ang="0">
                  <a:pos x="T4" y="T5"/>
                </a:cxn>
                <a:cxn ang="0">
                  <a:pos x="T6" y="T7"/>
                </a:cxn>
              </a:cxnLst>
              <a:rect l="0" t="0" r="r" b="b"/>
              <a:pathLst>
                <a:path w="1869" h="896">
                  <a:moveTo>
                    <a:pt x="0" y="13"/>
                  </a:moveTo>
                  <a:cubicBezTo>
                    <a:pt x="783" y="316"/>
                    <a:pt x="1036" y="290"/>
                    <a:pt x="1869" y="0"/>
                  </a:cubicBezTo>
                  <a:lnTo>
                    <a:pt x="909" y="896"/>
                  </a:lnTo>
                  <a:lnTo>
                    <a:pt x="0" y="13"/>
                  </a:lnTo>
                  <a:close/>
                </a:path>
              </a:pathLst>
            </a:cu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22">
              <a:extLst>
                <a:ext uri="{FF2B5EF4-FFF2-40B4-BE49-F238E27FC236}">
                  <a16:creationId xmlns:a16="http://schemas.microsoft.com/office/drawing/2014/main" id="{2BE5FAE6-BEDF-E05D-3334-9B7A5AA725D5}"/>
                </a:ext>
              </a:extLst>
            </p:cNvPr>
            <p:cNvSpPr>
              <a:spLocks/>
            </p:cNvSpPr>
            <p:nvPr/>
          </p:nvSpPr>
          <p:spPr bwMode="auto">
            <a:xfrm>
              <a:off x="2977" y="2555"/>
              <a:ext cx="1442" cy="770"/>
            </a:xfrm>
            <a:custGeom>
              <a:avLst/>
              <a:gdLst>
                <a:gd name="T0" fmla="*/ 88 w 3005"/>
                <a:gd name="T1" fmla="*/ 1174 h 1604"/>
                <a:gd name="T2" fmla="*/ 2904 w 3005"/>
                <a:gd name="T3" fmla="*/ 1174 h 1604"/>
                <a:gd name="T4" fmla="*/ 3005 w 3005"/>
                <a:gd name="T5" fmla="*/ 1604 h 1604"/>
                <a:gd name="T6" fmla="*/ 0 w 3005"/>
                <a:gd name="T7" fmla="*/ 1604 h 1604"/>
                <a:gd name="T8" fmla="*/ 88 w 3005"/>
                <a:gd name="T9" fmla="*/ 1174 h 1604"/>
              </a:gdLst>
              <a:ahLst/>
              <a:cxnLst>
                <a:cxn ang="0">
                  <a:pos x="T0" y="T1"/>
                </a:cxn>
                <a:cxn ang="0">
                  <a:pos x="T2" y="T3"/>
                </a:cxn>
                <a:cxn ang="0">
                  <a:pos x="T4" y="T5"/>
                </a:cxn>
                <a:cxn ang="0">
                  <a:pos x="T6" y="T7"/>
                </a:cxn>
                <a:cxn ang="0">
                  <a:pos x="T8" y="T9"/>
                </a:cxn>
              </a:cxnLst>
              <a:rect l="0" t="0" r="r" b="b"/>
              <a:pathLst>
                <a:path w="3005" h="1604">
                  <a:moveTo>
                    <a:pt x="88" y="1174"/>
                  </a:moveTo>
                  <a:cubicBezTo>
                    <a:pt x="1503" y="0"/>
                    <a:pt x="1503" y="0"/>
                    <a:pt x="2904" y="1174"/>
                  </a:cubicBezTo>
                  <a:lnTo>
                    <a:pt x="3005" y="1604"/>
                  </a:lnTo>
                  <a:lnTo>
                    <a:pt x="0" y="1604"/>
                  </a:lnTo>
                  <a:lnTo>
                    <a:pt x="88" y="1174"/>
                  </a:lnTo>
                  <a:close/>
                </a:path>
              </a:pathLst>
            </a:cu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Calendar7" descr="{&quot;Key&quot;:&quot;POWER_USER_SHAPE_ICON&quot;,&quot;Value&quot;:&quot;POWER_USER_SHAPE_ICON_STYLE_1&quot;}">
            <a:extLst>
              <a:ext uri="{FF2B5EF4-FFF2-40B4-BE49-F238E27FC236}">
                <a16:creationId xmlns:a16="http://schemas.microsoft.com/office/drawing/2014/main" id="{5BC98F5C-5B99-D61D-644C-AE290459DA61}"/>
              </a:ext>
            </a:extLst>
          </p:cNvPr>
          <p:cNvGrpSpPr>
            <a:grpSpLocks noChangeAspect="1"/>
          </p:cNvGrpSpPr>
          <p:nvPr/>
        </p:nvGrpSpPr>
        <p:grpSpPr>
          <a:xfrm>
            <a:off x="960340" y="5139216"/>
            <a:ext cx="600950" cy="613522"/>
            <a:chOff x="4816476" y="6386513"/>
            <a:chExt cx="379413" cy="387350"/>
          </a:xfrm>
          <a:solidFill>
            <a:schemeClr val="bg1"/>
          </a:solidFill>
        </p:grpSpPr>
        <p:sp>
          <p:nvSpPr>
            <p:cNvPr id="8" name="Freeform 1001">
              <a:extLst>
                <a:ext uri="{FF2B5EF4-FFF2-40B4-BE49-F238E27FC236}">
                  <a16:creationId xmlns:a16="http://schemas.microsoft.com/office/drawing/2014/main" id="{1D518B10-9559-6952-5222-83749E7C079E}"/>
                </a:ext>
              </a:extLst>
            </p:cNvPr>
            <p:cNvSpPr>
              <a:spLocks/>
            </p:cNvSpPr>
            <p:nvPr/>
          </p:nvSpPr>
          <p:spPr bwMode="auto">
            <a:xfrm>
              <a:off x="4816476" y="6410325"/>
              <a:ext cx="79375" cy="187325"/>
            </a:xfrm>
            <a:custGeom>
              <a:avLst/>
              <a:gdLst>
                <a:gd name="T0" fmla="*/ 100 w 469"/>
                <a:gd name="T1" fmla="*/ 1111 h 1111"/>
                <a:gd name="T2" fmla="*/ 0 w 469"/>
                <a:gd name="T3" fmla="*/ 1111 h 1111"/>
                <a:gd name="T4" fmla="*/ 0 w 469"/>
                <a:gd name="T5" fmla="*/ 202 h 1111"/>
                <a:gd name="T6" fmla="*/ 205 w 469"/>
                <a:gd name="T7" fmla="*/ 0 h 1111"/>
                <a:gd name="T8" fmla="*/ 469 w 469"/>
                <a:gd name="T9" fmla="*/ 0 h 1111"/>
                <a:gd name="T10" fmla="*/ 469 w 469"/>
                <a:gd name="T11" fmla="*/ 100 h 1111"/>
                <a:gd name="T12" fmla="*/ 205 w 469"/>
                <a:gd name="T13" fmla="*/ 100 h 1111"/>
                <a:gd name="T14" fmla="*/ 100 w 469"/>
                <a:gd name="T15" fmla="*/ 202 h 1111"/>
                <a:gd name="T16" fmla="*/ 100 w 469"/>
                <a:gd name="T17" fmla="*/ 1111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111">
                  <a:moveTo>
                    <a:pt x="100" y="1111"/>
                  </a:moveTo>
                  <a:lnTo>
                    <a:pt x="0" y="1111"/>
                  </a:lnTo>
                  <a:lnTo>
                    <a:pt x="0" y="202"/>
                  </a:lnTo>
                  <a:cubicBezTo>
                    <a:pt x="0" y="89"/>
                    <a:pt x="90" y="0"/>
                    <a:pt x="205" y="0"/>
                  </a:cubicBezTo>
                  <a:lnTo>
                    <a:pt x="469" y="0"/>
                  </a:lnTo>
                  <a:lnTo>
                    <a:pt x="469" y="100"/>
                  </a:lnTo>
                  <a:lnTo>
                    <a:pt x="205" y="100"/>
                  </a:lnTo>
                  <a:cubicBezTo>
                    <a:pt x="145" y="100"/>
                    <a:pt x="100" y="144"/>
                    <a:pt x="100" y="202"/>
                  </a:cubicBezTo>
                  <a:lnTo>
                    <a:pt x="100" y="1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002">
              <a:extLst>
                <a:ext uri="{FF2B5EF4-FFF2-40B4-BE49-F238E27FC236}">
                  <a16:creationId xmlns:a16="http://schemas.microsoft.com/office/drawing/2014/main" id="{EC2631F7-1A02-0758-8C99-59E5825A6EC2}"/>
                </a:ext>
              </a:extLst>
            </p:cNvPr>
            <p:cNvSpPr>
              <a:spLocks noChangeArrowheads="1"/>
            </p:cNvSpPr>
            <p:nvPr/>
          </p:nvSpPr>
          <p:spPr bwMode="auto">
            <a:xfrm>
              <a:off x="4816476" y="6610350"/>
              <a:ext cx="174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003">
              <a:extLst>
                <a:ext uri="{FF2B5EF4-FFF2-40B4-BE49-F238E27FC236}">
                  <a16:creationId xmlns:a16="http://schemas.microsoft.com/office/drawing/2014/main" id="{69CCC533-03CF-59A9-3802-283A086BB334}"/>
                </a:ext>
              </a:extLst>
            </p:cNvPr>
            <p:cNvSpPr>
              <a:spLocks noChangeArrowheads="1"/>
            </p:cNvSpPr>
            <p:nvPr/>
          </p:nvSpPr>
          <p:spPr bwMode="auto">
            <a:xfrm>
              <a:off x="4816476" y="6654800"/>
              <a:ext cx="174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04">
              <a:extLst>
                <a:ext uri="{FF2B5EF4-FFF2-40B4-BE49-F238E27FC236}">
                  <a16:creationId xmlns:a16="http://schemas.microsoft.com/office/drawing/2014/main" id="{ABA195DB-20DD-5AE6-768C-297D3B83AA0E}"/>
                </a:ext>
              </a:extLst>
            </p:cNvPr>
            <p:cNvSpPr>
              <a:spLocks/>
            </p:cNvSpPr>
            <p:nvPr/>
          </p:nvSpPr>
          <p:spPr bwMode="auto">
            <a:xfrm>
              <a:off x="4816476" y="6410325"/>
              <a:ext cx="379413" cy="363538"/>
            </a:xfrm>
            <a:custGeom>
              <a:avLst/>
              <a:gdLst>
                <a:gd name="T0" fmla="*/ 2042 w 2243"/>
                <a:gd name="T1" fmla="*/ 2150 h 2150"/>
                <a:gd name="T2" fmla="*/ 205 w 2243"/>
                <a:gd name="T3" fmla="*/ 2150 h 2150"/>
                <a:gd name="T4" fmla="*/ 0 w 2243"/>
                <a:gd name="T5" fmla="*/ 1947 h 2150"/>
                <a:gd name="T6" fmla="*/ 0 w 2243"/>
                <a:gd name="T7" fmla="*/ 1619 h 2150"/>
                <a:gd name="T8" fmla="*/ 100 w 2243"/>
                <a:gd name="T9" fmla="*/ 1619 h 2150"/>
                <a:gd name="T10" fmla="*/ 100 w 2243"/>
                <a:gd name="T11" fmla="*/ 1947 h 2150"/>
                <a:gd name="T12" fmla="*/ 205 w 2243"/>
                <a:gd name="T13" fmla="*/ 2050 h 2150"/>
                <a:gd name="T14" fmla="*/ 2042 w 2243"/>
                <a:gd name="T15" fmla="*/ 2050 h 2150"/>
                <a:gd name="T16" fmla="*/ 2143 w 2243"/>
                <a:gd name="T17" fmla="*/ 1947 h 2150"/>
                <a:gd name="T18" fmla="*/ 2143 w 2243"/>
                <a:gd name="T19" fmla="*/ 202 h 2150"/>
                <a:gd name="T20" fmla="*/ 2042 w 2243"/>
                <a:gd name="T21" fmla="*/ 100 h 2150"/>
                <a:gd name="T22" fmla="*/ 1935 w 2243"/>
                <a:gd name="T23" fmla="*/ 100 h 2150"/>
                <a:gd name="T24" fmla="*/ 1935 w 2243"/>
                <a:gd name="T25" fmla="*/ 0 h 2150"/>
                <a:gd name="T26" fmla="*/ 2042 w 2243"/>
                <a:gd name="T27" fmla="*/ 0 h 2150"/>
                <a:gd name="T28" fmla="*/ 2243 w 2243"/>
                <a:gd name="T29" fmla="*/ 202 h 2150"/>
                <a:gd name="T30" fmla="*/ 2243 w 2243"/>
                <a:gd name="T31" fmla="*/ 1947 h 2150"/>
                <a:gd name="T32" fmla="*/ 2042 w 2243"/>
                <a:gd name="T33" fmla="*/ 215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3" h="2150">
                  <a:moveTo>
                    <a:pt x="2042" y="2150"/>
                  </a:moveTo>
                  <a:lnTo>
                    <a:pt x="205" y="2150"/>
                  </a:lnTo>
                  <a:cubicBezTo>
                    <a:pt x="90" y="2150"/>
                    <a:pt x="0" y="2061"/>
                    <a:pt x="0" y="1947"/>
                  </a:cubicBezTo>
                  <a:lnTo>
                    <a:pt x="0" y="1619"/>
                  </a:lnTo>
                  <a:lnTo>
                    <a:pt x="100" y="1619"/>
                  </a:lnTo>
                  <a:lnTo>
                    <a:pt x="100" y="1947"/>
                  </a:lnTo>
                  <a:cubicBezTo>
                    <a:pt x="100" y="2004"/>
                    <a:pt x="146" y="2050"/>
                    <a:pt x="205" y="2050"/>
                  </a:cubicBezTo>
                  <a:lnTo>
                    <a:pt x="2042" y="2050"/>
                  </a:lnTo>
                  <a:cubicBezTo>
                    <a:pt x="2100" y="2050"/>
                    <a:pt x="2143" y="2006"/>
                    <a:pt x="2143" y="1947"/>
                  </a:cubicBezTo>
                  <a:lnTo>
                    <a:pt x="2143" y="202"/>
                  </a:lnTo>
                  <a:cubicBezTo>
                    <a:pt x="2143" y="143"/>
                    <a:pt x="2100" y="100"/>
                    <a:pt x="2042" y="100"/>
                  </a:cubicBezTo>
                  <a:lnTo>
                    <a:pt x="1935" y="100"/>
                  </a:lnTo>
                  <a:lnTo>
                    <a:pt x="1935" y="0"/>
                  </a:lnTo>
                  <a:lnTo>
                    <a:pt x="2042" y="0"/>
                  </a:lnTo>
                  <a:cubicBezTo>
                    <a:pt x="2154" y="0"/>
                    <a:pt x="2243" y="89"/>
                    <a:pt x="2243" y="202"/>
                  </a:cubicBezTo>
                  <a:lnTo>
                    <a:pt x="2243" y="1947"/>
                  </a:lnTo>
                  <a:cubicBezTo>
                    <a:pt x="2243" y="2061"/>
                    <a:pt x="2154" y="2150"/>
                    <a:pt x="2042" y="2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1005">
              <a:extLst>
                <a:ext uri="{FF2B5EF4-FFF2-40B4-BE49-F238E27FC236}">
                  <a16:creationId xmlns:a16="http://schemas.microsoft.com/office/drawing/2014/main" id="{D940C63B-CF20-010F-1D43-355074949E10}"/>
                </a:ext>
              </a:extLst>
            </p:cNvPr>
            <p:cNvSpPr>
              <a:spLocks noChangeArrowheads="1"/>
            </p:cNvSpPr>
            <p:nvPr/>
          </p:nvSpPr>
          <p:spPr bwMode="auto">
            <a:xfrm>
              <a:off x="5073651" y="6410325"/>
              <a:ext cx="317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006">
              <a:extLst>
                <a:ext uri="{FF2B5EF4-FFF2-40B4-BE49-F238E27FC236}">
                  <a16:creationId xmlns:a16="http://schemas.microsoft.com/office/drawing/2014/main" id="{7D0FC304-C17A-B801-B5BA-ECE7BF45E124}"/>
                </a:ext>
              </a:extLst>
            </p:cNvPr>
            <p:cNvSpPr>
              <a:spLocks noChangeArrowheads="1"/>
            </p:cNvSpPr>
            <p:nvPr/>
          </p:nvSpPr>
          <p:spPr bwMode="auto">
            <a:xfrm>
              <a:off x="5003801" y="6410325"/>
              <a:ext cx="285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1007">
              <a:extLst>
                <a:ext uri="{FF2B5EF4-FFF2-40B4-BE49-F238E27FC236}">
                  <a16:creationId xmlns:a16="http://schemas.microsoft.com/office/drawing/2014/main" id="{8D5CA25E-7CC4-F3F9-E3DE-E7BAAEADF600}"/>
                </a:ext>
              </a:extLst>
            </p:cNvPr>
            <p:cNvSpPr>
              <a:spLocks noChangeArrowheads="1"/>
            </p:cNvSpPr>
            <p:nvPr/>
          </p:nvSpPr>
          <p:spPr bwMode="auto">
            <a:xfrm>
              <a:off x="4935539" y="6410325"/>
              <a:ext cx="285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008">
              <a:extLst>
                <a:ext uri="{FF2B5EF4-FFF2-40B4-BE49-F238E27FC236}">
                  <a16:creationId xmlns:a16="http://schemas.microsoft.com/office/drawing/2014/main" id="{ED4414F5-7A71-BB48-E451-80BADD4B2909}"/>
                </a:ext>
              </a:extLst>
            </p:cNvPr>
            <p:cNvSpPr>
              <a:spLocks noEditPoints="1"/>
            </p:cNvSpPr>
            <p:nvPr/>
          </p:nvSpPr>
          <p:spPr bwMode="auto">
            <a:xfrm>
              <a:off x="4878389" y="6386513"/>
              <a:ext cx="44450" cy="84138"/>
            </a:xfrm>
            <a:custGeom>
              <a:avLst/>
              <a:gdLst>
                <a:gd name="T0" fmla="*/ 126 w 261"/>
                <a:gd name="T1" fmla="*/ 100 h 491"/>
                <a:gd name="T2" fmla="*/ 100 w 261"/>
                <a:gd name="T3" fmla="*/ 126 h 491"/>
                <a:gd name="T4" fmla="*/ 100 w 261"/>
                <a:gd name="T5" fmla="*/ 365 h 491"/>
                <a:gd name="T6" fmla="*/ 126 w 261"/>
                <a:gd name="T7" fmla="*/ 391 h 491"/>
                <a:gd name="T8" fmla="*/ 135 w 261"/>
                <a:gd name="T9" fmla="*/ 391 h 491"/>
                <a:gd name="T10" fmla="*/ 161 w 261"/>
                <a:gd name="T11" fmla="*/ 365 h 491"/>
                <a:gd name="T12" fmla="*/ 161 w 261"/>
                <a:gd name="T13" fmla="*/ 126 h 491"/>
                <a:gd name="T14" fmla="*/ 135 w 261"/>
                <a:gd name="T15" fmla="*/ 100 h 491"/>
                <a:gd name="T16" fmla="*/ 126 w 261"/>
                <a:gd name="T17" fmla="*/ 100 h 491"/>
                <a:gd name="T18" fmla="*/ 135 w 261"/>
                <a:gd name="T19" fmla="*/ 491 h 491"/>
                <a:gd name="T20" fmla="*/ 126 w 261"/>
                <a:gd name="T21" fmla="*/ 491 h 491"/>
                <a:gd name="T22" fmla="*/ 0 w 261"/>
                <a:gd name="T23" fmla="*/ 365 h 491"/>
                <a:gd name="T24" fmla="*/ 0 w 261"/>
                <a:gd name="T25" fmla="*/ 126 h 491"/>
                <a:gd name="T26" fmla="*/ 126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6" y="100"/>
                  </a:moveTo>
                  <a:cubicBezTo>
                    <a:pt x="112" y="100"/>
                    <a:pt x="100" y="111"/>
                    <a:pt x="100" y="126"/>
                  </a:cubicBezTo>
                  <a:lnTo>
                    <a:pt x="100" y="365"/>
                  </a:lnTo>
                  <a:cubicBezTo>
                    <a:pt x="100" y="379"/>
                    <a:pt x="112" y="391"/>
                    <a:pt x="126" y="391"/>
                  </a:cubicBezTo>
                  <a:lnTo>
                    <a:pt x="135" y="391"/>
                  </a:lnTo>
                  <a:cubicBezTo>
                    <a:pt x="149" y="391"/>
                    <a:pt x="161" y="379"/>
                    <a:pt x="161" y="365"/>
                  </a:cubicBezTo>
                  <a:lnTo>
                    <a:pt x="161" y="126"/>
                  </a:lnTo>
                  <a:cubicBezTo>
                    <a:pt x="161" y="111"/>
                    <a:pt x="149" y="100"/>
                    <a:pt x="135" y="100"/>
                  </a:cubicBezTo>
                  <a:lnTo>
                    <a:pt x="126" y="100"/>
                  </a:lnTo>
                  <a:close/>
                  <a:moveTo>
                    <a:pt x="135" y="491"/>
                  </a:moveTo>
                  <a:lnTo>
                    <a:pt x="126" y="491"/>
                  </a:lnTo>
                  <a:cubicBezTo>
                    <a:pt x="57" y="491"/>
                    <a:pt x="0" y="434"/>
                    <a:pt x="0" y="365"/>
                  </a:cubicBezTo>
                  <a:lnTo>
                    <a:pt x="0" y="126"/>
                  </a:lnTo>
                  <a:cubicBezTo>
                    <a:pt x="0" y="56"/>
                    <a:pt x="57" y="0"/>
                    <a:pt x="126" y="0"/>
                  </a:cubicBezTo>
                  <a:lnTo>
                    <a:pt x="135" y="0"/>
                  </a:lnTo>
                  <a:cubicBezTo>
                    <a:pt x="204" y="0"/>
                    <a:pt x="261" y="56"/>
                    <a:pt x="261" y="126"/>
                  </a:cubicBezTo>
                  <a:lnTo>
                    <a:pt x="261" y="365"/>
                  </a:lnTo>
                  <a:cubicBezTo>
                    <a:pt x="261" y="434"/>
                    <a:pt x="204"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010">
              <a:extLst>
                <a:ext uri="{FF2B5EF4-FFF2-40B4-BE49-F238E27FC236}">
                  <a16:creationId xmlns:a16="http://schemas.microsoft.com/office/drawing/2014/main" id="{A5904099-E61A-4F44-8CF5-8BDB357EAD82}"/>
                </a:ext>
              </a:extLst>
            </p:cNvPr>
            <p:cNvSpPr>
              <a:spLocks noEditPoints="1"/>
            </p:cNvSpPr>
            <p:nvPr/>
          </p:nvSpPr>
          <p:spPr bwMode="auto">
            <a:xfrm>
              <a:off x="4948238" y="6386513"/>
              <a:ext cx="44450" cy="84138"/>
            </a:xfrm>
            <a:custGeom>
              <a:avLst/>
              <a:gdLst>
                <a:gd name="T0" fmla="*/ 126 w 261"/>
                <a:gd name="T1" fmla="*/ 100 h 491"/>
                <a:gd name="T2" fmla="*/ 100 w 261"/>
                <a:gd name="T3" fmla="*/ 126 h 491"/>
                <a:gd name="T4" fmla="*/ 100 w 261"/>
                <a:gd name="T5" fmla="*/ 365 h 491"/>
                <a:gd name="T6" fmla="*/ 126 w 261"/>
                <a:gd name="T7" fmla="*/ 391 h 491"/>
                <a:gd name="T8" fmla="*/ 135 w 261"/>
                <a:gd name="T9" fmla="*/ 391 h 491"/>
                <a:gd name="T10" fmla="*/ 161 w 261"/>
                <a:gd name="T11" fmla="*/ 365 h 491"/>
                <a:gd name="T12" fmla="*/ 161 w 261"/>
                <a:gd name="T13" fmla="*/ 126 h 491"/>
                <a:gd name="T14" fmla="*/ 135 w 261"/>
                <a:gd name="T15" fmla="*/ 100 h 491"/>
                <a:gd name="T16" fmla="*/ 126 w 261"/>
                <a:gd name="T17" fmla="*/ 100 h 491"/>
                <a:gd name="T18" fmla="*/ 135 w 261"/>
                <a:gd name="T19" fmla="*/ 491 h 491"/>
                <a:gd name="T20" fmla="*/ 126 w 261"/>
                <a:gd name="T21" fmla="*/ 491 h 491"/>
                <a:gd name="T22" fmla="*/ 0 w 261"/>
                <a:gd name="T23" fmla="*/ 365 h 491"/>
                <a:gd name="T24" fmla="*/ 0 w 261"/>
                <a:gd name="T25" fmla="*/ 126 h 491"/>
                <a:gd name="T26" fmla="*/ 126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6" y="100"/>
                  </a:moveTo>
                  <a:cubicBezTo>
                    <a:pt x="112" y="100"/>
                    <a:pt x="100" y="111"/>
                    <a:pt x="100" y="126"/>
                  </a:cubicBezTo>
                  <a:lnTo>
                    <a:pt x="100" y="365"/>
                  </a:lnTo>
                  <a:cubicBezTo>
                    <a:pt x="100" y="379"/>
                    <a:pt x="112" y="391"/>
                    <a:pt x="126" y="391"/>
                  </a:cubicBezTo>
                  <a:lnTo>
                    <a:pt x="135" y="391"/>
                  </a:lnTo>
                  <a:cubicBezTo>
                    <a:pt x="150" y="391"/>
                    <a:pt x="161" y="379"/>
                    <a:pt x="161" y="365"/>
                  </a:cubicBezTo>
                  <a:lnTo>
                    <a:pt x="161" y="126"/>
                  </a:lnTo>
                  <a:cubicBezTo>
                    <a:pt x="161" y="111"/>
                    <a:pt x="150" y="100"/>
                    <a:pt x="135" y="100"/>
                  </a:cubicBezTo>
                  <a:lnTo>
                    <a:pt x="126" y="100"/>
                  </a:lnTo>
                  <a:close/>
                  <a:moveTo>
                    <a:pt x="135" y="491"/>
                  </a:moveTo>
                  <a:lnTo>
                    <a:pt x="126" y="491"/>
                  </a:lnTo>
                  <a:cubicBezTo>
                    <a:pt x="57" y="491"/>
                    <a:pt x="0" y="434"/>
                    <a:pt x="0" y="365"/>
                  </a:cubicBezTo>
                  <a:lnTo>
                    <a:pt x="0" y="126"/>
                  </a:lnTo>
                  <a:cubicBezTo>
                    <a:pt x="0" y="56"/>
                    <a:pt x="57" y="0"/>
                    <a:pt x="126" y="0"/>
                  </a:cubicBezTo>
                  <a:lnTo>
                    <a:pt x="135" y="0"/>
                  </a:lnTo>
                  <a:cubicBezTo>
                    <a:pt x="205" y="0"/>
                    <a:pt x="261" y="56"/>
                    <a:pt x="261" y="126"/>
                  </a:cubicBezTo>
                  <a:lnTo>
                    <a:pt x="261" y="365"/>
                  </a:lnTo>
                  <a:cubicBezTo>
                    <a:pt x="261" y="434"/>
                    <a:pt x="205"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011">
              <a:extLst>
                <a:ext uri="{FF2B5EF4-FFF2-40B4-BE49-F238E27FC236}">
                  <a16:creationId xmlns:a16="http://schemas.microsoft.com/office/drawing/2014/main" id="{C21E6426-7832-FC92-9697-5C0E436F8526}"/>
                </a:ext>
              </a:extLst>
            </p:cNvPr>
            <p:cNvSpPr>
              <a:spLocks noEditPoints="1"/>
            </p:cNvSpPr>
            <p:nvPr/>
          </p:nvSpPr>
          <p:spPr bwMode="auto">
            <a:xfrm>
              <a:off x="5019676" y="6386513"/>
              <a:ext cx="42863" cy="84138"/>
            </a:xfrm>
            <a:custGeom>
              <a:avLst/>
              <a:gdLst>
                <a:gd name="T0" fmla="*/ 127 w 261"/>
                <a:gd name="T1" fmla="*/ 100 h 491"/>
                <a:gd name="T2" fmla="*/ 100 w 261"/>
                <a:gd name="T3" fmla="*/ 126 h 491"/>
                <a:gd name="T4" fmla="*/ 100 w 261"/>
                <a:gd name="T5" fmla="*/ 365 h 491"/>
                <a:gd name="T6" fmla="*/ 127 w 261"/>
                <a:gd name="T7" fmla="*/ 391 h 491"/>
                <a:gd name="T8" fmla="*/ 135 w 261"/>
                <a:gd name="T9" fmla="*/ 391 h 491"/>
                <a:gd name="T10" fmla="*/ 161 w 261"/>
                <a:gd name="T11" fmla="*/ 365 h 491"/>
                <a:gd name="T12" fmla="*/ 161 w 261"/>
                <a:gd name="T13" fmla="*/ 126 h 491"/>
                <a:gd name="T14" fmla="*/ 135 w 261"/>
                <a:gd name="T15" fmla="*/ 100 h 491"/>
                <a:gd name="T16" fmla="*/ 127 w 261"/>
                <a:gd name="T17" fmla="*/ 100 h 491"/>
                <a:gd name="T18" fmla="*/ 135 w 261"/>
                <a:gd name="T19" fmla="*/ 491 h 491"/>
                <a:gd name="T20" fmla="*/ 127 w 261"/>
                <a:gd name="T21" fmla="*/ 491 h 491"/>
                <a:gd name="T22" fmla="*/ 0 w 261"/>
                <a:gd name="T23" fmla="*/ 365 h 491"/>
                <a:gd name="T24" fmla="*/ 0 w 261"/>
                <a:gd name="T25" fmla="*/ 126 h 491"/>
                <a:gd name="T26" fmla="*/ 127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7" y="100"/>
                  </a:moveTo>
                  <a:cubicBezTo>
                    <a:pt x="112" y="100"/>
                    <a:pt x="100" y="111"/>
                    <a:pt x="100" y="126"/>
                  </a:cubicBezTo>
                  <a:lnTo>
                    <a:pt x="100" y="365"/>
                  </a:lnTo>
                  <a:cubicBezTo>
                    <a:pt x="100" y="379"/>
                    <a:pt x="112" y="391"/>
                    <a:pt x="127" y="391"/>
                  </a:cubicBezTo>
                  <a:lnTo>
                    <a:pt x="135" y="391"/>
                  </a:lnTo>
                  <a:cubicBezTo>
                    <a:pt x="150" y="391"/>
                    <a:pt x="161" y="379"/>
                    <a:pt x="161" y="365"/>
                  </a:cubicBezTo>
                  <a:lnTo>
                    <a:pt x="161" y="126"/>
                  </a:lnTo>
                  <a:cubicBezTo>
                    <a:pt x="161" y="111"/>
                    <a:pt x="150" y="100"/>
                    <a:pt x="135" y="100"/>
                  </a:cubicBezTo>
                  <a:lnTo>
                    <a:pt x="127" y="100"/>
                  </a:lnTo>
                  <a:close/>
                  <a:moveTo>
                    <a:pt x="135" y="491"/>
                  </a:moveTo>
                  <a:lnTo>
                    <a:pt x="127" y="491"/>
                  </a:lnTo>
                  <a:cubicBezTo>
                    <a:pt x="57" y="491"/>
                    <a:pt x="0" y="434"/>
                    <a:pt x="0" y="365"/>
                  </a:cubicBezTo>
                  <a:lnTo>
                    <a:pt x="0" y="126"/>
                  </a:lnTo>
                  <a:cubicBezTo>
                    <a:pt x="0" y="56"/>
                    <a:pt x="57" y="0"/>
                    <a:pt x="127" y="0"/>
                  </a:cubicBezTo>
                  <a:lnTo>
                    <a:pt x="135" y="0"/>
                  </a:lnTo>
                  <a:cubicBezTo>
                    <a:pt x="205" y="0"/>
                    <a:pt x="261" y="56"/>
                    <a:pt x="261" y="126"/>
                  </a:cubicBezTo>
                  <a:lnTo>
                    <a:pt x="261" y="365"/>
                  </a:lnTo>
                  <a:cubicBezTo>
                    <a:pt x="261" y="434"/>
                    <a:pt x="205"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012">
              <a:extLst>
                <a:ext uri="{FF2B5EF4-FFF2-40B4-BE49-F238E27FC236}">
                  <a16:creationId xmlns:a16="http://schemas.microsoft.com/office/drawing/2014/main" id="{815356A6-C1E9-F02E-D590-A9079C922F90}"/>
                </a:ext>
              </a:extLst>
            </p:cNvPr>
            <p:cNvSpPr>
              <a:spLocks noEditPoints="1"/>
            </p:cNvSpPr>
            <p:nvPr/>
          </p:nvSpPr>
          <p:spPr bwMode="auto">
            <a:xfrm>
              <a:off x="5089526" y="6386513"/>
              <a:ext cx="42863" cy="84138"/>
            </a:xfrm>
            <a:custGeom>
              <a:avLst/>
              <a:gdLst>
                <a:gd name="T0" fmla="*/ 126 w 261"/>
                <a:gd name="T1" fmla="*/ 100 h 491"/>
                <a:gd name="T2" fmla="*/ 100 w 261"/>
                <a:gd name="T3" fmla="*/ 126 h 491"/>
                <a:gd name="T4" fmla="*/ 100 w 261"/>
                <a:gd name="T5" fmla="*/ 365 h 491"/>
                <a:gd name="T6" fmla="*/ 126 w 261"/>
                <a:gd name="T7" fmla="*/ 391 h 491"/>
                <a:gd name="T8" fmla="*/ 135 w 261"/>
                <a:gd name="T9" fmla="*/ 391 h 491"/>
                <a:gd name="T10" fmla="*/ 161 w 261"/>
                <a:gd name="T11" fmla="*/ 365 h 491"/>
                <a:gd name="T12" fmla="*/ 161 w 261"/>
                <a:gd name="T13" fmla="*/ 126 h 491"/>
                <a:gd name="T14" fmla="*/ 135 w 261"/>
                <a:gd name="T15" fmla="*/ 100 h 491"/>
                <a:gd name="T16" fmla="*/ 126 w 261"/>
                <a:gd name="T17" fmla="*/ 100 h 491"/>
                <a:gd name="T18" fmla="*/ 135 w 261"/>
                <a:gd name="T19" fmla="*/ 491 h 491"/>
                <a:gd name="T20" fmla="*/ 126 w 261"/>
                <a:gd name="T21" fmla="*/ 491 h 491"/>
                <a:gd name="T22" fmla="*/ 0 w 261"/>
                <a:gd name="T23" fmla="*/ 365 h 491"/>
                <a:gd name="T24" fmla="*/ 0 w 261"/>
                <a:gd name="T25" fmla="*/ 126 h 491"/>
                <a:gd name="T26" fmla="*/ 126 w 261"/>
                <a:gd name="T27" fmla="*/ 0 h 491"/>
                <a:gd name="T28" fmla="*/ 135 w 261"/>
                <a:gd name="T29" fmla="*/ 0 h 491"/>
                <a:gd name="T30" fmla="*/ 261 w 261"/>
                <a:gd name="T31" fmla="*/ 126 h 491"/>
                <a:gd name="T32" fmla="*/ 261 w 261"/>
                <a:gd name="T33" fmla="*/ 365 h 491"/>
                <a:gd name="T34" fmla="*/ 135 w 261"/>
                <a:gd name="T3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491">
                  <a:moveTo>
                    <a:pt x="126" y="100"/>
                  </a:moveTo>
                  <a:cubicBezTo>
                    <a:pt x="112" y="100"/>
                    <a:pt x="100" y="111"/>
                    <a:pt x="100" y="126"/>
                  </a:cubicBezTo>
                  <a:lnTo>
                    <a:pt x="100" y="365"/>
                  </a:lnTo>
                  <a:cubicBezTo>
                    <a:pt x="100" y="379"/>
                    <a:pt x="112" y="391"/>
                    <a:pt x="126" y="391"/>
                  </a:cubicBezTo>
                  <a:lnTo>
                    <a:pt x="135" y="391"/>
                  </a:lnTo>
                  <a:cubicBezTo>
                    <a:pt x="149" y="391"/>
                    <a:pt x="161" y="379"/>
                    <a:pt x="161" y="365"/>
                  </a:cubicBezTo>
                  <a:lnTo>
                    <a:pt x="161" y="126"/>
                  </a:lnTo>
                  <a:cubicBezTo>
                    <a:pt x="161" y="111"/>
                    <a:pt x="149" y="100"/>
                    <a:pt x="135" y="100"/>
                  </a:cubicBezTo>
                  <a:lnTo>
                    <a:pt x="126" y="100"/>
                  </a:lnTo>
                  <a:close/>
                  <a:moveTo>
                    <a:pt x="135" y="491"/>
                  </a:moveTo>
                  <a:lnTo>
                    <a:pt x="126" y="491"/>
                  </a:lnTo>
                  <a:cubicBezTo>
                    <a:pt x="56" y="491"/>
                    <a:pt x="0" y="434"/>
                    <a:pt x="0" y="365"/>
                  </a:cubicBezTo>
                  <a:lnTo>
                    <a:pt x="0" y="126"/>
                  </a:lnTo>
                  <a:cubicBezTo>
                    <a:pt x="0" y="56"/>
                    <a:pt x="56" y="0"/>
                    <a:pt x="126" y="0"/>
                  </a:cubicBezTo>
                  <a:lnTo>
                    <a:pt x="135" y="0"/>
                  </a:lnTo>
                  <a:cubicBezTo>
                    <a:pt x="204" y="0"/>
                    <a:pt x="261" y="56"/>
                    <a:pt x="261" y="126"/>
                  </a:cubicBezTo>
                  <a:lnTo>
                    <a:pt x="261" y="365"/>
                  </a:lnTo>
                  <a:cubicBezTo>
                    <a:pt x="261" y="434"/>
                    <a:pt x="204" y="491"/>
                    <a:pt x="135"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013">
              <a:extLst>
                <a:ext uri="{FF2B5EF4-FFF2-40B4-BE49-F238E27FC236}">
                  <a16:creationId xmlns:a16="http://schemas.microsoft.com/office/drawing/2014/main" id="{258A7CAA-C4D4-C87E-6595-D6C29E3EDBF5}"/>
                </a:ext>
              </a:extLst>
            </p:cNvPr>
            <p:cNvSpPr>
              <a:spLocks noChangeArrowheads="1"/>
            </p:cNvSpPr>
            <p:nvPr/>
          </p:nvSpPr>
          <p:spPr bwMode="auto">
            <a:xfrm>
              <a:off x="5140326" y="6575425"/>
              <a:ext cx="158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014">
              <a:extLst>
                <a:ext uri="{FF2B5EF4-FFF2-40B4-BE49-F238E27FC236}">
                  <a16:creationId xmlns:a16="http://schemas.microsoft.com/office/drawing/2014/main" id="{DB5DA60D-80A4-E18D-A7F4-D845EB5F38C3}"/>
                </a:ext>
              </a:extLst>
            </p:cNvPr>
            <p:cNvSpPr>
              <a:spLocks/>
            </p:cNvSpPr>
            <p:nvPr/>
          </p:nvSpPr>
          <p:spPr bwMode="auto">
            <a:xfrm>
              <a:off x="4851401" y="6492875"/>
              <a:ext cx="304800" cy="242888"/>
            </a:xfrm>
            <a:custGeom>
              <a:avLst/>
              <a:gdLst>
                <a:gd name="T0" fmla="*/ 192 w 192"/>
                <a:gd name="T1" fmla="*/ 153 h 153"/>
                <a:gd name="T2" fmla="*/ 0 w 192"/>
                <a:gd name="T3" fmla="*/ 153 h 153"/>
                <a:gd name="T4" fmla="*/ 0 w 192"/>
                <a:gd name="T5" fmla="*/ 0 h 153"/>
                <a:gd name="T6" fmla="*/ 192 w 192"/>
                <a:gd name="T7" fmla="*/ 0 h 153"/>
                <a:gd name="T8" fmla="*/ 192 w 192"/>
                <a:gd name="T9" fmla="*/ 45 h 153"/>
                <a:gd name="T10" fmla="*/ 182 w 192"/>
                <a:gd name="T11" fmla="*/ 45 h 153"/>
                <a:gd name="T12" fmla="*/ 182 w 192"/>
                <a:gd name="T13" fmla="*/ 10 h 153"/>
                <a:gd name="T14" fmla="*/ 11 w 192"/>
                <a:gd name="T15" fmla="*/ 10 h 153"/>
                <a:gd name="T16" fmla="*/ 11 w 192"/>
                <a:gd name="T17" fmla="*/ 142 h 153"/>
                <a:gd name="T18" fmla="*/ 182 w 192"/>
                <a:gd name="T19" fmla="*/ 142 h 153"/>
                <a:gd name="T20" fmla="*/ 182 w 192"/>
                <a:gd name="T21" fmla="*/ 100 h 153"/>
                <a:gd name="T22" fmla="*/ 192 w 192"/>
                <a:gd name="T23" fmla="*/ 100 h 153"/>
                <a:gd name="T24" fmla="*/ 192 w 192"/>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53">
                  <a:moveTo>
                    <a:pt x="192" y="153"/>
                  </a:moveTo>
                  <a:lnTo>
                    <a:pt x="0" y="153"/>
                  </a:lnTo>
                  <a:lnTo>
                    <a:pt x="0" y="0"/>
                  </a:lnTo>
                  <a:lnTo>
                    <a:pt x="192" y="0"/>
                  </a:lnTo>
                  <a:lnTo>
                    <a:pt x="192" y="45"/>
                  </a:lnTo>
                  <a:lnTo>
                    <a:pt x="182" y="45"/>
                  </a:lnTo>
                  <a:lnTo>
                    <a:pt x="182" y="10"/>
                  </a:lnTo>
                  <a:lnTo>
                    <a:pt x="11" y="10"/>
                  </a:lnTo>
                  <a:lnTo>
                    <a:pt x="11" y="142"/>
                  </a:lnTo>
                  <a:lnTo>
                    <a:pt x="182" y="142"/>
                  </a:lnTo>
                  <a:lnTo>
                    <a:pt x="182" y="100"/>
                  </a:lnTo>
                  <a:lnTo>
                    <a:pt x="192" y="100"/>
                  </a:lnTo>
                  <a:lnTo>
                    <a:pt x="192"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1015">
              <a:extLst>
                <a:ext uri="{FF2B5EF4-FFF2-40B4-BE49-F238E27FC236}">
                  <a16:creationId xmlns:a16="http://schemas.microsoft.com/office/drawing/2014/main" id="{A31C53D2-7992-7F1C-98C4-9DC9A535ADD6}"/>
                </a:ext>
              </a:extLst>
            </p:cNvPr>
            <p:cNvSpPr>
              <a:spLocks noChangeArrowheads="1"/>
            </p:cNvSpPr>
            <p:nvPr/>
          </p:nvSpPr>
          <p:spPr bwMode="auto">
            <a:xfrm>
              <a:off x="5140326" y="6619875"/>
              <a:ext cx="158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Rectangle 1016">
              <a:extLst>
                <a:ext uri="{FF2B5EF4-FFF2-40B4-BE49-F238E27FC236}">
                  <a16:creationId xmlns:a16="http://schemas.microsoft.com/office/drawing/2014/main" id="{B0AB85C3-38BD-A81A-495F-92CA40683B43}"/>
                </a:ext>
              </a:extLst>
            </p:cNvPr>
            <p:cNvSpPr>
              <a:spLocks noChangeArrowheads="1"/>
            </p:cNvSpPr>
            <p:nvPr/>
          </p:nvSpPr>
          <p:spPr bwMode="auto">
            <a:xfrm>
              <a:off x="5073651" y="6542088"/>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Rectangle 1017">
              <a:extLst>
                <a:ext uri="{FF2B5EF4-FFF2-40B4-BE49-F238E27FC236}">
                  <a16:creationId xmlns:a16="http://schemas.microsoft.com/office/drawing/2014/main" id="{1C7D5470-6C40-5F04-CDFA-9F7EEF558D53}"/>
                </a:ext>
              </a:extLst>
            </p:cNvPr>
            <p:cNvSpPr>
              <a:spLocks noChangeArrowheads="1"/>
            </p:cNvSpPr>
            <p:nvPr/>
          </p:nvSpPr>
          <p:spPr bwMode="auto">
            <a:xfrm>
              <a:off x="5011738" y="6542088"/>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Rectangle 1018">
              <a:extLst>
                <a:ext uri="{FF2B5EF4-FFF2-40B4-BE49-F238E27FC236}">
                  <a16:creationId xmlns:a16="http://schemas.microsoft.com/office/drawing/2014/main" id="{ACBBB59B-3842-E7E6-C704-68EF5EB0554E}"/>
                </a:ext>
              </a:extLst>
            </p:cNvPr>
            <p:cNvSpPr>
              <a:spLocks noChangeArrowheads="1"/>
            </p:cNvSpPr>
            <p:nvPr/>
          </p:nvSpPr>
          <p:spPr bwMode="auto">
            <a:xfrm>
              <a:off x="5073651" y="6586538"/>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Rectangle 1019">
              <a:extLst>
                <a:ext uri="{FF2B5EF4-FFF2-40B4-BE49-F238E27FC236}">
                  <a16:creationId xmlns:a16="http://schemas.microsoft.com/office/drawing/2014/main" id="{234E0A50-BD92-4B17-8095-631CDF971A32}"/>
                </a:ext>
              </a:extLst>
            </p:cNvPr>
            <p:cNvSpPr>
              <a:spLocks noChangeArrowheads="1"/>
            </p:cNvSpPr>
            <p:nvPr/>
          </p:nvSpPr>
          <p:spPr bwMode="auto">
            <a:xfrm>
              <a:off x="5011738" y="6586538"/>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Rectangle 1020">
              <a:extLst>
                <a:ext uri="{FF2B5EF4-FFF2-40B4-BE49-F238E27FC236}">
                  <a16:creationId xmlns:a16="http://schemas.microsoft.com/office/drawing/2014/main" id="{BDE4D04F-F9D0-9679-206F-DBB81A01DBD3}"/>
                </a:ext>
              </a:extLst>
            </p:cNvPr>
            <p:cNvSpPr>
              <a:spLocks noChangeArrowheads="1"/>
            </p:cNvSpPr>
            <p:nvPr/>
          </p:nvSpPr>
          <p:spPr bwMode="auto">
            <a:xfrm>
              <a:off x="4953001" y="6586538"/>
              <a:ext cx="44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1021">
              <a:extLst>
                <a:ext uri="{FF2B5EF4-FFF2-40B4-BE49-F238E27FC236}">
                  <a16:creationId xmlns:a16="http://schemas.microsoft.com/office/drawing/2014/main" id="{33B77810-10C8-C68E-8419-56BA39A15559}"/>
                </a:ext>
              </a:extLst>
            </p:cNvPr>
            <p:cNvSpPr>
              <a:spLocks noChangeArrowheads="1"/>
            </p:cNvSpPr>
            <p:nvPr/>
          </p:nvSpPr>
          <p:spPr bwMode="auto">
            <a:xfrm>
              <a:off x="4891088" y="6586538"/>
              <a:ext cx="476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Rectangle 1022">
              <a:extLst>
                <a:ext uri="{FF2B5EF4-FFF2-40B4-BE49-F238E27FC236}">
                  <a16:creationId xmlns:a16="http://schemas.microsoft.com/office/drawing/2014/main" id="{B9C85570-6BA0-75A6-8DCD-39F93EEF2A9D}"/>
                </a:ext>
              </a:extLst>
            </p:cNvPr>
            <p:cNvSpPr>
              <a:spLocks noChangeArrowheads="1"/>
            </p:cNvSpPr>
            <p:nvPr/>
          </p:nvSpPr>
          <p:spPr bwMode="auto">
            <a:xfrm>
              <a:off x="5073651" y="6632575"/>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Rectangle 1023">
              <a:extLst>
                <a:ext uri="{FF2B5EF4-FFF2-40B4-BE49-F238E27FC236}">
                  <a16:creationId xmlns:a16="http://schemas.microsoft.com/office/drawing/2014/main" id="{08125896-AEA0-9B7D-1C11-BFCF14EFD83C}"/>
                </a:ext>
              </a:extLst>
            </p:cNvPr>
            <p:cNvSpPr>
              <a:spLocks noChangeArrowheads="1"/>
            </p:cNvSpPr>
            <p:nvPr/>
          </p:nvSpPr>
          <p:spPr bwMode="auto">
            <a:xfrm>
              <a:off x="5011738" y="6632575"/>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ectangle 1024">
              <a:extLst>
                <a:ext uri="{FF2B5EF4-FFF2-40B4-BE49-F238E27FC236}">
                  <a16:creationId xmlns:a16="http://schemas.microsoft.com/office/drawing/2014/main" id="{9531E171-0447-E242-028F-23B63BD90284}"/>
                </a:ext>
              </a:extLst>
            </p:cNvPr>
            <p:cNvSpPr>
              <a:spLocks noChangeArrowheads="1"/>
            </p:cNvSpPr>
            <p:nvPr/>
          </p:nvSpPr>
          <p:spPr bwMode="auto">
            <a:xfrm>
              <a:off x="4953001" y="6632575"/>
              <a:ext cx="44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Rectangle 1025">
              <a:extLst>
                <a:ext uri="{FF2B5EF4-FFF2-40B4-BE49-F238E27FC236}">
                  <a16:creationId xmlns:a16="http://schemas.microsoft.com/office/drawing/2014/main" id="{6EBA0817-DD43-262F-8FB7-06D9128DFB70}"/>
                </a:ext>
              </a:extLst>
            </p:cNvPr>
            <p:cNvSpPr>
              <a:spLocks noChangeArrowheads="1"/>
            </p:cNvSpPr>
            <p:nvPr/>
          </p:nvSpPr>
          <p:spPr bwMode="auto">
            <a:xfrm>
              <a:off x="4891088" y="6632575"/>
              <a:ext cx="476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Rectangle 1026">
              <a:extLst>
                <a:ext uri="{FF2B5EF4-FFF2-40B4-BE49-F238E27FC236}">
                  <a16:creationId xmlns:a16="http://schemas.microsoft.com/office/drawing/2014/main" id="{8DC439F7-FFFB-30B9-A96A-ED719AEFCCD3}"/>
                </a:ext>
              </a:extLst>
            </p:cNvPr>
            <p:cNvSpPr>
              <a:spLocks noChangeArrowheads="1"/>
            </p:cNvSpPr>
            <p:nvPr/>
          </p:nvSpPr>
          <p:spPr bwMode="auto">
            <a:xfrm>
              <a:off x="5073651" y="6678613"/>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1027">
              <a:extLst>
                <a:ext uri="{FF2B5EF4-FFF2-40B4-BE49-F238E27FC236}">
                  <a16:creationId xmlns:a16="http://schemas.microsoft.com/office/drawing/2014/main" id="{199B4787-F380-B171-9033-4CFBD636999B}"/>
                </a:ext>
              </a:extLst>
            </p:cNvPr>
            <p:cNvSpPr>
              <a:spLocks noChangeArrowheads="1"/>
            </p:cNvSpPr>
            <p:nvPr/>
          </p:nvSpPr>
          <p:spPr bwMode="auto">
            <a:xfrm>
              <a:off x="5011738" y="6678613"/>
              <a:ext cx="46038"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Rectangle 1028">
              <a:extLst>
                <a:ext uri="{FF2B5EF4-FFF2-40B4-BE49-F238E27FC236}">
                  <a16:creationId xmlns:a16="http://schemas.microsoft.com/office/drawing/2014/main" id="{5590149C-88E6-0B6C-64D2-1A2FE82483A6}"/>
                </a:ext>
              </a:extLst>
            </p:cNvPr>
            <p:cNvSpPr>
              <a:spLocks noChangeArrowheads="1"/>
            </p:cNvSpPr>
            <p:nvPr/>
          </p:nvSpPr>
          <p:spPr bwMode="auto">
            <a:xfrm>
              <a:off x="4953001" y="6678613"/>
              <a:ext cx="44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Rectangle 1029">
              <a:extLst>
                <a:ext uri="{FF2B5EF4-FFF2-40B4-BE49-F238E27FC236}">
                  <a16:creationId xmlns:a16="http://schemas.microsoft.com/office/drawing/2014/main" id="{ECA01E6C-2B5D-9660-D596-8914A349AAAC}"/>
                </a:ext>
              </a:extLst>
            </p:cNvPr>
            <p:cNvSpPr>
              <a:spLocks noChangeArrowheads="1"/>
            </p:cNvSpPr>
            <p:nvPr/>
          </p:nvSpPr>
          <p:spPr bwMode="auto">
            <a:xfrm>
              <a:off x="4891088" y="6678613"/>
              <a:ext cx="476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1030">
              <a:extLst>
                <a:ext uri="{FF2B5EF4-FFF2-40B4-BE49-F238E27FC236}">
                  <a16:creationId xmlns:a16="http://schemas.microsoft.com/office/drawing/2014/main" id="{4B7CF621-7755-E5AB-A479-9E6BA13FC79A}"/>
                </a:ext>
              </a:extLst>
            </p:cNvPr>
            <p:cNvSpPr>
              <a:spLocks noEditPoints="1"/>
            </p:cNvSpPr>
            <p:nvPr/>
          </p:nvSpPr>
          <p:spPr bwMode="auto">
            <a:xfrm>
              <a:off x="4929188" y="6515100"/>
              <a:ext cx="71438" cy="63500"/>
            </a:xfrm>
            <a:custGeom>
              <a:avLst/>
              <a:gdLst>
                <a:gd name="T0" fmla="*/ 100 w 423"/>
                <a:gd name="T1" fmla="*/ 276 h 376"/>
                <a:gd name="T2" fmla="*/ 323 w 423"/>
                <a:gd name="T3" fmla="*/ 276 h 376"/>
                <a:gd name="T4" fmla="*/ 323 w 423"/>
                <a:gd name="T5" fmla="*/ 100 h 376"/>
                <a:gd name="T6" fmla="*/ 100 w 423"/>
                <a:gd name="T7" fmla="*/ 100 h 376"/>
                <a:gd name="T8" fmla="*/ 100 w 423"/>
                <a:gd name="T9" fmla="*/ 276 h 376"/>
                <a:gd name="T10" fmla="*/ 423 w 423"/>
                <a:gd name="T11" fmla="*/ 376 h 376"/>
                <a:gd name="T12" fmla="*/ 0 w 423"/>
                <a:gd name="T13" fmla="*/ 376 h 376"/>
                <a:gd name="T14" fmla="*/ 0 w 423"/>
                <a:gd name="T15" fmla="*/ 0 h 376"/>
                <a:gd name="T16" fmla="*/ 423 w 423"/>
                <a:gd name="T17" fmla="*/ 0 h 376"/>
                <a:gd name="T18" fmla="*/ 423 w 423"/>
                <a:gd name="T19"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376">
                  <a:moveTo>
                    <a:pt x="100" y="276"/>
                  </a:moveTo>
                  <a:lnTo>
                    <a:pt x="323" y="276"/>
                  </a:lnTo>
                  <a:lnTo>
                    <a:pt x="323" y="100"/>
                  </a:lnTo>
                  <a:lnTo>
                    <a:pt x="100" y="100"/>
                  </a:lnTo>
                  <a:lnTo>
                    <a:pt x="100" y="276"/>
                  </a:lnTo>
                  <a:close/>
                  <a:moveTo>
                    <a:pt x="423" y="376"/>
                  </a:moveTo>
                  <a:lnTo>
                    <a:pt x="0" y="376"/>
                  </a:lnTo>
                  <a:lnTo>
                    <a:pt x="0" y="0"/>
                  </a:lnTo>
                  <a:lnTo>
                    <a:pt x="423" y="0"/>
                  </a:lnTo>
                  <a:lnTo>
                    <a:pt x="423"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3" name="Student2" descr="{&quot;Key&quot;:&quot;POWER_USER_SHAPE_ICON&quot;,&quot;Value&quot;:&quot;POWER_USER_SHAPE_ICON_STYLE_1&quot;}">
            <a:extLst>
              <a:ext uri="{FF2B5EF4-FFF2-40B4-BE49-F238E27FC236}">
                <a16:creationId xmlns:a16="http://schemas.microsoft.com/office/drawing/2014/main" id="{8A18456D-99B3-263F-F31E-48B0AF799DEC}"/>
              </a:ext>
            </a:extLst>
          </p:cNvPr>
          <p:cNvGrpSpPr>
            <a:grpSpLocks noChangeAspect="1"/>
          </p:cNvGrpSpPr>
          <p:nvPr/>
        </p:nvGrpSpPr>
        <p:grpSpPr>
          <a:xfrm>
            <a:off x="6446654" y="2055940"/>
            <a:ext cx="552825" cy="610931"/>
            <a:chOff x="9175751" y="4818063"/>
            <a:chExt cx="528637" cy="584200"/>
          </a:xfrm>
          <a:solidFill>
            <a:schemeClr val="accent2"/>
          </a:solidFill>
        </p:grpSpPr>
        <p:sp>
          <p:nvSpPr>
            <p:cNvPr id="69" name="Freeform 580">
              <a:extLst>
                <a:ext uri="{FF2B5EF4-FFF2-40B4-BE49-F238E27FC236}">
                  <a16:creationId xmlns:a16="http://schemas.microsoft.com/office/drawing/2014/main" id="{D162F80A-4963-16E2-6247-75A17D213CB6}"/>
                </a:ext>
              </a:extLst>
            </p:cNvPr>
            <p:cNvSpPr>
              <a:spLocks/>
            </p:cNvSpPr>
            <p:nvPr/>
          </p:nvSpPr>
          <p:spPr bwMode="auto">
            <a:xfrm>
              <a:off x="9218613" y="4818063"/>
              <a:ext cx="446088" cy="96838"/>
            </a:xfrm>
            <a:custGeom>
              <a:avLst/>
              <a:gdLst>
                <a:gd name="T0" fmla="*/ 0 w 880"/>
                <a:gd name="T1" fmla="*/ 190 h 190"/>
                <a:gd name="T2" fmla="*/ 440 w 880"/>
                <a:gd name="T3" fmla="*/ 0 h 190"/>
                <a:gd name="T4" fmla="*/ 880 w 880"/>
                <a:gd name="T5" fmla="*/ 190 h 190"/>
              </a:gdLst>
              <a:ahLst/>
              <a:cxnLst>
                <a:cxn ang="0">
                  <a:pos x="T0" y="T1"/>
                </a:cxn>
                <a:cxn ang="0">
                  <a:pos x="T2" y="T3"/>
                </a:cxn>
                <a:cxn ang="0">
                  <a:pos x="T4" y="T5"/>
                </a:cxn>
              </a:cxnLst>
              <a:rect l="0" t="0" r="r" b="b"/>
              <a:pathLst>
                <a:path w="880" h="190">
                  <a:moveTo>
                    <a:pt x="0" y="190"/>
                  </a:moveTo>
                  <a:lnTo>
                    <a:pt x="440" y="0"/>
                  </a:lnTo>
                  <a:lnTo>
                    <a:pt x="880" y="190"/>
                  </a:ln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Line 581">
              <a:extLst>
                <a:ext uri="{FF2B5EF4-FFF2-40B4-BE49-F238E27FC236}">
                  <a16:creationId xmlns:a16="http://schemas.microsoft.com/office/drawing/2014/main" id="{9F4FE47D-A50F-2E5D-BA59-8F9510901037}"/>
                </a:ext>
              </a:extLst>
            </p:cNvPr>
            <p:cNvSpPr>
              <a:spLocks noChangeShapeType="1"/>
            </p:cNvSpPr>
            <p:nvPr/>
          </p:nvSpPr>
          <p:spPr bwMode="auto">
            <a:xfrm flipH="1" flipV="1">
              <a:off x="9218613" y="4914900"/>
              <a:ext cx="119063" cy="41275"/>
            </a:xfrm>
            <a:prstGeom prst="line">
              <a:avLst/>
            </a:pr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Line 582">
              <a:extLst>
                <a:ext uri="{FF2B5EF4-FFF2-40B4-BE49-F238E27FC236}">
                  <a16:creationId xmlns:a16="http://schemas.microsoft.com/office/drawing/2014/main" id="{23E7B500-B97C-6C49-0CE5-E8569D1CDD9E}"/>
                </a:ext>
              </a:extLst>
            </p:cNvPr>
            <p:cNvSpPr>
              <a:spLocks noChangeShapeType="1"/>
            </p:cNvSpPr>
            <p:nvPr/>
          </p:nvSpPr>
          <p:spPr bwMode="auto">
            <a:xfrm flipH="1">
              <a:off x="9545638" y="4914900"/>
              <a:ext cx="119063" cy="41275"/>
            </a:xfrm>
            <a:prstGeom prst="line">
              <a:avLst/>
            </a:pr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Line 583">
              <a:extLst>
                <a:ext uri="{FF2B5EF4-FFF2-40B4-BE49-F238E27FC236}">
                  <a16:creationId xmlns:a16="http://schemas.microsoft.com/office/drawing/2014/main" id="{DA2EBAB6-DE5B-6FDC-A6E7-34C9C5AB0C8A}"/>
                </a:ext>
              </a:extLst>
            </p:cNvPr>
            <p:cNvSpPr>
              <a:spLocks noChangeShapeType="1"/>
            </p:cNvSpPr>
            <p:nvPr/>
          </p:nvSpPr>
          <p:spPr bwMode="auto">
            <a:xfrm flipH="1">
              <a:off x="9359901" y="5087938"/>
              <a:ext cx="79375" cy="168275"/>
            </a:xfrm>
            <a:prstGeom prst="line">
              <a:avLst/>
            </a:pr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Line 584">
              <a:extLst>
                <a:ext uri="{FF2B5EF4-FFF2-40B4-BE49-F238E27FC236}">
                  <a16:creationId xmlns:a16="http://schemas.microsoft.com/office/drawing/2014/main" id="{C370B8DB-2DF1-B02B-5517-3C029942B5EE}"/>
                </a:ext>
              </a:extLst>
            </p:cNvPr>
            <p:cNvSpPr>
              <a:spLocks noChangeShapeType="1"/>
            </p:cNvSpPr>
            <p:nvPr/>
          </p:nvSpPr>
          <p:spPr bwMode="auto">
            <a:xfrm flipH="1" flipV="1">
              <a:off x="9359901" y="5256213"/>
              <a:ext cx="79375" cy="146050"/>
            </a:xfrm>
            <a:prstGeom prst="line">
              <a:avLst/>
            </a:pr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585">
              <a:extLst>
                <a:ext uri="{FF2B5EF4-FFF2-40B4-BE49-F238E27FC236}">
                  <a16:creationId xmlns:a16="http://schemas.microsoft.com/office/drawing/2014/main" id="{183CDA6B-D970-B96F-150C-A086B5403E75}"/>
                </a:ext>
              </a:extLst>
            </p:cNvPr>
            <p:cNvSpPr>
              <a:spLocks/>
            </p:cNvSpPr>
            <p:nvPr/>
          </p:nvSpPr>
          <p:spPr bwMode="auto">
            <a:xfrm>
              <a:off x="9175751" y="5256213"/>
              <a:ext cx="184150" cy="146050"/>
            </a:xfrm>
            <a:custGeom>
              <a:avLst/>
              <a:gdLst>
                <a:gd name="T0" fmla="*/ 364 w 364"/>
                <a:gd name="T1" fmla="*/ 0 h 288"/>
                <a:gd name="T2" fmla="*/ 108 w 364"/>
                <a:gd name="T3" fmla="*/ 41 h 288"/>
                <a:gd name="T4" fmla="*/ 23 w 364"/>
                <a:gd name="T5" fmla="*/ 132 h 288"/>
                <a:gd name="T6" fmla="*/ 0 w 364"/>
                <a:gd name="T7" fmla="*/ 288 h 288"/>
              </a:gdLst>
              <a:ahLst/>
              <a:cxnLst>
                <a:cxn ang="0">
                  <a:pos x="T0" y="T1"/>
                </a:cxn>
                <a:cxn ang="0">
                  <a:pos x="T2" y="T3"/>
                </a:cxn>
                <a:cxn ang="0">
                  <a:pos x="T4" y="T5"/>
                </a:cxn>
                <a:cxn ang="0">
                  <a:pos x="T6" y="T7"/>
                </a:cxn>
              </a:cxnLst>
              <a:rect l="0" t="0" r="r" b="b"/>
              <a:pathLst>
                <a:path w="364" h="288">
                  <a:moveTo>
                    <a:pt x="364" y="0"/>
                  </a:moveTo>
                  <a:lnTo>
                    <a:pt x="108" y="41"/>
                  </a:lnTo>
                  <a:cubicBezTo>
                    <a:pt x="63" y="48"/>
                    <a:pt x="28" y="86"/>
                    <a:pt x="23" y="132"/>
                  </a:cubicBezTo>
                  <a:lnTo>
                    <a:pt x="0" y="288"/>
                  </a:ln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Line 586">
              <a:extLst>
                <a:ext uri="{FF2B5EF4-FFF2-40B4-BE49-F238E27FC236}">
                  <a16:creationId xmlns:a16="http://schemas.microsoft.com/office/drawing/2014/main" id="{964A3CC5-C06B-8ACF-9459-CF99A1BFE9D0}"/>
                </a:ext>
              </a:extLst>
            </p:cNvPr>
            <p:cNvSpPr>
              <a:spLocks noChangeShapeType="1"/>
            </p:cNvSpPr>
            <p:nvPr/>
          </p:nvSpPr>
          <p:spPr bwMode="auto">
            <a:xfrm>
              <a:off x="9439276" y="5087938"/>
              <a:ext cx="80963" cy="168275"/>
            </a:xfrm>
            <a:prstGeom prst="line">
              <a:avLst/>
            </a:pr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Line 587">
              <a:extLst>
                <a:ext uri="{FF2B5EF4-FFF2-40B4-BE49-F238E27FC236}">
                  <a16:creationId xmlns:a16="http://schemas.microsoft.com/office/drawing/2014/main" id="{4AE8E2E4-1840-CC74-E5BB-ED91710701E8}"/>
                </a:ext>
              </a:extLst>
            </p:cNvPr>
            <p:cNvSpPr>
              <a:spLocks noChangeShapeType="1"/>
            </p:cNvSpPr>
            <p:nvPr/>
          </p:nvSpPr>
          <p:spPr bwMode="auto">
            <a:xfrm flipV="1">
              <a:off x="9439276" y="5256213"/>
              <a:ext cx="80963" cy="146050"/>
            </a:xfrm>
            <a:prstGeom prst="line">
              <a:avLst/>
            </a:pr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588">
              <a:extLst>
                <a:ext uri="{FF2B5EF4-FFF2-40B4-BE49-F238E27FC236}">
                  <a16:creationId xmlns:a16="http://schemas.microsoft.com/office/drawing/2014/main" id="{DA936468-8FB5-972F-4539-B87431AABA1D}"/>
                </a:ext>
              </a:extLst>
            </p:cNvPr>
            <p:cNvSpPr>
              <a:spLocks/>
            </p:cNvSpPr>
            <p:nvPr/>
          </p:nvSpPr>
          <p:spPr bwMode="auto">
            <a:xfrm>
              <a:off x="9299576" y="4930775"/>
              <a:ext cx="280988" cy="333375"/>
            </a:xfrm>
            <a:custGeom>
              <a:avLst/>
              <a:gdLst>
                <a:gd name="T0" fmla="*/ 0 w 551"/>
                <a:gd name="T1" fmla="*/ 656 h 656"/>
                <a:gd name="T2" fmla="*/ 0 w 551"/>
                <a:gd name="T3" fmla="*/ 284 h 656"/>
                <a:gd name="T4" fmla="*/ 275 w 551"/>
                <a:gd name="T5" fmla="*/ 0 h 656"/>
                <a:gd name="T6" fmla="*/ 551 w 551"/>
                <a:gd name="T7" fmla="*/ 284 h 656"/>
                <a:gd name="T8" fmla="*/ 551 w 551"/>
                <a:gd name="T9" fmla="*/ 655 h 656"/>
              </a:gdLst>
              <a:ahLst/>
              <a:cxnLst>
                <a:cxn ang="0">
                  <a:pos x="T0" y="T1"/>
                </a:cxn>
                <a:cxn ang="0">
                  <a:pos x="T2" y="T3"/>
                </a:cxn>
                <a:cxn ang="0">
                  <a:pos x="T4" y="T5"/>
                </a:cxn>
                <a:cxn ang="0">
                  <a:pos x="T6" y="T7"/>
                </a:cxn>
                <a:cxn ang="0">
                  <a:pos x="T8" y="T9"/>
                </a:cxn>
              </a:cxnLst>
              <a:rect l="0" t="0" r="r" b="b"/>
              <a:pathLst>
                <a:path w="551" h="656">
                  <a:moveTo>
                    <a:pt x="0" y="656"/>
                  </a:moveTo>
                  <a:lnTo>
                    <a:pt x="0" y="284"/>
                  </a:lnTo>
                  <a:cubicBezTo>
                    <a:pt x="0" y="127"/>
                    <a:pt x="123" y="0"/>
                    <a:pt x="275" y="0"/>
                  </a:cubicBezTo>
                  <a:cubicBezTo>
                    <a:pt x="427" y="0"/>
                    <a:pt x="551" y="127"/>
                    <a:pt x="551" y="284"/>
                  </a:cubicBezTo>
                  <a:lnTo>
                    <a:pt x="551" y="655"/>
                  </a:ln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589">
              <a:extLst>
                <a:ext uri="{FF2B5EF4-FFF2-40B4-BE49-F238E27FC236}">
                  <a16:creationId xmlns:a16="http://schemas.microsoft.com/office/drawing/2014/main" id="{2DA3B827-AEB0-F108-B6D6-35E8E32AF7EB}"/>
                </a:ext>
              </a:extLst>
            </p:cNvPr>
            <p:cNvSpPr>
              <a:spLocks/>
            </p:cNvSpPr>
            <p:nvPr/>
          </p:nvSpPr>
          <p:spPr bwMode="auto">
            <a:xfrm>
              <a:off x="9345613" y="5083175"/>
              <a:ext cx="188913" cy="152400"/>
            </a:xfrm>
            <a:custGeom>
              <a:avLst/>
              <a:gdLst>
                <a:gd name="T0" fmla="*/ 373 w 373"/>
                <a:gd name="T1" fmla="*/ 0 h 301"/>
                <a:gd name="T2" fmla="*/ 186 w 373"/>
                <a:gd name="T3" fmla="*/ 301 h 301"/>
                <a:gd name="T4" fmla="*/ 0 w 373"/>
                <a:gd name="T5" fmla="*/ 0 h 301"/>
              </a:gdLst>
              <a:ahLst/>
              <a:cxnLst>
                <a:cxn ang="0">
                  <a:pos x="T0" y="T1"/>
                </a:cxn>
                <a:cxn ang="0">
                  <a:pos x="T2" y="T3"/>
                </a:cxn>
                <a:cxn ang="0">
                  <a:pos x="T4" y="T5"/>
                </a:cxn>
              </a:cxnLst>
              <a:rect l="0" t="0" r="r" b="b"/>
              <a:pathLst>
                <a:path w="373" h="301">
                  <a:moveTo>
                    <a:pt x="373" y="0"/>
                  </a:moveTo>
                  <a:cubicBezTo>
                    <a:pt x="373" y="166"/>
                    <a:pt x="289" y="301"/>
                    <a:pt x="186" y="301"/>
                  </a:cubicBezTo>
                  <a:cubicBezTo>
                    <a:pt x="83" y="301"/>
                    <a:pt x="0" y="166"/>
                    <a:pt x="0" y="0"/>
                  </a:cubicBezTo>
                </a:path>
              </a:pathLst>
            </a:cu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590">
              <a:extLst>
                <a:ext uri="{FF2B5EF4-FFF2-40B4-BE49-F238E27FC236}">
                  <a16:creationId xmlns:a16="http://schemas.microsoft.com/office/drawing/2014/main" id="{BF54D496-2682-4D21-07D0-EDBC482FE883}"/>
                </a:ext>
              </a:extLst>
            </p:cNvPr>
            <p:cNvSpPr>
              <a:spLocks/>
            </p:cNvSpPr>
            <p:nvPr/>
          </p:nvSpPr>
          <p:spPr bwMode="auto">
            <a:xfrm>
              <a:off x="9345613" y="5083175"/>
              <a:ext cx="188913" cy="152400"/>
            </a:xfrm>
            <a:custGeom>
              <a:avLst/>
              <a:gdLst>
                <a:gd name="T0" fmla="*/ 373 w 373"/>
                <a:gd name="T1" fmla="*/ 0 h 301"/>
                <a:gd name="T2" fmla="*/ 186 w 373"/>
                <a:gd name="T3" fmla="*/ 301 h 301"/>
                <a:gd name="T4" fmla="*/ 0 w 373"/>
                <a:gd name="T5" fmla="*/ 0 h 301"/>
              </a:gdLst>
              <a:ahLst/>
              <a:cxnLst>
                <a:cxn ang="0">
                  <a:pos x="T0" y="T1"/>
                </a:cxn>
                <a:cxn ang="0">
                  <a:pos x="T2" y="T3"/>
                </a:cxn>
                <a:cxn ang="0">
                  <a:pos x="T4" y="T5"/>
                </a:cxn>
              </a:cxnLst>
              <a:rect l="0" t="0" r="r" b="b"/>
              <a:pathLst>
                <a:path w="373" h="301">
                  <a:moveTo>
                    <a:pt x="373" y="0"/>
                  </a:moveTo>
                  <a:cubicBezTo>
                    <a:pt x="373" y="166"/>
                    <a:pt x="289" y="301"/>
                    <a:pt x="186" y="301"/>
                  </a:cubicBezTo>
                  <a:cubicBezTo>
                    <a:pt x="83" y="301"/>
                    <a:pt x="0" y="166"/>
                    <a:pt x="0" y="0"/>
                  </a:cubicBez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591">
              <a:extLst>
                <a:ext uri="{FF2B5EF4-FFF2-40B4-BE49-F238E27FC236}">
                  <a16:creationId xmlns:a16="http://schemas.microsoft.com/office/drawing/2014/main" id="{0CE5CC28-F1D1-5433-14B7-A803E896DFCF}"/>
                </a:ext>
              </a:extLst>
            </p:cNvPr>
            <p:cNvSpPr>
              <a:spLocks/>
            </p:cNvSpPr>
            <p:nvPr/>
          </p:nvSpPr>
          <p:spPr bwMode="auto">
            <a:xfrm>
              <a:off x="9378951" y="5019675"/>
              <a:ext cx="155575" cy="68263"/>
            </a:xfrm>
            <a:custGeom>
              <a:avLst/>
              <a:gdLst>
                <a:gd name="T0" fmla="*/ 307 w 307"/>
                <a:gd name="T1" fmla="*/ 124 h 134"/>
                <a:gd name="T2" fmla="*/ 232 w 307"/>
                <a:gd name="T3" fmla="*/ 134 h 134"/>
                <a:gd name="T4" fmla="*/ 0 w 307"/>
                <a:gd name="T5" fmla="*/ 0 h 134"/>
              </a:gdLst>
              <a:ahLst/>
              <a:cxnLst>
                <a:cxn ang="0">
                  <a:pos x="T0" y="T1"/>
                </a:cxn>
                <a:cxn ang="0">
                  <a:pos x="T2" y="T3"/>
                </a:cxn>
                <a:cxn ang="0">
                  <a:pos x="T4" y="T5"/>
                </a:cxn>
              </a:cxnLst>
              <a:rect l="0" t="0" r="r" b="b"/>
              <a:pathLst>
                <a:path w="307" h="134">
                  <a:moveTo>
                    <a:pt x="307" y="124"/>
                  </a:moveTo>
                  <a:cubicBezTo>
                    <a:pt x="283" y="131"/>
                    <a:pt x="258" y="134"/>
                    <a:pt x="232" y="134"/>
                  </a:cubicBezTo>
                  <a:cubicBezTo>
                    <a:pt x="126" y="134"/>
                    <a:pt x="35" y="79"/>
                    <a:pt x="0" y="0"/>
                  </a:cubicBez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592">
              <a:extLst>
                <a:ext uri="{FF2B5EF4-FFF2-40B4-BE49-F238E27FC236}">
                  <a16:creationId xmlns:a16="http://schemas.microsoft.com/office/drawing/2014/main" id="{453EFB49-68C1-3B71-E19D-026073A2E944}"/>
                </a:ext>
              </a:extLst>
            </p:cNvPr>
            <p:cNvSpPr>
              <a:spLocks/>
            </p:cNvSpPr>
            <p:nvPr/>
          </p:nvSpPr>
          <p:spPr bwMode="auto">
            <a:xfrm>
              <a:off x="9520238" y="5256213"/>
              <a:ext cx="184150" cy="146050"/>
            </a:xfrm>
            <a:custGeom>
              <a:avLst/>
              <a:gdLst>
                <a:gd name="T0" fmla="*/ 0 w 364"/>
                <a:gd name="T1" fmla="*/ 0 h 288"/>
                <a:gd name="T2" fmla="*/ 255 w 364"/>
                <a:gd name="T3" fmla="*/ 41 h 288"/>
                <a:gd name="T4" fmla="*/ 340 w 364"/>
                <a:gd name="T5" fmla="*/ 132 h 288"/>
                <a:gd name="T6" fmla="*/ 364 w 364"/>
                <a:gd name="T7" fmla="*/ 288 h 288"/>
              </a:gdLst>
              <a:ahLst/>
              <a:cxnLst>
                <a:cxn ang="0">
                  <a:pos x="T0" y="T1"/>
                </a:cxn>
                <a:cxn ang="0">
                  <a:pos x="T2" y="T3"/>
                </a:cxn>
                <a:cxn ang="0">
                  <a:pos x="T4" y="T5"/>
                </a:cxn>
                <a:cxn ang="0">
                  <a:pos x="T6" y="T7"/>
                </a:cxn>
              </a:cxnLst>
              <a:rect l="0" t="0" r="r" b="b"/>
              <a:pathLst>
                <a:path w="364" h="288">
                  <a:moveTo>
                    <a:pt x="0" y="0"/>
                  </a:moveTo>
                  <a:lnTo>
                    <a:pt x="255" y="41"/>
                  </a:lnTo>
                  <a:cubicBezTo>
                    <a:pt x="301" y="48"/>
                    <a:pt x="336" y="86"/>
                    <a:pt x="340" y="132"/>
                  </a:cubicBezTo>
                  <a:lnTo>
                    <a:pt x="364" y="288"/>
                  </a:ln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593">
              <a:extLst>
                <a:ext uri="{FF2B5EF4-FFF2-40B4-BE49-F238E27FC236}">
                  <a16:creationId xmlns:a16="http://schemas.microsoft.com/office/drawing/2014/main" id="{D4BD495E-F999-31F7-D5DA-69F4B87CC6E5}"/>
                </a:ext>
              </a:extLst>
            </p:cNvPr>
            <p:cNvSpPr>
              <a:spLocks/>
            </p:cNvSpPr>
            <p:nvPr/>
          </p:nvSpPr>
          <p:spPr bwMode="auto">
            <a:xfrm>
              <a:off x="9344026" y="4883150"/>
              <a:ext cx="195263" cy="106363"/>
            </a:xfrm>
            <a:custGeom>
              <a:avLst/>
              <a:gdLst>
                <a:gd name="T0" fmla="*/ 189 w 385"/>
                <a:gd name="T1" fmla="*/ 132 h 212"/>
                <a:gd name="T2" fmla="*/ 385 w 385"/>
                <a:gd name="T3" fmla="*/ 212 h 212"/>
                <a:gd name="T4" fmla="*/ 385 w 385"/>
                <a:gd name="T5" fmla="*/ 81 h 212"/>
                <a:gd name="T6" fmla="*/ 189 w 385"/>
                <a:gd name="T7" fmla="*/ 0 h 212"/>
                <a:gd name="T8" fmla="*/ 0 w 385"/>
                <a:gd name="T9" fmla="*/ 75 h 212"/>
                <a:gd name="T10" fmla="*/ 0 w 385"/>
                <a:gd name="T11" fmla="*/ 206 h 212"/>
                <a:gd name="T12" fmla="*/ 189 w 385"/>
                <a:gd name="T13" fmla="*/ 132 h 212"/>
              </a:gdLst>
              <a:ahLst/>
              <a:cxnLst>
                <a:cxn ang="0">
                  <a:pos x="T0" y="T1"/>
                </a:cxn>
                <a:cxn ang="0">
                  <a:pos x="T2" y="T3"/>
                </a:cxn>
                <a:cxn ang="0">
                  <a:pos x="T4" y="T5"/>
                </a:cxn>
                <a:cxn ang="0">
                  <a:pos x="T6" y="T7"/>
                </a:cxn>
                <a:cxn ang="0">
                  <a:pos x="T8" y="T9"/>
                </a:cxn>
                <a:cxn ang="0">
                  <a:pos x="T10" y="T11"/>
                </a:cxn>
                <a:cxn ang="0">
                  <a:pos x="T12" y="T13"/>
                </a:cxn>
              </a:cxnLst>
              <a:rect l="0" t="0" r="r" b="b"/>
              <a:pathLst>
                <a:path w="385" h="212">
                  <a:moveTo>
                    <a:pt x="189" y="132"/>
                  </a:moveTo>
                  <a:cubicBezTo>
                    <a:pt x="266" y="132"/>
                    <a:pt x="335" y="162"/>
                    <a:pt x="385" y="212"/>
                  </a:cubicBezTo>
                  <a:lnTo>
                    <a:pt x="385" y="81"/>
                  </a:lnTo>
                  <a:cubicBezTo>
                    <a:pt x="335" y="31"/>
                    <a:pt x="266" y="0"/>
                    <a:pt x="189" y="0"/>
                  </a:cubicBezTo>
                  <a:cubicBezTo>
                    <a:pt x="116" y="0"/>
                    <a:pt x="50" y="29"/>
                    <a:pt x="0" y="75"/>
                  </a:cubicBezTo>
                  <a:lnTo>
                    <a:pt x="0" y="206"/>
                  </a:lnTo>
                  <a:cubicBezTo>
                    <a:pt x="50" y="160"/>
                    <a:pt x="116" y="132"/>
                    <a:pt x="189" y="132"/>
                  </a:cubicBezTo>
                  <a:close/>
                </a:path>
              </a:pathLst>
            </a:cu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595">
              <a:extLst>
                <a:ext uri="{FF2B5EF4-FFF2-40B4-BE49-F238E27FC236}">
                  <a16:creationId xmlns:a16="http://schemas.microsoft.com/office/drawing/2014/main" id="{A5C1007A-0CDB-F7E1-3BAB-FE4F3360DDDA}"/>
                </a:ext>
              </a:extLst>
            </p:cNvPr>
            <p:cNvSpPr>
              <a:spLocks/>
            </p:cNvSpPr>
            <p:nvPr/>
          </p:nvSpPr>
          <p:spPr bwMode="auto">
            <a:xfrm>
              <a:off x="9344026" y="4883150"/>
              <a:ext cx="195263" cy="106363"/>
            </a:xfrm>
            <a:custGeom>
              <a:avLst/>
              <a:gdLst>
                <a:gd name="T0" fmla="*/ 189 w 385"/>
                <a:gd name="T1" fmla="*/ 132 h 212"/>
                <a:gd name="T2" fmla="*/ 385 w 385"/>
                <a:gd name="T3" fmla="*/ 212 h 212"/>
                <a:gd name="T4" fmla="*/ 385 w 385"/>
                <a:gd name="T5" fmla="*/ 81 h 212"/>
                <a:gd name="T6" fmla="*/ 189 w 385"/>
                <a:gd name="T7" fmla="*/ 0 h 212"/>
                <a:gd name="T8" fmla="*/ 0 w 385"/>
                <a:gd name="T9" fmla="*/ 75 h 212"/>
                <a:gd name="T10" fmla="*/ 0 w 385"/>
                <a:gd name="T11" fmla="*/ 206 h 212"/>
                <a:gd name="T12" fmla="*/ 189 w 385"/>
                <a:gd name="T13" fmla="*/ 132 h 212"/>
              </a:gdLst>
              <a:ahLst/>
              <a:cxnLst>
                <a:cxn ang="0">
                  <a:pos x="T0" y="T1"/>
                </a:cxn>
                <a:cxn ang="0">
                  <a:pos x="T2" y="T3"/>
                </a:cxn>
                <a:cxn ang="0">
                  <a:pos x="T4" y="T5"/>
                </a:cxn>
                <a:cxn ang="0">
                  <a:pos x="T6" y="T7"/>
                </a:cxn>
                <a:cxn ang="0">
                  <a:pos x="T8" y="T9"/>
                </a:cxn>
                <a:cxn ang="0">
                  <a:pos x="T10" y="T11"/>
                </a:cxn>
                <a:cxn ang="0">
                  <a:pos x="T12" y="T13"/>
                </a:cxn>
              </a:cxnLst>
              <a:rect l="0" t="0" r="r" b="b"/>
              <a:pathLst>
                <a:path w="385" h="212">
                  <a:moveTo>
                    <a:pt x="189" y="132"/>
                  </a:moveTo>
                  <a:cubicBezTo>
                    <a:pt x="266" y="132"/>
                    <a:pt x="335" y="162"/>
                    <a:pt x="385" y="212"/>
                  </a:cubicBezTo>
                  <a:lnTo>
                    <a:pt x="385" y="81"/>
                  </a:lnTo>
                  <a:cubicBezTo>
                    <a:pt x="335" y="31"/>
                    <a:pt x="266" y="0"/>
                    <a:pt x="189" y="0"/>
                  </a:cubicBezTo>
                  <a:cubicBezTo>
                    <a:pt x="116" y="0"/>
                    <a:pt x="50" y="29"/>
                    <a:pt x="0" y="75"/>
                  </a:cubicBezTo>
                  <a:lnTo>
                    <a:pt x="0" y="206"/>
                  </a:lnTo>
                  <a:cubicBezTo>
                    <a:pt x="50" y="160"/>
                    <a:pt x="116" y="132"/>
                    <a:pt x="189" y="132"/>
                  </a:cubicBezTo>
                  <a:close/>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Line 596">
              <a:extLst>
                <a:ext uri="{FF2B5EF4-FFF2-40B4-BE49-F238E27FC236}">
                  <a16:creationId xmlns:a16="http://schemas.microsoft.com/office/drawing/2014/main" id="{B1BCA1A4-6ED4-F4FF-0324-45F3FA4DD962}"/>
                </a:ext>
              </a:extLst>
            </p:cNvPr>
            <p:cNvSpPr>
              <a:spLocks noChangeShapeType="1"/>
            </p:cNvSpPr>
            <p:nvPr/>
          </p:nvSpPr>
          <p:spPr bwMode="auto">
            <a:xfrm>
              <a:off x="9664701" y="4914900"/>
              <a:ext cx="0" cy="109538"/>
            </a:xfrm>
            <a:prstGeom prst="line">
              <a:avLst/>
            </a:pr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597">
              <a:extLst>
                <a:ext uri="{FF2B5EF4-FFF2-40B4-BE49-F238E27FC236}">
                  <a16:creationId xmlns:a16="http://schemas.microsoft.com/office/drawing/2014/main" id="{5930C311-1A07-3046-5EF4-88903A0140A8}"/>
                </a:ext>
              </a:extLst>
            </p:cNvPr>
            <p:cNvSpPr>
              <a:spLocks/>
            </p:cNvSpPr>
            <p:nvPr/>
          </p:nvSpPr>
          <p:spPr bwMode="auto">
            <a:xfrm>
              <a:off x="9636126" y="5024438"/>
              <a:ext cx="57150" cy="57150"/>
            </a:xfrm>
            <a:custGeom>
              <a:avLst/>
              <a:gdLst>
                <a:gd name="T0" fmla="*/ 57 w 113"/>
                <a:gd name="T1" fmla="*/ 0 h 113"/>
                <a:gd name="T2" fmla="*/ 0 w 113"/>
                <a:gd name="T3" fmla="*/ 56 h 113"/>
                <a:gd name="T4" fmla="*/ 57 w 113"/>
                <a:gd name="T5" fmla="*/ 113 h 113"/>
                <a:gd name="T6" fmla="*/ 113 w 113"/>
                <a:gd name="T7" fmla="*/ 56 h 113"/>
              </a:gdLst>
              <a:ahLst/>
              <a:cxnLst>
                <a:cxn ang="0">
                  <a:pos x="T0" y="T1"/>
                </a:cxn>
                <a:cxn ang="0">
                  <a:pos x="T2" y="T3"/>
                </a:cxn>
                <a:cxn ang="0">
                  <a:pos x="T4" y="T5"/>
                </a:cxn>
                <a:cxn ang="0">
                  <a:pos x="T6" y="T7"/>
                </a:cxn>
              </a:cxnLst>
              <a:rect l="0" t="0" r="r" b="b"/>
              <a:pathLst>
                <a:path w="113" h="113">
                  <a:moveTo>
                    <a:pt x="57" y="0"/>
                  </a:moveTo>
                  <a:cubicBezTo>
                    <a:pt x="25" y="0"/>
                    <a:pt x="0" y="25"/>
                    <a:pt x="0" y="56"/>
                  </a:cubicBezTo>
                  <a:cubicBezTo>
                    <a:pt x="0" y="88"/>
                    <a:pt x="25" y="113"/>
                    <a:pt x="57" y="113"/>
                  </a:cubicBezTo>
                  <a:cubicBezTo>
                    <a:pt x="88" y="113"/>
                    <a:pt x="113" y="88"/>
                    <a:pt x="113" y="56"/>
                  </a:cubicBezTo>
                </a:path>
              </a:pathLst>
            </a:custGeom>
            <a:grp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9" name="International_team" descr="{&quot;Key&quot;:&quot;POWER_USER_SHAPE_ICON&quot;,&quot;Value&quot;:&quot;POWER_USER_SHAPE_ICON_STYLE_1&quot;}">
            <a:extLst>
              <a:ext uri="{FF2B5EF4-FFF2-40B4-BE49-F238E27FC236}">
                <a16:creationId xmlns:a16="http://schemas.microsoft.com/office/drawing/2014/main" id="{D5780C43-E860-EAF7-D157-B58F31ED53F4}"/>
              </a:ext>
            </a:extLst>
          </p:cNvPr>
          <p:cNvGrpSpPr>
            <a:grpSpLocks noChangeAspect="1"/>
          </p:cNvGrpSpPr>
          <p:nvPr/>
        </p:nvGrpSpPr>
        <p:grpSpPr>
          <a:xfrm>
            <a:off x="6466699" y="5085408"/>
            <a:ext cx="479204" cy="678311"/>
            <a:chOff x="4384675" y="2614613"/>
            <a:chExt cx="450850" cy="638176"/>
          </a:xfrm>
          <a:solidFill>
            <a:schemeClr val="bg1"/>
          </a:solidFill>
        </p:grpSpPr>
        <p:sp>
          <p:nvSpPr>
            <p:cNvPr id="140" name="Freeform 106">
              <a:extLst>
                <a:ext uri="{FF2B5EF4-FFF2-40B4-BE49-F238E27FC236}">
                  <a16:creationId xmlns:a16="http://schemas.microsoft.com/office/drawing/2014/main" id="{E26391F6-FA5C-9533-C665-5C525C16EA7B}"/>
                </a:ext>
              </a:extLst>
            </p:cNvPr>
            <p:cNvSpPr>
              <a:spLocks noEditPoints="1"/>
            </p:cNvSpPr>
            <p:nvPr/>
          </p:nvSpPr>
          <p:spPr bwMode="auto">
            <a:xfrm>
              <a:off x="4384675" y="2708276"/>
              <a:ext cx="450850" cy="544513"/>
            </a:xfrm>
            <a:custGeom>
              <a:avLst/>
              <a:gdLst>
                <a:gd name="T0" fmla="*/ 655 w 755"/>
                <a:gd name="T1" fmla="*/ 736 h 911"/>
                <a:gd name="T2" fmla="*/ 211 w 755"/>
                <a:gd name="T3" fmla="*/ 736 h 911"/>
                <a:gd name="T4" fmla="*/ 281 w 755"/>
                <a:gd name="T5" fmla="*/ 203 h 911"/>
                <a:gd name="T6" fmla="*/ 281 w 755"/>
                <a:gd name="T7" fmla="*/ 203 h 911"/>
                <a:gd name="T8" fmla="*/ 198 w 755"/>
                <a:gd name="T9" fmla="*/ 34 h 911"/>
                <a:gd name="T10" fmla="*/ 232 w 755"/>
                <a:gd name="T11" fmla="*/ 185 h 911"/>
                <a:gd name="T12" fmla="*/ 169 w 755"/>
                <a:gd name="T13" fmla="*/ 87 h 911"/>
                <a:gd name="T14" fmla="*/ 149 w 755"/>
                <a:gd name="T15" fmla="*/ 233 h 911"/>
                <a:gd name="T16" fmla="*/ 364 w 755"/>
                <a:gd name="T17" fmla="*/ 87 h 911"/>
                <a:gd name="T18" fmla="*/ 368 w 755"/>
                <a:gd name="T19" fmla="*/ 91 h 911"/>
                <a:gd name="T20" fmla="*/ 377 w 755"/>
                <a:gd name="T21" fmla="*/ 94 h 911"/>
                <a:gd name="T22" fmla="*/ 387 w 755"/>
                <a:gd name="T23" fmla="*/ 91 h 911"/>
                <a:gd name="T24" fmla="*/ 391 w 755"/>
                <a:gd name="T25" fmla="*/ 87 h 911"/>
                <a:gd name="T26" fmla="*/ 490 w 755"/>
                <a:gd name="T27" fmla="*/ 173 h 911"/>
                <a:gd name="T28" fmla="*/ 457 w 755"/>
                <a:gd name="T29" fmla="*/ 87 h 911"/>
                <a:gd name="T30" fmla="*/ 378 w 755"/>
                <a:gd name="T31" fmla="*/ 156 h 911"/>
                <a:gd name="T32" fmla="*/ 298 w 755"/>
                <a:gd name="T33" fmla="*/ 87 h 911"/>
                <a:gd name="T34" fmla="*/ 265 w 755"/>
                <a:gd name="T35" fmla="*/ 173 h 911"/>
                <a:gd name="T36" fmla="*/ 557 w 755"/>
                <a:gd name="T37" fmla="*/ 34 h 911"/>
                <a:gd name="T38" fmla="*/ 606 w 755"/>
                <a:gd name="T39" fmla="*/ 233 h 911"/>
                <a:gd name="T40" fmla="*/ 587 w 755"/>
                <a:gd name="T41" fmla="*/ 87 h 911"/>
                <a:gd name="T42" fmla="*/ 524 w 755"/>
                <a:gd name="T43" fmla="*/ 185 h 911"/>
                <a:gd name="T44" fmla="*/ 557 w 755"/>
                <a:gd name="T45" fmla="*/ 34 h 911"/>
                <a:gd name="T46" fmla="*/ 475 w 755"/>
                <a:gd name="T47" fmla="*/ 203 h 911"/>
                <a:gd name="T48" fmla="*/ 721 w 755"/>
                <a:gd name="T49" fmla="*/ 550 h 911"/>
                <a:gd name="T50" fmla="*/ 575 w 755"/>
                <a:gd name="T51" fmla="*/ 550 h 911"/>
                <a:gd name="T52" fmla="*/ 541 w 755"/>
                <a:gd name="T53" fmla="*/ 550 h 911"/>
                <a:gd name="T54" fmla="*/ 394 w 755"/>
                <a:gd name="T55" fmla="*/ 876 h 911"/>
                <a:gd name="T56" fmla="*/ 394 w 755"/>
                <a:gd name="T57" fmla="*/ 876 h 911"/>
                <a:gd name="T58" fmla="*/ 247 w 755"/>
                <a:gd name="T59" fmla="*/ 736 h 911"/>
                <a:gd name="T60" fmla="*/ 361 w 755"/>
                <a:gd name="T61" fmla="*/ 550 h 911"/>
                <a:gd name="T62" fmla="*/ 214 w 755"/>
                <a:gd name="T63" fmla="*/ 550 h 911"/>
                <a:gd name="T64" fmla="*/ 214 w 755"/>
                <a:gd name="T65" fmla="*/ 517 h 911"/>
                <a:gd name="T66" fmla="*/ 361 w 755"/>
                <a:gd name="T67" fmla="*/ 191 h 911"/>
                <a:gd name="T68" fmla="*/ 361 w 755"/>
                <a:gd name="T69" fmla="*/ 191 h 911"/>
                <a:gd name="T70" fmla="*/ 509 w 755"/>
                <a:gd name="T71" fmla="*/ 330 h 911"/>
                <a:gd name="T72" fmla="*/ 394 w 755"/>
                <a:gd name="T73" fmla="*/ 517 h 911"/>
                <a:gd name="T74" fmla="*/ 541 w 755"/>
                <a:gd name="T75" fmla="*/ 517 h 911"/>
                <a:gd name="T76" fmla="*/ 554 w 755"/>
                <a:gd name="T77" fmla="*/ 364 h 911"/>
                <a:gd name="T78" fmla="*/ 78 w 755"/>
                <a:gd name="T79" fmla="*/ 364 h 911"/>
                <a:gd name="T80" fmla="*/ 34 w 755"/>
                <a:gd name="T81" fmla="*/ 517 h 911"/>
                <a:gd name="T82" fmla="*/ 181 w 755"/>
                <a:gd name="T83" fmla="*/ 550 h 911"/>
                <a:gd name="T84" fmla="*/ 34 w 755"/>
                <a:gd name="T85" fmla="*/ 550 h 911"/>
                <a:gd name="T86" fmla="*/ 702 w 755"/>
                <a:gd name="T87" fmla="*/ 341 h 911"/>
                <a:gd name="T88" fmla="*/ 653 w 755"/>
                <a:gd name="T89" fmla="*/ 208 h 911"/>
                <a:gd name="T90" fmla="*/ 535 w 755"/>
                <a:gd name="T91" fmla="*/ 7 h 911"/>
                <a:gd name="T92" fmla="*/ 406 w 755"/>
                <a:gd name="T93" fmla="*/ 7 h 911"/>
                <a:gd name="T94" fmla="*/ 336 w 755"/>
                <a:gd name="T95" fmla="*/ 0 h 911"/>
                <a:gd name="T96" fmla="*/ 207 w 755"/>
                <a:gd name="T97" fmla="*/ 0 h 911"/>
                <a:gd name="T98" fmla="*/ 123 w 755"/>
                <a:gd name="T99" fmla="*/ 254 h 911"/>
                <a:gd name="T100" fmla="*/ 702 w 755"/>
                <a:gd name="T101" fmla="*/ 727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 h="911">
                  <a:moveTo>
                    <a:pt x="475" y="864"/>
                  </a:moveTo>
                  <a:cubicBezTo>
                    <a:pt x="503" y="833"/>
                    <a:pt x="527" y="789"/>
                    <a:pt x="545" y="736"/>
                  </a:cubicBezTo>
                  <a:lnTo>
                    <a:pt x="655" y="736"/>
                  </a:lnTo>
                  <a:cubicBezTo>
                    <a:pt x="611" y="797"/>
                    <a:pt x="548" y="842"/>
                    <a:pt x="475" y="864"/>
                  </a:cubicBezTo>
                  <a:close/>
                  <a:moveTo>
                    <a:pt x="100" y="736"/>
                  </a:moveTo>
                  <a:lnTo>
                    <a:pt x="211" y="736"/>
                  </a:lnTo>
                  <a:cubicBezTo>
                    <a:pt x="228" y="789"/>
                    <a:pt x="252" y="833"/>
                    <a:pt x="281" y="864"/>
                  </a:cubicBezTo>
                  <a:cubicBezTo>
                    <a:pt x="207" y="842"/>
                    <a:pt x="144" y="797"/>
                    <a:pt x="100" y="736"/>
                  </a:cubicBezTo>
                  <a:close/>
                  <a:moveTo>
                    <a:pt x="281" y="203"/>
                  </a:moveTo>
                  <a:cubicBezTo>
                    <a:pt x="252" y="234"/>
                    <a:pt x="228" y="277"/>
                    <a:pt x="211" y="330"/>
                  </a:cubicBezTo>
                  <a:lnTo>
                    <a:pt x="100" y="330"/>
                  </a:lnTo>
                  <a:cubicBezTo>
                    <a:pt x="144" y="270"/>
                    <a:pt x="207" y="225"/>
                    <a:pt x="281" y="203"/>
                  </a:cubicBezTo>
                  <a:close/>
                  <a:moveTo>
                    <a:pt x="136" y="208"/>
                  </a:moveTo>
                  <a:lnTo>
                    <a:pt x="136" y="104"/>
                  </a:lnTo>
                  <a:cubicBezTo>
                    <a:pt x="136" y="68"/>
                    <a:pt x="163" y="38"/>
                    <a:pt x="198" y="34"/>
                  </a:cubicBezTo>
                  <a:lnTo>
                    <a:pt x="234" y="85"/>
                  </a:lnTo>
                  <a:cubicBezTo>
                    <a:pt x="232" y="91"/>
                    <a:pt x="232" y="98"/>
                    <a:pt x="232" y="104"/>
                  </a:cubicBezTo>
                  <a:lnTo>
                    <a:pt x="232" y="185"/>
                  </a:lnTo>
                  <a:cubicBezTo>
                    <a:pt x="216" y="192"/>
                    <a:pt x="200" y="200"/>
                    <a:pt x="185" y="209"/>
                  </a:cubicBezTo>
                  <a:lnTo>
                    <a:pt x="185" y="103"/>
                  </a:lnTo>
                  <a:cubicBezTo>
                    <a:pt x="185" y="94"/>
                    <a:pt x="178" y="87"/>
                    <a:pt x="169" y="87"/>
                  </a:cubicBezTo>
                  <a:cubicBezTo>
                    <a:pt x="159" y="87"/>
                    <a:pt x="152" y="94"/>
                    <a:pt x="152" y="103"/>
                  </a:cubicBezTo>
                  <a:lnTo>
                    <a:pt x="152" y="231"/>
                  </a:lnTo>
                  <a:cubicBezTo>
                    <a:pt x="151" y="231"/>
                    <a:pt x="150" y="232"/>
                    <a:pt x="149" y="233"/>
                  </a:cubicBezTo>
                  <a:cubicBezTo>
                    <a:pt x="141" y="227"/>
                    <a:pt x="136" y="218"/>
                    <a:pt x="136" y="208"/>
                  </a:cubicBezTo>
                  <a:close/>
                  <a:moveTo>
                    <a:pt x="327" y="34"/>
                  </a:moveTo>
                  <a:lnTo>
                    <a:pt x="364" y="87"/>
                  </a:lnTo>
                  <a:cubicBezTo>
                    <a:pt x="365" y="88"/>
                    <a:pt x="365" y="88"/>
                    <a:pt x="366" y="89"/>
                  </a:cubicBezTo>
                  <a:cubicBezTo>
                    <a:pt x="367" y="89"/>
                    <a:pt x="367" y="90"/>
                    <a:pt x="368" y="91"/>
                  </a:cubicBezTo>
                  <a:cubicBezTo>
                    <a:pt x="368" y="91"/>
                    <a:pt x="368" y="91"/>
                    <a:pt x="368" y="91"/>
                  </a:cubicBezTo>
                  <a:cubicBezTo>
                    <a:pt x="370" y="92"/>
                    <a:pt x="371" y="92"/>
                    <a:pt x="372" y="93"/>
                  </a:cubicBezTo>
                  <a:cubicBezTo>
                    <a:pt x="373" y="93"/>
                    <a:pt x="374" y="93"/>
                    <a:pt x="375" y="94"/>
                  </a:cubicBezTo>
                  <a:cubicBezTo>
                    <a:pt x="375" y="94"/>
                    <a:pt x="376" y="94"/>
                    <a:pt x="377" y="94"/>
                  </a:cubicBezTo>
                  <a:cubicBezTo>
                    <a:pt x="378" y="94"/>
                    <a:pt x="380" y="94"/>
                    <a:pt x="381" y="94"/>
                  </a:cubicBezTo>
                  <a:cubicBezTo>
                    <a:pt x="382" y="93"/>
                    <a:pt x="382" y="93"/>
                    <a:pt x="383" y="93"/>
                  </a:cubicBezTo>
                  <a:cubicBezTo>
                    <a:pt x="384" y="92"/>
                    <a:pt x="386" y="92"/>
                    <a:pt x="387" y="91"/>
                  </a:cubicBezTo>
                  <a:cubicBezTo>
                    <a:pt x="387" y="91"/>
                    <a:pt x="387" y="91"/>
                    <a:pt x="387" y="91"/>
                  </a:cubicBezTo>
                  <a:cubicBezTo>
                    <a:pt x="388" y="90"/>
                    <a:pt x="389" y="90"/>
                    <a:pt x="389" y="89"/>
                  </a:cubicBezTo>
                  <a:cubicBezTo>
                    <a:pt x="390" y="88"/>
                    <a:pt x="391" y="88"/>
                    <a:pt x="391" y="87"/>
                  </a:cubicBezTo>
                  <a:lnTo>
                    <a:pt x="428" y="34"/>
                  </a:lnTo>
                  <a:cubicBezTo>
                    <a:pt x="463" y="38"/>
                    <a:pt x="490" y="68"/>
                    <a:pt x="490" y="104"/>
                  </a:cubicBezTo>
                  <a:lnTo>
                    <a:pt x="490" y="173"/>
                  </a:lnTo>
                  <a:cubicBezTo>
                    <a:pt x="485" y="171"/>
                    <a:pt x="479" y="170"/>
                    <a:pt x="474" y="168"/>
                  </a:cubicBezTo>
                  <a:lnTo>
                    <a:pt x="474" y="104"/>
                  </a:lnTo>
                  <a:cubicBezTo>
                    <a:pt x="474" y="94"/>
                    <a:pt x="466" y="87"/>
                    <a:pt x="457" y="87"/>
                  </a:cubicBezTo>
                  <a:cubicBezTo>
                    <a:pt x="448" y="87"/>
                    <a:pt x="441" y="94"/>
                    <a:pt x="441" y="104"/>
                  </a:cubicBezTo>
                  <a:lnTo>
                    <a:pt x="441" y="161"/>
                  </a:lnTo>
                  <a:cubicBezTo>
                    <a:pt x="420" y="158"/>
                    <a:pt x="399" y="156"/>
                    <a:pt x="378" y="156"/>
                  </a:cubicBezTo>
                  <a:cubicBezTo>
                    <a:pt x="356" y="156"/>
                    <a:pt x="335" y="158"/>
                    <a:pt x="315" y="161"/>
                  </a:cubicBezTo>
                  <a:lnTo>
                    <a:pt x="315" y="103"/>
                  </a:lnTo>
                  <a:cubicBezTo>
                    <a:pt x="315" y="94"/>
                    <a:pt x="307" y="87"/>
                    <a:pt x="298" y="87"/>
                  </a:cubicBezTo>
                  <a:cubicBezTo>
                    <a:pt x="289" y="87"/>
                    <a:pt x="281" y="94"/>
                    <a:pt x="281" y="103"/>
                  </a:cubicBezTo>
                  <a:lnTo>
                    <a:pt x="281" y="168"/>
                  </a:lnTo>
                  <a:cubicBezTo>
                    <a:pt x="276" y="170"/>
                    <a:pt x="270" y="171"/>
                    <a:pt x="265" y="173"/>
                  </a:cubicBezTo>
                  <a:lnTo>
                    <a:pt x="265" y="104"/>
                  </a:lnTo>
                  <a:cubicBezTo>
                    <a:pt x="265" y="68"/>
                    <a:pt x="292" y="38"/>
                    <a:pt x="327" y="34"/>
                  </a:cubicBezTo>
                  <a:close/>
                  <a:moveTo>
                    <a:pt x="557" y="34"/>
                  </a:moveTo>
                  <a:cubicBezTo>
                    <a:pt x="592" y="38"/>
                    <a:pt x="620" y="68"/>
                    <a:pt x="620" y="104"/>
                  </a:cubicBezTo>
                  <a:lnTo>
                    <a:pt x="620" y="208"/>
                  </a:lnTo>
                  <a:cubicBezTo>
                    <a:pt x="620" y="218"/>
                    <a:pt x="614" y="227"/>
                    <a:pt x="606" y="233"/>
                  </a:cubicBezTo>
                  <a:cubicBezTo>
                    <a:pt x="605" y="232"/>
                    <a:pt x="604" y="231"/>
                    <a:pt x="603" y="231"/>
                  </a:cubicBezTo>
                  <a:lnTo>
                    <a:pt x="603" y="104"/>
                  </a:lnTo>
                  <a:cubicBezTo>
                    <a:pt x="603" y="94"/>
                    <a:pt x="596" y="87"/>
                    <a:pt x="587" y="87"/>
                  </a:cubicBezTo>
                  <a:cubicBezTo>
                    <a:pt x="577" y="87"/>
                    <a:pt x="570" y="94"/>
                    <a:pt x="570" y="104"/>
                  </a:cubicBezTo>
                  <a:lnTo>
                    <a:pt x="570" y="208"/>
                  </a:lnTo>
                  <a:cubicBezTo>
                    <a:pt x="555" y="200"/>
                    <a:pt x="540" y="192"/>
                    <a:pt x="524" y="185"/>
                  </a:cubicBezTo>
                  <a:lnTo>
                    <a:pt x="524" y="104"/>
                  </a:lnTo>
                  <a:cubicBezTo>
                    <a:pt x="524" y="98"/>
                    <a:pt x="523" y="91"/>
                    <a:pt x="522" y="85"/>
                  </a:cubicBezTo>
                  <a:lnTo>
                    <a:pt x="557" y="34"/>
                  </a:lnTo>
                  <a:close/>
                  <a:moveTo>
                    <a:pt x="655" y="330"/>
                  </a:moveTo>
                  <a:lnTo>
                    <a:pt x="545" y="330"/>
                  </a:lnTo>
                  <a:cubicBezTo>
                    <a:pt x="527" y="277"/>
                    <a:pt x="503" y="234"/>
                    <a:pt x="475" y="203"/>
                  </a:cubicBezTo>
                  <a:cubicBezTo>
                    <a:pt x="548" y="225"/>
                    <a:pt x="611" y="270"/>
                    <a:pt x="655" y="330"/>
                  </a:cubicBezTo>
                  <a:close/>
                  <a:moveTo>
                    <a:pt x="575" y="550"/>
                  </a:moveTo>
                  <a:lnTo>
                    <a:pt x="721" y="550"/>
                  </a:lnTo>
                  <a:cubicBezTo>
                    <a:pt x="718" y="605"/>
                    <a:pt x="703" y="657"/>
                    <a:pt x="677" y="703"/>
                  </a:cubicBezTo>
                  <a:lnTo>
                    <a:pt x="554" y="703"/>
                  </a:lnTo>
                  <a:cubicBezTo>
                    <a:pt x="566" y="657"/>
                    <a:pt x="573" y="605"/>
                    <a:pt x="575" y="550"/>
                  </a:cubicBezTo>
                  <a:close/>
                  <a:moveTo>
                    <a:pt x="394" y="703"/>
                  </a:moveTo>
                  <a:lnTo>
                    <a:pt x="394" y="550"/>
                  </a:lnTo>
                  <a:lnTo>
                    <a:pt x="541" y="550"/>
                  </a:lnTo>
                  <a:cubicBezTo>
                    <a:pt x="540" y="605"/>
                    <a:pt x="532" y="657"/>
                    <a:pt x="519" y="703"/>
                  </a:cubicBezTo>
                  <a:lnTo>
                    <a:pt x="394" y="703"/>
                  </a:lnTo>
                  <a:close/>
                  <a:moveTo>
                    <a:pt x="394" y="876"/>
                  </a:moveTo>
                  <a:lnTo>
                    <a:pt x="394" y="736"/>
                  </a:lnTo>
                  <a:lnTo>
                    <a:pt x="509" y="736"/>
                  </a:lnTo>
                  <a:cubicBezTo>
                    <a:pt x="482" y="812"/>
                    <a:pt x="441" y="865"/>
                    <a:pt x="394" y="876"/>
                  </a:cubicBezTo>
                  <a:close/>
                  <a:moveTo>
                    <a:pt x="361" y="736"/>
                  </a:moveTo>
                  <a:lnTo>
                    <a:pt x="361" y="876"/>
                  </a:lnTo>
                  <a:cubicBezTo>
                    <a:pt x="315" y="865"/>
                    <a:pt x="274" y="812"/>
                    <a:pt x="247" y="736"/>
                  </a:cubicBezTo>
                  <a:lnTo>
                    <a:pt x="361" y="736"/>
                  </a:lnTo>
                  <a:close/>
                  <a:moveTo>
                    <a:pt x="214" y="550"/>
                  </a:moveTo>
                  <a:lnTo>
                    <a:pt x="361" y="550"/>
                  </a:lnTo>
                  <a:lnTo>
                    <a:pt x="361" y="703"/>
                  </a:lnTo>
                  <a:lnTo>
                    <a:pt x="236" y="703"/>
                  </a:lnTo>
                  <a:cubicBezTo>
                    <a:pt x="223" y="657"/>
                    <a:pt x="216" y="605"/>
                    <a:pt x="214" y="550"/>
                  </a:cubicBezTo>
                  <a:close/>
                  <a:moveTo>
                    <a:pt x="361" y="364"/>
                  </a:moveTo>
                  <a:lnTo>
                    <a:pt x="361" y="517"/>
                  </a:lnTo>
                  <a:lnTo>
                    <a:pt x="214" y="517"/>
                  </a:lnTo>
                  <a:cubicBezTo>
                    <a:pt x="216" y="462"/>
                    <a:pt x="223" y="410"/>
                    <a:pt x="236" y="364"/>
                  </a:cubicBezTo>
                  <a:lnTo>
                    <a:pt x="361" y="364"/>
                  </a:lnTo>
                  <a:close/>
                  <a:moveTo>
                    <a:pt x="361" y="191"/>
                  </a:moveTo>
                  <a:lnTo>
                    <a:pt x="361" y="330"/>
                  </a:lnTo>
                  <a:lnTo>
                    <a:pt x="247" y="330"/>
                  </a:lnTo>
                  <a:cubicBezTo>
                    <a:pt x="274" y="254"/>
                    <a:pt x="315" y="201"/>
                    <a:pt x="361" y="191"/>
                  </a:cubicBezTo>
                  <a:close/>
                  <a:moveTo>
                    <a:pt x="394" y="330"/>
                  </a:moveTo>
                  <a:lnTo>
                    <a:pt x="394" y="191"/>
                  </a:lnTo>
                  <a:cubicBezTo>
                    <a:pt x="441" y="201"/>
                    <a:pt x="482" y="254"/>
                    <a:pt x="509" y="330"/>
                  </a:cubicBezTo>
                  <a:lnTo>
                    <a:pt x="394" y="330"/>
                  </a:lnTo>
                  <a:close/>
                  <a:moveTo>
                    <a:pt x="541" y="517"/>
                  </a:moveTo>
                  <a:lnTo>
                    <a:pt x="394" y="517"/>
                  </a:lnTo>
                  <a:lnTo>
                    <a:pt x="394" y="364"/>
                  </a:lnTo>
                  <a:lnTo>
                    <a:pt x="519" y="364"/>
                  </a:lnTo>
                  <a:cubicBezTo>
                    <a:pt x="532" y="410"/>
                    <a:pt x="540" y="462"/>
                    <a:pt x="541" y="517"/>
                  </a:cubicBezTo>
                  <a:close/>
                  <a:moveTo>
                    <a:pt x="721" y="517"/>
                  </a:moveTo>
                  <a:lnTo>
                    <a:pt x="575" y="517"/>
                  </a:lnTo>
                  <a:cubicBezTo>
                    <a:pt x="573" y="462"/>
                    <a:pt x="566" y="410"/>
                    <a:pt x="554" y="364"/>
                  </a:cubicBezTo>
                  <a:lnTo>
                    <a:pt x="677" y="364"/>
                  </a:lnTo>
                  <a:cubicBezTo>
                    <a:pt x="703" y="409"/>
                    <a:pt x="718" y="461"/>
                    <a:pt x="721" y="517"/>
                  </a:cubicBezTo>
                  <a:close/>
                  <a:moveTo>
                    <a:pt x="78" y="364"/>
                  </a:moveTo>
                  <a:lnTo>
                    <a:pt x="201" y="364"/>
                  </a:lnTo>
                  <a:cubicBezTo>
                    <a:pt x="189" y="410"/>
                    <a:pt x="182" y="462"/>
                    <a:pt x="181" y="517"/>
                  </a:cubicBezTo>
                  <a:lnTo>
                    <a:pt x="34" y="517"/>
                  </a:lnTo>
                  <a:cubicBezTo>
                    <a:pt x="37" y="461"/>
                    <a:pt x="52" y="409"/>
                    <a:pt x="78" y="364"/>
                  </a:cubicBezTo>
                  <a:close/>
                  <a:moveTo>
                    <a:pt x="34" y="550"/>
                  </a:moveTo>
                  <a:lnTo>
                    <a:pt x="181" y="550"/>
                  </a:lnTo>
                  <a:cubicBezTo>
                    <a:pt x="182" y="605"/>
                    <a:pt x="189" y="657"/>
                    <a:pt x="201" y="703"/>
                  </a:cubicBezTo>
                  <a:lnTo>
                    <a:pt x="78" y="703"/>
                  </a:lnTo>
                  <a:cubicBezTo>
                    <a:pt x="52" y="657"/>
                    <a:pt x="37" y="605"/>
                    <a:pt x="34" y="550"/>
                  </a:cubicBezTo>
                  <a:close/>
                  <a:moveTo>
                    <a:pt x="702" y="726"/>
                  </a:moveTo>
                  <a:cubicBezTo>
                    <a:pt x="736" y="670"/>
                    <a:pt x="755" y="604"/>
                    <a:pt x="755" y="533"/>
                  </a:cubicBezTo>
                  <a:cubicBezTo>
                    <a:pt x="755" y="463"/>
                    <a:pt x="736" y="397"/>
                    <a:pt x="702" y="341"/>
                  </a:cubicBezTo>
                  <a:cubicBezTo>
                    <a:pt x="702" y="340"/>
                    <a:pt x="702" y="340"/>
                    <a:pt x="702" y="340"/>
                  </a:cubicBezTo>
                  <a:cubicBezTo>
                    <a:pt x="683" y="308"/>
                    <a:pt x="659" y="279"/>
                    <a:pt x="632" y="254"/>
                  </a:cubicBezTo>
                  <a:cubicBezTo>
                    <a:pt x="645" y="243"/>
                    <a:pt x="653" y="226"/>
                    <a:pt x="653" y="208"/>
                  </a:cubicBezTo>
                  <a:lnTo>
                    <a:pt x="653" y="104"/>
                  </a:lnTo>
                  <a:cubicBezTo>
                    <a:pt x="653" y="47"/>
                    <a:pt x="606" y="0"/>
                    <a:pt x="549" y="0"/>
                  </a:cubicBezTo>
                  <a:cubicBezTo>
                    <a:pt x="543" y="0"/>
                    <a:pt x="538" y="3"/>
                    <a:pt x="535" y="7"/>
                  </a:cubicBezTo>
                  <a:lnTo>
                    <a:pt x="507" y="48"/>
                  </a:lnTo>
                  <a:cubicBezTo>
                    <a:pt x="488" y="19"/>
                    <a:pt x="456" y="0"/>
                    <a:pt x="420" y="0"/>
                  </a:cubicBezTo>
                  <a:cubicBezTo>
                    <a:pt x="414" y="0"/>
                    <a:pt x="409" y="3"/>
                    <a:pt x="406" y="7"/>
                  </a:cubicBezTo>
                  <a:lnTo>
                    <a:pt x="378" y="48"/>
                  </a:lnTo>
                  <a:lnTo>
                    <a:pt x="349" y="7"/>
                  </a:lnTo>
                  <a:cubicBezTo>
                    <a:pt x="346" y="3"/>
                    <a:pt x="341" y="0"/>
                    <a:pt x="336" y="0"/>
                  </a:cubicBezTo>
                  <a:cubicBezTo>
                    <a:pt x="299" y="0"/>
                    <a:pt x="267" y="19"/>
                    <a:pt x="248" y="48"/>
                  </a:cubicBezTo>
                  <a:lnTo>
                    <a:pt x="220" y="7"/>
                  </a:lnTo>
                  <a:cubicBezTo>
                    <a:pt x="217" y="3"/>
                    <a:pt x="212" y="0"/>
                    <a:pt x="207" y="0"/>
                  </a:cubicBezTo>
                  <a:cubicBezTo>
                    <a:pt x="149" y="0"/>
                    <a:pt x="103" y="47"/>
                    <a:pt x="103" y="104"/>
                  </a:cubicBezTo>
                  <a:lnTo>
                    <a:pt x="103" y="208"/>
                  </a:lnTo>
                  <a:cubicBezTo>
                    <a:pt x="103" y="226"/>
                    <a:pt x="110" y="243"/>
                    <a:pt x="123" y="254"/>
                  </a:cubicBezTo>
                  <a:cubicBezTo>
                    <a:pt x="48" y="324"/>
                    <a:pt x="0" y="423"/>
                    <a:pt x="0" y="533"/>
                  </a:cubicBezTo>
                  <a:cubicBezTo>
                    <a:pt x="0" y="742"/>
                    <a:pt x="169" y="911"/>
                    <a:pt x="378" y="911"/>
                  </a:cubicBezTo>
                  <a:cubicBezTo>
                    <a:pt x="515" y="911"/>
                    <a:pt x="636" y="837"/>
                    <a:pt x="702" y="727"/>
                  </a:cubicBezTo>
                  <a:cubicBezTo>
                    <a:pt x="702" y="726"/>
                    <a:pt x="702" y="726"/>
                    <a:pt x="702" y="7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107">
              <a:extLst>
                <a:ext uri="{FF2B5EF4-FFF2-40B4-BE49-F238E27FC236}">
                  <a16:creationId xmlns:a16="http://schemas.microsoft.com/office/drawing/2014/main" id="{60BC3BFB-9556-9A43-767D-0C9CB673208A}"/>
                </a:ext>
              </a:extLst>
            </p:cNvPr>
            <p:cNvSpPr>
              <a:spLocks noEditPoints="1"/>
            </p:cNvSpPr>
            <p:nvPr/>
          </p:nvSpPr>
          <p:spPr bwMode="auto">
            <a:xfrm>
              <a:off x="4486275" y="2614613"/>
              <a:ext cx="247650" cy="95250"/>
            </a:xfrm>
            <a:custGeom>
              <a:avLst/>
              <a:gdLst>
                <a:gd name="T0" fmla="*/ 78 w 416"/>
                <a:gd name="T1" fmla="*/ 34 h 158"/>
                <a:gd name="T2" fmla="*/ 124 w 416"/>
                <a:gd name="T3" fmla="*/ 79 h 158"/>
                <a:gd name="T4" fmla="*/ 78 w 416"/>
                <a:gd name="T5" fmla="*/ 125 h 158"/>
                <a:gd name="T6" fmla="*/ 33 w 416"/>
                <a:gd name="T7" fmla="*/ 79 h 158"/>
                <a:gd name="T8" fmla="*/ 78 w 416"/>
                <a:gd name="T9" fmla="*/ 34 h 158"/>
                <a:gd name="T10" fmla="*/ 208 w 416"/>
                <a:gd name="T11" fmla="*/ 34 h 158"/>
                <a:gd name="T12" fmla="*/ 253 w 416"/>
                <a:gd name="T13" fmla="*/ 79 h 158"/>
                <a:gd name="T14" fmla="*/ 208 w 416"/>
                <a:gd name="T15" fmla="*/ 125 h 158"/>
                <a:gd name="T16" fmla="*/ 162 w 416"/>
                <a:gd name="T17" fmla="*/ 79 h 158"/>
                <a:gd name="T18" fmla="*/ 208 w 416"/>
                <a:gd name="T19" fmla="*/ 34 h 158"/>
                <a:gd name="T20" fmla="*/ 337 w 416"/>
                <a:gd name="T21" fmla="*/ 34 h 158"/>
                <a:gd name="T22" fmla="*/ 382 w 416"/>
                <a:gd name="T23" fmla="*/ 79 h 158"/>
                <a:gd name="T24" fmla="*/ 337 w 416"/>
                <a:gd name="T25" fmla="*/ 125 h 158"/>
                <a:gd name="T26" fmla="*/ 291 w 416"/>
                <a:gd name="T27" fmla="*/ 79 h 158"/>
                <a:gd name="T28" fmla="*/ 337 w 416"/>
                <a:gd name="T29" fmla="*/ 34 h 158"/>
                <a:gd name="T30" fmla="*/ 78 w 416"/>
                <a:gd name="T31" fmla="*/ 158 h 158"/>
                <a:gd name="T32" fmla="*/ 143 w 416"/>
                <a:gd name="T33" fmla="*/ 124 h 158"/>
                <a:gd name="T34" fmla="*/ 208 w 416"/>
                <a:gd name="T35" fmla="*/ 158 h 158"/>
                <a:gd name="T36" fmla="*/ 272 w 416"/>
                <a:gd name="T37" fmla="*/ 124 h 158"/>
                <a:gd name="T38" fmla="*/ 337 w 416"/>
                <a:gd name="T39" fmla="*/ 158 h 158"/>
                <a:gd name="T40" fmla="*/ 416 w 416"/>
                <a:gd name="T41" fmla="*/ 79 h 158"/>
                <a:gd name="T42" fmla="*/ 337 w 416"/>
                <a:gd name="T43" fmla="*/ 0 h 158"/>
                <a:gd name="T44" fmla="*/ 272 w 416"/>
                <a:gd name="T45" fmla="*/ 34 h 158"/>
                <a:gd name="T46" fmla="*/ 208 w 416"/>
                <a:gd name="T47" fmla="*/ 0 h 158"/>
                <a:gd name="T48" fmla="*/ 143 w 416"/>
                <a:gd name="T49" fmla="*/ 34 h 158"/>
                <a:gd name="T50" fmla="*/ 78 w 416"/>
                <a:gd name="T51" fmla="*/ 0 h 158"/>
                <a:gd name="T52" fmla="*/ 0 w 416"/>
                <a:gd name="T53" fmla="*/ 79 h 158"/>
                <a:gd name="T54" fmla="*/ 78 w 416"/>
                <a:gd name="T5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6" h="158">
                  <a:moveTo>
                    <a:pt x="78" y="34"/>
                  </a:moveTo>
                  <a:cubicBezTo>
                    <a:pt x="104" y="34"/>
                    <a:pt x="124" y="54"/>
                    <a:pt x="124" y="79"/>
                  </a:cubicBezTo>
                  <a:cubicBezTo>
                    <a:pt x="124" y="104"/>
                    <a:pt x="104" y="125"/>
                    <a:pt x="78" y="125"/>
                  </a:cubicBezTo>
                  <a:cubicBezTo>
                    <a:pt x="53" y="125"/>
                    <a:pt x="33" y="104"/>
                    <a:pt x="33" y="79"/>
                  </a:cubicBezTo>
                  <a:cubicBezTo>
                    <a:pt x="33" y="54"/>
                    <a:pt x="53" y="34"/>
                    <a:pt x="78" y="34"/>
                  </a:cubicBezTo>
                  <a:close/>
                  <a:moveTo>
                    <a:pt x="208" y="34"/>
                  </a:moveTo>
                  <a:cubicBezTo>
                    <a:pt x="233" y="34"/>
                    <a:pt x="253" y="54"/>
                    <a:pt x="253" y="79"/>
                  </a:cubicBezTo>
                  <a:cubicBezTo>
                    <a:pt x="253" y="104"/>
                    <a:pt x="233" y="125"/>
                    <a:pt x="208" y="125"/>
                  </a:cubicBezTo>
                  <a:cubicBezTo>
                    <a:pt x="183" y="125"/>
                    <a:pt x="162" y="104"/>
                    <a:pt x="162" y="79"/>
                  </a:cubicBezTo>
                  <a:cubicBezTo>
                    <a:pt x="162" y="54"/>
                    <a:pt x="183" y="34"/>
                    <a:pt x="208" y="34"/>
                  </a:cubicBezTo>
                  <a:close/>
                  <a:moveTo>
                    <a:pt x="337" y="34"/>
                  </a:moveTo>
                  <a:cubicBezTo>
                    <a:pt x="362" y="34"/>
                    <a:pt x="382" y="54"/>
                    <a:pt x="382" y="79"/>
                  </a:cubicBezTo>
                  <a:cubicBezTo>
                    <a:pt x="382" y="104"/>
                    <a:pt x="362" y="125"/>
                    <a:pt x="337" y="125"/>
                  </a:cubicBezTo>
                  <a:cubicBezTo>
                    <a:pt x="312" y="125"/>
                    <a:pt x="291" y="104"/>
                    <a:pt x="291" y="79"/>
                  </a:cubicBezTo>
                  <a:cubicBezTo>
                    <a:pt x="291" y="54"/>
                    <a:pt x="312" y="34"/>
                    <a:pt x="337" y="34"/>
                  </a:cubicBezTo>
                  <a:close/>
                  <a:moveTo>
                    <a:pt x="78" y="158"/>
                  </a:moveTo>
                  <a:cubicBezTo>
                    <a:pt x="105" y="158"/>
                    <a:pt x="129" y="145"/>
                    <a:pt x="143" y="124"/>
                  </a:cubicBezTo>
                  <a:cubicBezTo>
                    <a:pt x="157" y="145"/>
                    <a:pt x="181" y="158"/>
                    <a:pt x="208" y="158"/>
                  </a:cubicBezTo>
                  <a:cubicBezTo>
                    <a:pt x="234" y="158"/>
                    <a:pt x="258" y="145"/>
                    <a:pt x="272" y="124"/>
                  </a:cubicBezTo>
                  <a:cubicBezTo>
                    <a:pt x="287" y="145"/>
                    <a:pt x="310" y="158"/>
                    <a:pt x="337" y="158"/>
                  </a:cubicBezTo>
                  <a:cubicBezTo>
                    <a:pt x="380" y="158"/>
                    <a:pt x="416" y="123"/>
                    <a:pt x="416" y="79"/>
                  </a:cubicBezTo>
                  <a:cubicBezTo>
                    <a:pt x="416" y="36"/>
                    <a:pt x="380" y="0"/>
                    <a:pt x="337" y="0"/>
                  </a:cubicBezTo>
                  <a:cubicBezTo>
                    <a:pt x="310" y="0"/>
                    <a:pt x="287" y="14"/>
                    <a:pt x="272" y="34"/>
                  </a:cubicBezTo>
                  <a:cubicBezTo>
                    <a:pt x="258" y="14"/>
                    <a:pt x="234" y="0"/>
                    <a:pt x="208" y="0"/>
                  </a:cubicBezTo>
                  <a:cubicBezTo>
                    <a:pt x="181" y="0"/>
                    <a:pt x="157" y="14"/>
                    <a:pt x="143" y="34"/>
                  </a:cubicBezTo>
                  <a:cubicBezTo>
                    <a:pt x="129" y="14"/>
                    <a:pt x="105" y="0"/>
                    <a:pt x="78" y="0"/>
                  </a:cubicBezTo>
                  <a:cubicBezTo>
                    <a:pt x="35" y="0"/>
                    <a:pt x="0" y="36"/>
                    <a:pt x="0" y="79"/>
                  </a:cubicBezTo>
                  <a:cubicBezTo>
                    <a:pt x="0" y="123"/>
                    <a:pt x="35" y="158"/>
                    <a:pt x="78" y="1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2" name="International3" descr="{&quot;Key&quot;:&quot;POWER_USER_SHAPE_ICON&quot;,&quot;Value&quot;:&quot;POWER_USER_SHAPE_ICON_STYLE_1&quot;}">
            <a:extLst>
              <a:ext uri="{FF2B5EF4-FFF2-40B4-BE49-F238E27FC236}">
                <a16:creationId xmlns:a16="http://schemas.microsoft.com/office/drawing/2014/main" id="{DF3D5494-00D3-0DC6-5D75-C5CDD519787A}"/>
              </a:ext>
            </a:extLst>
          </p:cNvPr>
          <p:cNvGrpSpPr>
            <a:grpSpLocks noChangeAspect="1"/>
          </p:cNvGrpSpPr>
          <p:nvPr/>
        </p:nvGrpSpPr>
        <p:grpSpPr>
          <a:xfrm>
            <a:off x="6405665" y="3560733"/>
            <a:ext cx="657182" cy="691636"/>
            <a:chOff x="4316413" y="3011488"/>
            <a:chExt cx="817562" cy="860425"/>
          </a:xfrm>
        </p:grpSpPr>
        <p:sp>
          <p:nvSpPr>
            <p:cNvPr id="143" name="Freeform 94">
              <a:extLst>
                <a:ext uri="{FF2B5EF4-FFF2-40B4-BE49-F238E27FC236}">
                  <a16:creationId xmlns:a16="http://schemas.microsoft.com/office/drawing/2014/main" id="{79F7FAA0-1195-F1F5-264D-E05C7F81B8F5}"/>
                </a:ext>
              </a:extLst>
            </p:cNvPr>
            <p:cNvSpPr>
              <a:spLocks/>
            </p:cNvSpPr>
            <p:nvPr/>
          </p:nvSpPr>
          <p:spPr bwMode="auto">
            <a:xfrm>
              <a:off x="4656138" y="3616325"/>
              <a:ext cx="171450" cy="188913"/>
            </a:xfrm>
            <a:custGeom>
              <a:avLst/>
              <a:gdLst>
                <a:gd name="T0" fmla="*/ 97 w 227"/>
                <a:gd name="T1" fmla="*/ 164 h 252"/>
                <a:gd name="T2" fmla="*/ 112 w 227"/>
                <a:gd name="T3" fmla="*/ 252 h 252"/>
                <a:gd name="T4" fmla="*/ 161 w 227"/>
                <a:gd name="T5" fmla="*/ 231 h 252"/>
                <a:gd name="T6" fmla="*/ 227 w 227"/>
                <a:gd name="T7" fmla="*/ 90 h 252"/>
                <a:gd name="T8" fmla="*/ 163 w 227"/>
                <a:gd name="T9" fmla="*/ 24 h 252"/>
                <a:gd name="T10" fmla="*/ 95 w 227"/>
                <a:gd name="T11" fmla="*/ 0 h 252"/>
                <a:gd name="T12" fmla="*/ 35 w 227"/>
                <a:gd name="T13" fmla="*/ 4 h 252"/>
                <a:gd name="T14" fmla="*/ 0 w 227"/>
                <a:gd name="T15" fmla="*/ 87 h 252"/>
                <a:gd name="T16" fmla="*/ 75 w 227"/>
                <a:gd name="T17" fmla="*/ 116 h 252"/>
                <a:gd name="T18" fmla="*/ 97 w 227"/>
                <a:gd name="T19"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52">
                  <a:moveTo>
                    <a:pt x="97" y="164"/>
                  </a:moveTo>
                  <a:lnTo>
                    <a:pt x="112" y="252"/>
                  </a:lnTo>
                  <a:lnTo>
                    <a:pt x="161" y="231"/>
                  </a:lnTo>
                  <a:lnTo>
                    <a:pt x="227" y="90"/>
                  </a:lnTo>
                  <a:lnTo>
                    <a:pt x="163" y="24"/>
                  </a:lnTo>
                  <a:lnTo>
                    <a:pt x="95" y="0"/>
                  </a:lnTo>
                  <a:lnTo>
                    <a:pt x="35" y="4"/>
                  </a:lnTo>
                  <a:lnTo>
                    <a:pt x="0" y="87"/>
                  </a:lnTo>
                  <a:lnTo>
                    <a:pt x="75" y="116"/>
                  </a:lnTo>
                  <a:lnTo>
                    <a:pt x="97" y="164"/>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95">
              <a:extLst>
                <a:ext uri="{FF2B5EF4-FFF2-40B4-BE49-F238E27FC236}">
                  <a16:creationId xmlns:a16="http://schemas.microsoft.com/office/drawing/2014/main" id="{D62EADDB-D30F-BCAF-3E99-FF1934163149}"/>
                </a:ext>
              </a:extLst>
            </p:cNvPr>
            <p:cNvSpPr>
              <a:spLocks/>
            </p:cNvSpPr>
            <p:nvPr/>
          </p:nvSpPr>
          <p:spPr bwMode="auto">
            <a:xfrm>
              <a:off x="4676775" y="3430588"/>
              <a:ext cx="457200" cy="239713"/>
            </a:xfrm>
            <a:custGeom>
              <a:avLst/>
              <a:gdLst>
                <a:gd name="T0" fmla="*/ 291 w 609"/>
                <a:gd name="T1" fmla="*/ 19 h 318"/>
                <a:gd name="T2" fmla="*/ 360 w 609"/>
                <a:gd name="T3" fmla="*/ 0 h 318"/>
                <a:gd name="T4" fmla="*/ 609 w 609"/>
                <a:gd name="T5" fmla="*/ 41 h 318"/>
                <a:gd name="T6" fmla="*/ 582 w 609"/>
                <a:gd name="T7" fmla="*/ 82 h 318"/>
                <a:gd name="T8" fmla="*/ 519 w 609"/>
                <a:gd name="T9" fmla="*/ 102 h 318"/>
                <a:gd name="T10" fmla="*/ 520 w 609"/>
                <a:gd name="T11" fmla="*/ 136 h 318"/>
                <a:gd name="T12" fmla="*/ 474 w 609"/>
                <a:gd name="T13" fmla="*/ 186 h 318"/>
                <a:gd name="T14" fmla="*/ 457 w 609"/>
                <a:gd name="T15" fmla="*/ 247 h 318"/>
                <a:gd name="T16" fmla="*/ 360 w 609"/>
                <a:gd name="T17" fmla="*/ 275 h 318"/>
                <a:gd name="T18" fmla="*/ 321 w 609"/>
                <a:gd name="T19" fmla="*/ 318 h 318"/>
                <a:gd name="T20" fmla="*/ 247 w 609"/>
                <a:gd name="T21" fmla="*/ 253 h 318"/>
                <a:gd name="T22" fmla="*/ 217 w 609"/>
                <a:gd name="T23" fmla="*/ 265 h 318"/>
                <a:gd name="T24" fmla="*/ 177 w 609"/>
                <a:gd name="T25" fmla="*/ 219 h 318"/>
                <a:gd name="T26" fmla="*/ 137 w 609"/>
                <a:gd name="T27" fmla="*/ 185 h 318"/>
                <a:gd name="T28" fmla="*/ 96 w 609"/>
                <a:gd name="T29" fmla="*/ 181 h 318"/>
                <a:gd name="T30" fmla="*/ 76 w 609"/>
                <a:gd name="T31" fmla="*/ 169 h 318"/>
                <a:gd name="T32" fmla="*/ 50 w 609"/>
                <a:gd name="T33" fmla="*/ 192 h 318"/>
                <a:gd name="T34" fmla="*/ 15 w 609"/>
                <a:gd name="T35" fmla="*/ 194 h 318"/>
                <a:gd name="T36" fmla="*/ 0 w 609"/>
                <a:gd name="T37" fmla="*/ 161 h 318"/>
                <a:gd name="T38" fmla="*/ 70 w 609"/>
                <a:gd name="T39" fmla="*/ 121 h 318"/>
                <a:gd name="T40" fmla="*/ 126 w 609"/>
                <a:gd name="T41" fmla="*/ 111 h 318"/>
                <a:gd name="T42" fmla="*/ 107 w 609"/>
                <a:gd name="T43" fmla="*/ 102 h 318"/>
                <a:gd name="T44" fmla="*/ 53 w 609"/>
                <a:gd name="T45" fmla="*/ 98 h 318"/>
                <a:gd name="T46" fmla="*/ 86 w 609"/>
                <a:gd name="T47" fmla="*/ 55 h 318"/>
                <a:gd name="T48" fmla="*/ 150 w 609"/>
                <a:gd name="T49" fmla="*/ 34 h 318"/>
                <a:gd name="T50" fmla="*/ 171 w 609"/>
                <a:gd name="T51" fmla="*/ 39 h 318"/>
                <a:gd name="T52" fmla="*/ 210 w 609"/>
                <a:gd name="T53" fmla="*/ 3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318">
                  <a:moveTo>
                    <a:pt x="291" y="19"/>
                  </a:moveTo>
                  <a:lnTo>
                    <a:pt x="360" y="0"/>
                  </a:lnTo>
                  <a:lnTo>
                    <a:pt x="609" y="41"/>
                  </a:lnTo>
                  <a:lnTo>
                    <a:pt x="582" y="82"/>
                  </a:lnTo>
                  <a:lnTo>
                    <a:pt x="519" y="102"/>
                  </a:lnTo>
                  <a:lnTo>
                    <a:pt x="520" y="136"/>
                  </a:lnTo>
                  <a:lnTo>
                    <a:pt x="474" y="186"/>
                  </a:lnTo>
                  <a:lnTo>
                    <a:pt x="457" y="247"/>
                  </a:lnTo>
                  <a:lnTo>
                    <a:pt x="360" y="275"/>
                  </a:lnTo>
                  <a:lnTo>
                    <a:pt x="321" y="318"/>
                  </a:lnTo>
                  <a:lnTo>
                    <a:pt x="247" y="253"/>
                  </a:lnTo>
                  <a:lnTo>
                    <a:pt x="217" y="265"/>
                  </a:lnTo>
                  <a:lnTo>
                    <a:pt x="177" y="219"/>
                  </a:lnTo>
                  <a:lnTo>
                    <a:pt x="137" y="185"/>
                  </a:lnTo>
                  <a:lnTo>
                    <a:pt x="96" y="181"/>
                  </a:lnTo>
                  <a:lnTo>
                    <a:pt x="76" y="169"/>
                  </a:lnTo>
                  <a:lnTo>
                    <a:pt x="50" y="192"/>
                  </a:lnTo>
                  <a:lnTo>
                    <a:pt x="15" y="194"/>
                  </a:lnTo>
                  <a:lnTo>
                    <a:pt x="0" y="161"/>
                  </a:lnTo>
                  <a:lnTo>
                    <a:pt x="70" y="121"/>
                  </a:lnTo>
                  <a:lnTo>
                    <a:pt x="126" y="111"/>
                  </a:lnTo>
                  <a:lnTo>
                    <a:pt x="107" y="102"/>
                  </a:lnTo>
                  <a:lnTo>
                    <a:pt x="53" y="98"/>
                  </a:lnTo>
                  <a:lnTo>
                    <a:pt x="86" y="55"/>
                  </a:lnTo>
                  <a:lnTo>
                    <a:pt x="150" y="34"/>
                  </a:lnTo>
                  <a:lnTo>
                    <a:pt x="171" y="39"/>
                  </a:lnTo>
                  <a:lnTo>
                    <a:pt x="210" y="30"/>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96">
              <a:extLst>
                <a:ext uri="{FF2B5EF4-FFF2-40B4-BE49-F238E27FC236}">
                  <a16:creationId xmlns:a16="http://schemas.microsoft.com/office/drawing/2014/main" id="{2F88677B-3E91-FCF3-2F18-4A6FED210AE8}"/>
                </a:ext>
              </a:extLst>
            </p:cNvPr>
            <p:cNvSpPr>
              <a:spLocks/>
            </p:cNvSpPr>
            <p:nvPr/>
          </p:nvSpPr>
          <p:spPr bwMode="auto">
            <a:xfrm>
              <a:off x="4316413" y="3433763"/>
              <a:ext cx="330200" cy="438150"/>
            </a:xfrm>
            <a:custGeom>
              <a:avLst/>
              <a:gdLst>
                <a:gd name="T0" fmla="*/ 151 w 439"/>
                <a:gd name="T1" fmla="*/ 267 h 581"/>
                <a:gd name="T2" fmla="*/ 195 w 439"/>
                <a:gd name="T3" fmla="*/ 253 h 581"/>
                <a:gd name="T4" fmla="*/ 207 w 439"/>
                <a:gd name="T5" fmla="*/ 268 h 581"/>
                <a:gd name="T6" fmla="*/ 217 w 439"/>
                <a:gd name="T7" fmla="*/ 264 h 581"/>
                <a:gd name="T8" fmla="*/ 235 w 439"/>
                <a:gd name="T9" fmla="*/ 227 h 581"/>
                <a:gd name="T10" fmla="*/ 307 w 439"/>
                <a:gd name="T11" fmla="*/ 190 h 581"/>
                <a:gd name="T12" fmla="*/ 300 w 439"/>
                <a:gd name="T13" fmla="*/ 146 h 581"/>
                <a:gd name="T14" fmla="*/ 233 w 439"/>
                <a:gd name="T15" fmla="*/ 132 h 581"/>
                <a:gd name="T16" fmla="*/ 252 w 439"/>
                <a:gd name="T17" fmla="*/ 110 h 581"/>
                <a:gd name="T18" fmla="*/ 290 w 439"/>
                <a:gd name="T19" fmla="*/ 102 h 581"/>
                <a:gd name="T20" fmla="*/ 314 w 439"/>
                <a:gd name="T21" fmla="*/ 88 h 581"/>
                <a:gd name="T22" fmla="*/ 344 w 439"/>
                <a:gd name="T23" fmla="*/ 108 h 581"/>
                <a:gd name="T24" fmla="*/ 359 w 439"/>
                <a:gd name="T25" fmla="*/ 145 h 581"/>
                <a:gd name="T26" fmla="*/ 423 w 439"/>
                <a:gd name="T27" fmla="*/ 111 h 581"/>
                <a:gd name="T28" fmla="*/ 433 w 439"/>
                <a:gd name="T29" fmla="*/ 102 h 581"/>
                <a:gd name="T30" fmla="*/ 439 w 439"/>
                <a:gd name="T31" fmla="*/ 55 h 581"/>
                <a:gd name="T32" fmla="*/ 296 w 439"/>
                <a:gd name="T33" fmla="*/ 12 h 581"/>
                <a:gd name="T34" fmla="*/ 161 w 439"/>
                <a:gd name="T35" fmla="*/ 0 h 581"/>
                <a:gd name="T36" fmla="*/ 0 w 439"/>
                <a:gd name="T37" fmla="*/ 58 h 581"/>
                <a:gd name="T38" fmla="*/ 8 w 439"/>
                <a:gd name="T39" fmla="*/ 109 h 581"/>
                <a:gd name="T40" fmla="*/ 109 w 439"/>
                <a:gd name="T41" fmla="*/ 130 h 581"/>
                <a:gd name="T42" fmla="*/ 97 w 439"/>
                <a:gd name="T43" fmla="*/ 180 h 581"/>
                <a:gd name="T44" fmla="*/ 82 w 439"/>
                <a:gd name="T45" fmla="*/ 238 h 581"/>
                <a:gd name="T46" fmla="*/ 90 w 439"/>
                <a:gd name="T47" fmla="*/ 289 h 581"/>
                <a:gd name="T48" fmla="*/ 185 w 439"/>
                <a:gd name="T49" fmla="*/ 360 h 581"/>
                <a:gd name="T50" fmla="*/ 166 w 439"/>
                <a:gd name="T51" fmla="*/ 379 h 581"/>
                <a:gd name="T52" fmla="*/ 244 w 439"/>
                <a:gd name="T53" fmla="*/ 570 h 581"/>
                <a:gd name="T54" fmla="*/ 277 w 439"/>
                <a:gd name="T55" fmla="*/ 581 h 581"/>
                <a:gd name="T56" fmla="*/ 284 w 439"/>
                <a:gd name="T57" fmla="*/ 527 h 581"/>
                <a:gd name="T58" fmla="*/ 362 w 439"/>
                <a:gd name="T59" fmla="*/ 390 h 581"/>
                <a:gd name="T60" fmla="*/ 236 w 439"/>
                <a:gd name="T61" fmla="*/ 327 h 581"/>
                <a:gd name="T62" fmla="*/ 211 w 439"/>
                <a:gd name="T63" fmla="*/ 327 h 581"/>
                <a:gd name="T64" fmla="*/ 151 w 439"/>
                <a:gd name="T65" fmla="*/ 26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9" h="581">
                  <a:moveTo>
                    <a:pt x="151" y="267"/>
                  </a:moveTo>
                  <a:lnTo>
                    <a:pt x="195" y="253"/>
                  </a:lnTo>
                  <a:lnTo>
                    <a:pt x="207" y="268"/>
                  </a:lnTo>
                  <a:lnTo>
                    <a:pt x="217" y="264"/>
                  </a:lnTo>
                  <a:lnTo>
                    <a:pt x="235" y="227"/>
                  </a:lnTo>
                  <a:lnTo>
                    <a:pt x="307" y="190"/>
                  </a:lnTo>
                  <a:lnTo>
                    <a:pt x="300" y="146"/>
                  </a:lnTo>
                  <a:lnTo>
                    <a:pt x="233" y="132"/>
                  </a:lnTo>
                  <a:lnTo>
                    <a:pt x="252" y="110"/>
                  </a:lnTo>
                  <a:lnTo>
                    <a:pt x="290" y="102"/>
                  </a:lnTo>
                  <a:lnTo>
                    <a:pt x="314" y="88"/>
                  </a:lnTo>
                  <a:lnTo>
                    <a:pt x="344" y="108"/>
                  </a:lnTo>
                  <a:lnTo>
                    <a:pt x="359" y="145"/>
                  </a:lnTo>
                  <a:lnTo>
                    <a:pt x="423" y="111"/>
                  </a:lnTo>
                  <a:cubicBezTo>
                    <a:pt x="423" y="111"/>
                    <a:pt x="433" y="108"/>
                    <a:pt x="433" y="102"/>
                  </a:cubicBezTo>
                  <a:lnTo>
                    <a:pt x="439" y="55"/>
                  </a:lnTo>
                  <a:lnTo>
                    <a:pt x="296" y="12"/>
                  </a:lnTo>
                  <a:lnTo>
                    <a:pt x="161" y="0"/>
                  </a:lnTo>
                  <a:lnTo>
                    <a:pt x="0" y="58"/>
                  </a:lnTo>
                  <a:lnTo>
                    <a:pt x="8" y="109"/>
                  </a:lnTo>
                  <a:lnTo>
                    <a:pt x="109" y="130"/>
                  </a:lnTo>
                  <a:cubicBezTo>
                    <a:pt x="109" y="148"/>
                    <a:pt x="107" y="173"/>
                    <a:pt x="97" y="180"/>
                  </a:cubicBezTo>
                  <a:cubicBezTo>
                    <a:pt x="89" y="185"/>
                    <a:pt x="82" y="238"/>
                    <a:pt x="82" y="238"/>
                  </a:cubicBezTo>
                  <a:lnTo>
                    <a:pt x="90" y="289"/>
                  </a:lnTo>
                  <a:lnTo>
                    <a:pt x="185" y="360"/>
                  </a:lnTo>
                  <a:lnTo>
                    <a:pt x="166" y="379"/>
                  </a:lnTo>
                  <a:lnTo>
                    <a:pt x="244" y="570"/>
                  </a:lnTo>
                  <a:lnTo>
                    <a:pt x="277" y="581"/>
                  </a:lnTo>
                  <a:lnTo>
                    <a:pt x="284" y="527"/>
                  </a:lnTo>
                  <a:lnTo>
                    <a:pt x="362" y="390"/>
                  </a:lnTo>
                  <a:lnTo>
                    <a:pt x="236" y="327"/>
                  </a:lnTo>
                  <a:lnTo>
                    <a:pt x="211" y="327"/>
                  </a:lnTo>
                  <a:lnTo>
                    <a:pt x="151" y="267"/>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97">
              <a:extLst>
                <a:ext uri="{FF2B5EF4-FFF2-40B4-BE49-F238E27FC236}">
                  <a16:creationId xmlns:a16="http://schemas.microsoft.com/office/drawing/2014/main" id="{FC23D323-CD75-4D10-3D1D-85072976EAF8}"/>
                </a:ext>
              </a:extLst>
            </p:cNvPr>
            <p:cNvSpPr>
              <a:spLocks/>
            </p:cNvSpPr>
            <p:nvPr/>
          </p:nvSpPr>
          <p:spPr bwMode="auto">
            <a:xfrm>
              <a:off x="4976813" y="3692525"/>
              <a:ext cx="122238" cy="92075"/>
            </a:xfrm>
            <a:custGeom>
              <a:avLst/>
              <a:gdLst>
                <a:gd name="T0" fmla="*/ 66 w 162"/>
                <a:gd name="T1" fmla="*/ 83 h 122"/>
                <a:gd name="T2" fmla="*/ 110 w 162"/>
                <a:gd name="T3" fmla="*/ 112 h 122"/>
                <a:gd name="T4" fmla="*/ 143 w 162"/>
                <a:gd name="T5" fmla="*/ 122 h 122"/>
                <a:gd name="T6" fmla="*/ 162 w 162"/>
                <a:gd name="T7" fmla="*/ 53 h 122"/>
                <a:gd name="T8" fmla="*/ 117 w 162"/>
                <a:gd name="T9" fmla="*/ 0 h 122"/>
                <a:gd name="T10" fmla="*/ 87 w 162"/>
                <a:gd name="T11" fmla="*/ 11 h 122"/>
                <a:gd name="T12" fmla="*/ 66 w 162"/>
                <a:gd name="T13" fmla="*/ 2 h 122"/>
                <a:gd name="T14" fmla="*/ 0 w 162"/>
                <a:gd name="T15" fmla="*/ 46 h 122"/>
                <a:gd name="T16" fmla="*/ 12 w 162"/>
                <a:gd name="T17" fmla="*/ 99 h 122"/>
                <a:gd name="T18" fmla="*/ 66 w 162"/>
                <a:gd name="T19" fmla="*/ 8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22">
                  <a:moveTo>
                    <a:pt x="66" y="83"/>
                  </a:moveTo>
                  <a:lnTo>
                    <a:pt x="110" y="112"/>
                  </a:lnTo>
                  <a:lnTo>
                    <a:pt x="143" y="122"/>
                  </a:lnTo>
                  <a:lnTo>
                    <a:pt x="162" y="53"/>
                  </a:lnTo>
                  <a:lnTo>
                    <a:pt x="117" y="0"/>
                  </a:lnTo>
                  <a:lnTo>
                    <a:pt x="87" y="11"/>
                  </a:lnTo>
                  <a:lnTo>
                    <a:pt x="66" y="2"/>
                  </a:lnTo>
                  <a:lnTo>
                    <a:pt x="0" y="46"/>
                  </a:lnTo>
                  <a:lnTo>
                    <a:pt x="12" y="99"/>
                  </a:lnTo>
                  <a:lnTo>
                    <a:pt x="66" y="83"/>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98">
              <a:extLst>
                <a:ext uri="{FF2B5EF4-FFF2-40B4-BE49-F238E27FC236}">
                  <a16:creationId xmlns:a16="http://schemas.microsoft.com/office/drawing/2014/main" id="{EA97AECB-942D-A2B8-2546-B80B4EC94DC7}"/>
                </a:ext>
              </a:extLst>
            </p:cNvPr>
            <p:cNvSpPr>
              <a:spLocks/>
            </p:cNvSpPr>
            <p:nvPr/>
          </p:nvSpPr>
          <p:spPr bwMode="auto">
            <a:xfrm>
              <a:off x="4619625" y="3011488"/>
              <a:ext cx="360363" cy="500063"/>
            </a:xfrm>
            <a:custGeom>
              <a:avLst/>
              <a:gdLst>
                <a:gd name="T0" fmla="*/ 357 w 480"/>
                <a:gd name="T1" fmla="*/ 654 h 664"/>
                <a:gd name="T2" fmla="*/ 377 w 480"/>
                <a:gd name="T3" fmla="*/ 617 h 664"/>
                <a:gd name="T4" fmla="*/ 328 w 480"/>
                <a:gd name="T5" fmla="*/ 458 h 664"/>
                <a:gd name="T6" fmla="*/ 294 w 480"/>
                <a:gd name="T7" fmla="*/ 408 h 664"/>
                <a:gd name="T8" fmla="*/ 168 w 480"/>
                <a:gd name="T9" fmla="*/ 328 h 664"/>
                <a:gd name="T10" fmla="*/ 272 w 480"/>
                <a:gd name="T11" fmla="*/ 260 h 664"/>
                <a:gd name="T12" fmla="*/ 304 w 480"/>
                <a:gd name="T13" fmla="*/ 323 h 664"/>
                <a:gd name="T14" fmla="*/ 328 w 480"/>
                <a:gd name="T15" fmla="*/ 354 h 664"/>
                <a:gd name="T16" fmla="*/ 422 w 480"/>
                <a:gd name="T17" fmla="*/ 410 h 664"/>
                <a:gd name="T18" fmla="*/ 466 w 480"/>
                <a:gd name="T19" fmla="*/ 398 h 664"/>
                <a:gd name="T20" fmla="*/ 465 w 480"/>
                <a:gd name="T21" fmla="*/ 357 h 664"/>
                <a:gd name="T22" fmla="*/ 372 w 480"/>
                <a:gd name="T23" fmla="*/ 284 h 664"/>
                <a:gd name="T24" fmla="*/ 335 w 480"/>
                <a:gd name="T25" fmla="*/ 187 h 664"/>
                <a:gd name="T26" fmla="*/ 301 w 480"/>
                <a:gd name="T27" fmla="*/ 130 h 664"/>
                <a:gd name="T28" fmla="*/ 185 w 480"/>
                <a:gd name="T29" fmla="*/ 7 h 664"/>
                <a:gd name="T30" fmla="*/ 161 w 480"/>
                <a:gd name="T31" fmla="*/ 4 h 664"/>
                <a:gd name="T32" fmla="*/ 21 w 480"/>
                <a:gd name="T33" fmla="*/ 86 h 664"/>
                <a:gd name="T34" fmla="*/ 14 w 480"/>
                <a:gd name="T35" fmla="*/ 129 h 664"/>
                <a:gd name="T36" fmla="*/ 55 w 480"/>
                <a:gd name="T37" fmla="*/ 146 h 664"/>
                <a:gd name="T38" fmla="*/ 151 w 480"/>
                <a:gd name="T39" fmla="*/ 93 h 664"/>
                <a:gd name="T40" fmla="*/ 190 w 480"/>
                <a:gd name="T41" fmla="*/ 146 h 664"/>
                <a:gd name="T42" fmla="*/ 30 w 480"/>
                <a:gd name="T43" fmla="*/ 315 h 664"/>
                <a:gd name="T44" fmla="*/ 93 w 480"/>
                <a:gd name="T45" fmla="*/ 422 h 664"/>
                <a:gd name="T46" fmla="*/ 238 w 480"/>
                <a:gd name="T47" fmla="*/ 484 h 664"/>
                <a:gd name="T48" fmla="*/ 313 w 480"/>
                <a:gd name="T49" fmla="*/ 644 h 664"/>
                <a:gd name="T50" fmla="*/ 357 w 480"/>
                <a:gd name="T51" fmla="*/ 65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664">
                  <a:moveTo>
                    <a:pt x="357" y="654"/>
                  </a:moveTo>
                  <a:cubicBezTo>
                    <a:pt x="388" y="640"/>
                    <a:pt x="377" y="617"/>
                    <a:pt x="377" y="617"/>
                  </a:cubicBezTo>
                  <a:lnTo>
                    <a:pt x="328" y="458"/>
                  </a:lnTo>
                  <a:cubicBezTo>
                    <a:pt x="322" y="439"/>
                    <a:pt x="318" y="421"/>
                    <a:pt x="294" y="408"/>
                  </a:cubicBezTo>
                  <a:lnTo>
                    <a:pt x="168" y="328"/>
                  </a:lnTo>
                  <a:cubicBezTo>
                    <a:pt x="196" y="306"/>
                    <a:pt x="247" y="272"/>
                    <a:pt x="272" y="260"/>
                  </a:cubicBezTo>
                  <a:lnTo>
                    <a:pt x="304" y="323"/>
                  </a:lnTo>
                  <a:cubicBezTo>
                    <a:pt x="312" y="340"/>
                    <a:pt x="319" y="348"/>
                    <a:pt x="328" y="354"/>
                  </a:cubicBezTo>
                  <a:cubicBezTo>
                    <a:pt x="357" y="371"/>
                    <a:pt x="422" y="410"/>
                    <a:pt x="422" y="410"/>
                  </a:cubicBezTo>
                  <a:cubicBezTo>
                    <a:pt x="442" y="422"/>
                    <a:pt x="458" y="410"/>
                    <a:pt x="466" y="398"/>
                  </a:cubicBezTo>
                  <a:cubicBezTo>
                    <a:pt x="480" y="377"/>
                    <a:pt x="472" y="364"/>
                    <a:pt x="465" y="357"/>
                  </a:cubicBezTo>
                  <a:cubicBezTo>
                    <a:pt x="443" y="339"/>
                    <a:pt x="372" y="284"/>
                    <a:pt x="372" y="284"/>
                  </a:cubicBezTo>
                  <a:lnTo>
                    <a:pt x="335" y="187"/>
                  </a:lnTo>
                  <a:cubicBezTo>
                    <a:pt x="326" y="164"/>
                    <a:pt x="318" y="149"/>
                    <a:pt x="301" y="130"/>
                  </a:cubicBezTo>
                  <a:lnTo>
                    <a:pt x="185" y="7"/>
                  </a:lnTo>
                  <a:cubicBezTo>
                    <a:pt x="179" y="0"/>
                    <a:pt x="168" y="0"/>
                    <a:pt x="161" y="4"/>
                  </a:cubicBezTo>
                  <a:lnTo>
                    <a:pt x="21" y="86"/>
                  </a:lnTo>
                  <a:cubicBezTo>
                    <a:pt x="21" y="86"/>
                    <a:pt x="0" y="101"/>
                    <a:pt x="14" y="129"/>
                  </a:cubicBezTo>
                  <a:cubicBezTo>
                    <a:pt x="27" y="155"/>
                    <a:pt x="50" y="148"/>
                    <a:pt x="55" y="146"/>
                  </a:cubicBezTo>
                  <a:lnTo>
                    <a:pt x="151" y="93"/>
                  </a:lnTo>
                  <a:lnTo>
                    <a:pt x="190" y="146"/>
                  </a:lnTo>
                  <a:cubicBezTo>
                    <a:pt x="124" y="202"/>
                    <a:pt x="56" y="246"/>
                    <a:pt x="30" y="315"/>
                  </a:cubicBezTo>
                  <a:cubicBezTo>
                    <a:pt x="18" y="346"/>
                    <a:pt x="22" y="397"/>
                    <a:pt x="93" y="422"/>
                  </a:cubicBezTo>
                  <a:cubicBezTo>
                    <a:pt x="123" y="433"/>
                    <a:pt x="201" y="467"/>
                    <a:pt x="238" y="484"/>
                  </a:cubicBezTo>
                  <a:lnTo>
                    <a:pt x="313" y="644"/>
                  </a:lnTo>
                  <a:cubicBezTo>
                    <a:pt x="319" y="656"/>
                    <a:pt x="337" y="664"/>
                    <a:pt x="357" y="654"/>
                  </a:cubicBez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99">
              <a:extLst>
                <a:ext uri="{FF2B5EF4-FFF2-40B4-BE49-F238E27FC236}">
                  <a16:creationId xmlns:a16="http://schemas.microsoft.com/office/drawing/2014/main" id="{B09E98A3-E712-37B1-5715-2714A0C75163}"/>
                </a:ext>
              </a:extLst>
            </p:cNvPr>
            <p:cNvSpPr>
              <a:spLocks/>
            </p:cNvSpPr>
            <p:nvPr/>
          </p:nvSpPr>
          <p:spPr bwMode="auto">
            <a:xfrm>
              <a:off x="4446588" y="3273425"/>
              <a:ext cx="246063" cy="130175"/>
            </a:xfrm>
            <a:custGeom>
              <a:avLst/>
              <a:gdLst>
                <a:gd name="T0" fmla="*/ 256 w 327"/>
                <a:gd name="T1" fmla="*/ 0 h 174"/>
                <a:gd name="T2" fmla="*/ 182 w 327"/>
                <a:gd name="T3" fmla="*/ 75 h 174"/>
                <a:gd name="T4" fmla="*/ 42 w 327"/>
                <a:gd name="T5" fmla="*/ 52 h 174"/>
                <a:gd name="T6" fmla="*/ 41 w 327"/>
                <a:gd name="T7" fmla="*/ 52 h 174"/>
                <a:gd name="T8" fmla="*/ 8 w 327"/>
                <a:gd name="T9" fmla="*/ 81 h 174"/>
                <a:gd name="T10" fmla="*/ 26 w 327"/>
                <a:gd name="T11" fmla="*/ 124 h 174"/>
                <a:gd name="T12" fmla="*/ 209 w 327"/>
                <a:gd name="T13" fmla="*/ 172 h 174"/>
                <a:gd name="T14" fmla="*/ 235 w 327"/>
                <a:gd name="T15" fmla="*/ 164 h 174"/>
                <a:gd name="T16" fmla="*/ 327 w 327"/>
                <a:gd name="T17"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174">
                  <a:moveTo>
                    <a:pt x="256" y="0"/>
                  </a:moveTo>
                  <a:lnTo>
                    <a:pt x="182" y="75"/>
                  </a:lnTo>
                  <a:lnTo>
                    <a:pt x="42" y="52"/>
                  </a:lnTo>
                  <a:cubicBezTo>
                    <a:pt x="42" y="52"/>
                    <a:pt x="41" y="52"/>
                    <a:pt x="41" y="52"/>
                  </a:cubicBezTo>
                  <a:cubicBezTo>
                    <a:pt x="36" y="52"/>
                    <a:pt x="14" y="53"/>
                    <a:pt x="8" y="81"/>
                  </a:cubicBezTo>
                  <a:cubicBezTo>
                    <a:pt x="0" y="115"/>
                    <a:pt x="26" y="124"/>
                    <a:pt x="26" y="124"/>
                  </a:cubicBezTo>
                  <a:lnTo>
                    <a:pt x="209" y="172"/>
                  </a:lnTo>
                  <a:cubicBezTo>
                    <a:pt x="218" y="174"/>
                    <a:pt x="228" y="171"/>
                    <a:pt x="235" y="164"/>
                  </a:cubicBezTo>
                  <a:lnTo>
                    <a:pt x="327" y="76"/>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Oval 100">
              <a:extLst>
                <a:ext uri="{FF2B5EF4-FFF2-40B4-BE49-F238E27FC236}">
                  <a16:creationId xmlns:a16="http://schemas.microsoft.com/office/drawing/2014/main" id="{F25EA6CB-2629-78F1-CFE0-A42DFDF36078}"/>
                </a:ext>
              </a:extLst>
            </p:cNvPr>
            <p:cNvSpPr>
              <a:spLocks noChangeArrowheads="1"/>
            </p:cNvSpPr>
            <p:nvPr/>
          </p:nvSpPr>
          <p:spPr bwMode="auto">
            <a:xfrm>
              <a:off x="4895850" y="3030538"/>
              <a:ext cx="127000" cy="127000"/>
            </a:xfrm>
            <a:prstGeom prst="ellipse">
              <a:avLst/>
            </a:pr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101">
              <a:extLst>
                <a:ext uri="{FF2B5EF4-FFF2-40B4-BE49-F238E27FC236}">
                  <a16:creationId xmlns:a16="http://schemas.microsoft.com/office/drawing/2014/main" id="{374825CA-7D99-3145-1AFE-906E2542CDBC}"/>
                </a:ext>
              </a:extLst>
            </p:cNvPr>
            <p:cNvSpPr>
              <a:spLocks/>
            </p:cNvSpPr>
            <p:nvPr/>
          </p:nvSpPr>
          <p:spPr bwMode="auto">
            <a:xfrm>
              <a:off x="4467225" y="3059113"/>
              <a:ext cx="165100" cy="182563"/>
            </a:xfrm>
            <a:custGeom>
              <a:avLst/>
              <a:gdLst>
                <a:gd name="T0" fmla="*/ 98 w 221"/>
                <a:gd name="T1" fmla="*/ 243 h 243"/>
                <a:gd name="T2" fmla="*/ 0 w 221"/>
                <a:gd name="T3" fmla="*/ 69 h 243"/>
                <a:gd name="T4" fmla="*/ 123 w 221"/>
                <a:gd name="T5" fmla="*/ 0 h 243"/>
                <a:gd name="T6" fmla="*/ 221 w 221"/>
                <a:gd name="T7" fmla="*/ 174 h 243"/>
                <a:gd name="T8" fmla="*/ 98 w 221"/>
                <a:gd name="T9" fmla="*/ 243 h 243"/>
              </a:gdLst>
              <a:ahLst/>
              <a:cxnLst>
                <a:cxn ang="0">
                  <a:pos x="T0" y="T1"/>
                </a:cxn>
                <a:cxn ang="0">
                  <a:pos x="T2" y="T3"/>
                </a:cxn>
                <a:cxn ang="0">
                  <a:pos x="T4" y="T5"/>
                </a:cxn>
                <a:cxn ang="0">
                  <a:pos x="T6" y="T7"/>
                </a:cxn>
                <a:cxn ang="0">
                  <a:pos x="T8" y="T9"/>
                </a:cxn>
              </a:cxnLst>
              <a:rect l="0" t="0" r="r" b="b"/>
              <a:pathLst>
                <a:path w="221" h="243">
                  <a:moveTo>
                    <a:pt x="98" y="243"/>
                  </a:moveTo>
                  <a:lnTo>
                    <a:pt x="0" y="69"/>
                  </a:lnTo>
                  <a:lnTo>
                    <a:pt x="123" y="0"/>
                  </a:lnTo>
                  <a:lnTo>
                    <a:pt x="221" y="174"/>
                  </a:lnTo>
                  <a:lnTo>
                    <a:pt x="98" y="243"/>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3" name="Grupo 202">
            <a:extLst>
              <a:ext uri="{FF2B5EF4-FFF2-40B4-BE49-F238E27FC236}">
                <a16:creationId xmlns:a16="http://schemas.microsoft.com/office/drawing/2014/main" id="{21DADDC2-BB30-081D-1789-A6B41D013966}"/>
              </a:ext>
            </a:extLst>
          </p:cNvPr>
          <p:cNvGrpSpPr/>
          <p:nvPr/>
        </p:nvGrpSpPr>
        <p:grpSpPr>
          <a:xfrm>
            <a:off x="943928" y="2017793"/>
            <a:ext cx="611005" cy="683910"/>
            <a:chOff x="943928" y="2017793"/>
            <a:chExt cx="611005" cy="683910"/>
          </a:xfrm>
        </p:grpSpPr>
        <p:sp>
          <p:nvSpPr>
            <p:cNvPr id="176" name="Freeform 834">
              <a:extLst>
                <a:ext uri="{FF2B5EF4-FFF2-40B4-BE49-F238E27FC236}">
                  <a16:creationId xmlns:a16="http://schemas.microsoft.com/office/drawing/2014/main" id="{E2E099B9-5CC2-CA43-DC30-5DEEC05E2B2E}"/>
                </a:ext>
              </a:extLst>
            </p:cNvPr>
            <p:cNvSpPr>
              <a:spLocks/>
            </p:cNvSpPr>
            <p:nvPr/>
          </p:nvSpPr>
          <p:spPr bwMode="auto">
            <a:xfrm>
              <a:off x="943928" y="2052988"/>
              <a:ext cx="329387" cy="329387"/>
            </a:xfrm>
            <a:custGeom>
              <a:avLst/>
              <a:gdLst>
                <a:gd name="T0" fmla="*/ 165 w 272"/>
                <a:gd name="T1" fmla="*/ 272 h 272"/>
                <a:gd name="T2" fmla="*/ 136 w 272"/>
                <a:gd name="T3" fmla="*/ 272 h 272"/>
                <a:gd name="T4" fmla="*/ 0 w 272"/>
                <a:gd name="T5" fmla="*/ 136 h 272"/>
                <a:gd name="T6" fmla="*/ 136 w 272"/>
                <a:gd name="T7" fmla="*/ 0 h 272"/>
                <a:gd name="T8" fmla="*/ 272 w 272"/>
                <a:gd name="T9" fmla="*/ 136 h 272"/>
                <a:gd name="T10" fmla="*/ 272 w 272"/>
                <a:gd name="T11" fmla="*/ 163 h 272"/>
                <a:gd name="T12" fmla="*/ 255 w 272"/>
                <a:gd name="T13" fmla="*/ 163 h 272"/>
                <a:gd name="T14" fmla="*/ 255 w 272"/>
                <a:gd name="T15" fmla="*/ 136 h 272"/>
                <a:gd name="T16" fmla="*/ 136 w 272"/>
                <a:gd name="T17" fmla="*/ 17 h 272"/>
                <a:gd name="T18" fmla="*/ 16 w 272"/>
                <a:gd name="T19" fmla="*/ 136 h 272"/>
                <a:gd name="T20" fmla="*/ 136 w 272"/>
                <a:gd name="T21" fmla="*/ 256 h 272"/>
                <a:gd name="T22" fmla="*/ 165 w 272"/>
                <a:gd name="T23" fmla="*/ 256 h 272"/>
                <a:gd name="T24" fmla="*/ 165 w 272"/>
                <a:gd name="T25"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 h="272">
                  <a:moveTo>
                    <a:pt x="165" y="272"/>
                  </a:moveTo>
                  <a:lnTo>
                    <a:pt x="136" y="272"/>
                  </a:lnTo>
                  <a:cubicBezTo>
                    <a:pt x="61" y="272"/>
                    <a:pt x="0" y="211"/>
                    <a:pt x="0" y="136"/>
                  </a:cubicBezTo>
                  <a:cubicBezTo>
                    <a:pt x="0" y="61"/>
                    <a:pt x="61" y="0"/>
                    <a:pt x="136" y="0"/>
                  </a:cubicBezTo>
                  <a:cubicBezTo>
                    <a:pt x="211" y="0"/>
                    <a:pt x="272" y="61"/>
                    <a:pt x="272" y="136"/>
                  </a:cubicBezTo>
                  <a:lnTo>
                    <a:pt x="272" y="163"/>
                  </a:lnTo>
                  <a:lnTo>
                    <a:pt x="255" y="163"/>
                  </a:lnTo>
                  <a:lnTo>
                    <a:pt x="255" y="136"/>
                  </a:lnTo>
                  <a:cubicBezTo>
                    <a:pt x="255" y="71"/>
                    <a:pt x="202" y="17"/>
                    <a:pt x="136" y="17"/>
                  </a:cubicBezTo>
                  <a:cubicBezTo>
                    <a:pt x="70" y="17"/>
                    <a:pt x="16" y="71"/>
                    <a:pt x="16" y="136"/>
                  </a:cubicBezTo>
                  <a:cubicBezTo>
                    <a:pt x="16" y="202"/>
                    <a:pt x="70" y="256"/>
                    <a:pt x="136" y="256"/>
                  </a:cubicBezTo>
                  <a:lnTo>
                    <a:pt x="165" y="256"/>
                  </a:lnTo>
                  <a:lnTo>
                    <a:pt x="165" y="272"/>
                  </a:ln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835">
              <a:extLst>
                <a:ext uri="{FF2B5EF4-FFF2-40B4-BE49-F238E27FC236}">
                  <a16:creationId xmlns:a16="http://schemas.microsoft.com/office/drawing/2014/main" id="{98AF8390-FB4A-EA8D-18A5-CE2FD5EFDCB1}"/>
                </a:ext>
              </a:extLst>
            </p:cNvPr>
            <p:cNvSpPr>
              <a:spLocks noEditPoints="1"/>
            </p:cNvSpPr>
            <p:nvPr/>
          </p:nvSpPr>
          <p:spPr bwMode="auto">
            <a:xfrm>
              <a:off x="1185315" y="2291856"/>
              <a:ext cx="369618" cy="409847"/>
            </a:xfrm>
            <a:custGeom>
              <a:avLst/>
              <a:gdLst>
                <a:gd name="T0" fmla="*/ 16 w 307"/>
                <a:gd name="T1" fmla="*/ 323 h 340"/>
                <a:gd name="T2" fmla="*/ 290 w 307"/>
                <a:gd name="T3" fmla="*/ 323 h 340"/>
                <a:gd name="T4" fmla="*/ 290 w 307"/>
                <a:gd name="T5" fmla="*/ 16 h 340"/>
                <a:gd name="T6" fmla="*/ 16 w 307"/>
                <a:gd name="T7" fmla="*/ 16 h 340"/>
                <a:gd name="T8" fmla="*/ 16 w 307"/>
                <a:gd name="T9" fmla="*/ 323 h 340"/>
                <a:gd name="T10" fmla="*/ 307 w 307"/>
                <a:gd name="T11" fmla="*/ 340 h 340"/>
                <a:gd name="T12" fmla="*/ 0 w 307"/>
                <a:gd name="T13" fmla="*/ 340 h 340"/>
                <a:gd name="T14" fmla="*/ 0 w 307"/>
                <a:gd name="T15" fmla="*/ 0 h 340"/>
                <a:gd name="T16" fmla="*/ 307 w 307"/>
                <a:gd name="T17" fmla="*/ 0 h 340"/>
                <a:gd name="T18" fmla="*/ 307 w 307"/>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40">
                  <a:moveTo>
                    <a:pt x="16" y="323"/>
                  </a:moveTo>
                  <a:lnTo>
                    <a:pt x="290" y="323"/>
                  </a:lnTo>
                  <a:lnTo>
                    <a:pt x="290" y="16"/>
                  </a:lnTo>
                  <a:lnTo>
                    <a:pt x="16" y="16"/>
                  </a:lnTo>
                  <a:lnTo>
                    <a:pt x="16" y="323"/>
                  </a:lnTo>
                  <a:close/>
                  <a:moveTo>
                    <a:pt x="307" y="340"/>
                  </a:moveTo>
                  <a:lnTo>
                    <a:pt x="0" y="340"/>
                  </a:lnTo>
                  <a:lnTo>
                    <a:pt x="0" y="0"/>
                  </a:lnTo>
                  <a:lnTo>
                    <a:pt x="307" y="0"/>
                  </a:lnTo>
                  <a:lnTo>
                    <a:pt x="307" y="3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8" name="Rectangle 836">
              <a:extLst>
                <a:ext uri="{FF2B5EF4-FFF2-40B4-BE49-F238E27FC236}">
                  <a16:creationId xmlns:a16="http://schemas.microsoft.com/office/drawing/2014/main" id="{72731360-A568-1A35-0C69-F0C549AA267D}"/>
                </a:ext>
              </a:extLst>
            </p:cNvPr>
            <p:cNvSpPr>
              <a:spLocks noChangeArrowheads="1"/>
            </p:cNvSpPr>
            <p:nvPr/>
          </p:nvSpPr>
          <p:spPr bwMode="auto">
            <a:xfrm>
              <a:off x="1195359" y="2412548"/>
              <a:ext cx="349503" cy="2011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Rectangle 837">
              <a:extLst>
                <a:ext uri="{FF2B5EF4-FFF2-40B4-BE49-F238E27FC236}">
                  <a16:creationId xmlns:a16="http://schemas.microsoft.com/office/drawing/2014/main" id="{D94E8420-AE47-53FC-6838-8D223978BB5B}"/>
                </a:ext>
              </a:extLst>
            </p:cNvPr>
            <p:cNvSpPr>
              <a:spLocks noChangeArrowheads="1"/>
            </p:cNvSpPr>
            <p:nvPr/>
          </p:nvSpPr>
          <p:spPr bwMode="auto">
            <a:xfrm>
              <a:off x="1265762" y="2347174"/>
              <a:ext cx="20115" cy="3017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Rectangle 838">
              <a:extLst>
                <a:ext uri="{FF2B5EF4-FFF2-40B4-BE49-F238E27FC236}">
                  <a16:creationId xmlns:a16="http://schemas.microsoft.com/office/drawing/2014/main" id="{E94CA329-7B61-95CF-53C1-98A1A1C0CC96}"/>
                </a:ext>
              </a:extLst>
            </p:cNvPr>
            <p:cNvSpPr>
              <a:spLocks noChangeArrowheads="1"/>
            </p:cNvSpPr>
            <p:nvPr/>
          </p:nvSpPr>
          <p:spPr bwMode="auto">
            <a:xfrm>
              <a:off x="1451832" y="2347174"/>
              <a:ext cx="22630" cy="3017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842">
              <a:extLst>
                <a:ext uri="{FF2B5EF4-FFF2-40B4-BE49-F238E27FC236}">
                  <a16:creationId xmlns:a16="http://schemas.microsoft.com/office/drawing/2014/main" id="{88F4C099-6AC1-39E7-98A4-AFA758093725}"/>
                </a:ext>
              </a:extLst>
            </p:cNvPr>
            <p:cNvSpPr>
              <a:spLocks/>
            </p:cNvSpPr>
            <p:nvPr/>
          </p:nvSpPr>
          <p:spPr bwMode="auto">
            <a:xfrm>
              <a:off x="1306016" y="2540785"/>
              <a:ext cx="67890" cy="82976"/>
            </a:xfrm>
            <a:custGeom>
              <a:avLst/>
              <a:gdLst>
                <a:gd name="T0" fmla="*/ 21 w 55"/>
                <a:gd name="T1" fmla="*/ 67 h 67"/>
                <a:gd name="T2" fmla="*/ 0 w 55"/>
                <a:gd name="T3" fmla="*/ 67 h 67"/>
                <a:gd name="T4" fmla="*/ 0 w 55"/>
                <a:gd name="T5" fmla="*/ 50 h 67"/>
                <a:gd name="T6" fmla="*/ 21 w 55"/>
                <a:gd name="T7" fmla="*/ 50 h 67"/>
                <a:gd name="T8" fmla="*/ 38 w 55"/>
                <a:gd name="T9" fmla="*/ 33 h 67"/>
                <a:gd name="T10" fmla="*/ 21 w 55"/>
                <a:gd name="T11" fmla="*/ 17 h 67"/>
                <a:gd name="T12" fmla="*/ 13 w 55"/>
                <a:gd name="T13" fmla="*/ 17 h 67"/>
                <a:gd name="T14" fmla="*/ 13 w 55"/>
                <a:gd name="T15" fmla="*/ 0 h 67"/>
                <a:gd name="T16" fmla="*/ 21 w 55"/>
                <a:gd name="T17" fmla="*/ 0 h 67"/>
                <a:gd name="T18" fmla="*/ 55 w 55"/>
                <a:gd name="T19" fmla="*/ 33 h 67"/>
                <a:gd name="T20" fmla="*/ 21 w 55"/>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7">
                  <a:moveTo>
                    <a:pt x="21" y="67"/>
                  </a:moveTo>
                  <a:lnTo>
                    <a:pt x="0" y="67"/>
                  </a:lnTo>
                  <a:lnTo>
                    <a:pt x="0" y="50"/>
                  </a:lnTo>
                  <a:lnTo>
                    <a:pt x="21" y="50"/>
                  </a:lnTo>
                  <a:cubicBezTo>
                    <a:pt x="30" y="50"/>
                    <a:pt x="38" y="43"/>
                    <a:pt x="38" y="33"/>
                  </a:cubicBezTo>
                  <a:cubicBezTo>
                    <a:pt x="38" y="24"/>
                    <a:pt x="30" y="17"/>
                    <a:pt x="21" y="17"/>
                  </a:cubicBezTo>
                  <a:lnTo>
                    <a:pt x="13" y="17"/>
                  </a:lnTo>
                  <a:lnTo>
                    <a:pt x="13" y="0"/>
                  </a:lnTo>
                  <a:lnTo>
                    <a:pt x="21" y="0"/>
                  </a:lnTo>
                  <a:cubicBezTo>
                    <a:pt x="40" y="0"/>
                    <a:pt x="55" y="15"/>
                    <a:pt x="55" y="33"/>
                  </a:cubicBezTo>
                  <a:cubicBezTo>
                    <a:pt x="55" y="52"/>
                    <a:pt x="40" y="67"/>
                    <a:pt x="21" y="6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843">
              <a:extLst>
                <a:ext uri="{FF2B5EF4-FFF2-40B4-BE49-F238E27FC236}">
                  <a16:creationId xmlns:a16="http://schemas.microsoft.com/office/drawing/2014/main" id="{B794EBF8-1406-72D3-6BE6-493E47C9A691}"/>
                </a:ext>
              </a:extLst>
            </p:cNvPr>
            <p:cNvSpPr>
              <a:spLocks/>
            </p:cNvSpPr>
            <p:nvPr/>
          </p:nvSpPr>
          <p:spPr bwMode="auto">
            <a:xfrm>
              <a:off x="1306016" y="2480440"/>
              <a:ext cx="67890" cy="82976"/>
            </a:xfrm>
            <a:custGeom>
              <a:avLst/>
              <a:gdLst>
                <a:gd name="T0" fmla="*/ 21 w 55"/>
                <a:gd name="T1" fmla="*/ 67 h 67"/>
                <a:gd name="T2" fmla="*/ 13 w 55"/>
                <a:gd name="T3" fmla="*/ 67 h 67"/>
                <a:gd name="T4" fmla="*/ 13 w 55"/>
                <a:gd name="T5" fmla="*/ 50 h 67"/>
                <a:gd name="T6" fmla="*/ 21 w 55"/>
                <a:gd name="T7" fmla="*/ 50 h 67"/>
                <a:gd name="T8" fmla="*/ 38 w 55"/>
                <a:gd name="T9" fmla="*/ 33 h 67"/>
                <a:gd name="T10" fmla="*/ 21 w 55"/>
                <a:gd name="T11" fmla="*/ 16 h 67"/>
                <a:gd name="T12" fmla="*/ 0 w 55"/>
                <a:gd name="T13" fmla="*/ 16 h 67"/>
                <a:gd name="T14" fmla="*/ 0 w 55"/>
                <a:gd name="T15" fmla="*/ 0 h 67"/>
                <a:gd name="T16" fmla="*/ 21 w 55"/>
                <a:gd name="T17" fmla="*/ 0 h 67"/>
                <a:gd name="T18" fmla="*/ 55 w 55"/>
                <a:gd name="T19" fmla="*/ 33 h 67"/>
                <a:gd name="T20" fmla="*/ 21 w 55"/>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7">
                  <a:moveTo>
                    <a:pt x="21" y="67"/>
                  </a:moveTo>
                  <a:lnTo>
                    <a:pt x="13" y="67"/>
                  </a:lnTo>
                  <a:lnTo>
                    <a:pt x="13" y="50"/>
                  </a:lnTo>
                  <a:lnTo>
                    <a:pt x="21" y="50"/>
                  </a:lnTo>
                  <a:cubicBezTo>
                    <a:pt x="30" y="50"/>
                    <a:pt x="38" y="42"/>
                    <a:pt x="38" y="33"/>
                  </a:cubicBezTo>
                  <a:cubicBezTo>
                    <a:pt x="38" y="24"/>
                    <a:pt x="30" y="16"/>
                    <a:pt x="21" y="16"/>
                  </a:cubicBezTo>
                  <a:lnTo>
                    <a:pt x="0" y="16"/>
                  </a:lnTo>
                  <a:lnTo>
                    <a:pt x="0" y="0"/>
                  </a:lnTo>
                  <a:lnTo>
                    <a:pt x="21" y="0"/>
                  </a:lnTo>
                  <a:cubicBezTo>
                    <a:pt x="40" y="0"/>
                    <a:pt x="55" y="15"/>
                    <a:pt x="55" y="33"/>
                  </a:cubicBezTo>
                  <a:cubicBezTo>
                    <a:pt x="55" y="52"/>
                    <a:pt x="40" y="67"/>
                    <a:pt x="21" y="6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Rectangle 844">
              <a:extLst>
                <a:ext uri="{FF2B5EF4-FFF2-40B4-BE49-F238E27FC236}">
                  <a16:creationId xmlns:a16="http://schemas.microsoft.com/office/drawing/2014/main" id="{8C146D82-24D6-DE9B-CC34-9342AF2520E0}"/>
                </a:ext>
              </a:extLst>
            </p:cNvPr>
            <p:cNvSpPr>
              <a:spLocks noChangeArrowheads="1"/>
            </p:cNvSpPr>
            <p:nvPr/>
          </p:nvSpPr>
          <p:spPr bwMode="auto">
            <a:xfrm>
              <a:off x="1414100" y="2480439"/>
              <a:ext cx="20115" cy="143321"/>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845">
              <a:extLst>
                <a:ext uri="{FF2B5EF4-FFF2-40B4-BE49-F238E27FC236}">
                  <a16:creationId xmlns:a16="http://schemas.microsoft.com/office/drawing/2014/main" id="{7FA622C7-BA8E-AD1F-2104-D3A1799E32ED}"/>
                </a:ext>
              </a:extLst>
            </p:cNvPr>
            <p:cNvSpPr>
              <a:spLocks/>
            </p:cNvSpPr>
            <p:nvPr/>
          </p:nvSpPr>
          <p:spPr bwMode="auto">
            <a:xfrm>
              <a:off x="1270799" y="2017793"/>
              <a:ext cx="98062" cy="216239"/>
            </a:xfrm>
            <a:custGeom>
              <a:avLst/>
              <a:gdLst>
                <a:gd name="T0" fmla="*/ 66 w 82"/>
                <a:gd name="T1" fmla="*/ 180 h 180"/>
                <a:gd name="T2" fmla="*/ 65 w 82"/>
                <a:gd name="T3" fmla="*/ 141 h 180"/>
                <a:gd name="T4" fmla="*/ 0 w 82"/>
                <a:gd name="T5" fmla="*/ 14 h 180"/>
                <a:gd name="T6" fmla="*/ 10 w 82"/>
                <a:gd name="T7" fmla="*/ 0 h 180"/>
                <a:gd name="T8" fmla="*/ 82 w 82"/>
                <a:gd name="T9" fmla="*/ 141 h 180"/>
                <a:gd name="T10" fmla="*/ 82 w 82"/>
                <a:gd name="T11" fmla="*/ 180 h 180"/>
                <a:gd name="T12" fmla="*/ 66 w 82"/>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82" h="180">
                  <a:moveTo>
                    <a:pt x="66" y="180"/>
                  </a:moveTo>
                  <a:lnTo>
                    <a:pt x="65" y="141"/>
                  </a:lnTo>
                  <a:cubicBezTo>
                    <a:pt x="65" y="91"/>
                    <a:pt x="41" y="43"/>
                    <a:pt x="0" y="14"/>
                  </a:cubicBezTo>
                  <a:lnTo>
                    <a:pt x="10" y="0"/>
                  </a:lnTo>
                  <a:cubicBezTo>
                    <a:pt x="55" y="33"/>
                    <a:pt x="82" y="85"/>
                    <a:pt x="82" y="141"/>
                  </a:cubicBezTo>
                  <a:lnTo>
                    <a:pt x="82" y="180"/>
                  </a:lnTo>
                  <a:lnTo>
                    <a:pt x="66" y="1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846">
              <a:extLst>
                <a:ext uri="{FF2B5EF4-FFF2-40B4-BE49-F238E27FC236}">
                  <a16:creationId xmlns:a16="http://schemas.microsoft.com/office/drawing/2014/main" id="{34232110-EB66-CC33-A7DF-0CC87A7AEA31}"/>
                </a:ext>
              </a:extLst>
            </p:cNvPr>
            <p:cNvSpPr>
              <a:spLocks/>
            </p:cNvSpPr>
            <p:nvPr/>
          </p:nvSpPr>
          <p:spPr bwMode="auto">
            <a:xfrm>
              <a:off x="1308534" y="2188738"/>
              <a:ext cx="100576" cy="65374"/>
            </a:xfrm>
            <a:custGeom>
              <a:avLst/>
              <a:gdLst>
                <a:gd name="T0" fmla="*/ 20 w 40"/>
                <a:gd name="T1" fmla="*/ 26 h 26"/>
                <a:gd name="T2" fmla="*/ 0 w 40"/>
                <a:gd name="T3" fmla="*/ 6 h 26"/>
                <a:gd name="T4" fmla="*/ 6 w 40"/>
                <a:gd name="T5" fmla="*/ 0 h 26"/>
                <a:gd name="T6" fmla="*/ 20 w 40"/>
                <a:gd name="T7" fmla="*/ 15 h 26"/>
                <a:gd name="T8" fmla="*/ 34 w 40"/>
                <a:gd name="T9" fmla="*/ 0 h 26"/>
                <a:gd name="T10" fmla="*/ 40 w 40"/>
                <a:gd name="T11" fmla="*/ 6 h 26"/>
                <a:gd name="T12" fmla="*/ 2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20" y="26"/>
                  </a:moveTo>
                  <a:lnTo>
                    <a:pt x="0" y="6"/>
                  </a:lnTo>
                  <a:lnTo>
                    <a:pt x="6" y="0"/>
                  </a:lnTo>
                  <a:lnTo>
                    <a:pt x="20" y="15"/>
                  </a:lnTo>
                  <a:lnTo>
                    <a:pt x="34" y="0"/>
                  </a:lnTo>
                  <a:lnTo>
                    <a:pt x="40" y="6"/>
                  </a:lnTo>
                  <a:lnTo>
                    <a:pt x="20"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244">
              <a:extLst>
                <a:ext uri="{FF2B5EF4-FFF2-40B4-BE49-F238E27FC236}">
                  <a16:creationId xmlns:a16="http://schemas.microsoft.com/office/drawing/2014/main" id="{91D26B99-260E-85DD-928C-27C91643D9C3}"/>
                </a:ext>
              </a:extLst>
            </p:cNvPr>
            <p:cNvSpPr>
              <a:spLocks/>
            </p:cNvSpPr>
            <p:nvPr/>
          </p:nvSpPr>
          <p:spPr bwMode="auto">
            <a:xfrm>
              <a:off x="1042330" y="2137727"/>
              <a:ext cx="141544" cy="163661"/>
            </a:xfrm>
            <a:custGeom>
              <a:avLst/>
              <a:gdLst>
                <a:gd name="T0" fmla="*/ 65 w 111"/>
                <a:gd name="T1" fmla="*/ 128 h 128"/>
                <a:gd name="T2" fmla="*/ 0 w 111"/>
                <a:gd name="T3" fmla="*/ 64 h 128"/>
                <a:gd name="T4" fmla="*/ 65 w 111"/>
                <a:gd name="T5" fmla="*/ 0 h 128"/>
                <a:gd name="T6" fmla="*/ 108 w 111"/>
                <a:gd name="T7" fmla="*/ 17 h 128"/>
                <a:gd name="T8" fmla="*/ 108 w 111"/>
                <a:gd name="T9" fmla="*/ 27 h 128"/>
                <a:gd name="T10" fmla="*/ 98 w 111"/>
                <a:gd name="T11" fmla="*/ 27 h 128"/>
                <a:gd name="T12" fmla="*/ 65 w 111"/>
                <a:gd name="T13" fmla="*/ 14 h 128"/>
                <a:gd name="T14" fmla="*/ 15 w 111"/>
                <a:gd name="T15" fmla="*/ 64 h 128"/>
                <a:gd name="T16" fmla="*/ 65 w 111"/>
                <a:gd name="T17" fmla="*/ 114 h 128"/>
                <a:gd name="T18" fmla="*/ 98 w 111"/>
                <a:gd name="T19" fmla="*/ 101 h 128"/>
                <a:gd name="T20" fmla="*/ 108 w 111"/>
                <a:gd name="T21" fmla="*/ 101 h 128"/>
                <a:gd name="T22" fmla="*/ 108 w 111"/>
                <a:gd name="T23" fmla="*/ 111 h 128"/>
                <a:gd name="T24" fmla="*/ 65 w 111"/>
                <a:gd name="T2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8">
                  <a:moveTo>
                    <a:pt x="65" y="128"/>
                  </a:moveTo>
                  <a:cubicBezTo>
                    <a:pt x="29" y="128"/>
                    <a:pt x="0" y="99"/>
                    <a:pt x="0" y="64"/>
                  </a:cubicBezTo>
                  <a:cubicBezTo>
                    <a:pt x="0" y="29"/>
                    <a:pt x="29" y="0"/>
                    <a:pt x="65" y="0"/>
                  </a:cubicBezTo>
                  <a:cubicBezTo>
                    <a:pt x="81" y="0"/>
                    <a:pt x="96" y="6"/>
                    <a:pt x="108" y="17"/>
                  </a:cubicBezTo>
                  <a:cubicBezTo>
                    <a:pt x="111" y="19"/>
                    <a:pt x="111" y="24"/>
                    <a:pt x="108" y="27"/>
                  </a:cubicBezTo>
                  <a:cubicBezTo>
                    <a:pt x="106" y="30"/>
                    <a:pt x="101" y="30"/>
                    <a:pt x="98" y="27"/>
                  </a:cubicBezTo>
                  <a:cubicBezTo>
                    <a:pt x="89" y="19"/>
                    <a:pt x="77" y="14"/>
                    <a:pt x="65" y="14"/>
                  </a:cubicBezTo>
                  <a:cubicBezTo>
                    <a:pt x="37" y="14"/>
                    <a:pt x="15" y="37"/>
                    <a:pt x="15" y="64"/>
                  </a:cubicBezTo>
                  <a:cubicBezTo>
                    <a:pt x="15" y="91"/>
                    <a:pt x="37" y="114"/>
                    <a:pt x="65" y="114"/>
                  </a:cubicBezTo>
                  <a:cubicBezTo>
                    <a:pt x="77" y="114"/>
                    <a:pt x="89" y="109"/>
                    <a:pt x="98" y="101"/>
                  </a:cubicBezTo>
                  <a:cubicBezTo>
                    <a:pt x="101" y="98"/>
                    <a:pt x="106" y="98"/>
                    <a:pt x="108" y="101"/>
                  </a:cubicBezTo>
                  <a:cubicBezTo>
                    <a:pt x="111" y="104"/>
                    <a:pt x="111" y="109"/>
                    <a:pt x="108" y="111"/>
                  </a:cubicBezTo>
                  <a:cubicBezTo>
                    <a:pt x="96" y="122"/>
                    <a:pt x="81" y="128"/>
                    <a:pt x="65" y="128"/>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245">
              <a:extLst>
                <a:ext uri="{FF2B5EF4-FFF2-40B4-BE49-F238E27FC236}">
                  <a16:creationId xmlns:a16="http://schemas.microsoft.com/office/drawing/2014/main" id="{024140FB-EB09-39B9-367D-A887EAA4B8F7}"/>
                </a:ext>
              </a:extLst>
            </p:cNvPr>
            <p:cNvSpPr>
              <a:spLocks/>
            </p:cNvSpPr>
            <p:nvPr/>
          </p:nvSpPr>
          <p:spPr bwMode="auto">
            <a:xfrm>
              <a:off x="1018004" y="2188599"/>
              <a:ext cx="112793" cy="17693"/>
            </a:xfrm>
            <a:custGeom>
              <a:avLst/>
              <a:gdLst>
                <a:gd name="T0" fmla="*/ 81 w 89"/>
                <a:gd name="T1" fmla="*/ 15 h 15"/>
                <a:gd name="T2" fmla="*/ 7 w 89"/>
                <a:gd name="T3" fmla="*/ 15 h 15"/>
                <a:gd name="T4" fmla="*/ 0 w 89"/>
                <a:gd name="T5" fmla="*/ 8 h 15"/>
                <a:gd name="T6" fmla="*/ 7 w 89"/>
                <a:gd name="T7" fmla="*/ 0 h 15"/>
                <a:gd name="T8" fmla="*/ 81 w 89"/>
                <a:gd name="T9" fmla="*/ 0 h 15"/>
                <a:gd name="T10" fmla="*/ 89 w 89"/>
                <a:gd name="T11" fmla="*/ 8 h 15"/>
                <a:gd name="T12" fmla="*/ 81 w 8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81" y="15"/>
                  </a:moveTo>
                  <a:lnTo>
                    <a:pt x="7" y="15"/>
                  </a:lnTo>
                  <a:cubicBezTo>
                    <a:pt x="3" y="15"/>
                    <a:pt x="0" y="12"/>
                    <a:pt x="0" y="8"/>
                  </a:cubicBezTo>
                  <a:cubicBezTo>
                    <a:pt x="0" y="4"/>
                    <a:pt x="3" y="0"/>
                    <a:pt x="7" y="0"/>
                  </a:cubicBezTo>
                  <a:lnTo>
                    <a:pt x="81" y="0"/>
                  </a:lnTo>
                  <a:cubicBezTo>
                    <a:pt x="85" y="0"/>
                    <a:pt x="89" y="4"/>
                    <a:pt x="89" y="8"/>
                  </a:cubicBezTo>
                  <a:cubicBezTo>
                    <a:pt x="89" y="12"/>
                    <a:pt x="85" y="15"/>
                    <a:pt x="81" y="15"/>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246">
              <a:extLst>
                <a:ext uri="{FF2B5EF4-FFF2-40B4-BE49-F238E27FC236}">
                  <a16:creationId xmlns:a16="http://schemas.microsoft.com/office/drawing/2014/main" id="{54B8C306-8553-927A-1FB8-5BF6131D6C61}"/>
                </a:ext>
              </a:extLst>
            </p:cNvPr>
            <p:cNvSpPr>
              <a:spLocks/>
            </p:cNvSpPr>
            <p:nvPr/>
          </p:nvSpPr>
          <p:spPr bwMode="auto">
            <a:xfrm>
              <a:off x="1018000" y="2232823"/>
              <a:ext cx="112793" cy="17693"/>
            </a:xfrm>
            <a:custGeom>
              <a:avLst/>
              <a:gdLst>
                <a:gd name="T0" fmla="*/ 81 w 89"/>
                <a:gd name="T1" fmla="*/ 15 h 15"/>
                <a:gd name="T2" fmla="*/ 7 w 89"/>
                <a:gd name="T3" fmla="*/ 15 h 15"/>
                <a:gd name="T4" fmla="*/ 0 w 89"/>
                <a:gd name="T5" fmla="*/ 7 h 15"/>
                <a:gd name="T6" fmla="*/ 7 w 89"/>
                <a:gd name="T7" fmla="*/ 0 h 15"/>
                <a:gd name="T8" fmla="*/ 81 w 89"/>
                <a:gd name="T9" fmla="*/ 0 h 15"/>
                <a:gd name="T10" fmla="*/ 89 w 89"/>
                <a:gd name="T11" fmla="*/ 7 h 15"/>
                <a:gd name="T12" fmla="*/ 81 w 8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81" y="15"/>
                  </a:moveTo>
                  <a:lnTo>
                    <a:pt x="7" y="15"/>
                  </a:lnTo>
                  <a:cubicBezTo>
                    <a:pt x="3" y="15"/>
                    <a:pt x="0" y="11"/>
                    <a:pt x="0" y="7"/>
                  </a:cubicBezTo>
                  <a:cubicBezTo>
                    <a:pt x="0" y="3"/>
                    <a:pt x="3" y="0"/>
                    <a:pt x="7" y="0"/>
                  </a:cubicBezTo>
                  <a:lnTo>
                    <a:pt x="81" y="0"/>
                  </a:lnTo>
                  <a:cubicBezTo>
                    <a:pt x="85" y="0"/>
                    <a:pt x="89" y="3"/>
                    <a:pt x="89" y="7"/>
                  </a:cubicBezTo>
                  <a:cubicBezTo>
                    <a:pt x="89" y="11"/>
                    <a:pt x="85" y="15"/>
                    <a:pt x="81" y="15"/>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722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6174627"/>
              </p:ext>
            </p:extLst>
          </p:nvPr>
        </p:nvGraphicFramePr>
        <p:xfrm>
          <a:off x="838200" y="1913466"/>
          <a:ext cx="10906125" cy="3154680"/>
        </p:xfrm>
        <a:graphic>
          <a:graphicData uri="http://schemas.openxmlformats.org/drawingml/2006/table">
            <a:tbl>
              <a:tblPr firstRow="1" bandRow="1">
                <a:tableStyleId>{21E4AEA4-8DFA-4A89-87EB-49C32662AFE0}</a:tableStyleId>
              </a:tblPr>
              <a:tblGrid>
                <a:gridCol w="2181225">
                  <a:extLst>
                    <a:ext uri="{9D8B030D-6E8A-4147-A177-3AD203B41FA5}">
                      <a16:colId xmlns:a16="http://schemas.microsoft.com/office/drawing/2014/main" val="3881531520"/>
                    </a:ext>
                  </a:extLst>
                </a:gridCol>
                <a:gridCol w="2181225">
                  <a:extLst>
                    <a:ext uri="{9D8B030D-6E8A-4147-A177-3AD203B41FA5}">
                      <a16:colId xmlns:a16="http://schemas.microsoft.com/office/drawing/2014/main" val="3497427042"/>
                    </a:ext>
                  </a:extLst>
                </a:gridCol>
                <a:gridCol w="2181225">
                  <a:extLst>
                    <a:ext uri="{9D8B030D-6E8A-4147-A177-3AD203B41FA5}">
                      <a16:colId xmlns:a16="http://schemas.microsoft.com/office/drawing/2014/main" val="1029949456"/>
                    </a:ext>
                  </a:extLst>
                </a:gridCol>
                <a:gridCol w="2181225">
                  <a:extLst>
                    <a:ext uri="{9D8B030D-6E8A-4147-A177-3AD203B41FA5}">
                      <a16:colId xmlns:a16="http://schemas.microsoft.com/office/drawing/2014/main" val="2679034342"/>
                    </a:ext>
                  </a:extLst>
                </a:gridCol>
                <a:gridCol w="2181225">
                  <a:extLst>
                    <a:ext uri="{9D8B030D-6E8A-4147-A177-3AD203B41FA5}">
                      <a16:colId xmlns:a16="http://schemas.microsoft.com/office/drawing/2014/main" val="3613638115"/>
                    </a:ext>
                  </a:extLst>
                </a:gridCol>
              </a:tblGrid>
              <a:tr h="282998">
                <a:tc>
                  <a:txBody>
                    <a:bodyPr/>
                    <a:lstStyle/>
                    <a:p>
                      <a:pPr algn="ctr"/>
                      <a:r>
                        <a:rPr lang="fr-BE" sz="2000" dirty="0" err="1">
                          <a:solidFill>
                            <a:schemeClr val="bg1"/>
                          </a:solidFill>
                        </a:rPr>
                        <a:t>Academic</a:t>
                      </a:r>
                      <a:r>
                        <a:rPr lang="fr-BE" sz="2000" dirty="0">
                          <a:solidFill>
                            <a:schemeClr val="bg1"/>
                          </a:solidFill>
                        </a:rPr>
                        <a:t> </a:t>
                      </a:r>
                      <a:r>
                        <a:rPr lang="fr-BE" sz="2000" dirty="0" err="1">
                          <a:solidFill>
                            <a:schemeClr val="bg1"/>
                          </a:solidFill>
                        </a:rPr>
                        <a:t>year</a:t>
                      </a:r>
                      <a:endParaRPr lang="fr-BE" sz="2000" dirty="0">
                        <a:solidFill>
                          <a:schemeClr val="bg1"/>
                        </a:solidFill>
                      </a:endParaRPr>
                    </a:p>
                  </a:txBody>
                  <a:tcPr>
                    <a:solidFill>
                      <a:srgbClr val="004494"/>
                    </a:solidFill>
                  </a:tcPr>
                </a:tc>
                <a:tc gridSpan="2">
                  <a:txBody>
                    <a:bodyPr/>
                    <a:lstStyle/>
                    <a:p>
                      <a:pPr algn="ctr"/>
                      <a:r>
                        <a:rPr lang="fr-BE" sz="2000" dirty="0">
                          <a:solidFill>
                            <a:schemeClr val="bg1"/>
                          </a:solidFill>
                        </a:rPr>
                        <a:t>1 </a:t>
                      </a:r>
                      <a:r>
                        <a:rPr lang="fr-BE" sz="2000" dirty="0" err="1">
                          <a:solidFill>
                            <a:schemeClr val="bg1"/>
                          </a:solidFill>
                        </a:rPr>
                        <a:t>Year</a:t>
                      </a:r>
                      <a:r>
                        <a:rPr lang="fr-BE" sz="2000" baseline="0" dirty="0">
                          <a:solidFill>
                            <a:schemeClr val="bg1"/>
                          </a:solidFill>
                        </a:rPr>
                        <a:t> Master course 60 ECTS</a:t>
                      </a:r>
                      <a:endParaRPr lang="fr-BE" sz="2000" dirty="0">
                        <a:solidFill>
                          <a:schemeClr val="bg1"/>
                        </a:solidFill>
                      </a:endParaRPr>
                    </a:p>
                  </a:txBody>
                  <a:tcPr>
                    <a:solidFill>
                      <a:srgbClr val="004494"/>
                    </a:solidFill>
                  </a:tcPr>
                </a:tc>
                <a:tc hMerge="1">
                  <a:txBody>
                    <a:bodyPr/>
                    <a:lstStyle/>
                    <a:p>
                      <a:endParaRPr lang="fr-BE" dirty="0"/>
                    </a:p>
                  </a:txBody>
                  <a:tcPr>
                    <a:solidFill>
                      <a:srgbClr val="004494"/>
                    </a:solidFill>
                  </a:tcPr>
                </a:tc>
                <a:tc gridSpan="2">
                  <a:txBody>
                    <a:bodyPr/>
                    <a:lstStyle/>
                    <a:p>
                      <a:pPr algn="ctr"/>
                      <a:r>
                        <a:rPr lang="fr-BE" sz="2000" dirty="0">
                          <a:solidFill>
                            <a:schemeClr val="bg1"/>
                          </a:solidFill>
                        </a:rPr>
                        <a:t>2 </a:t>
                      </a:r>
                      <a:r>
                        <a:rPr lang="fr-BE" sz="2000" dirty="0" err="1">
                          <a:solidFill>
                            <a:schemeClr val="bg1"/>
                          </a:solidFill>
                        </a:rPr>
                        <a:t>Year</a:t>
                      </a:r>
                      <a:r>
                        <a:rPr lang="fr-BE" sz="2000" dirty="0">
                          <a:solidFill>
                            <a:schemeClr val="bg1"/>
                          </a:solidFill>
                        </a:rPr>
                        <a:t> Master course 120 ECTS</a:t>
                      </a:r>
                    </a:p>
                  </a:txBody>
                  <a:tcPr>
                    <a:solidFill>
                      <a:srgbClr val="004494"/>
                    </a:solidFill>
                  </a:tcPr>
                </a:tc>
                <a:tc hMerge="1">
                  <a:txBody>
                    <a:bodyPr/>
                    <a:lstStyle/>
                    <a:p>
                      <a:endParaRPr lang="fr-BE" dirty="0"/>
                    </a:p>
                  </a:txBody>
                  <a:tcPr>
                    <a:solidFill>
                      <a:srgbClr val="004494"/>
                    </a:solidFill>
                  </a:tcPr>
                </a:tc>
                <a:extLst>
                  <a:ext uri="{0D108BD9-81ED-4DB2-BD59-A6C34878D82A}">
                    <a16:rowId xmlns:a16="http://schemas.microsoft.com/office/drawing/2014/main" val="2320571265"/>
                  </a:ext>
                </a:extLst>
              </a:tr>
              <a:tr h="370840">
                <a:tc>
                  <a:txBody>
                    <a:bodyPr/>
                    <a:lstStyle/>
                    <a:p>
                      <a:r>
                        <a:rPr lang="fr-BE" dirty="0"/>
                        <a:t>2025 </a:t>
                      </a:r>
                      <a:r>
                        <a:rPr lang="fr-BE" sz="1100" dirty="0"/>
                        <a:t>(</a:t>
                      </a:r>
                      <a:r>
                        <a:rPr lang="fr-BE" sz="1100" dirty="0" err="1"/>
                        <a:t>year</a:t>
                      </a:r>
                      <a:r>
                        <a:rPr lang="fr-BE" sz="1100" dirty="0"/>
                        <a:t> of </a:t>
                      </a:r>
                      <a:r>
                        <a:rPr lang="fr-BE" sz="1100" dirty="0" err="1"/>
                        <a:t>selection</a:t>
                      </a:r>
                      <a:r>
                        <a:rPr lang="fr-BE" sz="1100" dirty="0"/>
                        <a:t> – signature of Grant</a:t>
                      </a:r>
                      <a:r>
                        <a:rPr lang="fr-BE" sz="1100" baseline="0" dirty="0"/>
                        <a:t> Agreement)</a:t>
                      </a:r>
                      <a:endParaRPr lang="fr-BE" sz="1100" dirty="0"/>
                    </a:p>
                  </a:txBody>
                  <a:tcPr anchor="ctr">
                    <a:solidFill>
                      <a:schemeClr val="tx2">
                        <a:lumMod val="20000"/>
                        <a:lumOff val="80000"/>
                      </a:schemeClr>
                    </a:solidFill>
                  </a:tcPr>
                </a:tc>
                <a:tc>
                  <a:txBody>
                    <a:bodyPr/>
                    <a:lstStyle/>
                    <a:p>
                      <a:pPr algn="ctr"/>
                      <a:r>
                        <a:rPr lang="fr-BE" dirty="0"/>
                        <a:t>1</a:t>
                      </a:r>
                      <a:r>
                        <a:rPr lang="fr-BE" baseline="30000" dirty="0"/>
                        <a:t>st</a:t>
                      </a:r>
                      <a:r>
                        <a:rPr lang="fr-BE" dirty="0"/>
                        <a:t> </a:t>
                      </a:r>
                      <a:r>
                        <a:rPr lang="fr-BE" dirty="0" err="1"/>
                        <a:t>edition</a:t>
                      </a:r>
                      <a:endParaRPr lang="fr-BE" dirty="0"/>
                    </a:p>
                  </a:txBody>
                  <a:tcPr anchor="ctr">
                    <a:solidFill>
                      <a:schemeClr val="tx2">
                        <a:lumMod val="20000"/>
                        <a:lumOff val="80000"/>
                      </a:schemeClr>
                    </a:solidFill>
                  </a:tcPr>
                </a:tc>
                <a:tc>
                  <a:txBody>
                    <a:bodyPr/>
                    <a:lstStyle/>
                    <a:p>
                      <a:pPr algn="ctr"/>
                      <a:r>
                        <a:rPr lang="fr-BE" sz="1600" dirty="0" err="1"/>
                        <a:t>Preparatory</a:t>
                      </a:r>
                      <a:r>
                        <a:rPr lang="fr-BE" sz="1600" dirty="0"/>
                        <a:t> </a:t>
                      </a:r>
                      <a:r>
                        <a:rPr lang="fr-BE" sz="1600" dirty="0" err="1"/>
                        <a:t>activities</a:t>
                      </a:r>
                      <a:endParaRPr lang="fr-BE" sz="1600" dirty="0"/>
                    </a:p>
                  </a:txBody>
                  <a:tcPr anchor="ctr">
                    <a:solidFill>
                      <a:schemeClr val="tx2">
                        <a:lumMod val="20000"/>
                        <a:lumOff val="80000"/>
                      </a:schemeClr>
                    </a:solidFill>
                  </a:tcPr>
                </a:tc>
                <a:tc>
                  <a:txBody>
                    <a:bodyPr/>
                    <a:lstStyle/>
                    <a:p>
                      <a:pPr algn="ctr"/>
                      <a:r>
                        <a:rPr lang="fr-BE" dirty="0"/>
                        <a:t>1</a:t>
                      </a:r>
                      <a:r>
                        <a:rPr lang="fr-BE" baseline="30000" dirty="0"/>
                        <a:t>st</a:t>
                      </a:r>
                      <a:r>
                        <a:rPr lang="fr-BE" dirty="0"/>
                        <a:t> </a:t>
                      </a:r>
                      <a:r>
                        <a:rPr lang="fr-BE" dirty="0" err="1"/>
                        <a:t>edition</a:t>
                      </a:r>
                      <a:endParaRPr lang="fr-BE" dirty="0"/>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sz="1600" dirty="0" err="1"/>
                        <a:t>Preparatory</a:t>
                      </a:r>
                      <a:r>
                        <a:rPr lang="fr-BE" sz="1600" dirty="0"/>
                        <a:t> </a:t>
                      </a:r>
                      <a:r>
                        <a:rPr lang="fr-BE" sz="1600" dirty="0" err="1"/>
                        <a:t>activities</a:t>
                      </a:r>
                      <a:endParaRPr lang="fr-BE" sz="1600" dirty="0"/>
                    </a:p>
                  </a:txBody>
                  <a:tcPr anchor="ctr">
                    <a:solidFill>
                      <a:schemeClr val="tx2">
                        <a:lumMod val="20000"/>
                        <a:lumOff val="80000"/>
                      </a:schemeClr>
                    </a:solidFill>
                  </a:tcPr>
                </a:tc>
                <a:extLst>
                  <a:ext uri="{0D108BD9-81ED-4DB2-BD59-A6C34878D82A}">
                    <a16:rowId xmlns:a16="http://schemas.microsoft.com/office/drawing/2014/main" val="755142857"/>
                  </a:ext>
                </a:extLst>
              </a:tr>
              <a:tr h="370840">
                <a:tc>
                  <a:txBody>
                    <a:bodyPr/>
                    <a:lstStyle/>
                    <a:p>
                      <a:r>
                        <a:rPr lang="fr-BE" dirty="0"/>
                        <a:t>2026</a:t>
                      </a:r>
                    </a:p>
                  </a:txBody>
                  <a:tcPr anchor="ctr">
                    <a:solidFill>
                      <a:srgbClr val="DDE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aseline="0" dirty="0"/>
                        <a:t>2</a:t>
                      </a:r>
                      <a:r>
                        <a:rPr lang="fr-BE" baseline="30000" dirty="0"/>
                        <a:t>nd</a:t>
                      </a:r>
                      <a:r>
                        <a:rPr lang="fr-BE" dirty="0"/>
                        <a:t> </a:t>
                      </a:r>
                      <a:r>
                        <a:rPr lang="fr-BE" dirty="0" err="1"/>
                        <a:t>edition</a:t>
                      </a:r>
                      <a:endParaRPr lang="fr-BE" dirty="0"/>
                    </a:p>
                  </a:txBody>
                  <a:tcPr anchor="ctr">
                    <a:solidFill>
                      <a:srgbClr val="DDEDFF"/>
                    </a:solidFill>
                  </a:tcPr>
                </a:tc>
                <a:tc>
                  <a:txBody>
                    <a:bodyPr/>
                    <a:lstStyle/>
                    <a:p>
                      <a:pPr algn="ctr"/>
                      <a:r>
                        <a:rPr lang="fr-BE" dirty="0"/>
                        <a:t>1</a:t>
                      </a:r>
                      <a:r>
                        <a:rPr lang="fr-BE" baseline="30000" dirty="0"/>
                        <a:t>st</a:t>
                      </a:r>
                      <a:r>
                        <a:rPr lang="fr-BE" dirty="0"/>
                        <a:t> </a:t>
                      </a:r>
                      <a:r>
                        <a:rPr lang="fr-BE" dirty="0" err="1"/>
                        <a:t>edition</a:t>
                      </a:r>
                      <a:endParaRPr lang="fr-BE" dirty="0"/>
                    </a:p>
                  </a:txBody>
                  <a:tcPr anchor="ctr">
                    <a:solidFill>
                      <a:srgbClr val="DDE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aseline="0" dirty="0"/>
                        <a:t>2</a:t>
                      </a:r>
                      <a:r>
                        <a:rPr lang="fr-BE" baseline="30000" dirty="0"/>
                        <a:t>nd</a:t>
                      </a:r>
                      <a:r>
                        <a:rPr lang="fr-BE" dirty="0"/>
                        <a:t> </a:t>
                      </a:r>
                      <a:r>
                        <a:rPr lang="fr-BE" dirty="0" err="1"/>
                        <a:t>edition</a:t>
                      </a:r>
                      <a:endParaRPr lang="fr-BE" dirty="0"/>
                    </a:p>
                  </a:txBody>
                  <a:tcPr anchor="ctr">
                    <a:solidFill>
                      <a:srgbClr val="DDEDFF"/>
                    </a:solidFill>
                  </a:tcPr>
                </a:tc>
                <a:tc>
                  <a:txBody>
                    <a:bodyPr/>
                    <a:lstStyle/>
                    <a:p>
                      <a:pPr algn="ctr"/>
                      <a:r>
                        <a:rPr lang="fr-BE" dirty="0"/>
                        <a:t>1</a:t>
                      </a:r>
                      <a:r>
                        <a:rPr lang="fr-BE" baseline="30000" dirty="0"/>
                        <a:t>st</a:t>
                      </a:r>
                      <a:r>
                        <a:rPr lang="fr-BE" dirty="0"/>
                        <a:t> </a:t>
                      </a:r>
                      <a:r>
                        <a:rPr lang="fr-BE" dirty="0" err="1"/>
                        <a:t>edition</a:t>
                      </a:r>
                      <a:endParaRPr lang="fr-BE" dirty="0"/>
                    </a:p>
                  </a:txBody>
                  <a:tcPr anchor="ctr">
                    <a:solidFill>
                      <a:srgbClr val="DDEDFF"/>
                    </a:solidFill>
                  </a:tcPr>
                </a:tc>
                <a:extLst>
                  <a:ext uri="{0D108BD9-81ED-4DB2-BD59-A6C34878D82A}">
                    <a16:rowId xmlns:a16="http://schemas.microsoft.com/office/drawing/2014/main" val="371232302"/>
                  </a:ext>
                </a:extLst>
              </a:tr>
              <a:tr h="370840">
                <a:tc>
                  <a:txBody>
                    <a:bodyPr/>
                    <a:lstStyle/>
                    <a:p>
                      <a:r>
                        <a:rPr lang="fr-BE" dirty="0"/>
                        <a:t>2027</a:t>
                      </a: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aseline="0" dirty="0"/>
                        <a:t>3</a:t>
                      </a:r>
                      <a:r>
                        <a:rPr lang="fr-BE" baseline="30000" dirty="0"/>
                        <a:t>rd</a:t>
                      </a:r>
                      <a:r>
                        <a:rPr lang="fr-BE" dirty="0"/>
                        <a:t> </a:t>
                      </a:r>
                      <a:r>
                        <a:rPr lang="fr-BE" dirty="0" err="1"/>
                        <a:t>edition</a:t>
                      </a:r>
                      <a:endParaRPr lang="fr-BE" dirty="0"/>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aseline="0" dirty="0"/>
                        <a:t>2</a:t>
                      </a:r>
                      <a:r>
                        <a:rPr lang="fr-BE" baseline="30000" dirty="0"/>
                        <a:t>nd</a:t>
                      </a:r>
                      <a:r>
                        <a:rPr lang="fr-BE" dirty="0"/>
                        <a:t> </a:t>
                      </a:r>
                      <a:r>
                        <a:rPr lang="fr-BE" dirty="0" err="1"/>
                        <a:t>edition</a:t>
                      </a:r>
                      <a:endParaRPr lang="fr-BE" dirty="0"/>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aseline="0" dirty="0"/>
                        <a:t>3</a:t>
                      </a:r>
                      <a:r>
                        <a:rPr lang="fr-BE" baseline="30000" dirty="0"/>
                        <a:t>rd</a:t>
                      </a:r>
                      <a:r>
                        <a:rPr lang="fr-BE" dirty="0"/>
                        <a:t> </a:t>
                      </a:r>
                      <a:r>
                        <a:rPr lang="fr-BE" dirty="0" err="1"/>
                        <a:t>edition</a:t>
                      </a:r>
                      <a:endParaRPr lang="fr-BE" dirty="0"/>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aseline="0" dirty="0"/>
                        <a:t>2</a:t>
                      </a:r>
                      <a:r>
                        <a:rPr lang="fr-BE" baseline="30000" dirty="0"/>
                        <a:t>nd</a:t>
                      </a:r>
                      <a:r>
                        <a:rPr lang="fr-BE" dirty="0"/>
                        <a:t> </a:t>
                      </a:r>
                      <a:r>
                        <a:rPr lang="fr-BE" dirty="0" err="1"/>
                        <a:t>edition</a:t>
                      </a:r>
                      <a:endParaRPr lang="fr-BE" dirty="0"/>
                    </a:p>
                  </a:txBody>
                  <a:tcPr anchor="ctr">
                    <a:solidFill>
                      <a:schemeClr val="tx2">
                        <a:lumMod val="20000"/>
                        <a:lumOff val="80000"/>
                      </a:schemeClr>
                    </a:solidFill>
                  </a:tcPr>
                </a:tc>
                <a:extLst>
                  <a:ext uri="{0D108BD9-81ED-4DB2-BD59-A6C34878D82A}">
                    <a16:rowId xmlns:a16="http://schemas.microsoft.com/office/drawing/2014/main" val="2392853053"/>
                  </a:ext>
                </a:extLst>
              </a:tr>
              <a:tr h="370840">
                <a:tc>
                  <a:txBody>
                    <a:bodyPr/>
                    <a:lstStyle/>
                    <a:p>
                      <a:r>
                        <a:rPr lang="fr-BE" dirty="0"/>
                        <a:t>2028</a:t>
                      </a:r>
                    </a:p>
                  </a:txBody>
                  <a:tcPr anchor="ctr">
                    <a:solidFill>
                      <a:srgbClr val="DDE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aseline="0" dirty="0"/>
                        <a:t>4</a:t>
                      </a:r>
                      <a:r>
                        <a:rPr lang="fr-BE" baseline="30000" dirty="0"/>
                        <a:t>th</a:t>
                      </a:r>
                      <a:r>
                        <a:rPr lang="fr-BE" dirty="0"/>
                        <a:t> </a:t>
                      </a:r>
                      <a:r>
                        <a:rPr lang="fr-BE" dirty="0" err="1"/>
                        <a:t>edition</a:t>
                      </a:r>
                      <a:endParaRPr lang="fr-BE" dirty="0"/>
                    </a:p>
                  </a:txBody>
                  <a:tcPr anchor="ctr">
                    <a:solidFill>
                      <a:srgbClr val="DDE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aseline="0" dirty="0"/>
                        <a:t>3</a:t>
                      </a:r>
                      <a:r>
                        <a:rPr lang="fr-BE" baseline="30000" dirty="0"/>
                        <a:t>rd</a:t>
                      </a:r>
                      <a:r>
                        <a:rPr lang="fr-BE" dirty="0"/>
                        <a:t> </a:t>
                      </a:r>
                      <a:r>
                        <a:rPr lang="fr-BE" dirty="0" err="1"/>
                        <a:t>edition</a:t>
                      </a:r>
                      <a:endParaRPr lang="fr-BE" dirty="0"/>
                    </a:p>
                  </a:txBody>
                  <a:tcPr anchor="ctr">
                    <a:solidFill>
                      <a:srgbClr val="DDE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aseline="0" dirty="0"/>
                        <a:t>4</a:t>
                      </a:r>
                      <a:r>
                        <a:rPr lang="fr-BE" baseline="30000" dirty="0"/>
                        <a:t>th</a:t>
                      </a:r>
                      <a:r>
                        <a:rPr lang="fr-BE" dirty="0"/>
                        <a:t> </a:t>
                      </a:r>
                      <a:r>
                        <a:rPr lang="fr-BE" dirty="0" err="1"/>
                        <a:t>edition</a:t>
                      </a:r>
                      <a:endParaRPr lang="fr-BE" dirty="0"/>
                    </a:p>
                  </a:txBody>
                  <a:tcPr anchor="ctr">
                    <a:solidFill>
                      <a:srgbClr val="DDE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aseline="0" dirty="0"/>
                        <a:t>3</a:t>
                      </a:r>
                      <a:r>
                        <a:rPr lang="fr-BE" baseline="30000" dirty="0"/>
                        <a:t>rd</a:t>
                      </a:r>
                      <a:r>
                        <a:rPr lang="fr-BE" dirty="0"/>
                        <a:t> </a:t>
                      </a:r>
                      <a:r>
                        <a:rPr lang="fr-BE" dirty="0" err="1"/>
                        <a:t>edition</a:t>
                      </a:r>
                      <a:endParaRPr lang="fr-BE" dirty="0"/>
                    </a:p>
                  </a:txBody>
                  <a:tcPr anchor="ctr">
                    <a:solidFill>
                      <a:srgbClr val="DDEDFF"/>
                    </a:solidFill>
                  </a:tcPr>
                </a:tc>
                <a:extLst>
                  <a:ext uri="{0D108BD9-81ED-4DB2-BD59-A6C34878D82A}">
                    <a16:rowId xmlns:a16="http://schemas.microsoft.com/office/drawing/2014/main" val="2204854825"/>
                  </a:ext>
                </a:extLst>
              </a:tr>
              <a:tr h="370840">
                <a:tc>
                  <a:txBody>
                    <a:bodyPr/>
                    <a:lstStyle/>
                    <a:p>
                      <a:r>
                        <a:rPr lang="fr-BE" dirty="0"/>
                        <a:t>2029</a:t>
                      </a: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aseline="0" dirty="0"/>
                        <a:t>5</a:t>
                      </a:r>
                      <a:r>
                        <a:rPr lang="fr-BE" baseline="30000" dirty="0"/>
                        <a:t>th</a:t>
                      </a:r>
                      <a:r>
                        <a:rPr lang="fr-BE" dirty="0"/>
                        <a:t> </a:t>
                      </a:r>
                      <a:r>
                        <a:rPr lang="fr-BE" dirty="0" err="1"/>
                        <a:t>edition</a:t>
                      </a:r>
                      <a:endParaRPr lang="fr-BE" dirty="0"/>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aseline="0" dirty="0"/>
                        <a:t>4</a:t>
                      </a:r>
                      <a:r>
                        <a:rPr lang="fr-BE" baseline="30000" dirty="0"/>
                        <a:t>th</a:t>
                      </a:r>
                      <a:r>
                        <a:rPr lang="fr-BE" dirty="0"/>
                        <a:t> </a:t>
                      </a:r>
                      <a:r>
                        <a:rPr lang="fr-BE" dirty="0" err="1"/>
                        <a:t>edition</a:t>
                      </a:r>
                      <a:endParaRPr lang="fr-BE" dirty="0"/>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1" baseline="0" dirty="0">
                          <a:solidFill>
                            <a:srgbClr val="C00000"/>
                          </a:solidFill>
                        </a:rPr>
                        <a:t>5</a:t>
                      </a:r>
                      <a:r>
                        <a:rPr lang="fr-BE" b="1" baseline="30000" dirty="0">
                          <a:solidFill>
                            <a:srgbClr val="C00000"/>
                          </a:solidFill>
                        </a:rPr>
                        <a:t>th</a:t>
                      </a:r>
                      <a:r>
                        <a:rPr lang="fr-BE" b="1" dirty="0">
                          <a:solidFill>
                            <a:srgbClr val="C00000"/>
                          </a:solidFill>
                        </a:rPr>
                        <a:t> </a:t>
                      </a:r>
                      <a:r>
                        <a:rPr lang="fr-BE" b="1" dirty="0" err="1">
                          <a:solidFill>
                            <a:srgbClr val="C00000"/>
                          </a:solidFill>
                        </a:rPr>
                        <a:t>edition</a:t>
                      </a:r>
                      <a:endParaRPr lang="fr-BE" b="1" dirty="0">
                        <a:solidFill>
                          <a:srgbClr val="C00000"/>
                        </a:solidFill>
                      </a:endParaRP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1" baseline="0" dirty="0">
                          <a:solidFill>
                            <a:srgbClr val="C00000"/>
                          </a:solidFill>
                        </a:rPr>
                        <a:t>4</a:t>
                      </a:r>
                      <a:r>
                        <a:rPr lang="fr-BE" b="1" baseline="30000" dirty="0">
                          <a:solidFill>
                            <a:srgbClr val="C00000"/>
                          </a:solidFill>
                        </a:rPr>
                        <a:t>th</a:t>
                      </a:r>
                      <a:r>
                        <a:rPr lang="fr-BE" b="1" dirty="0">
                          <a:solidFill>
                            <a:srgbClr val="C00000"/>
                          </a:solidFill>
                        </a:rPr>
                        <a:t> </a:t>
                      </a:r>
                      <a:r>
                        <a:rPr lang="fr-BE" b="1" dirty="0" err="1">
                          <a:solidFill>
                            <a:srgbClr val="C00000"/>
                          </a:solidFill>
                        </a:rPr>
                        <a:t>edition</a:t>
                      </a:r>
                      <a:endParaRPr lang="fr-BE" b="1" dirty="0">
                        <a:solidFill>
                          <a:srgbClr val="C00000"/>
                        </a:solidFill>
                      </a:endParaRPr>
                    </a:p>
                  </a:txBody>
                  <a:tcPr anchor="ctr">
                    <a:solidFill>
                      <a:schemeClr val="tx2">
                        <a:lumMod val="20000"/>
                        <a:lumOff val="80000"/>
                      </a:schemeClr>
                    </a:solidFill>
                  </a:tcPr>
                </a:tc>
                <a:extLst>
                  <a:ext uri="{0D108BD9-81ED-4DB2-BD59-A6C34878D82A}">
                    <a16:rowId xmlns:a16="http://schemas.microsoft.com/office/drawing/2014/main" val="2682559178"/>
                  </a:ext>
                </a:extLst>
              </a:tr>
              <a:tr h="370840">
                <a:tc>
                  <a:txBody>
                    <a:bodyPr/>
                    <a:lstStyle/>
                    <a:p>
                      <a:r>
                        <a:rPr lang="fr-BE" dirty="0"/>
                        <a:t>2030</a:t>
                      </a:r>
                    </a:p>
                  </a:txBody>
                  <a:tcPr anchor="ctr">
                    <a:solidFill>
                      <a:srgbClr val="DDE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1" baseline="0" dirty="0">
                          <a:solidFill>
                            <a:srgbClr val="C00000"/>
                          </a:solidFill>
                        </a:rPr>
                        <a:t>6</a:t>
                      </a:r>
                      <a:r>
                        <a:rPr lang="fr-BE" b="1" baseline="30000" dirty="0">
                          <a:solidFill>
                            <a:srgbClr val="C00000"/>
                          </a:solidFill>
                        </a:rPr>
                        <a:t>th</a:t>
                      </a:r>
                      <a:r>
                        <a:rPr lang="fr-BE" b="1" dirty="0">
                          <a:solidFill>
                            <a:srgbClr val="C00000"/>
                          </a:solidFill>
                        </a:rPr>
                        <a:t> </a:t>
                      </a:r>
                      <a:r>
                        <a:rPr lang="fr-BE" b="1" dirty="0" err="1">
                          <a:solidFill>
                            <a:srgbClr val="C00000"/>
                          </a:solidFill>
                        </a:rPr>
                        <a:t>edition</a:t>
                      </a:r>
                      <a:endParaRPr lang="fr-BE" b="1" dirty="0">
                        <a:solidFill>
                          <a:srgbClr val="C00000"/>
                        </a:solidFill>
                      </a:endParaRPr>
                    </a:p>
                  </a:txBody>
                  <a:tcPr anchor="ctr">
                    <a:solidFill>
                      <a:srgbClr val="DDE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BE" b="1" baseline="0" dirty="0">
                          <a:solidFill>
                            <a:srgbClr val="C00000"/>
                          </a:solidFill>
                        </a:rPr>
                        <a:t>5</a:t>
                      </a:r>
                      <a:r>
                        <a:rPr lang="fr-BE" b="1" baseline="30000" dirty="0">
                          <a:solidFill>
                            <a:srgbClr val="C00000"/>
                          </a:solidFill>
                        </a:rPr>
                        <a:t>th</a:t>
                      </a:r>
                      <a:r>
                        <a:rPr lang="fr-BE" b="1" dirty="0">
                          <a:solidFill>
                            <a:srgbClr val="C00000"/>
                          </a:solidFill>
                        </a:rPr>
                        <a:t> </a:t>
                      </a:r>
                      <a:r>
                        <a:rPr lang="fr-BE" b="1" dirty="0" err="1">
                          <a:solidFill>
                            <a:srgbClr val="C00000"/>
                          </a:solidFill>
                        </a:rPr>
                        <a:t>edition</a:t>
                      </a:r>
                      <a:endParaRPr lang="fr-BE" b="1" dirty="0">
                        <a:solidFill>
                          <a:srgbClr val="C00000"/>
                        </a:solidFill>
                      </a:endParaRPr>
                    </a:p>
                  </a:txBody>
                  <a:tcPr anchor="ctr">
                    <a:solidFill>
                      <a:srgbClr val="DDE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BE" sz="1600" dirty="0"/>
                    </a:p>
                  </a:txBody>
                  <a:tcPr anchor="ctr">
                    <a:solidFill>
                      <a:srgbClr val="DDE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BE" sz="1600" dirty="0"/>
                    </a:p>
                  </a:txBody>
                  <a:tcPr anchor="ctr">
                    <a:solidFill>
                      <a:srgbClr val="DDEDFF"/>
                    </a:solidFill>
                  </a:tcPr>
                </a:tc>
                <a:extLst>
                  <a:ext uri="{0D108BD9-81ED-4DB2-BD59-A6C34878D82A}">
                    <a16:rowId xmlns:a16="http://schemas.microsoft.com/office/drawing/2014/main" val="444960275"/>
                  </a:ext>
                </a:extLst>
              </a:tr>
              <a:tr h="370840">
                <a:tc>
                  <a:txBody>
                    <a:bodyPr/>
                    <a:lstStyle/>
                    <a:p>
                      <a:r>
                        <a:rPr lang="fr-BE" dirty="0"/>
                        <a:t>2031 </a:t>
                      </a:r>
                      <a:r>
                        <a:rPr lang="fr-BE" sz="1100" dirty="0"/>
                        <a:t>(end of </a:t>
                      </a:r>
                      <a:r>
                        <a:rPr lang="fr-BE" sz="1100" dirty="0" err="1"/>
                        <a:t>contract</a:t>
                      </a:r>
                      <a:r>
                        <a:rPr lang="fr-BE" sz="1100" dirty="0"/>
                        <a:t>)</a:t>
                      </a: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BE" sz="1600" dirty="0"/>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BE" sz="1600" dirty="0"/>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BE" sz="1600" dirty="0"/>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BE" sz="1600" dirty="0"/>
                    </a:p>
                  </a:txBody>
                  <a:tcPr anchor="ctr">
                    <a:solidFill>
                      <a:schemeClr val="tx2">
                        <a:lumMod val="20000"/>
                        <a:lumOff val="80000"/>
                      </a:schemeClr>
                    </a:solidFill>
                  </a:tcPr>
                </a:tc>
                <a:extLst>
                  <a:ext uri="{0D108BD9-81ED-4DB2-BD59-A6C34878D82A}">
                    <a16:rowId xmlns:a16="http://schemas.microsoft.com/office/drawing/2014/main" val="1451842983"/>
                  </a:ext>
                </a:extLst>
              </a:tr>
            </a:tbl>
          </a:graphicData>
        </a:graphic>
      </p:graphicFrame>
      <p:sp>
        <p:nvSpPr>
          <p:cNvPr id="3" name="Title 2"/>
          <p:cNvSpPr>
            <a:spLocks noGrp="1"/>
          </p:cNvSpPr>
          <p:nvPr>
            <p:ph type="title"/>
          </p:nvPr>
        </p:nvSpPr>
        <p:spPr/>
        <p:txBody>
          <a:bodyPr/>
          <a:lstStyle/>
          <a:p>
            <a:r>
              <a:rPr lang="fr-BE" dirty="0"/>
              <a:t>EMJM </a:t>
            </a:r>
            <a:r>
              <a:rPr lang="fr-BE" dirty="0" err="1"/>
              <a:t>Set-up</a:t>
            </a:r>
            <a:r>
              <a:rPr lang="fr-BE" dirty="0"/>
              <a:t> (2)</a:t>
            </a:r>
          </a:p>
        </p:txBody>
      </p:sp>
      <p:sp>
        <p:nvSpPr>
          <p:cNvPr id="5" name="Rectangle 4"/>
          <p:cNvSpPr/>
          <p:nvPr/>
        </p:nvSpPr>
        <p:spPr>
          <a:xfrm>
            <a:off x="772292" y="1466334"/>
            <a:ext cx="2441694" cy="369332"/>
          </a:xfrm>
          <a:prstGeom prst="rect">
            <a:avLst/>
          </a:prstGeom>
        </p:spPr>
        <p:txBody>
          <a:bodyPr wrap="none">
            <a:spAutoFit/>
          </a:bodyPr>
          <a:lstStyle/>
          <a:p>
            <a:r>
              <a:rPr lang="en-US" b="1" dirty="0">
                <a:solidFill>
                  <a:srgbClr val="C00000"/>
                </a:solidFill>
              </a:rPr>
              <a:t>Overview of editions</a:t>
            </a:r>
          </a:p>
        </p:txBody>
      </p:sp>
    </p:spTree>
    <p:extLst>
      <p:ext uri="{BB962C8B-B14F-4D97-AF65-F5344CB8AC3E}">
        <p14:creationId xmlns:p14="http://schemas.microsoft.com/office/powerpoint/2010/main" val="41250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Taking part as an Organisation</a:t>
            </a:r>
          </a:p>
        </p:txBody>
      </p:sp>
      <p:cxnSp>
        <p:nvCxnSpPr>
          <p:cNvPr id="141" name="Conector recto 140">
            <a:extLst>
              <a:ext uri="{FF2B5EF4-FFF2-40B4-BE49-F238E27FC236}">
                <a16:creationId xmlns:a16="http://schemas.microsoft.com/office/drawing/2014/main" id="{C91E65A1-118D-BC27-D55A-8A7DA6A9A34C}"/>
              </a:ext>
            </a:extLst>
          </p:cNvPr>
          <p:cNvCxnSpPr>
            <a:cxnSpLocks/>
            <a:stCxn id="39" idx="0"/>
            <a:endCxn id="6" idx="4"/>
          </p:cNvCxnSpPr>
          <p:nvPr/>
        </p:nvCxnSpPr>
        <p:spPr>
          <a:xfrm>
            <a:off x="4852040" y="1610835"/>
            <a:ext cx="9621" cy="4443398"/>
          </a:xfrm>
          <a:prstGeom prst="line">
            <a:avLst/>
          </a:prstGeom>
          <a:ln w="12700">
            <a:solidFill>
              <a:srgbClr val="0088CE"/>
            </a:solidFill>
          </a:ln>
        </p:spPr>
        <p:style>
          <a:lnRef idx="1">
            <a:schemeClr val="accent1"/>
          </a:lnRef>
          <a:fillRef idx="0">
            <a:schemeClr val="accent1"/>
          </a:fillRef>
          <a:effectRef idx="0">
            <a:schemeClr val="accent1"/>
          </a:effectRef>
          <a:fontRef idx="minor">
            <a:schemeClr val="tx1"/>
          </a:fontRef>
        </p:style>
      </p:cxnSp>
      <p:sp>
        <p:nvSpPr>
          <p:cNvPr id="39" name="Elipse 38">
            <a:extLst>
              <a:ext uri="{FF2B5EF4-FFF2-40B4-BE49-F238E27FC236}">
                <a16:creationId xmlns:a16="http://schemas.microsoft.com/office/drawing/2014/main" id="{667A4F61-953C-6DC5-9DE9-789F6DA68E6C}"/>
              </a:ext>
            </a:extLst>
          </p:cNvPr>
          <p:cNvSpPr/>
          <p:nvPr/>
        </p:nvSpPr>
        <p:spPr>
          <a:xfrm>
            <a:off x="4474040" y="1610835"/>
            <a:ext cx="756000" cy="75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Elipse 39">
            <a:extLst>
              <a:ext uri="{FF2B5EF4-FFF2-40B4-BE49-F238E27FC236}">
                <a16:creationId xmlns:a16="http://schemas.microsoft.com/office/drawing/2014/main" id="{7AFE4C96-BDF5-E52A-8B8B-B9A47DE92396}"/>
              </a:ext>
            </a:extLst>
          </p:cNvPr>
          <p:cNvSpPr/>
          <p:nvPr/>
        </p:nvSpPr>
        <p:spPr>
          <a:xfrm>
            <a:off x="4483660" y="2524584"/>
            <a:ext cx="756000" cy="75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Elipse 40">
            <a:extLst>
              <a:ext uri="{FF2B5EF4-FFF2-40B4-BE49-F238E27FC236}">
                <a16:creationId xmlns:a16="http://schemas.microsoft.com/office/drawing/2014/main" id="{37D3A83B-9A3A-99E6-DBB1-E73E8B6D1FD6}"/>
              </a:ext>
            </a:extLst>
          </p:cNvPr>
          <p:cNvSpPr/>
          <p:nvPr/>
        </p:nvSpPr>
        <p:spPr>
          <a:xfrm>
            <a:off x="4474040" y="3454019"/>
            <a:ext cx="756000" cy="75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Elipse 41">
            <a:extLst>
              <a:ext uri="{FF2B5EF4-FFF2-40B4-BE49-F238E27FC236}">
                <a16:creationId xmlns:a16="http://schemas.microsoft.com/office/drawing/2014/main" id="{4B36633D-A6A2-405F-61C9-7FE29B198A0B}"/>
              </a:ext>
            </a:extLst>
          </p:cNvPr>
          <p:cNvSpPr/>
          <p:nvPr/>
        </p:nvSpPr>
        <p:spPr>
          <a:xfrm>
            <a:off x="4483661" y="4370072"/>
            <a:ext cx="756000" cy="75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4" name="CuadroTexto 63">
            <a:extLst>
              <a:ext uri="{FF2B5EF4-FFF2-40B4-BE49-F238E27FC236}">
                <a16:creationId xmlns:a16="http://schemas.microsoft.com/office/drawing/2014/main" id="{978745F1-3644-9438-E2BE-F8C55BD97FE4}"/>
              </a:ext>
            </a:extLst>
          </p:cNvPr>
          <p:cNvSpPr txBox="1"/>
          <p:nvPr/>
        </p:nvSpPr>
        <p:spPr>
          <a:xfrm>
            <a:off x="5264892" y="1559675"/>
            <a:ext cx="633120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Applicants (coordinator &amp; full partners) must be HEIs (</a:t>
            </a:r>
            <a:r>
              <a:rPr kumimoji="0" lang="en-GB" sz="1600" b="1" i="0" u="none" strike="noStrike" kern="1200" cap="none" spc="0" normalizeH="0" baseline="0" noProof="0" dirty="0">
                <a:ln>
                  <a:noFill/>
                </a:ln>
                <a:solidFill>
                  <a:srgbClr val="0088CE"/>
                </a:solidFill>
                <a:effectLst/>
                <a:uLnTx/>
                <a:uFillTx/>
                <a:latin typeface="Arial"/>
                <a:ea typeface="+mn-ea"/>
                <a:cs typeface="+mn-cs"/>
              </a:rPr>
              <a:t>legal entities</a:t>
            </a:r>
            <a:r>
              <a:rPr kumimoji="0" lang="en-GB" sz="1600" b="0" i="0" u="none" strike="noStrike" kern="1200" cap="none" spc="0" normalizeH="0" baseline="0" noProof="0" dirty="0">
                <a:ln>
                  <a:noFill/>
                </a:ln>
                <a:solidFill>
                  <a:srgbClr val="4D4D4D"/>
                </a:solidFill>
                <a:effectLst/>
                <a:uLnTx/>
                <a:uFillTx/>
                <a:latin typeface="Arial"/>
                <a:ea typeface="+mn-ea"/>
                <a:cs typeface="+mn-cs"/>
              </a:rPr>
              <a:t>) established in any country worldwide. Any public or private organization worldwide may also participate but </a:t>
            </a:r>
            <a:r>
              <a:rPr kumimoji="0" lang="en-GB" sz="1600" b="0" i="0" u="sng" strike="noStrike" kern="1200" cap="none" spc="0" normalizeH="0" baseline="0" noProof="0" dirty="0">
                <a:ln>
                  <a:noFill/>
                </a:ln>
                <a:solidFill>
                  <a:srgbClr val="4D4D4D"/>
                </a:solidFill>
                <a:effectLst/>
                <a:uLnTx/>
                <a:uFillTx/>
                <a:latin typeface="Arial"/>
                <a:ea typeface="+mn-ea"/>
                <a:cs typeface="+mn-cs"/>
              </a:rPr>
              <a:t>not as coordinator</a:t>
            </a: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p:txBody>
      </p:sp>
      <p:sp>
        <p:nvSpPr>
          <p:cNvPr id="66" name="CuadroTexto 65">
            <a:extLst>
              <a:ext uri="{FF2B5EF4-FFF2-40B4-BE49-F238E27FC236}">
                <a16:creationId xmlns:a16="http://schemas.microsoft.com/office/drawing/2014/main" id="{67CB8478-C913-272A-33B5-D42BF474D764}"/>
              </a:ext>
            </a:extLst>
          </p:cNvPr>
          <p:cNvSpPr txBox="1"/>
          <p:nvPr/>
        </p:nvSpPr>
        <p:spPr>
          <a:xfrm>
            <a:off x="5279935" y="2610197"/>
            <a:ext cx="6309252" cy="584775"/>
          </a:xfrm>
          <a:prstGeom prst="rect">
            <a:avLst/>
          </a:prstGeom>
          <a:noFill/>
        </p:spPr>
        <p:txBody>
          <a:bodyPr wrap="square">
            <a:spAutoFit/>
          </a:bodyPr>
          <a:lstStyle>
            <a:defPPr>
              <a:defRPr lang="en-US"/>
            </a:defPPr>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For HEIs in EU Member States and third countries associated to the Programme: </a:t>
            </a:r>
            <a:r>
              <a:rPr kumimoji="0" lang="en-GB" sz="1600" b="1" i="0" u="none" strike="noStrike" kern="1200" cap="none" spc="0" normalizeH="0" baseline="0" noProof="0" dirty="0">
                <a:ln>
                  <a:noFill/>
                </a:ln>
                <a:solidFill>
                  <a:srgbClr val="0088CE"/>
                </a:solidFill>
                <a:effectLst/>
                <a:uLnTx/>
                <a:uFillTx/>
                <a:latin typeface="Arial"/>
                <a:ea typeface="+mn-ea"/>
                <a:cs typeface="+mn-cs"/>
              </a:rPr>
              <a:t>valid ECHE </a:t>
            </a:r>
          </a:p>
        </p:txBody>
      </p:sp>
      <p:sp>
        <p:nvSpPr>
          <p:cNvPr id="68" name="CuadroTexto 67">
            <a:extLst>
              <a:ext uri="{FF2B5EF4-FFF2-40B4-BE49-F238E27FC236}">
                <a16:creationId xmlns:a16="http://schemas.microsoft.com/office/drawing/2014/main" id="{62BE7E3A-794F-A31A-1E9E-A106A96EE5D8}"/>
              </a:ext>
            </a:extLst>
          </p:cNvPr>
          <p:cNvSpPr txBox="1"/>
          <p:nvPr/>
        </p:nvSpPr>
        <p:spPr>
          <a:xfrm>
            <a:off x="5279934" y="3539632"/>
            <a:ext cx="6309251" cy="584775"/>
          </a:xfrm>
          <a:prstGeom prst="rect">
            <a:avLst/>
          </a:prstGeom>
          <a:noFill/>
        </p:spPr>
        <p:txBody>
          <a:bodyPr wrap="square">
            <a:spAutoFit/>
          </a:bodyPr>
          <a:lstStyle>
            <a:defPPr>
              <a:defRPr lang="en-US"/>
            </a:defPPr>
            <a:lvl1pPr>
              <a:defRPr sz="1400"/>
            </a:lvl1p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For HEIs in third countries not associated to the Programme: should </a:t>
            </a:r>
            <a:r>
              <a:rPr kumimoji="0" lang="en-GB" sz="1600" b="1" i="0" u="none" strike="noStrike" kern="1200" cap="none" spc="0" normalizeH="0" baseline="0" noProof="0" dirty="0">
                <a:ln>
                  <a:noFill/>
                </a:ln>
                <a:solidFill>
                  <a:srgbClr val="0088CE"/>
                </a:solidFill>
                <a:effectLst/>
                <a:uLnTx/>
                <a:uFillTx/>
                <a:latin typeface="Arial"/>
                <a:ea typeface="+mn-ea"/>
                <a:cs typeface="+mn-cs"/>
              </a:rPr>
              <a:t>commit to ECHE principles </a:t>
            </a:r>
            <a:r>
              <a:rPr kumimoji="0" lang="en-GB" sz="1600" b="0" i="0" u="none" strike="noStrike" kern="1200" cap="none" spc="0" normalizeH="0" baseline="0" noProof="0" dirty="0">
                <a:ln>
                  <a:noFill/>
                </a:ln>
                <a:solidFill>
                  <a:srgbClr val="4D4D4D"/>
                </a:solidFill>
                <a:effectLst/>
                <a:uLnTx/>
                <a:uFillTx/>
                <a:latin typeface="Arial"/>
                <a:ea typeface="+mn-ea"/>
                <a:cs typeface="+mn-cs"/>
              </a:rPr>
              <a:t>in the Partnership Agreement</a:t>
            </a:r>
          </a:p>
        </p:txBody>
      </p:sp>
      <p:sp>
        <p:nvSpPr>
          <p:cNvPr id="70" name="CuadroTexto 69">
            <a:extLst>
              <a:ext uri="{FF2B5EF4-FFF2-40B4-BE49-F238E27FC236}">
                <a16:creationId xmlns:a16="http://schemas.microsoft.com/office/drawing/2014/main" id="{073196F0-1FF8-86FA-E15E-7F77A63839D7}"/>
              </a:ext>
            </a:extLst>
          </p:cNvPr>
          <p:cNvSpPr txBox="1"/>
          <p:nvPr/>
        </p:nvSpPr>
        <p:spPr>
          <a:xfrm>
            <a:off x="5279936" y="4455685"/>
            <a:ext cx="630925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For HEIs applying as coordinator and full partners: </a:t>
            </a:r>
            <a:r>
              <a:rPr kumimoji="0" lang="en-GB" sz="1600" b="1" i="0" u="none" strike="noStrike" kern="1200" cap="none" spc="0" normalizeH="0" baseline="0" noProof="0" dirty="0">
                <a:ln>
                  <a:noFill/>
                </a:ln>
                <a:solidFill>
                  <a:srgbClr val="0088CE"/>
                </a:solidFill>
                <a:effectLst/>
                <a:uLnTx/>
                <a:uFillTx/>
                <a:latin typeface="Arial"/>
                <a:ea typeface="+mn-ea"/>
                <a:cs typeface="+mn-cs"/>
              </a:rPr>
              <a:t>completed accreditation/evaluation of the master programme</a:t>
            </a:r>
          </a:p>
        </p:txBody>
      </p:sp>
      <p:grpSp>
        <p:nvGrpSpPr>
          <p:cNvPr id="71" name="Certificate2" descr="{&quot;Key&quot;:&quot;POWER_USER_SHAPE_ICON&quot;,&quot;Value&quot;:&quot;POWER_USER_SHAPE_ICON_STYLE_1&quot;}">
            <a:extLst>
              <a:ext uri="{FF2B5EF4-FFF2-40B4-BE49-F238E27FC236}">
                <a16:creationId xmlns:a16="http://schemas.microsoft.com/office/drawing/2014/main" id="{858A52CA-A0AB-9C17-9B4C-BAABD9936B3C}"/>
              </a:ext>
            </a:extLst>
          </p:cNvPr>
          <p:cNvGrpSpPr>
            <a:grpSpLocks noChangeAspect="1"/>
          </p:cNvGrpSpPr>
          <p:nvPr/>
        </p:nvGrpSpPr>
        <p:grpSpPr>
          <a:xfrm>
            <a:off x="4631513" y="3609597"/>
            <a:ext cx="441055" cy="444845"/>
            <a:chOff x="3392488" y="3860800"/>
            <a:chExt cx="554038" cy="558800"/>
          </a:xfrm>
        </p:grpSpPr>
        <p:sp>
          <p:nvSpPr>
            <p:cNvPr id="72" name="Freeform 539">
              <a:extLst>
                <a:ext uri="{FF2B5EF4-FFF2-40B4-BE49-F238E27FC236}">
                  <a16:creationId xmlns:a16="http://schemas.microsoft.com/office/drawing/2014/main" id="{E88737BB-D5FE-DB8F-91E6-816FD957DED6}"/>
                </a:ext>
              </a:extLst>
            </p:cNvPr>
            <p:cNvSpPr>
              <a:spLocks/>
            </p:cNvSpPr>
            <p:nvPr/>
          </p:nvSpPr>
          <p:spPr bwMode="auto">
            <a:xfrm>
              <a:off x="3478213" y="4352925"/>
              <a:ext cx="39688" cy="66675"/>
            </a:xfrm>
            <a:custGeom>
              <a:avLst/>
              <a:gdLst>
                <a:gd name="T0" fmla="*/ 47 w 78"/>
                <a:gd name="T1" fmla="*/ 0 h 132"/>
                <a:gd name="T2" fmla="*/ 0 w 78"/>
                <a:gd name="T3" fmla="*/ 87 h 132"/>
                <a:gd name="T4" fmla="*/ 78 w 78"/>
                <a:gd name="T5" fmla="*/ 132 h 132"/>
              </a:gdLst>
              <a:ahLst/>
              <a:cxnLst>
                <a:cxn ang="0">
                  <a:pos x="T0" y="T1"/>
                </a:cxn>
                <a:cxn ang="0">
                  <a:pos x="T2" y="T3"/>
                </a:cxn>
                <a:cxn ang="0">
                  <a:pos x="T4" y="T5"/>
                </a:cxn>
              </a:cxnLst>
              <a:rect l="0" t="0" r="r" b="b"/>
              <a:pathLst>
                <a:path w="78" h="132">
                  <a:moveTo>
                    <a:pt x="47" y="0"/>
                  </a:moveTo>
                  <a:lnTo>
                    <a:pt x="0" y="87"/>
                  </a:lnTo>
                  <a:lnTo>
                    <a:pt x="78" y="132"/>
                  </a:ln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Freeform 540">
              <a:extLst>
                <a:ext uri="{FF2B5EF4-FFF2-40B4-BE49-F238E27FC236}">
                  <a16:creationId xmlns:a16="http://schemas.microsoft.com/office/drawing/2014/main" id="{EFB4ECFF-4396-15F7-C2AE-85EA05621E1B}"/>
                </a:ext>
              </a:extLst>
            </p:cNvPr>
            <p:cNvSpPr>
              <a:spLocks/>
            </p:cNvSpPr>
            <p:nvPr/>
          </p:nvSpPr>
          <p:spPr bwMode="auto">
            <a:xfrm>
              <a:off x="3598863" y="4351338"/>
              <a:ext cx="39688" cy="61913"/>
            </a:xfrm>
            <a:custGeom>
              <a:avLst/>
              <a:gdLst>
                <a:gd name="T0" fmla="*/ 33 w 78"/>
                <a:gd name="T1" fmla="*/ 0 h 124"/>
                <a:gd name="T2" fmla="*/ 78 w 78"/>
                <a:gd name="T3" fmla="*/ 79 h 124"/>
                <a:gd name="T4" fmla="*/ 0 w 78"/>
                <a:gd name="T5" fmla="*/ 124 h 124"/>
              </a:gdLst>
              <a:ahLst/>
              <a:cxnLst>
                <a:cxn ang="0">
                  <a:pos x="T0" y="T1"/>
                </a:cxn>
                <a:cxn ang="0">
                  <a:pos x="T2" y="T3"/>
                </a:cxn>
                <a:cxn ang="0">
                  <a:pos x="T4" y="T5"/>
                </a:cxn>
              </a:cxnLst>
              <a:rect l="0" t="0" r="r" b="b"/>
              <a:pathLst>
                <a:path w="78" h="124">
                  <a:moveTo>
                    <a:pt x="33" y="0"/>
                  </a:moveTo>
                  <a:lnTo>
                    <a:pt x="78" y="79"/>
                  </a:lnTo>
                  <a:lnTo>
                    <a:pt x="0" y="124"/>
                  </a:ln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541">
              <a:extLst>
                <a:ext uri="{FF2B5EF4-FFF2-40B4-BE49-F238E27FC236}">
                  <a16:creationId xmlns:a16="http://schemas.microsoft.com/office/drawing/2014/main" id="{AE60BB63-4C46-73B3-4A5D-A408E8AFF18F}"/>
                </a:ext>
              </a:extLst>
            </p:cNvPr>
            <p:cNvSpPr>
              <a:spLocks/>
            </p:cNvSpPr>
            <p:nvPr/>
          </p:nvSpPr>
          <p:spPr bwMode="auto">
            <a:xfrm>
              <a:off x="3392488" y="3860800"/>
              <a:ext cx="554038" cy="388938"/>
            </a:xfrm>
            <a:custGeom>
              <a:avLst/>
              <a:gdLst>
                <a:gd name="T0" fmla="*/ 96 w 1091"/>
                <a:gd name="T1" fmla="*/ 768 h 768"/>
                <a:gd name="T2" fmla="*/ 0 w 1091"/>
                <a:gd name="T3" fmla="*/ 768 h 768"/>
                <a:gd name="T4" fmla="*/ 0 w 1091"/>
                <a:gd name="T5" fmla="*/ 0 h 768"/>
                <a:gd name="T6" fmla="*/ 1091 w 1091"/>
                <a:gd name="T7" fmla="*/ 0 h 768"/>
                <a:gd name="T8" fmla="*/ 1091 w 1091"/>
                <a:gd name="T9" fmla="*/ 768 h 768"/>
                <a:gd name="T10" fmla="*/ 556 w 1091"/>
                <a:gd name="T11" fmla="*/ 768 h 768"/>
              </a:gdLst>
              <a:ahLst/>
              <a:cxnLst>
                <a:cxn ang="0">
                  <a:pos x="T0" y="T1"/>
                </a:cxn>
                <a:cxn ang="0">
                  <a:pos x="T2" y="T3"/>
                </a:cxn>
                <a:cxn ang="0">
                  <a:pos x="T4" y="T5"/>
                </a:cxn>
                <a:cxn ang="0">
                  <a:pos x="T6" y="T7"/>
                </a:cxn>
                <a:cxn ang="0">
                  <a:pos x="T8" y="T9"/>
                </a:cxn>
                <a:cxn ang="0">
                  <a:pos x="T10" y="T11"/>
                </a:cxn>
              </a:cxnLst>
              <a:rect l="0" t="0" r="r" b="b"/>
              <a:pathLst>
                <a:path w="1091" h="768">
                  <a:moveTo>
                    <a:pt x="96" y="768"/>
                  </a:moveTo>
                  <a:lnTo>
                    <a:pt x="0" y="768"/>
                  </a:lnTo>
                  <a:lnTo>
                    <a:pt x="0" y="0"/>
                  </a:lnTo>
                  <a:lnTo>
                    <a:pt x="1091" y="0"/>
                  </a:lnTo>
                  <a:lnTo>
                    <a:pt x="1091" y="768"/>
                  </a:lnTo>
                  <a:lnTo>
                    <a:pt x="556" y="768"/>
                  </a:ln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Line 542">
              <a:extLst>
                <a:ext uri="{FF2B5EF4-FFF2-40B4-BE49-F238E27FC236}">
                  <a16:creationId xmlns:a16="http://schemas.microsoft.com/office/drawing/2014/main" id="{61173188-EE0B-7F57-7BCC-5B4C4259D9DE}"/>
                </a:ext>
              </a:extLst>
            </p:cNvPr>
            <p:cNvSpPr>
              <a:spLocks noChangeShapeType="1"/>
            </p:cNvSpPr>
            <p:nvPr/>
          </p:nvSpPr>
          <p:spPr bwMode="auto">
            <a:xfrm>
              <a:off x="3719513" y="3960813"/>
              <a:ext cx="138113" cy="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Line 543">
              <a:extLst>
                <a:ext uri="{FF2B5EF4-FFF2-40B4-BE49-F238E27FC236}">
                  <a16:creationId xmlns:a16="http://schemas.microsoft.com/office/drawing/2014/main" id="{6B5DE7A7-3224-59D2-B742-64CA03CA82B4}"/>
                </a:ext>
              </a:extLst>
            </p:cNvPr>
            <p:cNvSpPr>
              <a:spLocks noChangeShapeType="1"/>
            </p:cNvSpPr>
            <p:nvPr/>
          </p:nvSpPr>
          <p:spPr bwMode="auto">
            <a:xfrm>
              <a:off x="3719513" y="4022725"/>
              <a:ext cx="138113" cy="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Line 544">
              <a:extLst>
                <a:ext uri="{FF2B5EF4-FFF2-40B4-BE49-F238E27FC236}">
                  <a16:creationId xmlns:a16="http://schemas.microsoft.com/office/drawing/2014/main" id="{A9CBA266-2DD5-7930-0F40-2A1B86A10BCD}"/>
                </a:ext>
              </a:extLst>
            </p:cNvPr>
            <p:cNvSpPr>
              <a:spLocks noChangeShapeType="1"/>
            </p:cNvSpPr>
            <p:nvPr/>
          </p:nvSpPr>
          <p:spPr bwMode="auto">
            <a:xfrm>
              <a:off x="3719513" y="4086225"/>
              <a:ext cx="138113" cy="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Line 545">
              <a:extLst>
                <a:ext uri="{FF2B5EF4-FFF2-40B4-BE49-F238E27FC236}">
                  <a16:creationId xmlns:a16="http://schemas.microsoft.com/office/drawing/2014/main" id="{0741D240-C055-66FD-58F3-399D27BA1863}"/>
                </a:ext>
              </a:extLst>
            </p:cNvPr>
            <p:cNvSpPr>
              <a:spLocks noChangeShapeType="1"/>
            </p:cNvSpPr>
            <p:nvPr/>
          </p:nvSpPr>
          <p:spPr bwMode="auto">
            <a:xfrm>
              <a:off x="3719513" y="4148138"/>
              <a:ext cx="138113" cy="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546">
              <a:extLst>
                <a:ext uri="{FF2B5EF4-FFF2-40B4-BE49-F238E27FC236}">
                  <a16:creationId xmlns:a16="http://schemas.microsoft.com/office/drawing/2014/main" id="{C616E5E2-51CC-6AB7-A57A-6B5609F6305F}"/>
                </a:ext>
              </a:extLst>
            </p:cNvPr>
            <p:cNvSpPr>
              <a:spLocks/>
            </p:cNvSpPr>
            <p:nvPr/>
          </p:nvSpPr>
          <p:spPr bwMode="auto">
            <a:xfrm>
              <a:off x="3455988" y="4141788"/>
              <a:ext cx="203200" cy="215900"/>
            </a:xfrm>
            <a:custGeom>
              <a:avLst/>
              <a:gdLst>
                <a:gd name="T0" fmla="*/ 146 w 401"/>
                <a:gd name="T1" fmla="*/ 53 h 427"/>
                <a:gd name="T2" fmla="*/ 150 w 401"/>
                <a:gd name="T3" fmla="*/ 45 h 427"/>
                <a:gd name="T4" fmla="*/ 252 w 401"/>
                <a:gd name="T5" fmla="*/ 45 h 427"/>
                <a:gd name="T6" fmla="*/ 256 w 401"/>
                <a:gd name="T7" fmla="*/ 53 h 427"/>
                <a:gd name="T8" fmla="*/ 313 w 401"/>
                <a:gd name="T9" fmla="*/ 86 h 427"/>
                <a:gd name="T10" fmla="*/ 322 w 401"/>
                <a:gd name="T11" fmla="*/ 85 h 427"/>
                <a:gd name="T12" fmla="*/ 373 w 401"/>
                <a:gd name="T13" fmla="*/ 173 h 427"/>
                <a:gd name="T14" fmla="*/ 367 w 401"/>
                <a:gd name="T15" fmla="*/ 181 h 427"/>
                <a:gd name="T16" fmla="*/ 367 w 401"/>
                <a:gd name="T17" fmla="*/ 247 h 427"/>
                <a:gd name="T18" fmla="*/ 373 w 401"/>
                <a:gd name="T19" fmla="*/ 254 h 427"/>
                <a:gd name="T20" fmla="*/ 322 w 401"/>
                <a:gd name="T21" fmla="*/ 342 h 427"/>
                <a:gd name="T22" fmla="*/ 313 w 401"/>
                <a:gd name="T23" fmla="*/ 341 h 427"/>
                <a:gd name="T24" fmla="*/ 256 w 401"/>
                <a:gd name="T25" fmla="*/ 374 h 427"/>
                <a:gd name="T26" fmla="*/ 252 w 401"/>
                <a:gd name="T27" fmla="*/ 383 h 427"/>
                <a:gd name="T28" fmla="*/ 150 w 401"/>
                <a:gd name="T29" fmla="*/ 383 h 427"/>
                <a:gd name="T30" fmla="*/ 146 w 401"/>
                <a:gd name="T31" fmla="*/ 374 h 427"/>
                <a:gd name="T32" fmla="*/ 89 w 401"/>
                <a:gd name="T33" fmla="*/ 341 h 427"/>
                <a:gd name="T34" fmla="*/ 80 w 401"/>
                <a:gd name="T35" fmla="*/ 342 h 427"/>
                <a:gd name="T36" fmla="*/ 29 w 401"/>
                <a:gd name="T37" fmla="*/ 254 h 427"/>
                <a:gd name="T38" fmla="*/ 35 w 401"/>
                <a:gd name="T39" fmla="*/ 247 h 427"/>
                <a:gd name="T40" fmla="*/ 35 w 401"/>
                <a:gd name="T41" fmla="*/ 181 h 427"/>
                <a:gd name="T42" fmla="*/ 29 w 401"/>
                <a:gd name="T43" fmla="*/ 173 h 427"/>
                <a:gd name="T44" fmla="*/ 80 w 401"/>
                <a:gd name="T45" fmla="*/ 85 h 427"/>
                <a:gd name="T46" fmla="*/ 89 w 401"/>
                <a:gd name="T47" fmla="*/ 86 h 427"/>
                <a:gd name="T48" fmla="*/ 146 w 401"/>
                <a:gd name="T49" fmla="*/ 5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27">
                  <a:moveTo>
                    <a:pt x="146" y="53"/>
                  </a:moveTo>
                  <a:lnTo>
                    <a:pt x="150" y="45"/>
                  </a:lnTo>
                  <a:cubicBezTo>
                    <a:pt x="170" y="0"/>
                    <a:pt x="232" y="0"/>
                    <a:pt x="252" y="45"/>
                  </a:cubicBezTo>
                  <a:lnTo>
                    <a:pt x="256" y="53"/>
                  </a:lnTo>
                  <a:cubicBezTo>
                    <a:pt x="265" y="76"/>
                    <a:pt x="289" y="89"/>
                    <a:pt x="313" y="86"/>
                  </a:cubicBezTo>
                  <a:lnTo>
                    <a:pt x="322" y="85"/>
                  </a:lnTo>
                  <a:cubicBezTo>
                    <a:pt x="370" y="80"/>
                    <a:pt x="401" y="134"/>
                    <a:pt x="373" y="173"/>
                  </a:cubicBezTo>
                  <a:lnTo>
                    <a:pt x="367" y="181"/>
                  </a:lnTo>
                  <a:cubicBezTo>
                    <a:pt x="353" y="201"/>
                    <a:pt x="353" y="227"/>
                    <a:pt x="367" y="247"/>
                  </a:cubicBezTo>
                  <a:lnTo>
                    <a:pt x="373" y="254"/>
                  </a:lnTo>
                  <a:cubicBezTo>
                    <a:pt x="401" y="293"/>
                    <a:pt x="370" y="348"/>
                    <a:pt x="322" y="342"/>
                  </a:cubicBezTo>
                  <a:lnTo>
                    <a:pt x="313" y="341"/>
                  </a:lnTo>
                  <a:cubicBezTo>
                    <a:pt x="289" y="339"/>
                    <a:pt x="265" y="352"/>
                    <a:pt x="256" y="374"/>
                  </a:cubicBezTo>
                  <a:lnTo>
                    <a:pt x="252" y="383"/>
                  </a:lnTo>
                  <a:cubicBezTo>
                    <a:pt x="232" y="427"/>
                    <a:pt x="170" y="427"/>
                    <a:pt x="150" y="383"/>
                  </a:cubicBezTo>
                  <a:lnTo>
                    <a:pt x="146" y="374"/>
                  </a:lnTo>
                  <a:cubicBezTo>
                    <a:pt x="136" y="352"/>
                    <a:pt x="113" y="339"/>
                    <a:pt x="89" y="341"/>
                  </a:cubicBezTo>
                  <a:lnTo>
                    <a:pt x="80" y="342"/>
                  </a:lnTo>
                  <a:cubicBezTo>
                    <a:pt x="32" y="348"/>
                    <a:pt x="0" y="293"/>
                    <a:pt x="29" y="254"/>
                  </a:cubicBezTo>
                  <a:lnTo>
                    <a:pt x="35" y="247"/>
                  </a:lnTo>
                  <a:cubicBezTo>
                    <a:pt x="49" y="227"/>
                    <a:pt x="49" y="201"/>
                    <a:pt x="35" y="181"/>
                  </a:cubicBezTo>
                  <a:lnTo>
                    <a:pt x="29" y="173"/>
                  </a:lnTo>
                  <a:cubicBezTo>
                    <a:pt x="0" y="134"/>
                    <a:pt x="32" y="80"/>
                    <a:pt x="80" y="85"/>
                  </a:cubicBezTo>
                  <a:lnTo>
                    <a:pt x="89" y="86"/>
                  </a:lnTo>
                  <a:cubicBezTo>
                    <a:pt x="113" y="89"/>
                    <a:pt x="136" y="76"/>
                    <a:pt x="146" y="53"/>
                  </a:cubicBezTo>
                  <a:close/>
                </a:path>
              </a:pathLst>
            </a:custGeom>
            <a:no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547">
              <a:extLst>
                <a:ext uri="{FF2B5EF4-FFF2-40B4-BE49-F238E27FC236}">
                  <a16:creationId xmlns:a16="http://schemas.microsoft.com/office/drawing/2014/main" id="{C3FBC339-60E4-5624-A7E9-18E693C5232B}"/>
                </a:ext>
              </a:extLst>
            </p:cNvPr>
            <p:cNvSpPr>
              <a:spLocks/>
            </p:cNvSpPr>
            <p:nvPr/>
          </p:nvSpPr>
          <p:spPr bwMode="auto">
            <a:xfrm>
              <a:off x="3455988" y="4141788"/>
              <a:ext cx="203200" cy="215900"/>
            </a:xfrm>
            <a:custGeom>
              <a:avLst/>
              <a:gdLst>
                <a:gd name="T0" fmla="*/ 146 w 401"/>
                <a:gd name="T1" fmla="*/ 53 h 427"/>
                <a:gd name="T2" fmla="*/ 150 w 401"/>
                <a:gd name="T3" fmla="*/ 45 h 427"/>
                <a:gd name="T4" fmla="*/ 252 w 401"/>
                <a:gd name="T5" fmla="*/ 45 h 427"/>
                <a:gd name="T6" fmla="*/ 256 w 401"/>
                <a:gd name="T7" fmla="*/ 53 h 427"/>
                <a:gd name="T8" fmla="*/ 313 w 401"/>
                <a:gd name="T9" fmla="*/ 86 h 427"/>
                <a:gd name="T10" fmla="*/ 322 w 401"/>
                <a:gd name="T11" fmla="*/ 85 h 427"/>
                <a:gd name="T12" fmla="*/ 373 w 401"/>
                <a:gd name="T13" fmla="*/ 173 h 427"/>
                <a:gd name="T14" fmla="*/ 367 w 401"/>
                <a:gd name="T15" fmla="*/ 181 h 427"/>
                <a:gd name="T16" fmla="*/ 367 w 401"/>
                <a:gd name="T17" fmla="*/ 247 h 427"/>
                <a:gd name="T18" fmla="*/ 373 w 401"/>
                <a:gd name="T19" fmla="*/ 254 h 427"/>
                <a:gd name="T20" fmla="*/ 322 w 401"/>
                <a:gd name="T21" fmla="*/ 342 h 427"/>
                <a:gd name="T22" fmla="*/ 313 w 401"/>
                <a:gd name="T23" fmla="*/ 341 h 427"/>
                <a:gd name="T24" fmla="*/ 256 w 401"/>
                <a:gd name="T25" fmla="*/ 374 h 427"/>
                <a:gd name="T26" fmla="*/ 252 w 401"/>
                <a:gd name="T27" fmla="*/ 383 h 427"/>
                <a:gd name="T28" fmla="*/ 150 w 401"/>
                <a:gd name="T29" fmla="*/ 383 h 427"/>
                <a:gd name="T30" fmla="*/ 146 w 401"/>
                <a:gd name="T31" fmla="*/ 374 h 427"/>
                <a:gd name="T32" fmla="*/ 89 w 401"/>
                <a:gd name="T33" fmla="*/ 341 h 427"/>
                <a:gd name="T34" fmla="*/ 80 w 401"/>
                <a:gd name="T35" fmla="*/ 342 h 427"/>
                <a:gd name="T36" fmla="*/ 29 w 401"/>
                <a:gd name="T37" fmla="*/ 254 h 427"/>
                <a:gd name="T38" fmla="*/ 35 w 401"/>
                <a:gd name="T39" fmla="*/ 247 h 427"/>
                <a:gd name="T40" fmla="*/ 35 w 401"/>
                <a:gd name="T41" fmla="*/ 181 h 427"/>
                <a:gd name="T42" fmla="*/ 29 w 401"/>
                <a:gd name="T43" fmla="*/ 173 h 427"/>
                <a:gd name="T44" fmla="*/ 80 w 401"/>
                <a:gd name="T45" fmla="*/ 85 h 427"/>
                <a:gd name="T46" fmla="*/ 89 w 401"/>
                <a:gd name="T47" fmla="*/ 86 h 427"/>
                <a:gd name="T48" fmla="*/ 146 w 401"/>
                <a:gd name="T49" fmla="*/ 5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27">
                  <a:moveTo>
                    <a:pt x="146" y="53"/>
                  </a:moveTo>
                  <a:lnTo>
                    <a:pt x="150" y="45"/>
                  </a:lnTo>
                  <a:cubicBezTo>
                    <a:pt x="170" y="0"/>
                    <a:pt x="232" y="0"/>
                    <a:pt x="252" y="45"/>
                  </a:cubicBezTo>
                  <a:lnTo>
                    <a:pt x="256" y="53"/>
                  </a:lnTo>
                  <a:cubicBezTo>
                    <a:pt x="265" y="76"/>
                    <a:pt x="289" y="89"/>
                    <a:pt x="313" y="86"/>
                  </a:cubicBezTo>
                  <a:lnTo>
                    <a:pt x="322" y="85"/>
                  </a:lnTo>
                  <a:cubicBezTo>
                    <a:pt x="370" y="80"/>
                    <a:pt x="401" y="134"/>
                    <a:pt x="373" y="173"/>
                  </a:cubicBezTo>
                  <a:lnTo>
                    <a:pt x="367" y="181"/>
                  </a:lnTo>
                  <a:cubicBezTo>
                    <a:pt x="353" y="201"/>
                    <a:pt x="353" y="227"/>
                    <a:pt x="367" y="247"/>
                  </a:cubicBezTo>
                  <a:lnTo>
                    <a:pt x="373" y="254"/>
                  </a:lnTo>
                  <a:cubicBezTo>
                    <a:pt x="401" y="293"/>
                    <a:pt x="370" y="348"/>
                    <a:pt x="322" y="342"/>
                  </a:cubicBezTo>
                  <a:lnTo>
                    <a:pt x="313" y="341"/>
                  </a:lnTo>
                  <a:cubicBezTo>
                    <a:pt x="289" y="339"/>
                    <a:pt x="265" y="352"/>
                    <a:pt x="256" y="374"/>
                  </a:cubicBezTo>
                  <a:lnTo>
                    <a:pt x="252" y="383"/>
                  </a:lnTo>
                  <a:cubicBezTo>
                    <a:pt x="232" y="427"/>
                    <a:pt x="170" y="427"/>
                    <a:pt x="150" y="383"/>
                  </a:cubicBezTo>
                  <a:lnTo>
                    <a:pt x="146" y="374"/>
                  </a:lnTo>
                  <a:cubicBezTo>
                    <a:pt x="136" y="352"/>
                    <a:pt x="113" y="339"/>
                    <a:pt x="89" y="341"/>
                  </a:cubicBezTo>
                  <a:lnTo>
                    <a:pt x="80" y="342"/>
                  </a:lnTo>
                  <a:cubicBezTo>
                    <a:pt x="32" y="348"/>
                    <a:pt x="0" y="293"/>
                    <a:pt x="29" y="254"/>
                  </a:cubicBezTo>
                  <a:lnTo>
                    <a:pt x="35" y="247"/>
                  </a:lnTo>
                  <a:cubicBezTo>
                    <a:pt x="49" y="227"/>
                    <a:pt x="49" y="201"/>
                    <a:pt x="35" y="181"/>
                  </a:cubicBezTo>
                  <a:lnTo>
                    <a:pt x="29" y="173"/>
                  </a:lnTo>
                  <a:cubicBezTo>
                    <a:pt x="0" y="134"/>
                    <a:pt x="32" y="80"/>
                    <a:pt x="80" y="85"/>
                  </a:cubicBezTo>
                  <a:lnTo>
                    <a:pt x="89" y="86"/>
                  </a:lnTo>
                  <a:cubicBezTo>
                    <a:pt x="113" y="89"/>
                    <a:pt x="136" y="76"/>
                    <a:pt x="146" y="53"/>
                  </a:cubicBezTo>
                  <a:close/>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548">
              <a:extLst>
                <a:ext uri="{FF2B5EF4-FFF2-40B4-BE49-F238E27FC236}">
                  <a16:creationId xmlns:a16="http://schemas.microsoft.com/office/drawing/2014/main" id="{0018AA7D-1349-F6F1-BF70-40804CEB1F5F}"/>
                </a:ext>
              </a:extLst>
            </p:cNvPr>
            <p:cNvSpPr>
              <a:spLocks/>
            </p:cNvSpPr>
            <p:nvPr/>
          </p:nvSpPr>
          <p:spPr bwMode="auto">
            <a:xfrm>
              <a:off x="3521076" y="4213225"/>
              <a:ext cx="73025" cy="73025"/>
            </a:xfrm>
            <a:custGeom>
              <a:avLst/>
              <a:gdLst>
                <a:gd name="T0" fmla="*/ 142 w 142"/>
                <a:gd name="T1" fmla="*/ 71 h 142"/>
                <a:gd name="T2" fmla="*/ 71 w 142"/>
                <a:gd name="T3" fmla="*/ 142 h 142"/>
                <a:gd name="T4" fmla="*/ 0 w 142"/>
                <a:gd name="T5" fmla="*/ 71 h 142"/>
                <a:gd name="T6" fmla="*/ 71 w 142"/>
                <a:gd name="T7" fmla="*/ 0 h 142"/>
              </a:gdLst>
              <a:ahLst/>
              <a:cxnLst>
                <a:cxn ang="0">
                  <a:pos x="T0" y="T1"/>
                </a:cxn>
                <a:cxn ang="0">
                  <a:pos x="T2" y="T3"/>
                </a:cxn>
                <a:cxn ang="0">
                  <a:pos x="T4" y="T5"/>
                </a:cxn>
                <a:cxn ang="0">
                  <a:pos x="T6" y="T7"/>
                </a:cxn>
              </a:cxnLst>
              <a:rect l="0" t="0" r="r" b="b"/>
              <a:pathLst>
                <a:path w="142" h="142">
                  <a:moveTo>
                    <a:pt x="142" y="71"/>
                  </a:moveTo>
                  <a:cubicBezTo>
                    <a:pt x="142" y="110"/>
                    <a:pt x="110" y="142"/>
                    <a:pt x="71" y="142"/>
                  </a:cubicBezTo>
                  <a:cubicBezTo>
                    <a:pt x="32" y="142"/>
                    <a:pt x="0" y="110"/>
                    <a:pt x="0" y="71"/>
                  </a:cubicBezTo>
                  <a:cubicBezTo>
                    <a:pt x="0" y="32"/>
                    <a:pt x="32" y="0"/>
                    <a:pt x="71" y="0"/>
                  </a:cubicBezTo>
                </a:path>
              </a:pathLst>
            </a:custGeom>
            <a:solidFill>
              <a:schemeClr val="bg2"/>
            </a:solid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549">
              <a:extLst>
                <a:ext uri="{FF2B5EF4-FFF2-40B4-BE49-F238E27FC236}">
                  <a16:creationId xmlns:a16="http://schemas.microsoft.com/office/drawing/2014/main" id="{CBB9F036-3DA4-874F-D10D-DA6E0B700A9E}"/>
                </a:ext>
              </a:extLst>
            </p:cNvPr>
            <p:cNvSpPr>
              <a:spLocks/>
            </p:cNvSpPr>
            <p:nvPr/>
          </p:nvSpPr>
          <p:spPr bwMode="auto">
            <a:xfrm>
              <a:off x="3521076" y="4213225"/>
              <a:ext cx="73025" cy="73025"/>
            </a:xfrm>
            <a:custGeom>
              <a:avLst/>
              <a:gdLst>
                <a:gd name="T0" fmla="*/ 142 w 142"/>
                <a:gd name="T1" fmla="*/ 71 h 142"/>
                <a:gd name="T2" fmla="*/ 71 w 142"/>
                <a:gd name="T3" fmla="*/ 142 h 142"/>
                <a:gd name="T4" fmla="*/ 0 w 142"/>
                <a:gd name="T5" fmla="*/ 71 h 142"/>
                <a:gd name="T6" fmla="*/ 71 w 142"/>
                <a:gd name="T7" fmla="*/ 0 h 142"/>
              </a:gdLst>
              <a:ahLst/>
              <a:cxnLst>
                <a:cxn ang="0">
                  <a:pos x="T0" y="T1"/>
                </a:cxn>
                <a:cxn ang="0">
                  <a:pos x="T2" y="T3"/>
                </a:cxn>
                <a:cxn ang="0">
                  <a:pos x="T4" y="T5"/>
                </a:cxn>
                <a:cxn ang="0">
                  <a:pos x="T6" y="T7"/>
                </a:cxn>
              </a:cxnLst>
              <a:rect l="0" t="0" r="r" b="b"/>
              <a:pathLst>
                <a:path w="142" h="142">
                  <a:moveTo>
                    <a:pt x="142" y="71"/>
                  </a:moveTo>
                  <a:cubicBezTo>
                    <a:pt x="142" y="110"/>
                    <a:pt x="110" y="142"/>
                    <a:pt x="71" y="142"/>
                  </a:cubicBezTo>
                  <a:cubicBezTo>
                    <a:pt x="32" y="142"/>
                    <a:pt x="0" y="110"/>
                    <a:pt x="0" y="71"/>
                  </a:cubicBezTo>
                  <a:cubicBezTo>
                    <a:pt x="0" y="32"/>
                    <a:pt x="32" y="0"/>
                    <a:pt x="71" y="0"/>
                  </a:cubicBezTo>
                </a:path>
              </a:pathLst>
            </a:custGeom>
            <a:no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Oval 550">
              <a:extLst>
                <a:ext uri="{FF2B5EF4-FFF2-40B4-BE49-F238E27FC236}">
                  <a16:creationId xmlns:a16="http://schemas.microsoft.com/office/drawing/2014/main" id="{873833CB-120A-D7EA-FF97-FE4B88DA96AC}"/>
                </a:ext>
              </a:extLst>
            </p:cNvPr>
            <p:cNvSpPr>
              <a:spLocks noChangeArrowheads="1"/>
            </p:cNvSpPr>
            <p:nvPr/>
          </p:nvSpPr>
          <p:spPr bwMode="auto">
            <a:xfrm>
              <a:off x="3519488" y="3922713"/>
              <a:ext cx="76200" cy="77788"/>
            </a:xfrm>
            <a:prstGeom prst="ellipse">
              <a:avLst/>
            </a:prstGeom>
            <a:noFill/>
            <a:ln w="19050" cap="rnd">
              <a:solidFill>
                <a:srgbClr val="0088C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551">
              <a:extLst>
                <a:ext uri="{FF2B5EF4-FFF2-40B4-BE49-F238E27FC236}">
                  <a16:creationId xmlns:a16="http://schemas.microsoft.com/office/drawing/2014/main" id="{A6D9DCEC-70D7-95C6-E3B7-548FFA0B3353}"/>
                </a:ext>
              </a:extLst>
            </p:cNvPr>
            <p:cNvSpPr>
              <a:spLocks/>
            </p:cNvSpPr>
            <p:nvPr/>
          </p:nvSpPr>
          <p:spPr bwMode="auto">
            <a:xfrm>
              <a:off x="3479801" y="4035425"/>
              <a:ext cx="155575" cy="66675"/>
            </a:xfrm>
            <a:custGeom>
              <a:avLst/>
              <a:gdLst>
                <a:gd name="T0" fmla="*/ 304 w 304"/>
                <a:gd name="T1" fmla="*/ 132 h 132"/>
                <a:gd name="T2" fmla="*/ 304 w 304"/>
                <a:gd name="T3" fmla="*/ 59 h 132"/>
                <a:gd name="T4" fmla="*/ 245 w 304"/>
                <a:gd name="T5" fmla="*/ 0 h 132"/>
                <a:gd name="T6" fmla="*/ 59 w 304"/>
                <a:gd name="T7" fmla="*/ 0 h 132"/>
                <a:gd name="T8" fmla="*/ 0 w 304"/>
                <a:gd name="T9" fmla="*/ 59 h 132"/>
                <a:gd name="T10" fmla="*/ 0 w 304"/>
                <a:gd name="T11" fmla="*/ 132 h 132"/>
              </a:gdLst>
              <a:ahLst/>
              <a:cxnLst>
                <a:cxn ang="0">
                  <a:pos x="T0" y="T1"/>
                </a:cxn>
                <a:cxn ang="0">
                  <a:pos x="T2" y="T3"/>
                </a:cxn>
                <a:cxn ang="0">
                  <a:pos x="T4" y="T5"/>
                </a:cxn>
                <a:cxn ang="0">
                  <a:pos x="T6" y="T7"/>
                </a:cxn>
                <a:cxn ang="0">
                  <a:pos x="T8" y="T9"/>
                </a:cxn>
                <a:cxn ang="0">
                  <a:pos x="T10" y="T11"/>
                </a:cxn>
              </a:cxnLst>
              <a:rect l="0" t="0" r="r" b="b"/>
              <a:pathLst>
                <a:path w="304" h="132">
                  <a:moveTo>
                    <a:pt x="304" y="132"/>
                  </a:moveTo>
                  <a:lnTo>
                    <a:pt x="304" y="59"/>
                  </a:lnTo>
                  <a:cubicBezTo>
                    <a:pt x="304" y="26"/>
                    <a:pt x="277" y="0"/>
                    <a:pt x="245" y="0"/>
                  </a:cubicBezTo>
                  <a:lnTo>
                    <a:pt x="59" y="0"/>
                  </a:lnTo>
                  <a:cubicBezTo>
                    <a:pt x="27" y="0"/>
                    <a:pt x="0" y="26"/>
                    <a:pt x="0" y="59"/>
                  </a:cubicBezTo>
                  <a:lnTo>
                    <a:pt x="0" y="132"/>
                  </a:lnTo>
                </a:path>
              </a:pathLst>
            </a:custGeom>
            <a:noFill/>
            <a:ln w="19050" cap="rnd">
              <a:solidFill>
                <a:srgbClr val="0088C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5" name="University2" descr="{&quot;Key&quot;:&quot;POWER_USER_SHAPE_ICON&quot;,&quot;Value&quot;:&quot;POWER_USER_SHAPE_ICON_STYLE_1&quot;}">
            <a:extLst>
              <a:ext uri="{FF2B5EF4-FFF2-40B4-BE49-F238E27FC236}">
                <a16:creationId xmlns:a16="http://schemas.microsoft.com/office/drawing/2014/main" id="{B1AFAE58-0CDE-37EF-B158-ECCFC263950F}"/>
              </a:ext>
            </a:extLst>
          </p:cNvPr>
          <p:cNvGrpSpPr>
            <a:grpSpLocks noChangeAspect="1"/>
          </p:cNvGrpSpPr>
          <p:nvPr/>
        </p:nvGrpSpPr>
        <p:grpSpPr>
          <a:xfrm>
            <a:off x="4607205" y="1746782"/>
            <a:ext cx="489670" cy="484106"/>
            <a:chOff x="6288088" y="1884363"/>
            <a:chExt cx="558800" cy="552450"/>
          </a:xfrm>
        </p:grpSpPr>
        <p:sp>
          <p:nvSpPr>
            <p:cNvPr id="86" name="Line 615">
              <a:extLst>
                <a:ext uri="{FF2B5EF4-FFF2-40B4-BE49-F238E27FC236}">
                  <a16:creationId xmlns:a16="http://schemas.microsoft.com/office/drawing/2014/main" id="{99EA084C-7590-6C74-00A3-BAE18880E18D}"/>
                </a:ext>
              </a:extLst>
            </p:cNvPr>
            <p:cNvSpPr>
              <a:spLocks noChangeShapeType="1"/>
            </p:cNvSpPr>
            <p:nvPr/>
          </p:nvSpPr>
          <p:spPr bwMode="auto">
            <a:xfrm>
              <a:off x="6316663" y="2398713"/>
              <a:ext cx="500063" cy="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Line 616">
              <a:extLst>
                <a:ext uri="{FF2B5EF4-FFF2-40B4-BE49-F238E27FC236}">
                  <a16:creationId xmlns:a16="http://schemas.microsoft.com/office/drawing/2014/main" id="{56AA0FDC-401D-B6EB-2A6F-62E79FBA07BC}"/>
                </a:ext>
              </a:extLst>
            </p:cNvPr>
            <p:cNvSpPr>
              <a:spLocks noChangeShapeType="1"/>
            </p:cNvSpPr>
            <p:nvPr/>
          </p:nvSpPr>
          <p:spPr bwMode="auto">
            <a:xfrm>
              <a:off x="6288088" y="2436813"/>
              <a:ext cx="558800" cy="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Line 617">
              <a:extLst>
                <a:ext uri="{FF2B5EF4-FFF2-40B4-BE49-F238E27FC236}">
                  <a16:creationId xmlns:a16="http://schemas.microsoft.com/office/drawing/2014/main" id="{43E5E4F7-6F75-3DF0-EB96-B4F85F5526F6}"/>
                </a:ext>
              </a:extLst>
            </p:cNvPr>
            <p:cNvSpPr>
              <a:spLocks noChangeShapeType="1"/>
            </p:cNvSpPr>
            <p:nvPr/>
          </p:nvSpPr>
          <p:spPr bwMode="auto">
            <a:xfrm>
              <a:off x="6346826" y="2359026"/>
              <a:ext cx="439738" cy="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Line 618">
              <a:extLst>
                <a:ext uri="{FF2B5EF4-FFF2-40B4-BE49-F238E27FC236}">
                  <a16:creationId xmlns:a16="http://schemas.microsoft.com/office/drawing/2014/main" id="{D79B6031-E174-F5A3-659A-C2554091049F}"/>
                </a:ext>
              </a:extLst>
            </p:cNvPr>
            <p:cNvSpPr>
              <a:spLocks noChangeShapeType="1"/>
            </p:cNvSpPr>
            <p:nvPr/>
          </p:nvSpPr>
          <p:spPr bwMode="auto">
            <a:xfrm>
              <a:off x="6364288" y="2117726"/>
              <a:ext cx="0" cy="215900"/>
            </a:xfrm>
            <a:prstGeom prst="line">
              <a:avLst/>
            </a:prstGeom>
            <a:noFill/>
            <a:ln w="19050" cap="flat">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Line 619">
              <a:extLst>
                <a:ext uri="{FF2B5EF4-FFF2-40B4-BE49-F238E27FC236}">
                  <a16:creationId xmlns:a16="http://schemas.microsoft.com/office/drawing/2014/main" id="{D60A96CE-6F03-E42F-4887-2B74A7CF768E}"/>
                </a:ext>
              </a:extLst>
            </p:cNvPr>
            <p:cNvSpPr>
              <a:spLocks noChangeShapeType="1"/>
            </p:cNvSpPr>
            <p:nvPr/>
          </p:nvSpPr>
          <p:spPr bwMode="auto">
            <a:xfrm>
              <a:off x="6423026" y="2117726"/>
              <a:ext cx="0" cy="215900"/>
            </a:xfrm>
            <a:prstGeom prst="line">
              <a:avLst/>
            </a:prstGeom>
            <a:noFill/>
            <a:ln w="19050" cap="flat">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Line 620">
              <a:extLst>
                <a:ext uri="{FF2B5EF4-FFF2-40B4-BE49-F238E27FC236}">
                  <a16:creationId xmlns:a16="http://schemas.microsoft.com/office/drawing/2014/main" id="{43FE0574-E247-6965-97E3-D2C9DD95B24F}"/>
                </a:ext>
              </a:extLst>
            </p:cNvPr>
            <p:cNvSpPr>
              <a:spLocks noChangeShapeType="1"/>
            </p:cNvSpPr>
            <p:nvPr/>
          </p:nvSpPr>
          <p:spPr bwMode="auto">
            <a:xfrm>
              <a:off x="6537326" y="2117726"/>
              <a:ext cx="0" cy="215900"/>
            </a:xfrm>
            <a:prstGeom prst="line">
              <a:avLst/>
            </a:prstGeom>
            <a:noFill/>
            <a:ln w="19050" cap="flat">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Line 621">
              <a:extLst>
                <a:ext uri="{FF2B5EF4-FFF2-40B4-BE49-F238E27FC236}">
                  <a16:creationId xmlns:a16="http://schemas.microsoft.com/office/drawing/2014/main" id="{25F7ACA0-A1C6-AD74-775F-DBCCFD0F6C9B}"/>
                </a:ext>
              </a:extLst>
            </p:cNvPr>
            <p:cNvSpPr>
              <a:spLocks noChangeShapeType="1"/>
            </p:cNvSpPr>
            <p:nvPr/>
          </p:nvSpPr>
          <p:spPr bwMode="auto">
            <a:xfrm>
              <a:off x="6596063" y="2117726"/>
              <a:ext cx="0" cy="215900"/>
            </a:xfrm>
            <a:prstGeom prst="line">
              <a:avLst/>
            </a:prstGeom>
            <a:noFill/>
            <a:ln w="19050" cap="flat">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Line 622">
              <a:extLst>
                <a:ext uri="{FF2B5EF4-FFF2-40B4-BE49-F238E27FC236}">
                  <a16:creationId xmlns:a16="http://schemas.microsoft.com/office/drawing/2014/main" id="{06CFB517-ABD7-33D8-2985-7FE12E3FCFDB}"/>
                </a:ext>
              </a:extLst>
            </p:cNvPr>
            <p:cNvSpPr>
              <a:spLocks noChangeShapeType="1"/>
            </p:cNvSpPr>
            <p:nvPr/>
          </p:nvSpPr>
          <p:spPr bwMode="auto">
            <a:xfrm>
              <a:off x="6710363" y="2117726"/>
              <a:ext cx="0" cy="215900"/>
            </a:xfrm>
            <a:prstGeom prst="line">
              <a:avLst/>
            </a:prstGeom>
            <a:noFill/>
            <a:ln w="19050" cap="flat">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Line 623">
              <a:extLst>
                <a:ext uri="{FF2B5EF4-FFF2-40B4-BE49-F238E27FC236}">
                  <a16:creationId xmlns:a16="http://schemas.microsoft.com/office/drawing/2014/main" id="{FEB1B5AB-B0F1-AEE6-C122-194838ED9590}"/>
                </a:ext>
              </a:extLst>
            </p:cNvPr>
            <p:cNvSpPr>
              <a:spLocks noChangeShapeType="1"/>
            </p:cNvSpPr>
            <p:nvPr/>
          </p:nvSpPr>
          <p:spPr bwMode="auto">
            <a:xfrm>
              <a:off x="6769101" y="2117726"/>
              <a:ext cx="0" cy="215900"/>
            </a:xfrm>
            <a:prstGeom prst="line">
              <a:avLst/>
            </a:prstGeom>
            <a:noFill/>
            <a:ln w="19050" cap="flat">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624">
              <a:extLst>
                <a:ext uri="{FF2B5EF4-FFF2-40B4-BE49-F238E27FC236}">
                  <a16:creationId xmlns:a16="http://schemas.microsoft.com/office/drawing/2014/main" id="{BD7989A8-72C5-886E-F230-799D4E4A6028}"/>
                </a:ext>
              </a:extLst>
            </p:cNvPr>
            <p:cNvSpPr>
              <a:spLocks/>
            </p:cNvSpPr>
            <p:nvPr/>
          </p:nvSpPr>
          <p:spPr bwMode="auto">
            <a:xfrm>
              <a:off x="6300788" y="1884363"/>
              <a:ext cx="527050" cy="165100"/>
            </a:xfrm>
            <a:custGeom>
              <a:avLst/>
              <a:gdLst>
                <a:gd name="T0" fmla="*/ 17 w 1038"/>
                <a:gd name="T1" fmla="*/ 289 h 326"/>
                <a:gd name="T2" fmla="*/ 523 w 1038"/>
                <a:gd name="T3" fmla="*/ 0 h 326"/>
                <a:gd name="T4" fmla="*/ 1021 w 1038"/>
                <a:gd name="T5" fmla="*/ 289 h 326"/>
                <a:gd name="T6" fmla="*/ 1011 w 1038"/>
                <a:gd name="T7" fmla="*/ 326 h 326"/>
                <a:gd name="T8" fmla="*/ 27 w 1038"/>
                <a:gd name="T9" fmla="*/ 326 h 326"/>
                <a:gd name="T10" fmla="*/ 17 w 1038"/>
                <a:gd name="T11" fmla="*/ 289 h 326"/>
              </a:gdLst>
              <a:ahLst/>
              <a:cxnLst>
                <a:cxn ang="0">
                  <a:pos x="T0" y="T1"/>
                </a:cxn>
                <a:cxn ang="0">
                  <a:pos x="T2" y="T3"/>
                </a:cxn>
                <a:cxn ang="0">
                  <a:pos x="T4" y="T5"/>
                </a:cxn>
                <a:cxn ang="0">
                  <a:pos x="T6" y="T7"/>
                </a:cxn>
                <a:cxn ang="0">
                  <a:pos x="T8" y="T9"/>
                </a:cxn>
                <a:cxn ang="0">
                  <a:pos x="T10" y="T11"/>
                </a:cxn>
              </a:cxnLst>
              <a:rect l="0" t="0" r="r" b="b"/>
              <a:pathLst>
                <a:path w="1038" h="326">
                  <a:moveTo>
                    <a:pt x="17" y="289"/>
                  </a:moveTo>
                  <a:lnTo>
                    <a:pt x="523" y="0"/>
                  </a:lnTo>
                  <a:lnTo>
                    <a:pt x="1021" y="289"/>
                  </a:lnTo>
                  <a:cubicBezTo>
                    <a:pt x="1038" y="300"/>
                    <a:pt x="1031" y="326"/>
                    <a:pt x="1011" y="326"/>
                  </a:cubicBezTo>
                  <a:lnTo>
                    <a:pt x="27" y="326"/>
                  </a:lnTo>
                  <a:cubicBezTo>
                    <a:pt x="7" y="326"/>
                    <a:pt x="0" y="299"/>
                    <a:pt x="17" y="289"/>
                  </a:cubicBezTo>
                  <a:close/>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Line 625">
              <a:extLst>
                <a:ext uri="{FF2B5EF4-FFF2-40B4-BE49-F238E27FC236}">
                  <a16:creationId xmlns:a16="http://schemas.microsoft.com/office/drawing/2014/main" id="{7AB1C24B-31AF-464B-5FD9-A4BB3FFB19EB}"/>
                </a:ext>
              </a:extLst>
            </p:cNvPr>
            <p:cNvSpPr>
              <a:spLocks noChangeShapeType="1"/>
            </p:cNvSpPr>
            <p:nvPr/>
          </p:nvSpPr>
          <p:spPr bwMode="auto">
            <a:xfrm>
              <a:off x="6342063" y="2087563"/>
              <a:ext cx="104775" cy="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Line 626">
              <a:extLst>
                <a:ext uri="{FF2B5EF4-FFF2-40B4-BE49-F238E27FC236}">
                  <a16:creationId xmlns:a16="http://schemas.microsoft.com/office/drawing/2014/main" id="{F855FA2A-9E46-9306-515A-FB9205A42B0D}"/>
                </a:ext>
              </a:extLst>
            </p:cNvPr>
            <p:cNvSpPr>
              <a:spLocks noChangeShapeType="1"/>
            </p:cNvSpPr>
            <p:nvPr/>
          </p:nvSpPr>
          <p:spPr bwMode="auto">
            <a:xfrm>
              <a:off x="6513513" y="2087563"/>
              <a:ext cx="106363" cy="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Line 627">
              <a:extLst>
                <a:ext uri="{FF2B5EF4-FFF2-40B4-BE49-F238E27FC236}">
                  <a16:creationId xmlns:a16="http://schemas.microsoft.com/office/drawing/2014/main" id="{271FD82D-5A19-0DD3-7F05-132BE0BB68B7}"/>
                </a:ext>
              </a:extLst>
            </p:cNvPr>
            <p:cNvSpPr>
              <a:spLocks noChangeShapeType="1"/>
            </p:cNvSpPr>
            <p:nvPr/>
          </p:nvSpPr>
          <p:spPr bwMode="auto">
            <a:xfrm>
              <a:off x="6686551" y="2087563"/>
              <a:ext cx="106363" cy="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9" name="Graduation" descr="{&quot;Key&quot;:&quot;POWER_USER_SHAPE_ICON&quot;,&quot;Value&quot;:&quot;POWER_USER_SHAPE_ICON_STYLE_1&quot;}">
            <a:extLst>
              <a:ext uri="{FF2B5EF4-FFF2-40B4-BE49-F238E27FC236}">
                <a16:creationId xmlns:a16="http://schemas.microsoft.com/office/drawing/2014/main" id="{CBD84DF0-6EAF-CD3E-0141-A736AA98974B}"/>
              </a:ext>
            </a:extLst>
          </p:cNvPr>
          <p:cNvGrpSpPr>
            <a:grpSpLocks noChangeAspect="1"/>
          </p:cNvGrpSpPr>
          <p:nvPr/>
        </p:nvGrpSpPr>
        <p:grpSpPr>
          <a:xfrm>
            <a:off x="4613122" y="4525275"/>
            <a:ext cx="495685" cy="468819"/>
            <a:chOff x="6249988" y="2878138"/>
            <a:chExt cx="585788" cy="554038"/>
          </a:xfrm>
        </p:grpSpPr>
        <p:sp>
          <p:nvSpPr>
            <p:cNvPr id="100" name="Line 791">
              <a:extLst>
                <a:ext uri="{FF2B5EF4-FFF2-40B4-BE49-F238E27FC236}">
                  <a16:creationId xmlns:a16="http://schemas.microsoft.com/office/drawing/2014/main" id="{EB119BEB-BF7F-CD57-E492-B23F6EC5879C}"/>
                </a:ext>
              </a:extLst>
            </p:cNvPr>
            <p:cNvSpPr>
              <a:spLocks noChangeShapeType="1"/>
            </p:cNvSpPr>
            <p:nvPr/>
          </p:nvSpPr>
          <p:spPr bwMode="auto">
            <a:xfrm>
              <a:off x="6283326" y="2938463"/>
              <a:ext cx="0" cy="14605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Freeform 792">
              <a:extLst>
                <a:ext uri="{FF2B5EF4-FFF2-40B4-BE49-F238E27FC236}">
                  <a16:creationId xmlns:a16="http://schemas.microsoft.com/office/drawing/2014/main" id="{8A08CE4E-D5BD-156F-ACD0-A42DAD07B438}"/>
                </a:ext>
              </a:extLst>
            </p:cNvPr>
            <p:cNvSpPr>
              <a:spLocks/>
            </p:cNvSpPr>
            <p:nvPr/>
          </p:nvSpPr>
          <p:spPr bwMode="auto">
            <a:xfrm>
              <a:off x="6249988" y="3084513"/>
              <a:ext cx="65088" cy="63500"/>
            </a:xfrm>
            <a:custGeom>
              <a:avLst/>
              <a:gdLst>
                <a:gd name="T0" fmla="*/ 64 w 128"/>
                <a:gd name="T1" fmla="*/ 0 h 127"/>
                <a:gd name="T2" fmla="*/ 0 w 128"/>
                <a:gd name="T3" fmla="*/ 63 h 127"/>
                <a:gd name="T4" fmla="*/ 64 w 128"/>
                <a:gd name="T5" fmla="*/ 127 h 127"/>
                <a:gd name="T6" fmla="*/ 128 w 128"/>
                <a:gd name="T7" fmla="*/ 63 h 127"/>
              </a:gdLst>
              <a:ahLst/>
              <a:cxnLst>
                <a:cxn ang="0">
                  <a:pos x="T0" y="T1"/>
                </a:cxn>
                <a:cxn ang="0">
                  <a:pos x="T2" y="T3"/>
                </a:cxn>
                <a:cxn ang="0">
                  <a:pos x="T4" y="T5"/>
                </a:cxn>
                <a:cxn ang="0">
                  <a:pos x="T6" y="T7"/>
                </a:cxn>
              </a:cxnLst>
              <a:rect l="0" t="0" r="r" b="b"/>
              <a:pathLst>
                <a:path w="128" h="127">
                  <a:moveTo>
                    <a:pt x="64" y="0"/>
                  </a:moveTo>
                  <a:cubicBezTo>
                    <a:pt x="29" y="0"/>
                    <a:pt x="0" y="28"/>
                    <a:pt x="0" y="63"/>
                  </a:cubicBezTo>
                  <a:cubicBezTo>
                    <a:pt x="0" y="99"/>
                    <a:pt x="29" y="127"/>
                    <a:pt x="64" y="127"/>
                  </a:cubicBezTo>
                  <a:cubicBezTo>
                    <a:pt x="99" y="127"/>
                    <a:pt x="128" y="99"/>
                    <a:pt x="128" y="63"/>
                  </a:cubicBez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Line 793">
              <a:extLst>
                <a:ext uri="{FF2B5EF4-FFF2-40B4-BE49-F238E27FC236}">
                  <a16:creationId xmlns:a16="http://schemas.microsoft.com/office/drawing/2014/main" id="{906D4FAC-8D1C-05C5-89CF-EAFB623B8272}"/>
                </a:ext>
              </a:extLst>
            </p:cNvPr>
            <p:cNvSpPr>
              <a:spLocks noChangeShapeType="1"/>
            </p:cNvSpPr>
            <p:nvPr/>
          </p:nvSpPr>
          <p:spPr bwMode="auto">
            <a:xfrm>
              <a:off x="6557963" y="3035301"/>
              <a:ext cx="0" cy="6350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Freeform 794">
              <a:extLst>
                <a:ext uri="{FF2B5EF4-FFF2-40B4-BE49-F238E27FC236}">
                  <a16:creationId xmlns:a16="http://schemas.microsoft.com/office/drawing/2014/main" id="{B12C84EE-5D1F-A397-68F3-62721FA75783}"/>
                </a:ext>
              </a:extLst>
            </p:cNvPr>
            <p:cNvSpPr>
              <a:spLocks/>
            </p:cNvSpPr>
            <p:nvPr/>
          </p:nvSpPr>
          <p:spPr bwMode="auto">
            <a:xfrm>
              <a:off x="6492876" y="3340101"/>
              <a:ext cx="96838" cy="92075"/>
            </a:xfrm>
            <a:custGeom>
              <a:avLst/>
              <a:gdLst>
                <a:gd name="T0" fmla="*/ 192 w 192"/>
                <a:gd name="T1" fmla="*/ 0 h 182"/>
                <a:gd name="T2" fmla="*/ 192 w 192"/>
                <a:gd name="T3" fmla="*/ 182 h 182"/>
                <a:gd name="T4" fmla="*/ 96 w 192"/>
                <a:gd name="T5" fmla="*/ 114 h 182"/>
                <a:gd name="T6" fmla="*/ 0 w 192"/>
                <a:gd name="T7" fmla="*/ 182 h 182"/>
                <a:gd name="T8" fmla="*/ 0 w 192"/>
                <a:gd name="T9" fmla="*/ 0 h 182"/>
              </a:gdLst>
              <a:ahLst/>
              <a:cxnLst>
                <a:cxn ang="0">
                  <a:pos x="T0" y="T1"/>
                </a:cxn>
                <a:cxn ang="0">
                  <a:pos x="T2" y="T3"/>
                </a:cxn>
                <a:cxn ang="0">
                  <a:pos x="T4" y="T5"/>
                </a:cxn>
                <a:cxn ang="0">
                  <a:pos x="T6" y="T7"/>
                </a:cxn>
                <a:cxn ang="0">
                  <a:pos x="T8" y="T9"/>
                </a:cxn>
              </a:cxnLst>
              <a:rect l="0" t="0" r="r" b="b"/>
              <a:pathLst>
                <a:path w="192" h="182">
                  <a:moveTo>
                    <a:pt x="192" y="0"/>
                  </a:moveTo>
                  <a:lnTo>
                    <a:pt x="192" y="182"/>
                  </a:lnTo>
                  <a:lnTo>
                    <a:pt x="96" y="114"/>
                  </a:lnTo>
                  <a:lnTo>
                    <a:pt x="0" y="182"/>
                  </a:lnTo>
                  <a:lnTo>
                    <a:pt x="0" y="0"/>
                  </a:ln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795">
              <a:extLst>
                <a:ext uri="{FF2B5EF4-FFF2-40B4-BE49-F238E27FC236}">
                  <a16:creationId xmlns:a16="http://schemas.microsoft.com/office/drawing/2014/main" id="{956E63D9-E9AF-5727-32FB-B4C0D6E9AFD1}"/>
                </a:ext>
              </a:extLst>
            </p:cNvPr>
            <p:cNvSpPr>
              <a:spLocks/>
            </p:cNvSpPr>
            <p:nvPr/>
          </p:nvSpPr>
          <p:spPr bwMode="auto">
            <a:xfrm>
              <a:off x="6719888" y="3200401"/>
              <a:ext cx="115888" cy="128588"/>
            </a:xfrm>
            <a:custGeom>
              <a:avLst/>
              <a:gdLst>
                <a:gd name="T0" fmla="*/ 82 w 231"/>
                <a:gd name="T1" fmla="*/ 157 h 256"/>
                <a:gd name="T2" fmla="*/ 79 w 231"/>
                <a:gd name="T3" fmla="*/ 151 h 256"/>
                <a:gd name="T4" fmla="*/ 77 w 231"/>
                <a:gd name="T5" fmla="*/ 144 h 256"/>
                <a:gd name="T6" fmla="*/ 78 w 231"/>
                <a:gd name="T7" fmla="*/ 135 h 256"/>
                <a:gd name="T8" fmla="*/ 80 w 231"/>
                <a:gd name="T9" fmla="*/ 126 h 256"/>
                <a:gd name="T10" fmla="*/ 85 w 231"/>
                <a:gd name="T11" fmla="*/ 118 h 256"/>
                <a:gd name="T12" fmla="*/ 92 w 231"/>
                <a:gd name="T13" fmla="*/ 111 h 256"/>
                <a:gd name="T14" fmla="*/ 101 w 231"/>
                <a:gd name="T15" fmla="*/ 107 h 256"/>
                <a:gd name="T16" fmla="*/ 112 w 231"/>
                <a:gd name="T17" fmla="*/ 106 h 256"/>
                <a:gd name="T18" fmla="*/ 123 w 231"/>
                <a:gd name="T19" fmla="*/ 110 h 256"/>
                <a:gd name="T20" fmla="*/ 133 w 231"/>
                <a:gd name="T21" fmla="*/ 118 h 256"/>
                <a:gd name="T22" fmla="*/ 142 w 231"/>
                <a:gd name="T23" fmla="*/ 131 h 256"/>
                <a:gd name="T24" fmla="*/ 149 w 231"/>
                <a:gd name="T25" fmla="*/ 148 h 256"/>
                <a:gd name="T26" fmla="*/ 152 w 231"/>
                <a:gd name="T27" fmla="*/ 167 h 256"/>
                <a:gd name="T28" fmla="*/ 150 w 231"/>
                <a:gd name="T29" fmla="*/ 188 h 256"/>
                <a:gd name="T30" fmla="*/ 145 w 231"/>
                <a:gd name="T31" fmla="*/ 208 h 256"/>
                <a:gd name="T32" fmla="*/ 135 w 231"/>
                <a:gd name="T33" fmla="*/ 227 h 256"/>
                <a:gd name="T34" fmla="*/ 121 w 231"/>
                <a:gd name="T35" fmla="*/ 242 h 256"/>
                <a:gd name="T36" fmla="*/ 103 w 231"/>
                <a:gd name="T37" fmla="*/ 252 h 256"/>
                <a:gd name="T38" fmla="*/ 84 w 231"/>
                <a:gd name="T39" fmla="*/ 256 h 256"/>
                <a:gd name="T40" fmla="*/ 63 w 231"/>
                <a:gd name="T41" fmla="*/ 252 h 256"/>
                <a:gd name="T42" fmla="*/ 43 w 231"/>
                <a:gd name="T43" fmla="*/ 241 h 256"/>
                <a:gd name="T44" fmla="*/ 26 w 231"/>
                <a:gd name="T45" fmla="*/ 223 h 256"/>
                <a:gd name="T46" fmla="*/ 12 w 231"/>
                <a:gd name="T47" fmla="*/ 198 h 256"/>
                <a:gd name="T48" fmla="*/ 3 w 231"/>
                <a:gd name="T49" fmla="*/ 168 h 256"/>
                <a:gd name="T50" fmla="*/ 0 w 231"/>
                <a:gd name="T51" fmla="*/ 135 h 256"/>
                <a:gd name="T52" fmla="*/ 4 w 231"/>
                <a:gd name="T53" fmla="*/ 101 h 256"/>
                <a:gd name="T54" fmla="*/ 15 w 231"/>
                <a:gd name="T55" fmla="*/ 68 h 256"/>
                <a:gd name="T56" fmla="*/ 33 w 231"/>
                <a:gd name="T57" fmla="*/ 40 h 256"/>
                <a:gd name="T58" fmla="*/ 56 w 231"/>
                <a:gd name="T59" fmla="*/ 18 h 256"/>
                <a:gd name="T60" fmla="*/ 84 w 231"/>
                <a:gd name="T61" fmla="*/ 4 h 256"/>
                <a:gd name="T62" fmla="*/ 114 w 231"/>
                <a:gd name="T63" fmla="*/ 1 h 256"/>
                <a:gd name="T64" fmla="*/ 145 w 231"/>
                <a:gd name="T65" fmla="*/ 9 h 256"/>
                <a:gd name="T66" fmla="*/ 173 w 231"/>
                <a:gd name="T67" fmla="*/ 27 h 256"/>
                <a:gd name="T68" fmla="*/ 198 w 231"/>
                <a:gd name="T69" fmla="*/ 56 h 256"/>
                <a:gd name="T70" fmla="*/ 217 w 231"/>
                <a:gd name="T71" fmla="*/ 93 h 256"/>
                <a:gd name="T72" fmla="*/ 228 w 231"/>
                <a:gd name="T73" fmla="*/ 137 h 256"/>
                <a:gd name="T74" fmla="*/ 231 w 231"/>
                <a:gd name="T75" fmla="*/ 184 h 256"/>
                <a:gd name="T76" fmla="*/ 223 w 231"/>
                <a:gd name="T77" fmla="*/ 231 h 256"/>
                <a:gd name="T78" fmla="*/ 219 w 231"/>
                <a:gd name="T79" fmla="*/ 2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256">
                  <a:moveTo>
                    <a:pt x="82" y="157"/>
                  </a:moveTo>
                  <a:cubicBezTo>
                    <a:pt x="82" y="156"/>
                    <a:pt x="80" y="153"/>
                    <a:pt x="79" y="151"/>
                  </a:cubicBezTo>
                  <a:cubicBezTo>
                    <a:pt x="79" y="150"/>
                    <a:pt x="78" y="146"/>
                    <a:pt x="77" y="144"/>
                  </a:cubicBezTo>
                  <a:cubicBezTo>
                    <a:pt x="77" y="142"/>
                    <a:pt x="77" y="138"/>
                    <a:pt x="78" y="135"/>
                  </a:cubicBezTo>
                  <a:cubicBezTo>
                    <a:pt x="78" y="133"/>
                    <a:pt x="79" y="129"/>
                    <a:pt x="80" y="126"/>
                  </a:cubicBezTo>
                  <a:cubicBezTo>
                    <a:pt x="81" y="123"/>
                    <a:pt x="83" y="120"/>
                    <a:pt x="85" y="118"/>
                  </a:cubicBezTo>
                  <a:cubicBezTo>
                    <a:pt x="87" y="115"/>
                    <a:pt x="90" y="112"/>
                    <a:pt x="92" y="111"/>
                  </a:cubicBezTo>
                  <a:cubicBezTo>
                    <a:pt x="95" y="109"/>
                    <a:pt x="98" y="107"/>
                    <a:pt x="101" y="107"/>
                  </a:cubicBezTo>
                  <a:cubicBezTo>
                    <a:pt x="105" y="106"/>
                    <a:pt x="108" y="106"/>
                    <a:pt x="112" y="106"/>
                  </a:cubicBezTo>
                  <a:cubicBezTo>
                    <a:pt x="115" y="107"/>
                    <a:pt x="119" y="108"/>
                    <a:pt x="123" y="110"/>
                  </a:cubicBezTo>
                  <a:cubicBezTo>
                    <a:pt x="126" y="112"/>
                    <a:pt x="130" y="115"/>
                    <a:pt x="133" y="118"/>
                  </a:cubicBezTo>
                  <a:cubicBezTo>
                    <a:pt x="137" y="122"/>
                    <a:pt x="140" y="126"/>
                    <a:pt x="142" y="131"/>
                  </a:cubicBezTo>
                  <a:cubicBezTo>
                    <a:pt x="145" y="136"/>
                    <a:pt x="147" y="142"/>
                    <a:pt x="149" y="148"/>
                  </a:cubicBezTo>
                  <a:cubicBezTo>
                    <a:pt x="150" y="153"/>
                    <a:pt x="151" y="160"/>
                    <a:pt x="152" y="167"/>
                  </a:cubicBezTo>
                  <a:cubicBezTo>
                    <a:pt x="152" y="173"/>
                    <a:pt x="152" y="181"/>
                    <a:pt x="150" y="188"/>
                  </a:cubicBezTo>
                  <a:cubicBezTo>
                    <a:pt x="149" y="194"/>
                    <a:pt x="147" y="202"/>
                    <a:pt x="145" y="208"/>
                  </a:cubicBezTo>
                  <a:cubicBezTo>
                    <a:pt x="142" y="215"/>
                    <a:pt x="139" y="221"/>
                    <a:pt x="135" y="227"/>
                  </a:cubicBezTo>
                  <a:cubicBezTo>
                    <a:pt x="131" y="233"/>
                    <a:pt x="126" y="238"/>
                    <a:pt x="121" y="242"/>
                  </a:cubicBezTo>
                  <a:cubicBezTo>
                    <a:pt x="115" y="246"/>
                    <a:pt x="109" y="250"/>
                    <a:pt x="103" y="252"/>
                  </a:cubicBezTo>
                  <a:cubicBezTo>
                    <a:pt x="97" y="255"/>
                    <a:pt x="90" y="256"/>
                    <a:pt x="84" y="256"/>
                  </a:cubicBezTo>
                  <a:cubicBezTo>
                    <a:pt x="77" y="256"/>
                    <a:pt x="70" y="255"/>
                    <a:pt x="63" y="252"/>
                  </a:cubicBezTo>
                  <a:cubicBezTo>
                    <a:pt x="56" y="250"/>
                    <a:pt x="49" y="246"/>
                    <a:pt x="43" y="241"/>
                  </a:cubicBezTo>
                  <a:cubicBezTo>
                    <a:pt x="37" y="236"/>
                    <a:pt x="31" y="230"/>
                    <a:pt x="26" y="223"/>
                  </a:cubicBezTo>
                  <a:cubicBezTo>
                    <a:pt x="20" y="216"/>
                    <a:pt x="15" y="207"/>
                    <a:pt x="12" y="198"/>
                  </a:cubicBezTo>
                  <a:cubicBezTo>
                    <a:pt x="8" y="189"/>
                    <a:pt x="5" y="178"/>
                    <a:pt x="3" y="168"/>
                  </a:cubicBezTo>
                  <a:cubicBezTo>
                    <a:pt x="1" y="157"/>
                    <a:pt x="0" y="146"/>
                    <a:pt x="0" y="135"/>
                  </a:cubicBezTo>
                  <a:cubicBezTo>
                    <a:pt x="1" y="123"/>
                    <a:pt x="2" y="112"/>
                    <a:pt x="4" y="101"/>
                  </a:cubicBezTo>
                  <a:cubicBezTo>
                    <a:pt x="7" y="89"/>
                    <a:pt x="11" y="78"/>
                    <a:pt x="15" y="68"/>
                  </a:cubicBezTo>
                  <a:cubicBezTo>
                    <a:pt x="20" y="58"/>
                    <a:pt x="26" y="48"/>
                    <a:pt x="33" y="40"/>
                  </a:cubicBezTo>
                  <a:cubicBezTo>
                    <a:pt x="40" y="31"/>
                    <a:pt x="48" y="24"/>
                    <a:pt x="56" y="18"/>
                  </a:cubicBezTo>
                  <a:cubicBezTo>
                    <a:pt x="65" y="12"/>
                    <a:pt x="74" y="7"/>
                    <a:pt x="84" y="4"/>
                  </a:cubicBezTo>
                  <a:cubicBezTo>
                    <a:pt x="94" y="2"/>
                    <a:pt x="104" y="0"/>
                    <a:pt x="114" y="1"/>
                  </a:cubicBezTo>
                  <a:cubicBezTo>
                    <a:pt x="124" y="2"/>
                    <a:pt x="135" y="4"/>
                    <a:pt x="145" y="9"/>
                  </a:cubicBezTo>
                  <a:cubicBezTo>
                    <a:pt x="155" y="13"/>
                    <a:pt x="164" y="19"/>
                    <a:pt x="173" y="27"/>
                  </a:cubicBezTo>
                  <a:cubicBezTo>
                    <a:pt x="182" y="35"/>
                    <a:pt x="191" y="45"/>
                    <a:pt x="198" y="56"/>
                  </a:cubicBezTo>
                  <a:cubicBezTo>
                    <a:pt x="205" y="67"/>
                    <a:pt x="212" y="79"/>
                    <a:pt x="217" y="93"/>
                  </a:cubicBezTo>
                  <a:cubicBezTo>
                    <a:pt x="222" y="107"/>
                    <a:pt x="226" y="121"/>
                    <a:pt x="228" y="137"/>
                  </a:cubicBezTo>
                  <a:cubicBezTo>
                    <a:pt x="230" y="152"/>
                    <a:pt x="231" y="168"/>
                    <a:pt x="231" y="184"/>
                  </a:cubicBezTo>
                  <a:cubicBezTo>
                    <a:pt x="230" y="200"/>
                    <a:pt x="227" y="216"/>
                    <a:pt x="223" y="231"/>
                  </a:cubicBezTo>
                  <a:cubicBezTo>
                    <a:pt x="222" y="236"/>
                    <a:pt x="221" y="242"/>
                    <a:pt x="219" y="247"/>
                  </a:cubicBezTo>
                </a:path>
              </a:pathLst>
            </a:custGeom>
            <a:noFill/>
            <a:ln w="19050" cap="rnd">
              <a:solidFill>
                <a:srgbClr val="0088C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797">
              <a:extLst>
                <a:ext uri="{FF2B5EF4-FFF2-40B4-BE49-F238E27FC236}">
                  <a16:creationId xmlns:a16="http://schemas.microsoft.com/office/drawing/2014/main" id="{F024A8DD-0042-72EF-EB35-14234E0E90AA}"/>
                </a:ext>
              </a:extLst>
            </p:cNvPr>
            <p:cNvSpPr>
              <a:spLocks/>
            </p:cNvSpPr>
            <p:nvPr/>
          </p:nvSpPr>
          <p:spPr bwMode="auto">
            <a:xfrm>
              <a:off x="6280151" y="3200401"/>
              <a:ext cx="496888" cy="128588"/>
            </a:xfrm>
            <a:custGeom>
              <a:avLst/>
              <a:gdLst>
                <a:gd name="T0" fmla="*/ 980 w 980"/>
                <a:gd name="T1" fmla="*/ 0 h 255"/>
                <a:gd name="T2" fmla="*/ 108 w 980"/>
                <a:gd name="T3" fmla="*/ 0 h 255"/>
                <a:gd name="T4" fmla="*/ 84 w 980"/>
                <a:gd name="T5" fmla="*/ 3 h 255"/>
                <a:gd name="T6" fmla="*/ 56 w 980"/>
                <a:gd name="T7" fmla="*/ 17 h 255"/>
                <a:gd name="T8" fmla="*/ 33 w 980"/>
                <a:gd name="T9" fmla="*/ 39 h 255"/>
                <a:gd name="T10" fmla="*/ 16 w 980"/>
                <a:gd name="T11" fmla="*/ 67 h 255"/>
                <a:gd name="T12" fmla="*/ 4 w 980"/>
                <a:gd name="T13" fmla="*/ 100 h 255"/>
                <a:gd name="T14" fmla="*/ 0 w 980"/>
                <a:gd name="T15" fmla="*/ 134 h 255"/>
                <a:gd name="T16" fmla="*/ 3 w 980"/>
                <a:gd name="T17" fmla="*/ 167 h 255"/>
                <a:gd name="T18" fmla="*/ 12 w 980"/>
                <a:gd name="T19" fmla="*/ 197 h 255"/>
                <a:gd name="T20" fmla="*/ 26 w 980"/>
                <a:gd name="T21" fmla="*/ 222 h 255"/>
                <a:gd name="T22" fmla="*/ 43 w 980"/>
                <a:gd name="T23" fmla="*/ 240 h 255"/>
                <a:gd name="T24" fmla="*/ 63 w 980"/>
                <a:gd name="T25" fmla="*/ 251 h 255"/>
                <a:gd name="T26" fmla="*/ 84 w 980"/>
                <a:gd name="T27" fmla="*/ 255 h 255"/>
                <a:gd name="T28" fmla="*/ 950 w 980"/>
                <a:gd name="T2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0" h="255">
                  <a:moveTo>
                    <a:pt x="980" y="0"/>
                  </a:moveTo>
                  <a:lnTo>
                    <a:pt x="108" y="0"/>
                  </a:lnTo>
                  <a:cubicBezTo>
                    <a:pt x="100" y="0"/>
                    <a:pt x="92" y="1"/>
                    <a:pt x="84" y="3"/>
                  </a:cubicBezTo>
                  <a:cubicBezTo>
                    <a:pt x="74" y="6"/>
                    <a:pt x="65" y="11"/>
                    <a:pt x="56" y="17"/>
                  </a:cubicBezTo>
                  <a:cubicBezTo>
                    <a:pt x="48" y="23"/>
                    <a:pt x="40" y="30"/>
                    <a:pt x="33" y="39"/>
                  </a:cubicBezTo>
                  <a:cubicBezTo>
                    <a:pt x="26" y="47"/>
                    <a:pt x="20" y="57"/>
                    <a:pt x="16" y="67"/>
                  </a:cubicBezTo>
                  <a:cubicBezTo>
                    <a:pt x="11" y="77"/>
                    <a:pt x="7" y="88"/>
                    <a:pt x="4" y="100"/>
                  </a:cubicBezTo>
                  <a:cubicBezTo>
                    <a:pt x="2" y="111"/>
                    <a:pt x="1" y="122"/>
                    <a:pt x="0" y="134"/>
                  </a:cubicBezTo>
                  <a:cubicBezTo>
                    <a:pt x="0" y="145"/>
                    <a:pt x="1" y="156"/>
                    <a:pt x="3" y="167"/>
                  </a:cubicBezTo>
                  <a:cubicBezTo>
                    <a:pt x="5" y="177"/>
                    <a:pt x="8" y="188"/>
                    <a:pt x="12" y="197"/>
                  </a:cubicBezTo>
                  <a:cubicBezTo>
                    <a:pt x="16" y="206"/>
                    <a:pt x="20" y="215"/>
                    <a:pt x="26" y="222"/>
                  </a:cubicBezTo>
                  <a:cubicBezTo>
                    <a:pt x="31" y="229"/>
                    <a:pt x="37" y="235"/>
                    <a:pt x="43" y="240"/>
                  </a:cubicBezTo>
                  <a:cubicBezTo>
                    <a:pt x="50" y="245"/>
                    <a:pt x="56" y="249"/>
                    <a:pt x="63" y="251"/>
                  </a:cubicBezTo>
                  <a:cubicBezTo>
                    <a:pt x="70" y="254"/>
                    <a:pt x="77" y="255"/>
                    <a:pt x="84" y="255"/>
                  </a:cubicBezTo>
                  <a:lnTo>
                    <a:pt x="950" y="255"/>
                  </a:lnTo>
                </a:path>
              </a:pathLst>
            </a:custGeom>
            <a:noFill/>
            <a:ln w="19050" cap="rnd">
              <a:solidFill>
                <a:srgbClr val="0088C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Freeform 798">
              <a:extLst>
                <a:ext uri="{FF2B5EF4-FFF2-40B4-BE49-F238E27FC236}">
                  <a16:creationId xmlns:a16="http://schemas.microsoft.com/office/drawing/2014/main" id="{86A8AC9C-07BE-1AC7-5E60-88CBA5F5F12E}"/>
                </a:ext>
              </a:extLst>
            </p:cNvPr>
            <p:cNvSpPr>
              <a:spLocks/>
            </p:cNvSpPr>
            <p:nvPr/>
          </p:nvSpPr>
          <p:spPr bwMode="auto">
            <a:xfrm>
              <a:off x="6450013" y="3200401"/>
              <a:ext cx="53975" cy="128588"/>
            </a:xfrm>
            <a:custGeom>
              <a:avLst/>
              <a:gdLst>
                <a:gd name="T0" fmla="*/ 83 w 107"/>
                <a:gd name="T1" fmla="*/ 255 h 255"/>
                <a:gd name="T2" fmla="*/ 63 w 107"/>
                <a:gd name="T3" fmla="*/ 251 h 255"/>
                <a:gd name="T4" fmla="*/ 43 w 107"/>
                <a:gd name="T5" fmla="*/ 240 h 255"/>
                <a:gd name="T6" fmla="*/ 25 w 107"/>
                <a:gd name="T7" fmla="*/ 222 h 255"/>
                <a:gd name="T8" fmla="*/ 11 w 107"/>
                <a:gd name="T9" fmla="*/ 197 h 255"/>
                <a:gd name="T10" fmla="*/ 2 w 107"/>
                <a:gd name="T11" fmla="*/ 167 h 255"/>
                <a:gd name="T12" fmla="*/ 0 w 107"/>
                <a:gd name="T13" fmla="*/ 134 h 255"/>
                <a:gd name="T14" fmla="*/ 4 w 107"/>
                <a:gd name="T15" fmla="*/ 100 h 255"/>
                <a:gd name="T16" fmla="*/ 15 w 107"/>
                <a:gd name="T17" fmla="*/ 67 h 255"/>
                <a:gd name="T18" fmla="*/ 33 w 107"/>
                <a:gd name="T19" fmla="*/ 39 h 255"/>
                <a:gd name="T20" fmla="*/ 56 w 107"/>
                <a:gd name="T21" fmla="*/ 17 h 255"/>
                <a:gd name="T22" fmla="*/ 83 w 107"/>
                <a:gd name="T23" fmla="*/ 3 h 255"/>
                <a:gd name="T24" fmla="*/ 107 w 107"/>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255">
                  <a:moveTo>
                    <a:pt x="83" y="255"/>
                  </a:moveTo>
                  <a:cubicBezTo>
                    <a:pt x="76" y="255"/>
                    <a:pt x="69" y="254"/>
                    <a:pt x="63" y="251"/>
                  </a:cubicBezTo>
                  <a:cubicBezTo>
                    <a:pt x="56" y="249"/>
                    <a:pt x="49" y="245"/>
                    <a:pt x="43" y="240"/>
                  </a:cubicBezTo>
                  <a:cubicBezTo>
                    <a:pt x="36" y="235"/>
                    <a:pt x="30" y="229"/>
                    <a:pt x="25" y="222"/>
                  </a:cubicBezTo>
                  <a:cubicBezTo>
                    <a:pt x="20" y="215"/>
                    <a:pt x="15" y="206"/>
                    <a:pt x="11" y="197"/>
                  </a:cubicBezTo>
                  <a:cubicBezTo>
                    <a:pt x="7" y="188"/>
                    <a:pt x="4" y="177"/>
                    <a:pt x="2" y="167"/>
                  </a:cubicBezTo>
                  <a:cubicBezTo>
                    <a:pt x="0" y="156"/>
                    <a:pt x="0" y="145"/>
                    <a:pt x="0" y="134"/>
                  </a:cubicBezTo>
                  <a:cubicBezTo>
                    <a:pt x="0" y="122"/>
                    <a:pt x="1" y="111"/>
                    <a:pt x="4" y="100"/>
                  </a:cubicBezTo>
                  <a:cubicBezTo>
                    <a:pt x="6" y="88"/>
                    <a:pt x="10" y="77"/>
                    <a:pt x="15" y="67"/>
                  </a:cubicBezTo>
                  <a:cubicBezTo>
                    <a:pt x="20" y="57"/>
                    <a:pt x="26" y="47"/>
                    <a:pt x="33" y="39"/>
                  </a:cubicBezTo>
                  <a:cubicBezTo>
                    <a:pt x="39" y="30"/>
                    <a:pt x="47" y="23"/>
                    <a:pt x="56" y="17"/>
                  </a:cubicBezTo>
                  <a:cubicBezTo>
                    <a:pt x="64" y="11"/>
                    <a:pt x="74" y="6"/>
                    <a:pt x="83" y="3"/>
                  </a:cubicBezTo>
                  <a:cubicBezTo>
                    <a:pt x="91" y="1"/>
                    <a:pt x="99" y="0"/>
                    <a:pt x="107" y="0"/>
                  </a:cubicBez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799">
              <a:extLst>
                <a:ext uri="{FF2B5EF4-FFF2-40B4-BE49-F238E27FC236}">
                  <a16:creationId xmlns:a16="http://schemas.microsoft.com/office/drawing/2014/main" id="{9C46CB55-71ED-600D-85AD-4F1B8B989B43}"/>
                </a:ext>
              </a:extLst>
            </p:cNvPr>
            <p:cNvSpPr>
              <a:spLocks/>
            </p:cNvSpPr>
            <p:nvPr/>
          </p:nvSpPr>
          <p:spPr bwMode="auto">
            <a:xfrm>
              <a:off x="6546851" y="3200401"/>
              <a:ext cx="55563" cy="128588"/>
            </a:xfrm>
            <a:custGeom>
              <a:avLst/>
              <a:gdLst>
                <a:gd name="T0" fmla="*/ 84 w 108"/>
                <a:gd name="T1" fmla="*/ 255 h 255"/>
                <a:gd name="T2" fmla="*/ 63 w 108"/>
                <a:gd name="T3" fmla="*/ 251 h 255"/>
                <a:gd name="T4" fmla="*/ 43 w 108"/>
                <a:gd name="T5" fmla="*/ 240 h 255"/>
                <a:gd name="T6" fmla="*/ 26 w 108"/>
                <a:gd name="T7" fmla="*/ 222 h 255"/>
                <a:gd name="T8" fmla="*/ 12 w 108"/>
                <a:gd name="T9" fmla="*/ 197 h 255"/>
                <a:gd name="T10" fmla="*/ 3 w 108"/>
                <a:gd name="T11" fmla="*/ 167 h 255"/>
                <a:gd name="T12" fmla="*/ 1 w 108"/>
                <a:gd name="T13" fmla="*/ 134 h 255"/>
                <a:gd name="T14" fmla="*/ 5 w 108"/>
                <a:gd name="T15" fmla="*/ 100 h 255"/>
                <a:gd name="T16" fmla="*/ 16 w 108"/>
                <a:gd name="T17" fmla="*/ 67 h 255"/>
                <a:gd name="T18" fmla="*/ 33 w 108"/>
                <a:gd name="T19" fmla="*/ 39 h 255"/>
                <a:gd name="T20" fmla="*/ 57 w 108"/>
                <a:gd name="T21" fmla="*/ 17 h 255"/>
                <a:gd name="T22" fmla="*/ 84 w 108"/>
                <a:gd name="T23" fmla="*/ 3 h 255"/>
                <a:gd name="T24" fmla="*/ 108 w 108"/>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255">
                  <a:moveTo>
                    <a:pt x="84" y="255"/>
                  </a:moveTo>
                  <a:cubicBezTo>
                    <a:pt x="77" y="255"/>
                    <a:pt x="70" y="254"/>
                    <a:pt x="63" y="251"/>
                  </a:cubicBezTo>
                  <a:cubicBezTo>
                    <a:pt x="57" y="249"/>
                    <a:pt x="50" y="245"/>
                    <a:pt x="43" y="240"/>
                  </a:cubicBezTo>
                  <a:cubicBezTo>
                    <a:pt x="37" y="235"/>
                    <a:pt x="31" y="229"/>
                    <a:pt x="26" y="222"/>
                  </a:cubicBezTo>
                  <a:cubicBezTo>
                    <a:pt x="21" y="215"/>
                    <a:pt x="16" y="206"/>
                    <a:pt x="12" y="197"/>
                  </a:cubicBezTo>
                  <a:cubicBezTo>
                    <a:pt x="8" y="188"/>
                    <a:pt x="5" y="177"/>
                    <a:pt x="3" y="167"/>
                  </a:cubicBezTo>
                  <a:cubicBezTo>
                    <a:pt x="1" y="156"/>
                    <a:pt x="0" y="145"/>
                    <a:pt x="1" y="134"/>
                  </a:cubicBezTo>
                  <a:cubicBezTo>
                    <a:pt x="1" y="122"/>
                    <a:pt x="2" y="111"/>
                    <a:pt x="5" y="100"/>
                  </a:cubicBezTo>
                  <a:cubicBezTo>
                    <a:pt x="7" y="88"/>
                    <a:pt x="11" y="77"/>
                    <a:pt x="16" y="67"/>
                  </a:cubicBezTo>
                  <a:cubicBezTo>
                    <a:pt x="21" y="57"/>
                    <a:pt x="27" y="47"/>
                    <a:pt x="33" y="39"/>
                  </a:cubicBezTo>
                  <a:cubicBezTo>
                    <a:pt x="40" y="30"/>
                    <a:pt x="48" y="23"/>
                    <a:pt x="57" y="17"/>
                  </a:cubicBezTo>
                  <a:cubicBezTo>
                    <a:pt x="65" y="11"/>
                    <a:pt x="75" y="6"/>
                    <a:pt x="84" y="3"/>
                  </a:cubicBezTo>
                  <a:cubicBezTo>
                    <a:pt x="92" y="1"/>
                    <a:pt x="100" y="0"/>
                    <a:pt x="108" y="0"/>
                  </a:cubicBez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800">
              <a:extLst>
                <a:ext uri="{FF2B5EF4-FFF2-40B4-BE49-F238E27FC236}">
                  <a16:creationId xmlns:a16="http://schemas.microsoft.com/office/drawing/2014/main" id="{C6E8D50F-E19D-5656-CE66-BB2440451797}"/>
                </a:ext>
              </a:extLst>
            </p:cNvPr>
            <p:cNvSpPr>
              <a:spLocks/>
            </p:cNvSpPr>
            <p:nvPr/>
          </p:nvSpPr>
          <p:spPr bwMode="auto">
            <a:xfrm>
              <a:off x="6376988" y="3101976"/>
              <a:ext cx="363538" cy="33338"/>
            </a:xfrm>
            <a:custGeom>
              <a:avLst/>
              <a:gdLst>
                <a:gd name="T0" fmla="*/ 716 w 716"/>
                <a:gd name="T1" fmla="*/ 0 h 66"/>
                <a:gd name="T2" fmla="*/ 375 w 716"/>
                <a:gd name="T3" fmla="*/ 64 h 66"/>
                <a:gd name="T4" fmla="*/ 342 w 716"/>
                <a:gd name="T5" fmla="*/ 64 h 66"/>
                <a:gd name="T6" fmla="*/ 0 w 716"/>
                <a:gd name="T7" fmla="*/ 0 h 66"/>
              </a:gdLst>
              <a:ahLst/>
              <a:cxnLst>
                <a:cxn ang="0">
                  <a:pos x="T0" y="T1"/>
                </a:cxn>
                <a:cxn ang="0">
                  <a:pos x="T2" y="T3"/>
                </a:cxn>
                <a:cxn ang="0">
                  <a:pos x="T4" y="T5"/>
                </a:cxn>
                <a:cxn ang="0">
                  <a:pos x="T6" y="T7"/>
                </a:cxn>
              </a:cxnLst>
              <a:rect l="0" t="0" r="r" b="b"/>
              <a:pathLst>
                <a:path w="716" h="66">
                  <a:moveTo>
                    <a:pt x="716" y="0"/>
                  </a:moveTo>
                  <a:lnTo>
                    <a:pt x="375" y="64"/>
                  </a:lnTo>
                  <a:cubicBezTo>
                    <a:pt x="364" y="66"/>
                    <a:pt x="353" y="66"/>
                    <a:pt x="342" y="64"/>
                  </a:cubicBezTo>
                  <a:lnTo>
                    <a:pt x="0" y="0"/>
                  </a:ln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Freeform 801">
              <a:extLst>
                <a:ext uri="{FF2B5EF4-FFF2-40B4-BE49-F238E27FC236}">
                  <a16:creationId xmlns:a16="http://schemas.microsoft.com/office/drawing/2014/main" id="{BCDF7282-B68A-0FB2-9334-E43CC8D8B2FB}"/>
                </a:ext>
              </a:extLst>
            </p:cNvPr>
            <p:cNvSpPr>
              <a:spLocks/>
            </p:cNvSpPr>
            <p:nvPr/>
          </p:nvSpPr>
          <p:spPr bwMode="auto">
            <a:xfrm>
              <a:off x="6376988" y="2959101"/>
              <a:ext cx="363538" cy="142875"/>
            </a:xfrm>
            <a:custGeom>
              <a:avLst/>
              <a:gdLst>
                <a:gd name="T0" fmla="*/ 0 w 716"/>
                <a:gd name="T1" fmla="*/ 280 h 280"/>
                <a:gd name="T2" fmla="*/ 358 w 716"/>
                <a:gd name="T3" fmla="*/ 0 h 280"/>
                <a:gd name="T4" fmla="*/ 716 w 716"/>
                <a:gd name="T5" fmla="*/ 280 h 280"/>
              </a:gdLst>
              <a:ahLst/>
              <a:cxnLst>
                <a:cxn ang="0">
                  <a:pos x="T0" y="T1"/>
                </a:cxn>
                <a:cxn ang="0">
                  <a:pos x="T2" y="T3"/>
                </a:cxn>
                <a:cxn ang="0">
                  <a:pos x="T4" y="T5"/>
                </a:cxn>
              </a:cxnLst>
              <a:rect l="0" t="0" r="r" b="b"/>
              <a:pathLst>
                <a:path w="716" h="280">
                  <a:moveTo>
                    <a:pt x="0" y="280"/>
                  </a:moveTo>
                  <a:cubicBezTo>
                    <a:pt x="53" y="117"/>
                    <a:pt x="193" y="0"/>
                    <a:pt x="358" y="0"/>
                  </a:cubicBezTo>
                  <a:cubicBezTo>
                    <a:pt x="524" y="0"/>
                    <a:pt x="664" y="117"/>
                    <a:pt x="716" y="280"/>
                  </a:cubicBez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Freeform 802">
              <a:extLst>
                <a:ext uri="{FF2B5EF4-FFF2-40B4-BE49-F238E27FC236}">
                  <a16:creationId xmlns:a16="http://schemas.microsoft.com/office/drawing/2014/main" id="{7F1333BB-FB6D-3411-EFD8-11F0D051F176}"/>
                </a:ext>
              </a:extLst>
            </p:cNvPr>
            <p:cNvSpPr>
              <a:spLocks/>
            </p:cNvSpPr>
            <p:nvPr/>
          </p:nvSpPr>
          <p:spPr bwMode="auto">
            <a:xfrm>
              <a:off x="6280151" y="2878138"/>
              <a:ext cx="555625" cy="122238"/>
            </a:xfrm>
            <a:custGeom>
              <a:avLst/>
              <a:gdLst>
                <a:gd name="T0" fmla="*/ 17 w 1094"/>
                <a:gd name="T1" fmla="*/ 100 h 242"/>
                <a:gd name="T2" fmla="*/ 533 w 1094"/>
                <a:gd name="T3" fmla="*/ 2 h 242"/>
                <a:gd name="T4" fmla="*/ 562 w 1094"/>
                <a:gd name="T5" fmla="*/ 2 h 242"/>
                <a:gd name="T6" fmla="*/ 1078 w 1094"/>
                <a:gd name="T7" fmla="*/ 100 h 242"/>
                <a:gd name="T8" fmla="*/ 1078 w 1094"/>
                <a:gd name="T9" fmla="*/ 135 h 242"/>
                <a:gd name="T10" fmla="*/ 564 w 1094"/>
                <a:gd name="T11" fmla="*/ 240 h 242"/>
                <a:gd name="T12" fmla="*/ 531 w 1094"/>
                <a:gd name="T13" fmla="*/ 240 h 242"/>
                <a:gd name="T14" fmla="*/ 17 w 1094"/>
                <a:gd name="T15" fmla="*/ 135 h 242"/>
                <a:gd name="T16" fmla="*/ 17 w 1094"/>
                <a:gd name="T17" fmla="*/ 10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4" h="242">
                  <a:moveTo>
                    <a:pt x="17" y="100"/>
                  </a:moveTo>
                  <a:lnTo>
                    <a:pt x="533" y="2"/>
                  </a:lnTo>
                  <a:cubicBezTo>
                    <a:pt x="542" y="0"/>
                    <a:pt x="552" y="0"/>
                    <a:pt x="562" y="2"/>
                  </a:cubicBezTo>
                  <a:lnTo>
                    <a:pt x="1078" y="100"/>
                  </a:lnTo>
                  <a:cubicBezTo>
                    <a:pt x="1094" y="105"/>
                    <a:pt x="1094" y="130"/>
                    <a:pt x="1078" y="135"/>
                  </a:cubicBezTo>
                  <a:lnTo>
                    <a:pt x="564" y="240"/>
                  </a:lnTo>
                  <a:cubicBezTo>
                    <a:pt x="553" y="242"/>
                    <a:pt x="542" y="242"/>
                    <a:pt x="531" y="240"/>
                  </a:cubicBezTo>
                  <a:lnTo>
                    <a:pt x="17" y="135"/>
                  </a:lnTo>
                  <a:cubicBezTo>
                    <a:pt x="0" y="130"/>
                    <a:pt x="1" y="105"/>
                    <a:pt x="17" y="100"/>
                  </a:cubicBezTo>
                  <a:close/>
                </a:path>
              </a:pathLst>
            </a:custGeom>
            <a:solidFill>
              <a:schemeClr val="bg2"/>
            </a:solid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Freeform 804">
              <a:extLst>
                <a:ext uri="{FF2B5EF4-FFF2-40B4-BE49-F238E27FC236}">
                  <a16:creationId xmlns:a16="http://schemas.microsoft.com/office/drawing/2014/main" id="{1FB9A7FC-311E-957F-DD8B-1EF1AD0571B2}"/>
                </a:ext>
              </a:extLst>
            </p:cNvPr>
            <p:cNvSpPr>
              <a:spLocks/>
            </p:cNvSpPr>
            <p:nvPr/>
          </p:nvSpPr>
          <p:spPr bwMode="auto">
            <a:xfrm>
              <a:off x="6280151" y="2878138"/>
              <a:ext cx="555625" cy="122238"/>
            </a:xfrm>
            <a:custGeom>
              <a:avLst/>
              <a:gdLst>
                <a:gd name="T0" fmla="*/ 562 w 1094"/>
                <a:gd name="T1" fmla="*/ 2 h 242"/>
                <a:gd name="T2" fmla="*/ 1078 w 1094"/>
                <a:gd name="T3" fmla="*/ 100 h 242"/>
                <a:gd name="T4" fmla="*/ 1078 w 1094"/>
                <a:gd name="T5" fmla="*/ 135 h 242"/>
                <a:gd name="T6" fmla="*/ 564 w 1094"/>
                <a:gd name="T7" fmla="*/ 240 h 242"/>
                <a:gd name="T8" fmla="*/ 531 w 1094"/>
                <a:gd name="T9" fmla="*/ 240 h 242"/>
                <a:gd name="T10" fmla="*/ 17 w 1094"/>
                <a:gd name="T11" fmla="*/ 135 h 242"/>
                <a:gd name="T12" fmla="*/ 17 w 1094"/>
                <a:gd name="T13" fmla="*/ 100 h 242"/>
                <a:gd name="T14" fmla="*/ 533 w 1094"/>
                <a:gd name="T15" fmla="*/ 2 h 242"/>
                <a:gd name="T16" fmla="*/ 562 w 1094"/>
                <a:gd name="T17" fmla="*/ 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4" h="242">
                  <a:moveTo>
                    <a:pt x="562" y="2"/>
                  </a:moveTo>
                  <a:lnTo>
                    <a:pt x="1078" y="100"/>
                  </a:lnTo>
                  <a:cubicBezTo>
                    <a:pt x="1094" y="105"/>
                    <a:pt x="1094" y="130"/>
                    <a:pt x="1078" y="135"/>
                  </a:cubicBezTo>
                  <a:lnTo>
                    <a:pt x="564" y="240"/>
                  </a:lnTo>
                  <a:cubicBezTo>
                    <a:pt x="553" y="242"/>
                    <a:pt x="542" y="242"/>
                    <a:pt x="531" y="240"/>
                  </a:cubicBezTo>
                  <a:lnTo>
                    <a:pt x="17" y="135"/>
                  </a:lnTo>
                  <a:cubicBezTo>
                    <a:pt x="0" y="130"/>
                    <a:pt x="1" y="105"/>
                    <a:pt x="17" y="100"/>
                  </a:cubicBezTo>
                  <a:lnTo>
                    <a:pt x="533" y="2"/>
                  </a:lnTo>
                  <a:cubicBezTo>
                    <a:pt x="542" y="0"/>
                    <a:pt x="552" y="0"/>
                    <a:pt x="562" y="2"/>
                  </a:cubicBezTo>
                  <a:close/>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2" name="Certificate2" descr="{&quot;Key&quot;:&quot;POWER_USER_SHAPE_ICON&quot;,&quot;Value&quot;:&quot;POWER_USER_SHAPE_ICON_STYLE_1&quot;}">
            <a:extLst>
              <a:ext uri="{FF2B5EF4-FFF2-40B4-BE49-F238E27FC236}">
                <a16:creationId xmlns:a16="http://schemas.microsoft.com/office/drawing/2014/main" id="{6E387DC0-BFF8-455E-4022-BD761A71A966}"/>
              </a:ext>
            </a:extLst>
          </p:cNvPr>
          <p:cNvGrpSpPr>
            <a:grpSpLocks noChangeAspect="1"/>
          </p:cNvGrpSpPr>
          <p:nvPr/>
        </p:nvGrpSpPr>
        <p:grpSpPr>
          <a:xfrm>
            <a:off x="4641133" y="2680162"/>
            <a:ext cx="441055" cy="444845"/>
            <a:chOff x="3392488" y="3860800"/>
            <a:chExt cx="554038" cy="558800"/>
          </a:xfrm>
        </p:grpSpPr>
        <p:sp>
          <p:nvSpPr>
            <p:cNvPr id="113" name="Freeform 539">
              <a:extLst>
                <a:ext uri="{FF2B5EF4-FFF2-40B4-BE49-F238E27FC236}">
                  <a16:creationId xmlns:a16="http://schemas.microsoft.com/office/drawing/2014/main" id="{925B89C9-0895-8610-7427-97CE3B59A10C}"/>
                </a:ext>
              </a:extLst>
            </p:cNvPr>
            <p:cNvSpPr>
              <a:spLocks/>
            </p:cNvSpPr>
            <p:nvPr/>
          </p:nvSpPr>
          <p:spPr bwMode="auto">
            <a:xfrm>
              <a:off x="3478213" y="4352925"/>
              <a:ext cx="39688" cy="66675"/>
            </a:xfrm>
            <a:custGeom>
              <a:avLst/>
              <a:gdLst>
                <a:gd name="T0" fmla="*/ 47 w 78"/>
                <a:gd name="T1" fmla="*/ 0 h 132"/>
                <a:gd name="T2" fmla="*/ 0 w 78"/>
                <a:gd name="T3" fmla="*/ 87 h 132"/>
                <a:gd name="T4" fmla="*/ 78 w 78"/>
                <a:gd name="T5" fmla="*/ 132 h 132"/>
              </a:gdLst>
              <a:ahLst/>
              <a:cxnLst>
                <a:cxn ang="0">
                  <a:pos x="T0" y="T1"/>
                </a:cxn>
                <a:cxn ang="0">
                  <a:pos x="T2" y="T3"/>
                </a:cxn>
                <a:cxn ang="0">
                  <a:pos x="T4" y="T5"/>
                </a:cxn>
              </a:cxnLst>
              <a:rect l="0" t="0" r="r" b="b"/>
              <a:pathLst>
                <a:path w="78" h="132">
                  <a:moveTo>
                    <a:pt x="47" y="0"/>
                  </a:moveTo>
                  <a:lnTo>
                    <a:pt x="0" y="87"/>
                  </a:lnTo>
                  <a:lnTo>
                    <a:pt x="78" y="132"/>
                  </a:ln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Freeform 540">
              <a:extLst>
                <a:ext uri="{FF2B5EF4-FFF2-40B4-BE49-F238E27FC236}">
                  <a16:creationId xmlns:a16="http://schemas.microsoft.com/office/drawing/2014/main" id="{ACA5B5D9-91AD-5E8C-3CC1-90A3508D1806}"/>
                </a:ext>
              </a:extLst>
            </p:cNvPr>
            <p:cNvSpPr>
              <a:spLocks/>
            </p:cNvSpPr>
            <p:nvPr/>
          </p:nvSpPr>
          <p:spPr bwMode="auto">
            <a:xfrm>
              <a:off x="3598863" y="4351338"/>
              <a:ext cx="39688" cy="61913"/>
            </a:xfrm>
            <a:custGeom>
              <a:avLst/>
              <a:gdLst>
                <a:gd name="T0" fmla="*/ 33 w 78"/>
                <a:gd name="T1" fmla="*/ 0 h 124"/>
                <a:gd name="T2" fmla="*/ 78 w 78"/>
                <a:gd name="T3" fmla="*/ 79 h 124"/>
                <a:gd name="T4" fmla="*/ 0 w 78"/>
                <a:gd name="T5" fmla="*/ 124 h 124"/>
              </a:gdLst>
              <a:ahLst/>
              <a:cxnLst>
                <a:cxn ang="0">
                  <a:pos x="T0" y="T1"/>
                </a:cxn>
                <a:cxn ang="0">
                  <a:pos x="T2" y="T3"/>
                </a:cxn>
                <a:cxn ang="0">
                  <a:pos x="T4" y="T5"/>
                </a:cxn>
              </a:cxnLst>
              <a:rect l="0" t="0" r="r" b="b"/>
              <a:pathLst>
                <a:path w="78" h="124">
                  <a:moveTo>
                    <a:pt x="33" y="0"/>
                  </a:moveTo>
                  <a:lnTo>
                    <a:pt x="78" y="79"/>
                  </a:lnTo>
                  <a:lnTo>
                    <a:pt x="0" y="124"/>
                  </a:ln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Freeform 541">
              <a:extLst>
                <a:ext uri="{FF2B5EF4-FFF2-40B4-BE49-F238E27FC236}">
                  <a16:creationId xmlns:a16="http://schemas.microsoft.com/office/drawing/2014/main" id="{E853E096-2D0D-AE0F-C897-9878758F0AC0}"/>
                </a:ext>
              </a:extLst>
            </p:cNvPr>
            <p:cNvSpPr>
              <a:spLocks/>
            </p:cNvSpPr>
            <p:nvPr/>
          </p:nvSpPr>
          <p:spPr bwMode="auto">
            <a:xfrm>
              <a:off x="3392488" y="3860800"/>
              <a:ext cx="554038" cy="388938"/>
            </a:xfrm>
            <a:custGeom>
              <a:avLst/>
              <a:gdLst>
                <a:gd name="T0" fmla="*/ 96 w 1091"/>
                <a:gd name="T1" fmla="*/ 768 h 768"/>
                <a:gd name="T2" fmla="*/ 0 w 1091"/>
                <a:gd name="T3" fmla="*/ 768 h 768"/>
                <a:gd name="T4" fmla="*/ 0 w 1091"/>
                <a:gd name="T5" fmla="*/ 0 h 768"/>
                <a:gd name="T6" fmla="*/ 1091 w 1091"/>
                <a:gd name="T7" fmla="*/ 0 h 768"/>
                <a:gd name="T8" fmla="*/ 1091 w 1091"/>
                <a:gd name="T9" fmla="*/ 768 h 768"/>
                <a:gd name="T10" fmla="*/ 556 w 1091"/>
                <a:gd name="T11" fmla="*/ 768 h 768"/>
              </a:gdLst>
              <a:ahLst/>
              <a:cxnLst>
                <a:cxn ang="0">
                  <a:pos x="T0" y="T1"/>
                </a:cxn>
                <a:cxn ang="0">
                  <a:pos x="T2" y="T3"/>
                </a:cxn>
                <a:cxn ang="0">
                  <a:pos x="T4" y="T5"/>
                </a:cxn>
                <a:cxn ang="0">
                  <a:pos x="T6" y="T7"/>
                </a:cxn>
                <a:cxn ang="0">
                  <a:pos x="T8" y="T9"/>
                </a:cxn>
                <a:cxn ang="0">
                  <a:pos x="T10" y="T11"/>
                </a:cxn>
              </a:cxnLst>
              <a:rect l="0" t="0" r="r" b="b"/>
              <a:pathLst>
                <a:path w="1091" h="768">
                  <a:moveTo>
                    <a:pt x="96" y="768"/>
                  </a:moveTo>
                  <a:lnTo>
                    <a:pt x="0" y="768"/>
                  </a:lnTo>
                  <a:lnTo>
                    <a:pt x="0" y="0"/>
                  </a:lnTo>
                  <a:lnTo>
                    <a:pt x="1091" y="0"/>
                  </a:lnTo>
                  <a:lnTo>
                    <a:pt x="1091" y="768"/>
                  </a:lnTo>
                  <a:lnTo>
                    <a:pt x="556" y="768"/>
                  </a:ln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Line 542">
              <a:extLst>
                <a:ext uri="{FF2B5EF4-FFF2-40B4-BE49-F238E27FC236}">
                  <a16:creationId xmlns:a16="http://schemas.microsoft.com/office/drawing/2014/main" id="{CF3EBB52-3AEA-840A-C19A-A26EF83B7E37}"/>
                </a:ext>
              </a:extLst>
            </p:cNvPr>
            <p:cNvSpPr>
              <a:spLocks noChangeShapeType="1"/>
            </p:cNvSpPr>
            <p:nvPr/>
          </p:nvSpPr>
          <p:spPr bwMode="auto">
            <a:xfrm>
              <a:off x="3719513" y="3960813"/>
              <a:ext cx="138113" cy="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Line 543">
              <a:extLst>
                <a:ext uri="{FF2B5EF4-FFF2-40B4-BE49-F238E27FC236}">
                  <a16:creationId xmlns:a16="http://schemas.microsoft.com/office/drawing/2014/main" id="{E780340A-F188-717A-315D-BBAF9582D333}"/>
                </a:ext>
              </a:extLst>
            </p:cNvPr>
            <p:cNvSpPr>
              <a:spLocks noChangeShapeType="1"/>
            </p:cNvSpPr>
            <p:nvPr/>
          </p:nvSpPr>
          <p:spPr bwMode="auto">
            <a:xfrm>
              <a:off x="3719513" y="4022725"/>
              <a:ext cx="138113" cy="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Line 544">
              <a:extLst>
                <a:ext uri="{FF2B5EF4-FFF2-40B4-BE49-F238E27FC236}">
                  <a16:creationId xmlns:a16="http://schemas.microsoft.com/office/drawing/2014/main" id="{D63AE7C9-95AC-3B27-D34F-64849D24E09B}"/>
                </a:ext>
              </a:extLst>
            </p:cNvPr>
            <p:cNvSpPr>
              <a:spLocks noChangeShapeType="1"/>
            </p:cNvSpPr>
            <p:nvPr/>
          </p:nvSpPr>
          <p:spPr bwMode="auto">
            <a:xfrm>
              <a:off x="3719513" y="4086225"/>
              <a:ext cx="138113" cy="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Line 545">
              <a:extLst>
                <a:ext uri="{FF2B5EF4-FFF2-40B4-BE49-F238E27FC236}">
                  <a16:creationId xmlns:a16="http://schemas.microsoft.com/office/drawing/2014/main" id="{E093CA21-C181-3053-1F5A-B27FDD3524E3}"/>
                </a:ext>
              </a:extLst>
            </p:cNvPr>
            <p:cNvSpPr>
              <a:spLocks noChangeShapeType="1"/>
            </p:cNvSpPr>
            <p:nvPr/>
          </p:nvSpPr>
          <p:spPr bwMode="auto">
            <a:xfrm>
              <a:off x="3719513" y="4148138"/>
              <a:ext cx="138113" cy="0"/>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Freeform 546">
              <a:extLst>
                <a:ext uri="{FF2B5EF4-FFF2-40B4-BE49-F238E27FC236}">
                  <a16:creationId xmlns:a16="http://schemas.microsoft.com/office/drawing/2014/main" id="{9DFFBF01-5662-A756-A19E-F7BC7DE2F5DE}"/>
                </a:ext>
              </a:extLst>
            </p:cNvPr>
            <p:cNvSpPr>
              <a:spLocks/>
            </p:cNvSpPr>
            <p:nvPr/>
          </p:nvSpPr>
          <p:spPr bwMode="auto">
            <a:xfrm>
              <a:off x="3455988" y="4141788"/>
              <a:ext cx="203200" cy="215900"/>
            </a:xfrm>
            <a:custGeom>
              <a:avLst/>
              <a:gdLst>
                <a:gd name="T0" fmla="*/ 146 w 401"/>
                <a:gd name="T1" fmla="*/ 53 h 427"/>
                <a:gd name="T2" fmla="*/ 150 w 401"/>
                <a:gd name="T3" fmla="*/ 45 h 427"/>
                <a:gd name="T4" fmla="*/ 252 w 401"/>
                <a:gd name="T5" fmla="*/ 45 h 427"/>
                <a:gd name="T6" fmla="*/ 256 w 401"/>
                <a:gd name="T7" fmla="*/ 53 h 427"/>
                <a:gd name="T8" fmla="*/ 313 w 401"/>
                <a:gd name="T9" fmla="*/ 86 h 427"/>
                <a:gd name="T10" fmla="*/ 322 w 401"/>
                <a:gd name="T11" fmla="*/ 85 h 427"/>
                <a:gd name="T12" fmla="*/ 373 w 401"/>
                <a:gd name="T13" fmla="*/ 173 h 427"/>
                <a:gd name="T14" fmla="*/ 367 w 401"/>
                <a:gd name="T15" fmla="*/ 181 h 427"/>
                <a:gd name="T16" fmla="*/ 367 w 401"/>
                <a:gd name="T17" fmla="*/ 247 h 427"/>
                <a:gd name="T18" fmla="*/ 373 w 401"/>
                <a:gd name="T19" fmla="*/ 254 h 427"/>
                <a:gd name="T20" fmla="*/ 322 w 401"/>
                <a:gd name="T21" fmla="*/ 342 h 427"/>
                <a:gd name="T22" fmla="*/ 313 w 401"/>
                <a:gd name="T23" fmla="*/ 341 h 427"/>
                <a:gd name="T24" fmla="*/ 256 w 401"/>
                <a:gd name="T25" fmla="*/ 374 h 427"/>
                <a:gd name="T26" fmla="*/ 252 w 401"/>
                <a:gd name="T27" fmla="*/ 383 h 427"/>
                <a:gd name="T28" fmla="*/ 150 w 401"/>
                <a:gd name="T29" fmla="*/ 383 h 427"/>
                <a:gd name="T30" fmla="*/ 146 w 401"/>
                <a:gd name="T31" fmla="*/ 374 h 427"/>
                <a:gd name="T32" fmla="*/ 89 w 401"/>
                <a:gd name="T33" fmla="*/ 341 h 427"/>
                <a:gd name="T34" fmla="*/ 80 w 401"/>
                <a:gd name="T35" fmla="*/ 342 h 427"/>
                <a:gd name="T36" fmla="*/ 29 w 401"/>
                <a:gd name="T37" fmla="*/ 254 h 427"/>
                <a:gd name="T38" fmla="*/ 35 w 401"/>
                <a:gd name="T39" fmla="*/ 247 h 427"/>
                <a:gd name="T40" fmla="*/ 35 w 401"/>
                <a:gd name="T41" fmla="*/ 181 h 427"/>
                <a:gd name="T42" fmla="*/ 29 w 401"/>
                <a:gd name="T43" fmla="*/ 173 h 427"/>
                <a:gd name="T44" fmla="*/ 80 w 401"/>
                <a:gd name="T45" fmla="*/ 85 h 427"/>
                <a:gd name="T46" fmla="*/ 89 w 401"/>
                <a:gd name="T47" fmla="*/ 86 h 427"/>
                <a:gd name="T48" fmla="*/ 146 w 401"/>
                <a:gd name="T49" fmla="*/ 5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27">
                  <a:moveTo>
                    <a:pt x="146" y="53"/>
                  </a:moveTo>
                  <a:lnTo>
                    <a:pt x="150" y="45"/>
                  </a:lnTo>
                  <a:cubicBezTo>
                    <a:pt x="170" y="0"/>
                    <a:pt x="232" y="0"/>
                    <a:pt x="252" y="45"/>
                  </a:cubicBezTo>
                  <a:lnTo>
                    <a:pt x="256" y="53"/>
                  </a:lnTo>
                  <a:cubicBezTo>
                    <a:pt x="265" y="76"/>
                    <a:pt x="289" y="89"/>
                    <a:pt x="313" y="86"/>
                  </a:cubicBezTo>
                  <a:lnTo>
                    <a:pt x="322" y="85"/>
                  </a:lnTo>
                  <a:cubicBezTo>
                    <a:pt x="370" y="80"/>
                    <a:pt x="401" y="134"/>
                    <a:pt x="373" y="173"/>
                  </a:cubicBezTo>
                  <a:lnTo>
                    <a:pt x="367" y="181"/>
                  </a:lnTo>
                  <a:cubicBezTo>
                    <a:pt x="353" y="201"/>
                    <a:pt x="353" y="227"/>
                    <a:pt x="367" y="247"/>
                  </a:cubicBezTo>
                  <a:lnTo>
                    <a:pt x="373" y="254"/>
                  </a:lnTo>
                  <a:cubicBezTo>
                    <a:pt x="401" y="293"/>
                    <a:pt x="370" y="348"/>
                    <a:pt x="322" y="342"/>
                  </a:cubicBezTo>
                  <a:lnTo>
                    <a:pt x="313" y="341"/>
                  </a:lnTo>
                  <a:cubicBezTo>
                    <a:pt x="289" y="339"/>
                    <a:pt x="265" y="352"/>
                    <a:pt x="256" y="374"/>
                  </a:cubicBezTo>
                  <a:lnTo>
                    <a:pt x="252" y="383"/>
                  </a:lnTo>
                  <a:cubicBezTo>
                    <a:pt x="232" y="427"/>
                    <a:pt x="170" y="427"/>
                    <a:pt x="150" y="383"/>
                  </a:cubicBezTo>
                  <a:lnTo>
                    <a:pt x="146" y="374"/>
                  </a:lnTo>
                  <a:cubicBezTo>
                    <a:pt x="136" y="352"/>
                    <a:pt x="113" y="339"/>
                    <a:pt x="89" y="341"/>
                  </a:cubicBezTo>
                  <a:lnTo>
                    <a:pt x="80" y="342"/>
                  </a:lnTo>
                  <a:cubicBezTo>
                    <a:pt x="32" y="348"/>
                    <a:pt x="0" y="293"/>
                    <a:pt x="29" y="254"/>
                  </a:cubicBezTo>
                  <a:lnTo>
                    <a:pt x="35" y="247"/>
                  </a:lnTo>
                  <a:cubicBezTo>
                    <a:pt x="49" y="227"/>
                    <a:pt x="49" y="201"/>
                    <a:pt x="35" y="181"/>
                  </a:cubicBezTo>
                  <a:lnTo>
                    <a:pt x="29" y="173"/>
                  </a:lnTo>
                  <a:cubicBezTo>
                    <a:pt x="0" y="134"/>
                    <a:pt x="32" y="80"/>
                    <a:pt x="80" y="85"/>
                  </a:cubicBezTo>
                  <a:lnTo>
                    <a:pt x="89" y="86"/>
                  </a:lnTo>
                  <a:cubicBezTo>
                    <a:pt x="113" y="89"/>
                    <a:pt x="136" y="76"/>
                    <a:pt x="146" y="53"/>
                  </a:cubicBezTo>
                  <a:close/>
                </a:path>
              </a:pathLst>
            </a:custGeom>
            <a:no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Freeform 547">
              <a:extLst>
                <a:ext uri="{FF2B5EF4-FFF2-40B4-BE49-F238E27FC236}">
                  <a16:creationId xmlns:a16="http://schemas.microsoft.com/office/drawing/2014/main" id="{0C70BFCC-2DDA-90C3-9D09-921AF3C16A77}"/>
                </a:ext>
              </a:extLst>
            </p:cNvPr>
            <p:cNvSpPr>
              <a:spLocks/>
            </p:cNvSpPr>
            <p:nvPr/>
          </p:nvSpPr>
          <p:spPr bwMode="auto">
            <a:xfrm>
              <a:off x="3455988" y="4141788"/>
              <a:ext cx="203200" cy="215900"/>
            </a:xfrm>
            <a:custGeom>
              <a:avLst/>
              <a:gdLst>
                <a:gd name="T0" fmla="*/ 146 w 401"/>
                <a:gd name="T1" fmla="*/ 53 h 427"/>
                <a:gd name="T2" fmla="*/ 150 w 401"/>
                <a:gd name="T3" fmla="*/ 45 h 427"/>
                <a:gd name="T4" fmla="*/ 252 w 401"/>
                <a:gd name="T5" fmla="*/ 45 h 427"/>
                <a:gd name="T6" fmla="*/ 256 w 401"/>
                <a:gd name="T7" fmla="*/ 53 h 427"/>
                <a:gd name="T8" fmla="*/ 313 w 401"/>
                <a:gd name="T9" fmla="*/ 86 h 427"/>
                <a:gd name="T10" fmla="*/ 322 w 401"/>
                <a:gd name="T11" fmla="*/ 85 h 427"/>
                <a:gd name="T12" fmla="*/ 373 w 401"/>
                <a:gd name="T13" fmla="*/ 173 h 427"/>
                <a:gd name="T14" fmla="*/ 367 w 401"/>
                <a:gd name="T15" fmla="*/ 181 h 427"/>
                <a:gd name="T16" fmla="*/ 367 w 401"/>
                <a:gd name="T17" fmla="*/ 247 h 427"/>
                <a:gd name="T18" fmla="*/ 373 w 401"/>
                <a:gd name="T19" fmla="*/ 254 h 427"/>
                <a:gd name="T20" fmla="*/ 322 w 401"/>
                <a:gd name="T21" fmla="*/ 342 h 427"/>
                <a:gd name="T22" fmla="*/ 313 w 401"/>
                <a:gd name="T23" fmla="*/ 341 h 427"/>
                <a:gd name="T24" fmla="*/ 256 w 401"/>
                <a:gd name="T25" fmla="*/ 374 h 427"/>
                <a:gd name="T26" fmla="*/ 252 w 401"/>
                <a:gd name="T27" fmla="*/ 383 h 427"/>
                <a:gd name="T28" fmla="*/ 150 w 401"/>
                <a:gd name="T29" fmla="*/ 383 h 427"/>
                <a:gd name="T30" fmla="*/ 146 w 401"/>
                <a:gd name="T31" fmla="*/ 374 h 427"/>
                <a:gd name="T32" fmla="*/ 89 w 401"/>
                <a:gd name="T33" fmla="*/ 341 h 427"/>
                <a:gd name="T34" fmla="*/ 80 w 401"/>
                <a:gd name="T35" fmla="*/ 342 h 427"/>
                <a:gd name="T36" fmla="*/ 29 w 401"/>
                <a:gd name="T37" fmla="*/ 254 h 427"/>
                <a:gd name="T38" fmla="*/ 35 w 401"/>
                <a:gd name="T39" fmla="*/ 247 h 427"/>
                <a:gd name="T40" fmla="*/ 35 w 401"/>
                <a:gd name="T41" fmla="*/ 181 h 427"/>
                <a:gd name="T42" fmla="*/ 29 w 401"/>
                <a:gd name="T43" fmla="*/ 173 h 427"/>
                <a:gd name="T44" fmla="*/ 80 w 401"/>
                <a:gd name="T45" fmla="*/ 85 h 427"/>
                <a:gd name="T46" fmla="*/ 89 w 401"/>
                <a:gd name="T47" fmla="*/ 86 h 427"/>
                <a:gd name="T48" fmla="*/ 146 w 401"/>
                <a:gd name="T49" fmla="*/ 5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27">
                  <a:moveTo>
                    <a:pt x="146" y="53"/>
                  </a:moveTo>
                  <a:lnTo>
                    <a:pt x="150" y="45"/>
                  </a:lnTo>
                  <a:cubicBezTo>
                    <a:pt x="170" y="0"/>
                    <a:pt x="232" y="0"/>
                    <a:pt x="252" y="45"/>
                  </a:cubicBezTo>
                  <a:lnTo>
                    <a:pt x="256" y="53"/>
                  </a:lnTo>
                  <a:cubicBezTo>
                    <a:pt x="265" y="76"/>
                    <a:pt x="289" y="89"/>
                    <a:pt x="313" y="86"/>
                  </a:cubicBezTo>
                  <a:lnTo>
                    <a:pt x="322" y="85"/>
                  </a:lnTo>
                  <a:cubicBezTo>
                    <a:pt x="370" y="80"/>
                    <a:pt x="401" y="134"/>
                    <a:pt x="373" y="173"/>
                  </a:cubicBezTo>
                  <a:lnTo>
                    <a:pt x="367" y="181"/>
                  </a:lnTo>
                  <a:cubicBezTo>
                    <a:pt x="353" y="201"/>
                    <a:pt x="353" y="227"/>
                    <a:pt x="367" y="247"/>
                  </a:cubicBezTo>
                  <a:lnTo>
                    <a:pt x="373" y="254"/>
                  </a:lnTo>
                  <a:cubicBezTo>
                    <a:pt x="401" y="293"/>
                    <a:pt x="370" y="348"/>
                    <a:pt x="322" y="342"/>
                  </a:cubicBezTo>
                  <a:lnTo>
                    <a:pt x="313" y="341"/>
                  </a:lnTo>
                  <a:cubicBezTo>
                    <a:pt x="289" y="339"/>
                    <a:pt x="265" y="352"/>
                    <a:pt x="256" y="374"/>
                  </a:cubicBezTo>
                  <a:lnTo>
                    <a:pt x="252" y="383"/>
                  </a:lnTo>
                  <a:cubicBezTo>
                    <a:pt x="232" y="427"/>
                    <a:pt x="170" y="427"/>
                    <a:pt x="150" y="383"/>
                  </a:cubicBezTo>
                  <a:lnTo>
                    <a:pt x="146" y="374"/>
                  </a:lnTo>
                  <a:cubicBezTo>
                    <a:pt x="136" y="352"/>
                    <a:pt x="113" y="339"/>
                    <a:pt x="89" y="341"/>
                  </a:cubicBezTo>
                  <a:lnTo>
                    <a:pt x="80" y="342"/>
                  </a:lnTo>
                  <a:cubicBezTo>
                    <a:pt x="32" y="348"/>
                    <a:pt x="0" y="293"/>
                    <a:pt x="29" y="254"/>
                  </a:cubicBezTo>
                  <a:lnTo>
                    <a:pt x="35" y="247"/>
                  </a:lnTo>
                  <a:cubicBezTo>
                    <a:pt x="49" y="227"/>
                    <a:pt x="49" y="201"/>
                    <a:pt x="35" y="181"/>
                  </a:cubicBezTo>
                  <a:lnTo>
                    <a:pt x="29" y="173"/>
                  </a:lnTo>
                  <a:cubicBezTo>
                    <a:pt x="0" y="134"/>
                    <a:pt x="32" y="80"/>
                    <a:pt x="80" y="85"/>
                  </a:cubicBezTo>
                  <a:lnTo>
                    <a:pt x="89" y="86"/>
                  </a:lnTo>
                  <a:cubicBezTo>
                    <a:pt x="113" y="89"/>
                    <a:pt x="136" y="76"/>
                    <a:pt x="146" y="53"/>
                  </a:cubicBezTo>
                  <a:close/>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Freeform 548">
              <a:extLst>
                <a:ext uri="{FF2B5EF4-FFF2-40B4-BE49-F238E27FC236}">
                  <a16:creationId xmlns:a16="http://schemas.microsoft.com/office/drawing/2014/main" id="{98F0ED85-F534-49B4-FE0A-EAD5D13ABF1C}"/>
                </a:ext>
              </a:extLst>
            </p:cNvPr>
            <p:cNvSpPr>
              <a:spLocks/>
            </p:cNvSpPr>
            <p:nvPr/>
          </p:nvSpPr>
          <p:spPr bwMode="auto">
            <a:xfrm>
              <a:off x="3521076" y="4213225"/>
              <a:ext cx="73025" cy="73025"/>
            </a:xfrm>
            <a:custGeom>
              <a:avLst/>
              <a:gdLst>
                <a:gd name="T0" fmla="*/ 142 w 142"/>
                <a:gd name="T1" fmla="*/ 71 h 142"/>
                <a:gd name="T2" fmla="*/ 71 w 142"/>
                <a:gd name="T3" fmla="*/ 142 h 142"/>
                <a:gd name="T4" fmla="*/ 0 w 142"/>
                <a:gd name="T5" fmla="*/ 71 h 142"/>
                <a:gd name="T6" fmla="*/ 71 w 142"/>
                <a:gd name="T7" fmla="*/ 0 h 142"/>
              </a:gdLst>
              <a:ahLst/>
              <a:cxnLst>
                <a:cxn ang="0">
                  <a:pos x="T0" y="T1"/>
                </a:cxn>
                <a:cxn ang="0">
                  <a:pos x="T2" y="T3"/>
                </a:cxn>
                <a:cxn ang="0">
                  <a:pos x="T4" y="T5"/>
                </a:cxn>
                <a:cxn ang="0">
                  <a:pos x="T6" y="T7"/>
                </a:cxn>
              </a:cxnLst>
              <a:rect l="0" t="0" r="r" b="b"/>
              <a:pathLst>
                <a:path w="142" h="142">
                  <a:moveTo>
                    <a:pt x="142" y="71"/>
                  </a:moveTo>
                  <a:cubicBezTo>
                    <a:pt x="142" y="110"/>
                    <a:pt x="110" y="142"/>
                    <a:pt x="71" y="142"/>
                  </a:cubicBezTo>
                  <a:cubicBezTo>
                    <a:pt x="32" y="142"/>
                    <a:pt x="0" y="110"/>
                    <a:pt x="0" y="71"/>
                  </a:cubicBezTo>
                  <a:cubicBezTo>
                    <a:pt x="0" y="32"/>
                    <a:pt x="32" y="0"/>
                    <a:pt x="71" y="0"/>
                  </a:cubicBezTo>
                </a:path>
              </a:pathLst>
            </a:custGeom>
            <a:solidFill>
              <a:schemeClr val="bg2"/>
            </a:solid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Freeform 549">
              <a:extLst>
                <a:ext uri="{FF2B5EF4-FFF2-40B4-BE49-F238E27FC236}">
                  <a16:creationId xmlns:a16="http://schemas.microsoft.com/office/drawing/2014/main" id="{B49FBAC4-D391-C827-5F86-79F1F5320A55}"/>
                </a:ext>
              </a:extLst>
            </p:cNvPr>
            <p:cNvSpPr>
              <a:spLocks/>
            </p:cNvSpPr>
            <p:nvPr/>
          </p:nvSpPr>
          <p:spPr bwMode="auto">
            <a:xfrm>
              <a:off x="3521076" y="4213225"/>
              <a:ext cx="73025" cy="73025"/>
            </a:xfrm>
            <a:custGeom>
              <a:avLst/>
              <a:gdLst>
                <a:gd name="T0" fmla="*/ 142 w 142"/>
                <a:gd name="T1" fmla="*/ 71 h 142"/>
                <a:gd name="T2" fmla="*/ 71 w 142"/>
                <a:gd name="T3" fmla="*/ 142 h 142"/>
                <a:gd name="T4" fmla="*/ 0 w 142"/>
                <a:gd name="T5" fmla="*/ 71 h 142"/>
                <a:gd name="T6" fmla="*/ 71 w 142"/>
                <a:gd name="T7" fmla="*/ 0 h 142"/>
              </a:gdLst>
              <a:ahLst/>
              <a:cxnLst>
                <a:cxn ang="0">
                  <a:pos x="T0" y="T1"/>
                </a:cxn>
                <a:cxn ang="0">
                  <a:pos x="T2" y="T3"/>
                </a:cxn>
                <a:cxn ang="0">
                  <a:pos x="T4" y="T5"/>
                </a:cxn>
                <a:cxn ang="0">
                  <a:pos x="T6" y="T7"/>
                </a:cxn>
              </a:cxnLst>
              <a:rect l="0" t="0" r="r" b="b"/>
              <a:pathLst>
                <a:path w="142" h="142">
                  <a:moveTo>
                    <a:pt x="142" y="71"/>
                  </a:moveTo>
                  <a:cubicBezTo>
                    <a:pt x="142" y="110"/>
                    <a:pt x="110" y="142"/>
                    <a:pt x="71" y="142"/>
                  </a:cubicBezTo>
                  <a:cubicBezTo>
                    <a:pt x="32" y="142"/>
                    <a:pt x="0" y="110"/>
                    <a:pt x="0" y="71"/>
                  </a:cubicBezTo>
                  <a:cubicBezTo>
                    <a:pt x="0" y="32"/>
                    <a:pt x="32" y="0"/>
                    <a:pt x="71" y="0"/>
                  </a:cubicBezTo>
                </a:path>
              </a:pathLst>
            </a:custGeom>
            <a:no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Oval 550">
              <a:extLst>
                <a:ext uri="{FF2B5EF4-FFF2-40B4-BE49-F238E27FC236}">
                  <a16:creationId xmlns:a16="http://schemas.microsoft.com/office/drawing/2014/main" id="{8C186EC7-742D-38F2-F245-CA03BF6C8542}"/>
                </a:ext>
              </a:extLst>
            </p:cNvPr>
            <p:cNvSpPr>
              <a:spLocks noChangeArrowheads="1"/>
            </p:cNvSpPr>
            <p:nvPr/>
          </p:nvSpPr>
          <p:spPr bwMode="auto">
            <a:xfrm>
              <a:off x="3519488" y="3922713"/>
              <a:ext cx="76200" cy="77788"/>
            </a:xfrm>
            <a:prstGeom prst="ellipse">
              <a:avLst/>
            </a:prstGeom>
            <a:noFill/>
            <a:ln w="19050" cap="rnd">
              <a:solidFill>
                <a:srgbClr val="0088C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Freeform 551">
              <a:extLst>
                <a:ext uri="{FF2B5EF4-FFF2-40B4-BE49-F238E27FC236}">
                  <a16:creationId xmlns:a16="http://schemas.microsoft.com/office/drawing/2014/main" id="{48AE611A-28A7-053F-7A6C-BB13EED2A67A}"/>
                </a:ext>
              </a:extLst>
            </p:cNvPr>
            <p:cNvSpPr>
              <a:spLocks/>
            </p:cNvSpPr>
            <p:nvPr/>
          </p:nvSpPr>
          <p:spPr bwMode="auto">
            <a:xfrm>
              <a:off x="3479801" y="4035425"/>
              <a:ext cx="155575" cy="66675"/>
            </a:xfrm>
            <a:custGeom>
              <a:avLst/>
              <a:gdLst>
                <a:gd name="T0" fmla="*/ 304 w 304"/>
                <a:gd name="T1" fmla="*/ 132 h 132"/>
                <a:gd name="T2" fmla="*/ 304 w 304"/>
                <a:gd name="T3" fmla="*/ 59 h 132"/>
                <a:gd name="T4" fmla="*/ 245 w 304"/>
                <a:gd name="T5" fmla="*/ 0 h 132"/>
                <a:gd name="T6" fmla="*/ 59 w 304"/>
                <a:gd name="T7" fmla="*/ 0 h 132"/>
                <a:gd name="T8" fmla="*/ 0 w 304"/>
                <a:gd name="T9" fmla="*/ 59 h 132"/>
                <a:gd name="T10" fmla="*/ 0 w 304"/>
                <a:gd name="T11" fmla="*/ 132 h 132"/>
              </a:gdLst>
              <a:ahLst/>
              <a:cxnLst>
                <a:cxn ang="0">
                  <a:pos x="T0" y="T1"/>
                </a:cxn>
                <a:cxn ang="0">
                  <a:pos x="T2" y="T3"/>
                </a:cxn>
                <a:cxn ang="0">
                  <a:pos x="T4" y="T5"/>
                </a:cxn>
                <a:cxn ang="0">
                  <a:pos x="T6" y="T7"/>
                </a:cxn>
                <a:cxn ang="0">
                  <a:pos x="T8" y="T9"/>
                </a:cxn>
                <a:cxn ang="0">
                  <a:pos x="T10" y="T11"/>
                </a:cxn>
              </a:cxnLst>
              <a:rect l="0" t="0" r="r" b="b"/>
              <a:pathLst>
                <a:path w="304" h="132">
                  <a:moveTo>
                    <a:pt x="304" y="132"/>
                  </a:moveTo>
                  <a:lnTo>
                    <a:pt x="304" y="59"/>
                  </a:lnTo>
                  <a:cubicBezTo>
                    <a:pt x="304" y="26"/>
                    <a:pt x="277" y="0"/>
                    <a:pt x="245" y="0"/>
                  </a:cubicBezTo>
                  <a:lnTo>
                    <a:pt x="59" y="0"/>
                  </a:lnTo>
                  <a:cubicBezTo>
                    <a:pt x="27" y="0"/>
                    <a:pt x="0" y="26"/>
                    <a:pt x="0" y="59"/>
                  </a:cubicBezTo>
                  <a:lnTo>
                    <a:pt x="0" y="132"/>
                  </a:lnTo>
                </a:path>
              </a:pathLst>
            </a:custGeom>
            <a:noFill/>
            <a:ln w="19050" cap="rnd">
              <a:solidFill>
                <a:srgbClr val="0088C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 name="Elipse 2">
            <a:extLst>
              <a:ext uri="{FF2B5EF4-FFF2-40B4-BE49-F238E27FC236}">
                <a16:creationId xmlns:a16="http://schemas.microsoft.com/office/drawing/2014/main" id="{B091B769-5511-F9EA-92F6-69481C0F9330}"/>
              </a:ext>
            </a:extLst>
          </p:cNvPr>
          <p:cNvSpPr/>
          <p:nvPr/>
        </p:nvSpPr>
        <p:spPr>
          <a:xfrm>
            <a:off x="966278" y="2392020"/>
            <a:ext cx="2880000" cy="2880000"/>
          </a:xfrm>
          <a:prstGeom prst="ellipse">
            <a:avLst/>
          </a:prstGeom>
          <a:solidFill>
            <a:srgbClr val="0088CE"/>
          </a:solidFill>
          <a:ln w="88900">
            <a:solidFill>
              <a:srgbClr val="0088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1" u="none" strike="noStrike" kern="1200" cap="none" spc="0" normalizeH="0" baseline="0" noProof="0" dirty="0">
              <a:ln>
                <a:noFill/>
              </a:ln>
              <a:solidFill>
                <a:srgbClr val="FFFFFF"/>
              </a:solidFill>
              <a:effectLst/>
              <a:uLnTx/>
              <a:uFillTx/>
              <a:latin typeface="Arial"/>
              <a:ea typeface="+mn-ea"/>
              <a:cs typeface="+mn-cs"/>
            </a:endParaRPr>
          </a:p>
        </p:txBody>
      </p:sp>
      <p:grpSp>
        <p:nvGrpSpPr>
          <p:cNvPr id="44" name="Federal_Government2" descr="{&quot;Key&quot;:&quot;POWER_USER_SHAPE_ICON&quot;,&quot;Value&quot;:&quot;POWER_USER_SHAPE_ICON_STYLE_1&quot;}">
            <a:extLst>
              <a:ext uri="{FF2B5EF4-FFF2-40B4-BE49-F238E27FC236}">
                <a16:creationId xmlns:a16="http://schemas.microsoft.com/office/drawing/2014/main" id="{5DC09700-03D4-AC28-B64D-1FB68726649C}"/>
              </a:ext>
            </a:extLst>
          </p:cNvPr>
          <p:cNvGrpSpPr>
            <a:grpSpLocks noChangeAspect="1"/>
          </p:cNvGrpSpPr>
          <p:nvPr>
            <p:custDataLst>
              <p:tags r:id="rId1"/>
            </p:custDataLst>
          </p:nvPr>
        </p:nvGrpSpPr>
        <p:grpSpPr bwMode="auto">
          <a:xfrm>
            <a:off x="1493376" y="2917174"/>
            <a:ext cx="1825805" cy="1829693"/>
            <a:chOff x="8" y="8"/>
            <a:chExt cx="470" cy="471"/>
          </a:xfrm>
          <a:solidFill>
            <a:schemeClr val="bg2"/>
          </a:solidFill>
        </p:grpSpPr>
        <p:sp>
          <p:nvSpPr>
            <p:cNvPr id="45" name="Federal_Government">
              <a:extLst>
                <a:ext uri="{FF2B5EF4-FFF2-40B4-BE49-F238E27FC236}">
                  <a16:creationId xmlns:a16="http://schemas.microsoft.com/office/drawing/2014/main" id="{1C8483ED-5BCB-ABAF-4771-2DAE0060B2FA}"/>
                </a:ext>
              </a:extLst>
            </p:cNvPr>
            <p:cNvSpPr>
              <a:spLocks/>
            </p:cNvSpPr>
            <p:nvPr>
              <p:custDataLst>
                <p:tags r:id="rId2"/>
              </p:custDataLst>
            </p:nvPr>
          </p:nvSpPr>
          <p:spPr bwMode="auto">
            <a:xfrm>
              <a:off x="106" y="204"/>
              <a:ext cx="274" cy="52"/>
            </a:xfrm>
            <a:custGeom>
              <a:avLst/>
              <a:gdLst>
                <a:gd name="T0" fmla="*/ 70 w 730"/>
                <a:gd name="T1" fmla="*/ 112 h 139"/>
                <a:gd name="T2" fmla="*/ 365 w 730"/>
                <a:gd name="T3" fmla="*/ 33 h 139"/>
                <a:gd name="T4" fmla="*/ 660 w 730"/>
                <a:gd name="T5" fmla="*/ 112 h 139"/>
                <a:gd name="T6" fmla="*/ 660 w 730"/>
                <a:gd name="T7" fmla="*/ 139 h 139"/>
                <a:gd name="T8" fmla="*/ 730 w 730"/>
                <a:gd name="T9" fmla="*/ 139 h 139"/>
                <a:gd name="T10" fmla="*/ 730 w 730"/>
                <a:gd name="T11" fmla="*/ 0 h 139"/>
                <a:gd name="T12" fmla="*/ 0 w 730"/>
                <a:gd name="T13" fmla="*/ 0 h 139"/>
                <a:gd name="T14" fmla="*/ 0 w 730"/>
                <a:gd name="T15" fmla="*/ 139 h 139"/>
                <a:gd name="T16" fmla="*/ 70 w 730"/>
                <a:gd name="T17" fmla="*/ 139 h 139"/>
                <a:gd name="T18" fmla="*/ 70 w 730"/>
                <a:gd name="T19" fmla="*/ 1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0" h="139">
                  <a:moveTo>
                    <a:pt x="70" y="112"/>
                  </a:moveTo>
                  <a:lnTo>
                    <a:pt x="365" y="33"/>
                  </a:lnTo>
                  <a:lnTo>
                    <a:pt x="660" y="112"/>
                  </a:lnTo>
                  <a:lnTo>
                    <a:pt x="660" y="139"/>
                  </a:lnTo>
                  <a:lnTo>
                    <a:pt x="730" y="139"/>
                  </a:lnTo>
                  <a:lnTo>
                    <a:pt x="730" y="0"/>
                  </a:lnTo>
                  <a:lnTo>
                    <a:pt x="0" y="0"/>
                  </a:lnTo>
                  <a:lnTo>
                    <a:pt x="0" y="139"/>
                  </a:lnTo>
                  <a:lnTo>
                    <a:pt x="70" y="139"/>
                  </a:lnTo>
                  <a:lnTo>
                    <a:pt x="70" y="11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Federal_Government">
              <a:extLst>
                <a:ext uri="{FF2B5EF4-FFF2-40B4-BE49-F238E27FC236}">
                  <a16:creationId xmlns:a16="http://schemas.microsoft.com/office/drawing/2014/main" id="{8F731FA4-C6B3-E927-7D47-316CD0461F1C}"/>
                </a:ext>
              </a:extLst>
            </p:cNvPr>
            <p:cNvSpPr>
              <a:spLocks/>
            </p:cNvSpPr>
            <p:nvPr>
              <p:custDataLst>
                <p:tags r:id="rId3"/>
              </p:custDataLst>
            </p:nvPr>
          </p:nvSpPr>
          <p:spPr bwMode="auto">
            <a:xfrm>
              <a:off x="145" y="230"/>
              <a:ext cx="195" cy="209"/>
            </a:xfrm>
            <a:custGeom>
              <a:avLst/>
              <a:gdLst>
                <a:gd name="T0" fmla="*/ 520 w 520"/>
                <a:gd name="T1" fmla="*/ 556 h 556"/>
                <a:gd name="T2" fmla="*/ 520 w 520"/>
                <a:gd name="T3" fmla="*/ 157 h 556"/>
                <a:gd name="T4" fmla="*/ 520 w 520"/>
                <a:gd name="T5" fmla="*/ 122 h 556"/>
                <a:gd name="T6" fmla="*/ 520 w 520"/>
                <a:gd name="T7" fmla="*/ 122 h 556"/>
                <a:gd name="T8" fmla="*/ 520 w 520"/>
                <a:gd name="T9" fmla="*/ 70 h 556"/>
                <a:gd name="T10" fmla="*/ 260 w 520"/>
                <a:gd name="T11" fmla="*/ 0 h 556"/>
                <a:gd name="T12" fmla="*/ 0 w 520"/>
                <a:gd name="T13" fmla="*/ 70 h 556"/>
                <a:gd name="T14" fmla="*/ 0 w 520"/>
                <a:gd name="T15" fmla="*/ 122 h 556"/>
                <a:gd name="T16" fmla="*/ 0 w 520"/>
                <a:gd name="T17" fmla="*/ 122 h 556"/>
                <a:gd name="T18" fmla="*/ 0 w 520"/>
                <a:gd name="T19" fmla="*/ 157 h 556"/>
                <a:gd name="T20" fmla="*/ 0 w 520"/>
                <a:gd name="T21" fmla="*/ 556 h 556"/>
                <a:gd name="T22" fmla="*/ 104 w 520"/>
                <a:gd name="T23" fmla="*/ 556 h 556"/>
                <a:gd name="T24" fmla="*/ 104 w 520"/>
                <a:gd name="T25" fmla="*/ 157 h 556"/>
                <a:gd name="T26" fmla="*/ 208 w 520"/>
                <a:gd name="T27" fmla="*/ 157 h 556"/>
                <a:gd name="T28" fmla="*/ 208 w 520"/>
                <a:gd name="T29" fmla="*/ 556 h 556"/>
                <a:gd name="T30" fmla="*/ 312 w 520"/>
                <a:gd name="T31" fmla="*/ 556 h 556"/>
                <a:gd name="T32" fmla="*/ 312 w 520"/>
                <a:gd name="T33" fmla="*/ 157 h 556"/>
                <a:gd name="T34" fmla="*/ 416 w 520"/>
                <a:gd name="T35" fmla="*/ 157 h 556"/>
                <a:gd name="T36" fmla="*/ 416 w 520"/>
                <a:gd name="T37" fmla="*/ 556 h 556"/>
                <a:gd name="T38" fmla="*/ 520 w 520"/>
                <a:gd name="T39" fmla="*/ 55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0" h="556">
                  <a:moveTo>
                    <a:pt x="520" y="556"/>
                  </a:moveTo>
                  <a:lnTo>
                    <a:pt x="520" y="157"/>
                  </a:lnTo>
                  <a:lnTo>
                    <a:pt x="520" y="122"/>
                  </a:lnTo>
                  <a:lnTo>
                    <a:pt x="520" y="122"/>
                  </a:lnTo>
                  <a:lnTo>
                    <a:pt x="520" y="70"/>
                  </a:lnTo>
                  <a:lnTo>
                    <a:pt x="260" y="0"/>
                  </a:lnTo>
                  <a:lnTo>
                    <a:pt x="0" y="70"/>
                  </a:lnTo>
                  <a:lnTo>
                    <a:pt x="0" y="122"/>
                  </a:lnTo>
                  <a:lnTo>
                    <a:pt x="0" y="122"/>
                  </a:lnTo>
                  <a:lnTo>
                    <a:pt x="0" y="157"/>
                  </a:lnTo>
                  <a:lnTo>
                    <a:pt x="0" y="556"/>
                  </a:lnTo>
                  <a:lnTo>
                    <a:pt x="104" y="556"/>
                  </a:lnTo>
                  <a:lnTo>
                    <a:pt x="104" y="157"/>
                  </a:lnTo>
                  <a:lnTo>
                    <a:pt x="208" y="157"/>
                  </a:lnTo>
                  <a:lnTo>
                    <a:pt x="208" y="556"/>
                  </a:lnTo>
                  <a:lnTo>
                    <a:pt x="312" y="556"/>
                  </a:lnTo>
                  <a:lnTo>
                    <a:pt x="312" y="157"/>
                  </a:lnTo>
                  <a:lnTo>
                    <a:pt x="416" y="157"/>
                  </a:lnTo>
                  <a:lnTo>
                    <a:pt x="416" y="556"/>
                  </a:lnTo>
                  <a:lnTo>
                    <a:pt x="520" y="55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9" name="Federal_Government">
              <a:extLst>
                <a:ext uri="{FF2B5EF4-FFF2-40B4-BE49-F238E27FC236}">
                  <a16:creationId xmlns:a16="http://schemas.microsoft.com/office/drawing/2014/main" id="{D14E65A9-48A5-3A06-07DD-18C4D2FA8B5E}"/>
                </a:ext>
              </a:extLst>
            </p:cNvPr>
            <p:cNvSpPr>
              <a:spLocks/>
            </p:cNvSpPr>
            <p:nvPr>
              <p:custDataLst>
                <p:tags r:id="rId4"/>
              </p:custDataLst>
            </p:nvPr>
          </p:nvSpPr>
          <p:spPr bwMode="auto">
            <a:xfrm>
              <a:off x="165" y="8"/>
              <a:ext cx="156" cy="183"/>
            </a:xfrm>
            <a:custGeom>
              <a:avLst/>
              <a:gdLst>
                <a:gd name="T0" fmla="*/ 416 w 416"/>
                <a:gd name="T1" fmla="*/ 451 h 486"/>
                <a:gd name="T2" fmla="*/ 416 w 416"/>
                <a:gd name="T3" fmla="*/ 451 h 486"/>
                <a:gd name="T4" fmla="*/ 243 w 416"/>
                <a:gd name="T5" fmla="*/ 246 h 486"/>
                <a:gd name="T6" fmla="*/ 243 w 416"/>
                <a:gd name="T7" fmla="*/ 200 h 486"/>
                <a:gd name="T8" fmla="*/ 234 w 416"/>
                <a:gd name="T9" fmla="*/ 191 h 486"/>
                <a:gd name="T10" fmla="*/ 225 w 416"/>
                <a:gd name="T11" fmla="*/ 191 h 486"/>
                <a:gd name="T12" fmla="*/ 225 w 416"/>
                <a:gd name="T13" fmla="*/ 146 h 486"/>
                <a:gd name="T14" fmla="*/ 416 w 416"/>
                <a:gd name="T15" fmla="*/ 156 h 486"/>
                <a:gd name="T16" fmla="*/ 416 w 416"/>
                <a:gd name="T17" fmla="*/ 35 h 486"/>
                <a:gd name="T18" fmla="*/ 225 w 416"/>
                <a:gd name="T19" fmla="*/ 25 h 486"/>
                <a:gd name="T20" fmla="*/ 225 w 416"/>
                <a:gd name="T21" fmla="*/ 17 h 486"/>
                <a:gd name="T22" fmla="*/ 208 w 416"/>
                <a:gd name="T23" fmla="*/ 0 h 486"/>
                <a:gd name="T24" fmla="*/ 191 w 416"/>
                <a:gd name="T25" fmla="*/ 17 h 486"/>
                <a:gd name="T26" fmla="*/ 191 w 416"/>
                <a:gd name="T27" fmla="*/ 191 h 486"/>
                <a:gd name="T28" fmla="*/ 182 w 416"/>
                <a:gd name="T29" fmla="*/ 191 h 486"/>
                <a:gd name="T30" fmla="*/ 173 w 416"/>
                <a:gd name="T31" fmla="*/ 200 h 486"/>
                <a:gd name="T32" fmla="*/ 173 w 416"/>
                <a:gd name="T33" fmla="*/ 246 h 486"/>
                <a:gd name="T34" fmla="*/ 0 w 416"/>
                <a:gd name="T35" fmla="*/ 451 h 486"/>
                <a:gd name="T36" fmla="*/ 0 w 416"/>
                <a:gd name="T37" fmla="*/ 451 h 486"/>
                <a:gd name="T38" fmla="*/ 0 w 416"/>
                <a:gd name="T39" fmla="*/ 486 h 486"/>
                <a:gd name="T40" fmla="*/ 416 w 416"/>
                <a:gd name="T41" fmla="*/ 486 h 486"/>
                <a:gd name="T42" fmla="*/ 416 w 416"/>
                <a:gd name="T43" fmla="*/ 45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486">
                  <a:moveTo>
                    <a:pt x="416" y="451"/>
                  </a:moveTo>
                  <a:lnTo>
                    <a:pt x="416" y="451"/>
                  </a:lnTo>
                  <a:cubicBezTo>
                    <a:pt x="416" y="348"/>
                    <a:pt x="341" y="263"/>
                    <a:pt x="243" y="246"/>
                  </a:cubicBezTo>
                  <a:lnTo>
                    <a:pt x="243" y="200"/>
                  </a:lnTo>
                  <a:cubicBezTo>
                    <a:pt x="243" y="195"/>
                    <a:pt x="239" y="191"/>
                    <a:pt x="234" y="191"/>
                  </a:cubicBezTo>
                  <a:lnTo>
                    <a:pt x="225" y="191"/>
                  </a:lnTo>
                  <a:lnTo>
                    <a:pt x="225" y="146"/>
                  </a:lnTo>
                  <a:cubicBezTo>
                    <a:pt x="287" y="177"/>
                    <a:pt x="337" y="124"/>
                    <a:pt x="416" y="156"/>
                  </a:cubicBezTo>
                  <a:lnTo>
                    <a:pt x="416" y="35"/>
                  </a:lnTo>
                  <a:cubicBezTo>
                    <a:pt x="337" y="3"/>
                    <a:pt x="287" y="56"/>
                    <a:pt x="225" y="25"/>
                  </a:cubicBezTo>
                  <a:lnTo>
                    <a:pt x="225" y="17"/>
                  </a:lnTo>
                  <a:cubicBezTo>
                    <a:pt x="225" y="8"/>
                    <a:pt x="218" y="0"/>
                    <a:pt x="208" y="0"/>
                  </a:cubicBezTo>
                  <a:cubicBezTo>
                    <a:pt x="198" y="0"/>
                    <a:pt x="191" y="8"/>
                    <a:pt x="191" y="17"/>
                  </a:cubicBezTo>
                  <a:lnTo>
                    <a:pt x="191" y="191"/>
                  </a:lnTo>
                  <a:lnTo>
                    <a:pt x="182" y="191"/>
                  </a:lnTo>
                  <a:cubicBezTo>
                    <a:pt x="177" y="191"/>
                    <a:pt x="173" y="195"/>
                    <a:pt x="173" y="200"/>
                  </a:cubicBezTo>
                  <a:lnTo>
                    <a:pt x="173" y="246"/>
                  </a:lnTo>
                  <a:cubicBezTo>
                    <a:pt x="75" y="263"/>
                    <a:pt x="0" y="348"/>
                    <a:pt x="0" y="451"/>
                  </a:cubicBezTo>
                  <a:lnTo>
                    <a:pt x="0" y="451"/>
                  </a:lnTo>
                  <a:lnTo>
                    <a:pt x="0" y="486"/>
                  </a:lnTo>
                  <a:lnTo>
                    <a:pt x="416" y="486"/>
                  </a:lnTo>
                  <a:lnTo>
                    <a:pt x="416" y="45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0" name="Federal_Government">
              <a:extLst>
                <a:ext uri="{FF2B5EF4-FFF2-40B4-BE49-F238E27FC236}">
                  <a16:creationId xmlns:a16="http://schemas.microsoft.com/office/drawing/2014/main" id="{FBF8E6F8-AC44-F068-1130-C393470E8EB9}"/>
                </a:ext>
              </a:extLst>
            </p:cNvPr>
            <p:cNvSpPr>
              <a:spLocks/>
            </p:cNvSpPr>
            <p:nvPr>
              <p:custDataLst>
                <p:tags r:id="rId5"/>
              </p:custDataLst>
            </p:nvPr>
          </p:nvSpPr>
          <p:spPr bwMode="auto">
            <a:xfrm>
              <a:off x="106" y="453"/>
              <a:ext cx="274" cy="26"/>
            </a:xfrm>
            <a:custGeom>
              <a:avLst/>
              <a:gdLst>
                <a:gd name="T0" fmla="*/ 70 w 730"/>
                <a:gd name="T1" fmla="*/ 0 h 69"/>
                <a:gd name="T2" fmla="*/ 0 w 730"/>
                <a:gd name="T3" fmla="*/ 69 h 69"/>
                <a:gd name="T4" fmla="*/ 730 w 730"/>
                <a:gd name="T5" fmla="*/ 69 h 69"/>
                <a:gd name="T6" fmla="*/ 660 w 730"/>
                <a:gd name="T7" fmla="*/ 0 h 69"/>
                <a:gd name="T8" fmla="*/ 70 w 730"/>
                <a:gd name="T9" fmla="*/ 0 h 69"/>
              </a:gdLst>
              <a:ahLst/>
              <a:cxnLst>
                <a:cxn ang="0">
                  <a:pos x="T0" y="T1"/>
                </a:cxn>
                <a:cxn ang="0">
                  <a:pos x="T2" y="T3"/>
                </a:cxn>
                <a:cxn ang="0">
                  <a:pos x="T4" y="T5"/>
                </a:cxn>
                <a:cxn ang="0">
                  <a:pos x="T6" y="T7"/>
                </a:cxn>
                <a:cxn ang="0">
                  <a:pos x="T8" y="T9"/>
                </a:cxn>
              </a:cxnLst>
              <a:rect l="0" t="0" r="r" b="b"/>
              <a:pathLst>
                <a:path w="730" h="69">
                  <a:moveTo>
                    <a:pt x="70" y="0"/>
                  </a:moveTo>
                  <a:lnTo>
                    <a:pt x="0" y="69"/>
                  </a:lnTo>
                  <a:lnTo>
                    <a:pt x="730" y="69"/>
                  </a:lnTo>
                  <a:lnTo>
                    <a:pt x="660" y="0"/>
                  </a:lnTo>
                  <a:lnTo>
                    <a:pt x="70"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1" name="Federal_Government">
              <a:extLst>
                <a:ext uri="{FF2B5EF4-FFF2-40B4-BE49-F238E27FC236}">
                  <a16:creationId xmlns:a16="http://schemas.microsoft.com/office/drawing/2014/main" id="{15A76AC9-68C9-F7D4-5898-C39CCDE48681}"/>
                </a:ext>
              </a:extLst>
            </p:cNvPr>
            <p:cNvSpPr>
              <a:spLocks noEditPoints="1"/>
            </p:cNvSpPr>
            <p:nvPr>
              <p:custDataLst>
                <p:tags r:id="rId6"/>
              </p:custDataLst>
            </p:nvPr>
          </p:nvSpPr>
          <p:spPr bwMode="auto">
            <a:xfrm>
              <a:off x="354" y="269"/>
              <a:ext cx="124" cy="210"/>
            </a:xfrm>
            <a:custGeom>
              <a:avLst/>
              <a:gdLst>
                <a:gd name="T0" fmla="*/ 0 w 330"/>
                <a:gd name="T1" fmla="*/ 0 h 556"/>
                <a:gd name="T2" fmla="*/ 0 w 330"/>
                <a:gd name="T3" fmla="*/ 452 h 556"/>
                <a:gd name="T4" fmla="*/ 15 w 330"/>
                <a:gd name="T5" fmla="*/ 452 h 556"/>
                <a:gd name="T6" fmla="*/ 25 w 330"/>
                <a:gd name="T7" fmla="*/ 462 h 556"/>
                <a:gd name="T8" fmla="*/ 94 w 330"/>
                <a:gd name="T9" fmla="*/ 531 h 556"/>
                <a:gd name="T10" fmla="*/ 119 w 330"/>
                <a:gd name="T11" fmla="*/ 556 h 556"/>
                <a:gd name="T12" fmla="*/ 330 w 330"/>
                <a:gd name="T13" fmla="*/ 556 h 556"/>
                <a:gd name="T14" fmla="*/ 330 w 330"/>
                <a:gd name="T15" fmla="*/ 0 h 556"/>
                <a:gd name="T16" fmla="*/ 0 w 330"/>
                <a:gd name="T17" fmla="*/ 0 h 556"/>
                <a:gd name="T18" fmla="*/ 139 w 330"/>
                <a:gd name="T19" fmla="*/ 365 h 556"/>
                <a:gd name="T20" fmla="*/ 70 w 330"/>
                <a:gd name="T21" fmla="*/ 365 h 556"/>
                <a:gd name="T22" fmla="*/ 70 w 330"/>
                <a:gd name="T23" fmla="*/ 261 h 556"/>
                <a:gd name="T24" fmla="*/ 139 w 330"/>
                <a:gd name="T25" fmla="*/ 261 h 556"/>
                <a:gd name="T26" fmla="*/ 139 w 330"/>
                <a:gd name="T27" fmla="*/ 365 h 556"/>
                <a:gd name="T28" fmla="*/ 139 w 330"/>
                <a:gd name="T29" fmla="*/ 191 h 556"/>
                <a:gd name="T30" fmla="*/ 70 w 330"/>
                <a:gd name="T31" fmla="*/ 191 h 556"/>
                <a:gd name="T32" fmla="*/ 70 w 330"/>
                <a:gd name="T33" fmla="*/ 87 h 556"/>
                <a:gd name="T34" fmla="*/ 139 w 330"/>
                <a:gd name="T35" fmla="*/ 87 h 556"/>
                <a:gd name="T36" fmla="*/ 139 w 330"/>
                <a:gd name="T37" fmla="*/ 191 h 556"/>
                <a:gd name="T38" fmla="*/ 261 w 330"/>
                <a:gd name="T39" fmla="*/ 365 h 556"/>
                <a:gd name="T40" fmla="*/ 191 w 330"/>
                <a:gd name="T41" fmla="*/ 365 h 556"/>
                <a:gd name="T42" fmla="*/ 191 w 330"/>
                <a:gd name="T43" fmla="*/ 261 h 556"/>
                <a:gd name="T44" fmla="*/ 261 w 330"/>
                <a:gd name="T45" fmla="*/ 261 h 556"/>
                <a:gd name="T46" fmla="*/ 261 w 330"/>
                <a:gd name="T47" fmla="*/ 365 h 556"/>
                <a:gd name="T48" fmla="*/ 261 w 330"/>
                <a:gd name="T49" fmla="*/ 191 h 556"/>
                <a:gd name="T50" fmla="*/ 191 w 330"/>
                <a:gd name="T51" fmla="*/ 191 h 556"/>
                <a:gd name="T52" fmla="*/ 191 w 330"/>
                <a:gd name="T53" fmla="*/ 87 h 556"/>
                <a:gd name="T54" fmla="*/ 261 w 330"/>
                <a:gd name="T55" fmla="*/ 87 h 556"/>
                <a:gd name="T56" fmla="*/ 261 w 330"/>
                <a:gd name="T57" fmla="*/ 191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0" h="556">
                  <a:moveTo>
                    <a:pt x="0" y="0"/>
                  </a:moveTo>
                  <a:lnTo>
                    <a:pt x="0" y="452"/>
                  </a:lnTo>
                  <a:lnTo>
                    <a:pt x="15" y="452"/>
                  </a:lnTo>
                  <a:lnTo>
                    <a:pt x="25" y="462"/>
                  </a:lnTo>
                  <a:lnTo>
                    <a:pt x="94" y="531"/>
                  </a:lnTo>
                  <a:lnTo>
                    <a:pt x="119" y="556"/>
                  </a:lnTo>
                  <a:lnTo>
                    <a:pt x="330" y="556"/>
                  </a:lnTo>
                  <a:lnTo>
                    <a:pt x="330" y="0"/>
                  </a:lnTo>
                  <a:lnTo>
                    <a:pt x="0" y="0"/>
                  </a:lnTo>
                  <a:close/>
                  <a:moveTo>
                    <a:pt x="139" y="365"/>
                  </a:moveTo>
                  <a:lnTo>
                    <a:pt x="70" y="365"/>
                  </a:lnTo>
                  <a:lnTo>
                    <a:pt x="70" y="261"/>
                  </a:lnTo>
                  <a:lnTo>
                    <a:pt x="139" y="261"/>
                  </a:lnTo>
                  <a:lnTo>
                    <a:pt x="139" y="365"/>
                  </a:lnTo>
                  <a:close/>
                  <a:moveTo>
                    <a:pt x="139" y="191"/>
                  </a:moveTo>
                  <a:lnTo>
                    <a:pt x="70" y="191"/>
                  </a:lnTo>
                  <a:lnTo>
                    <a:pt x="70" y="87"/>
                  </a:lnTo>
                  <a:lnTo>
                    <a:pt x="139" y="87"/>
                  </a:lnTo>
                  <a:lnTo>
                    <a:pt x="139" y="191"/>
                  </a:lnTo>
                  <a:close/>
                  <a:moveTo>
                    <a:pt x="261" y="365"/>
                  </a:moveTo>
                  <a:lnTo>
                    <a:pt x="191" y="365"/>
                  </a:lnTo>
                  <a:lnTo>
                    <a:pt x="191" y="261"/>
                  </a:lnTo>
                  <a:lnTo>
                    <a:pt x="261" y="261"/>
                  </a:lnTo>
                  <a:lnTo>
                    <a:pt x="261" y="365"/>
                  </a:lnTo>
                  <a:close/>
                  <a:moveTo>
                    <a:pt x="261" y="191"/>
                  </a:moveTo>
                  <a:lnTo>
                    <a:pt x="191" y="191"/>
                  </a:lnTo>
                  <a:lnTo>
                    <a:pt x="191" y="87"/>
                  </a:lnTo>
                  <a:lnTo>
                    <a:pt x="261" y="87"/>
                  </a:lnTo>
                  <a:lnTo>
                    <a:pt x="261" y="19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2" name="Federal_Government">
              <a:extLst>
                <a:ext uri="{FF2B5EF4-FFF2-40B4-BE49-F238E27FC236}">
                  <a16:creationId xmlns:a16="http://schemas.microsoft.com/office/drawing/2014/main" id="{26E2963A-DBDC-C7D1-F877-ABF76EEDE226}"/>
                </a:ext>
              </a:extLst>
            </p:cNvPr>
            <p:cNvSpPr>
              <a:spLocks noEditPoints="1"/>
            </p:cNvSpPr>
            <p:nvPr>
              <p:custDataLst>
                <p:tags r:id="rId7"/>
              </p:custDataLst>
            </p:nvPr>
          </p:nvSpPr>
          <p:spPr bwMode="auto">
            <a:xfrm>
              <a:off x="8" y="269"/>
              <a:ext cx="124" cy="210"/>
            </a:xfrm>
            <a:custGeom>
              <a:avLst/>
              <a:gdLst>
                <a:gd name="T0" fmla="*/ 315 w 330"/>
                <a:gd name="T1" fmla="*/ 452 h 556"/>
                <a:gd name="T2" fmla="*/ 330 w 330"/>
                <a:gd name="T3" fmla="*/ 452 h 556"/>
                <a:gd name="T4" fmla="*/ 330 w 330"/>
                <a:gd name="T5" fmla="*/ 0 h 556"/>
                <a:gd name="T6" fmla="*/ 0 w 330"/>
                <a:gd name="T7" fmla="*/ 0 h 556"/>
                <a:gd name="T8" fmla="*/ 0 w 330"/>
                <a:gd name="T9" fmla="*/ 556 h 556"/>
                <a:gd name="T10" fmla="*/ 211 w 330"/>
                <a:gd name="T11" fmla="*/ 556 h 556"/>
                <a:gd name="T12" fmla="*/ 236 w 330"/>
                <a:gd name="T13" fmla="*/ 531 h 556"/>
                <a:gd name="T14" fmla="*/ 305 w 330"/>
                <a:gd name="T15" fmla="*/ 462 h 556"/>
                <a:gd name="T16" fmla="*/ 315 w 330"/>
                <a:gd name="T17" fmla="*/ 452 h 556"/>
                <a:gd name="T18" fmla="*/ 139 w 330"/>
                <a:gd name="T19" fmla="*/ 365 h 556"/>
                <a:gd name="T20" fmla="*/ 69 w 330"/>
                <a:gd name="T21" fmla="*/ 365 h 556"/>
                <a:gd name="T22" fmla="*/ 69 w 330"/>
                <a:gd name="T23" fmla="*/ 261 h 556"/>
                <a:gd name="T24" fmla="*/ 139 w 330"/>
                <a:gd name="T25" fmla="*/ 261 h 556"/>
                <a:gd name="T26" fmla="*/ 139 w 330"/>
                <a:gd name="T27" fmla="*/ 365 h 556"/>
                <a:gd name="T28" fmla="*/ 139 w 330"/>
                <a:gd name="T29" fmla="*/ 191 h 556"/>
                <a:gd name="T30" fmla="*/ 69 w 330"/>
                <a:gd name="T31" fmla="*/ 191 h 556"/>
                <a:gd name="T32" fmla="*/ 69 w 330"/>
                <a:gd name="T33" fmla="*/ 87 h 556"/>
                <a:gd name="T34" fmla="*/ 139 w 330"/>
                <a:gd name="T35" fmla="*/ 87 h 556"/>
                <a:gd name="T36" fmla="*/ 139 w 330"/>
                <a:gd name="T37" fmla="*/ 191 h 556"/>
                <a:gd name="T38" fmla="*/ 260 w 330"/>
                <a:gd name="T39" fmla="*/ 365 h 556"/>
                <a:gd name="T40" fmla="*/ 191 w 330"/>
                <a:gd name="T41" fmla="*/ 365 h 556"/>
                <a:gd name="T42" fmla="*/ 191 w 330"/>
                <a:gd name="T43" fmla="*/ 261 h 556"/>
                <a:gd name="T44" fmla="*/ 260 w 330"/>
                <a:gd name="T45" fmla="*/ 261 h 556"/>
                <a:gd name="T46" fmla="*/ 260 w 330"/>
                <a:gd name="T47" fmla="*/ 365 h 556"/>
                <a:gd name="T48" fmla="*/ 260 w 330"/>
                <a:gd name="T49" fmla="*/ 191 h 556"/>
                <a:gd name="T50" fmla="*/ 191 w 330"/>
                <a:gd name="T51" fmla="*/ 191 h 556"/>
                <a:gd name="T52" fmla="*/ 191 w 330"/>
                <a:gd name="T53" fmla="*/ 87 h 556"/>
                <a:gd name="T54" fmla="*/ 260 w 330"/>
                <a:gd name="T55" fmla="*/ 87 h 556"/>
                <a:gd name="T56" fmla="*/ 260 w 330"/>
                <a:gd name="T57" fmla="*/ 191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0" h="556">
                  <a:moveTo>
                    <a:pt x="315" y="452"/>
                  </a:moveTo>
                  <a:lnTo>
                    <a:pt x="330" y="452"/>
                  </a:lnTo>
                  <a:lnTo>
                    <a:pt x="330" y="0"/>
                  </a:lnTo>
                  <a:lnTo>
                    <a:pt x="0" y="0"/>
                  </a:lnTo>
                  <a:lnTo>
                    <a:pt x="0" y="556"/>
                  </a:lnTo>
                  <a:lnTo>
                    <a:pt x="211" y="556"/>
                  </a:lnTo>
                  <a:lnTo>
                    <a:pt x="236" y="531"/>
                  </a:lnTo>
                  <a:lnTo>
                    <a:pt x="305" y="462"/>
                  </a:lnTo>
                  <a:lnTo>
                    <a:pt x="315" y="452"/>
                  </a:lnTo>
                  <a:close/>
                  <a:moveTo>
                    <a:pt x="139" y="365"/>
                  </a:moveTo>
                  <a:lnTo>
                    <a:pt x="69" y="365"/>
                  </a:lnTo>
                  <a:lnTo>
                    <a:pt x="69" y="261"/>
                  </a:lnTo>
                  <a:lnTo>
                    <a:pt x="139" y="261"/>
                  </a:lnTo>
                  <a:lnTo>
                    <a:pt x="139" y="365"/>
                  </a:lnTo>
                  <a:close/>
                  <a:moveTo>
                    <a:pt x="139" y="191"/>
                  </a:moveTo>
                  <a:lnTo>
                    <a:pt x="69" y="191"/>
                  </a:lnTo>
                  <a:lnTo>
                    <a:pt x="69" y="87"/>
                  </a:lnTo>
                  <a:lnTo>
                    <a:pt x="139" y="87"/>
                  </a:lnTo>
                  <a:lnTo>
                    <a:pt x="139" y="191"/>
                  </a:lnTo>
                  <a:close/>
                  <a:moveTo>
                    <a:pt x="260" y="365"/>
                  </a:moveTo>
                  <a:lnTo>
                    <a:pt x="191" y="365"/>
                  </a:lnTo>
                  <a:lnTo>
                    <a:pt x="191" y="261"/>
                  </a:lnTo>
                  <a:lnTo>
                    <a:pt x="260" y="261"/>
                  </a:lnTo>
                  <a:lnTo>
                    <a:pt x="260" y="365"/>
                  </a:lnTo>
                  <a:close/>
                  <a:moveTo>
                    <a:pt x="260" y="191"/>
                  </a:moveTo>
                  <a:lnTo>
                    <a:pt x="191" y="191"/>
                  </a:lnTo>
                  <a:lnTo>
                    <a:pt x="191" y="87"/>
                  </a:lnTo>
                  <a:lnTo>
                    <a:pt x="260" y="87"/>
                  </a:lnTo>
                  <a:lnTo>
                    <a:pt x="260" y="19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4" name="Bocadillo: ovalado 3">
            <a:extLst>
              <a:ext uri="{FF2B5EF4-FFF2-40B4-BE49-F238E27FC236}">
                <a16:creationId xmlns:a16="http://schemas.microsoft.com/office/drawing/2014/main" id="{AC079B2F-56F3-0CD8-D268-CAC06A51309F}"/>
              </a:ext>
            </a:extLst>
          </p:cNvPr>
          <p:cNvSpPr/>
          <p:nvPr/>
        </p:nvSpPr>
        <p:spPr>
          <a:xfrm>
            <a:off x="11201842" y="4573965"/>
            <a:ext cx="288000" cy="288000"/>
          </a:xfrm>
          <a:prstGeom prst="wedgeEllipseCallout">
            <a:avLst>
              <a:gd name="adj1" fmla="val -69340"/>
              <a:gd name="adj2" fmla="val 2234"/>
            </a:avLst>
          </a:prstGeom>
          <a:solidFill>
            <a:schemeClr val="accent6">
              <a:lumMod val="20000"/>
              <a:lumOff val="80000"/>
            </a:schemeClr>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E76C53"/>
                </a:solidFill>
                <a:effectLst/>
                <a:uLnTx/>
                <a:uFillTx/>
                <a:latin typeface="Arial"/>
                <a:ea typeface="+mn-ea"/>
                <a:cs typeface="+mn-cs"/>
              </a:rPr>
              <a:t>!</a:t>
            </a:r>
          </a:p>
        </p:txBody>
      </p:sp>
      <p:sp>
        <p:nvSpPr>
          <p:cNvPr id="6" name="Elipse 5">
            <a:extLst>
              <a:ext uri="{FF2B5EF4-FFF2-40B4-BE49-F238E27FC236}">
                <a16:creationId xmlns:a16="http://schemas.microsoft.com/office/drawing/2014/main" id="{21A629ED-5142-9E70-EFC1-C74DF9FFE40D}"/>
              </a:ext>
            </a:extLst>
          </p:cNvPr>
          <p:cNvSpPr/>
          <p:nvPr/>
        </p:nvSpPr>
        <p:spPr>
          <a:xfrm>
            <a:off x="4483661" y="5298233"/>
            <a:ext cx="756000" cy="75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CuadroTexto 7">
            <a:extLst>
              <a:ext uri="{FF2B5EF4-FFF2-40B4-BE49-F238E27FC236}">
                <a16:creationId xmlns:a16="http://schemas.microsoft.com/office/drawing/2014/main" id="{B90F06C6-050D-0A86-8BEA-1B4831A554D9}"/>
              </a:ext>
            </a:extLst>
          </p:cNvPr>
          <p:cNvSpPr txBox="1"/>
          <p:nvPr/>
        </p:nvSpPr>
        <p:spPr>
          <a:xfrm>
            <a:off x="5260645" y="5137624"/>
            <a:ext cx="630925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Minimum consortium: </a:t>
            </a:r>
            <a:r>
              <a:rPr kumimoji="0" lang="en-GB" sz="1600" b="1" i="0" u="none" strike="noStrike" kern="1200" cap="none" spc="0" normalizeH="0" baseline="0" noProof="0" dirty="0">
                <a:ln>
                  <a:noFill/>
                </a:ln>
                <a:solidFill>
                  <a:srgbClr val="0088CE"/>
                </a:solidFill>
                <a:effectLst/>
                <a:uLnTx/>
                <a:uFillTx/>
                <a:latin typeface="Arial"/>
                <a:ea typeface="+mn-ea"/>
                <a:cs typeface="+mn-cs"/>
              </a:rPr>
              <a:t>3 HEIs from 3 different countries </a:t>
            </a:r>
            <a:r>
              <a:rPr kumimoji="0" lang="en-GB" sz="1600" b="0" i="0" u="none" strike="noStrike" kern="1200" cap="none" spc="0" normalizeH="0" baseline="0" noProof="0" dirty="0">
                <a:ln>
                  <a:noFill/>
                </a:ln>
                <a:solidFill>
                  <a:srgbClr val="4D4D4D"/>
                </a:solidFill>
                <a:effectLst/>
                <a:uLnTx/>
                <a:uFillTx/>
                <a:latin typeface="Arial"/>
                <a:ea typeface="+mn-ea"/>
                <a:cs typeface="+mn-cs"/>
              </a:rPr>
              <a:t>of which at least 2 must be an EU MS or third country associated to the Programme. </a:t>
            </a:r>
            <a:r>
              <a:rPr kumimoji="0" lang="en-GB" sz="1600" b="0" i="0" u="sng" strike="noStrike" kern="1200" cap="none" spc="0" normalizeH="0" baseline="0" noProof="0" dirty="0">
                <a:ln>
                  <a:noFill/>
                </a:ln>
                <a:solidFill>
                  <a:srgbClr val="4D4D4D"/>
                </a:solidFill>
                <a:effectLst/>
                <a:uLnTx/>
                <a:uFillTx/>
                <a:latin typeface="Arial"/>
                <a:ea typeface="+mn-ea"/>
                <a:cs typeface="+mn-cs"/>
              </a:rPr>
              <a:t>Optional:</a:t>
            </a:r>
            <a:r>
              <a:rPr kumimoji="0" lang="en-GB" sz="1600" b="0" i="0" u="none" strike="noStrike" kern="1200" cap="none" spc="0" normalizeH="0" baseline="0" noProof="0" dirty="0">
                <a:ln>
                  <a:noFill/>
                </a:ln>
                <a:solidFill>
                  <a:srgbClr val="4D4D4D"/>
                </a:solidFill>
                <a:effectLst/>
                <a:uLnTx/>
                <a:uFillTx/>
                <a:latin typeface="Arial"/>
                <a:ea typeface="+mn-ea"/>
                <a:cs typeface="+mn-cs"/>
              </a:rPr>
              <a:t> other full academic or non-academic partners and associated partners</a:t>
            </a:r>
          </a:p>
        </p:txBody>
      </p:sp>
      <p:grpSp>
        <p:nvGrpSpPr>
          <p:cNvPr id="24" name="Cooperation" descr="{&quot;Key&quot;:&quot;POWER_USER_SHAPE_ICON&quot;,&quot;Value&quot;:&quot;POWER_USER_SHAPE_ICON_STYLE_1&quot;}">
            <a:extLst>
              <a:ext uri="{FF2B5EF4-FFF2-40B4-BE49-F238E27FC236}">
                <a16:creationId xmlns:a16="http://schemas.microsoft.com/office/drawing/2014/main" id="{8EEEBB00-8C05-9BAC-AC79-83E28F6AFE62}"/>
              </a:ext>
            </a:extLst>
          </p:cNvPr>
          <p:cNvGrpSpPr>
            <a:grpSpLocks noChangeAspect="1"/>
          </p:cNvGrpSpPr>
          <p:nvPr/>
        </p:nvGrpSpPr>
        <p:grpSpPr>
          <a:xfrm>
            <a:off x="4616284" y="5454369"/>
            <a:ext cx="490755" cy="443729"/>
            <a:chOff x="5845174" y="4210050"/>
            <a:chExt cx="646113" cy="584201"/>
          </a:xfrm>
          <a:noFill/>
        </p:grpSpPr>
        <p:sp>
          <p:nvSpPr>
            <p:cNvPr id="25" name="Arc 692">
              <a:extLst>
                <a:ext uri="{FF2B5EF4-FFF2-40B4-BE49-F238E27FC236}">
                  <a16:creationId xmlns:a16="http://schemas.microsoft.com/office/drawing/2014/main" id="{428E740E-0F14-BFD7-C00A-AF77845302A9}"/>
                </a:ext>
              </a:extLst>
            </p:cNvPr>
            <p:cNvSpPr>
              <a:spLocks noChangeAspect="1"/>
            </p:cNvSpPr>
            <p:nvPr/>
          </p:nvSpPr>
          <p:spPr>
            <a:xfrm>
              <a:off x="5902346" y="4210050"/>
              <a:ext cx="527028" cy="527028"/>
            </a:xfrm>
            <a:prstGeom prst="arc">
              <a:avLst>
                <a:gd name="adj1" fmla="val 7803026"/>
                <a:gd name="adj2" fmla="val 10083811"/>
              </a:avLst>
            </a:prstGeom>
            <a:grpFill/>
            <a:ln w="19050">
              <a:solidFill>
                <a:srgbClr val="0088C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1780">
              <a:extLst>
                <a:ext uri="{FF2B5EF4-FFF2-40B4-BE49-F238E27FC236}">
                  <a16:creationId xmlns:a16="http://schemas.microsoft.com/office/drawing/2014/main" id="{5E4F8A90-9F1E-0328-BFC5-41D0D1C1C36A}"/>
                </a:ext>
              </a:extLst>
            </p:cNvPr>
            <p:cNvSpPr>
              <a:spLocks/>
            </p:cNvSpPr>
            <p:nvPr/>
          </p:nvSpPr>
          <p:spPr bwMode="auto">
            <a:xfrm>
              <a:off x="6061074" y="4673600"/>
              <a:ext cx="215900" cy="107950"/>
            </a:xfrm>
            <a:custGeom>
              <a:avLst/>
              <a:gdLst>
                <a:gd name="T0" fmla="*/ 193 w 193"/>
                <a:gd name="T1" fmla="*/ 96 h 96"/>
                <a:gd name="T2" fmla="*/ 193 w 193"/>
                <a:gd name="T3" fmla="*/ 38 h 96"/>
                <a:gd name="T4" fmla="*/ 156 w 193"/>
                <a:gd name="T5" fmla="*/ 0 h 96"/>
                <a:gd name="T6" fmla="*/ 37 w 193"/>
                <a:gd name="T7" fmla="*/ 0 h 96"/>
                <a:gd name="T8" fmla="*/ 0 w 193"/>
                <a:gd name="T9" fmla="*/ 38 h 96"/>
                <a:gd name="T10" fmla="*/ 0 w 193"/>
                <a:gd name="T11" fmla="*/ 96 h 96"/>
              </a:gdLst>
              <a:ahLst/>
              <a:cxnLst>
                <a:cxn ang="0">
                  <a:pos x="T0" y="T1"/>
                </a:cxn>
                <a:cxn ang="0">
                  <a:pos x="T2" y="T3"/>
                </a:cxn>
                <a:cxn ang="0">
                  <a:pos x="T4" y="T5"/>
                </a:cxn>
                <a:cxn ang="0">
                  <a:pos x="T6" y="T7"/>
                </a:cxn>
                <a:cxn ang="0">
                  <a:pos x="T8" y="T9"/>
                </a:cxn>
                <a:cxn ang="0">
                  <a:pos x="T10" y="T11"/>
                </a:cxn>
              </a:cxnLst>
              <a:rect l="0" t="0" r="r" b="b"/>
              <a:pathLst>
                <a:path w="193" h="96">
                  <a:moveTo>
                    <a:pt x="193" y="96"/>
                  </a:moveTo>
                  <a:lnTo>
                    <a:pt x="193" y="38"/>
                  </a:lnTo>
                  <a:cubicBezTo>
                    <a:pt x="193" y="17"/>
                    <a:pt x="177" y="0"/>
                    <a:pt x="156" y="0"/>
                  </a:cubicBezTo>
                  <a:lnTo>
                    <a:pt x="37" y="0"/>
                  </a:lnTo>
                  <a:cubicBezTo>
                    <a:pt x="17" y="0"/>
                    <a:pt x="0" y="17"/>
                    <a:pt x="0" y="38"/>
                  </a:cubicBezTo>
                  <a:lnTo>
                    <a:pt x="0" y="96"/>
                  </a:lnTo>
                </a:path>
              </a:pathLst>
            </a:custGeom>
            <a:grp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Oval 1782">
              <a:extLst>
                <a:ext uri="{FF2B5EF4-FFF2-40B4-BE49-F238E27FC236}">
                  <a16:creationId xmlns:a16="http://schemas.microsoft.com/office/drawing/2014/main" id="{CF40CA43-DA15-735E-952C-110F7E4F096D}"/>
                </a:ext>
              </a:extLst>
            </p:cNvPr>
            <p:cNvSpPr>
              <a:spLocks noChangeArrowheads="1"/>
            </p:cNvSpPr>
            <p:nvPr/>
          </p:nvSpPr>
          <p:spPr bwMode="auto">
            <a:xfrm>
              <a:off x="5900737" y="4217988"/>
              <a:ext cx="103188" cy="103188"/>
            </a:xfrm>
            <a:prstGeom prst="ellipse">
              <a:avLst/>
            </a:prstGeom>
            <a:grp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Oval 1786">
              <a:extLst>
                <a:ext uri="{FF2B5EF4-FFF2-40B4-BE49-F238E27FC236}">
                  <a16:creationId xmlns:a16="http://schemas.microsoft.com/office/drawing/2014/main" id="{B4B14FD5-289F-5A62-9879-DD7A586A5DF2}"/>
                </a:ext>
              </a:extLst>
            </p:cNvPr>
            <p:cNvSpPr>
              <a:spLocks noChangeArrowheads="1"/>
            </p:cNvSpPr>
            <p:nvPr/>
          </p:nvSpPr>
          <p:spPr bwMode="auto">
            <a:xfrm>
              <a:off x="5900737" y="4217988"/>
              <a:ext cx="103188" cy="103188"/>
            </a:xfrm>
            <a:prstGeom prst="ellipse">
              <a:avLst/>
            </a:pr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1787">
              <a:extLst>
                <a:ext uri="{FF2B5EF4-FFF2-40B4-BE49-F238E27FC236}">
                  <a16:creationId xmlns:a16="http://schemas.microsoft.com/office/drawing/2014/main" id="{17553C51-5BE5-55BD-2AE7-33251A8BABC4}"/>
                </a:ext>
              </a:extLst>
            </p:cNvPr>
            <p:cNvSpPr>
              <a:spLocks/>
            </p:cNvSpPr>
            <p:nvPr/>
          </p:nvSpPr>
          <p:spPr bwMode="auto">
            <a:xfrm>
              <a:off x="5845174" y="4367213"/>
              <a:ext cx="214313" cy="120650"/>
            </a:xfrm>
            <a:custGeom>
              <a:avLst/>
              <a:gdLst>
                <a:gd name="T0" fmla="*/ 193 w 193"/>
                <a:gd name="T1" fmla="*/ 108 h 108"/>
                <a:gd name="T2" fmla="*/ 193 w 193"/>
                <a:gd name="T3" fmla="*/ 38 h 108"/>
                <a:gd name="T4" fmla="*/ 156 w 193"/>
                <a:gd name="T5" fmla="*/ 0 h 108"/>
                <a:gd name="T6" fmla="*/ 37 w 193"/>
                <a:gd name="T7" fmla="*/ 0 h 108"/>
                <a:gd name="T8" fmla="*/ 0 w 193"/>
                <a:gd name="T9" fmla="*/ 38 h 108"/>
                <a:gd name="T10" fmla="*/ 0 w 193"/>
                <a:gd name="T11" fmla="*/ 108 h 108"/>
              </a:gdLst>
              <a:ahLst/>
              <a:cxnLst>
                <a:cxn ang="0">
                  <a:pos x="T0" y="T1"/>
                </a:cxn>
                <a:cxn ang="0">
                  <a:pos x="T2" y="T3"/>
                </a:cxn>
                <a:cxn ang="0">
                  <a:pos x="T4" y="T5"/>
                </a:cxn>
                <a:cxn ang="0">
                  <a:pos x="T6" y="T7"/>
                </a:cxn>
                <a:cxn ang="0">
                  <a:pos x="T8" y="T9"/>
                </a:cxn>
                <a:cxn ang="0">
                  <a:pos x="T10" y="T11"/>
                </a:cxn>
              </a:cxnLst>
              <a:rect l="0" t="0" r="r" b="b"/>
              <a:pathLst>
                <a:path w="193" h="108">
                  <a:moveTo>
                    <a:pt x="193" y="108"/>
                  </a:moveTo>
                  <a:lnTo>
                    <a:pt x="193" y="38"/>
                  </a:lnTo>
                  <a:cubicBezTo>
                    <a:pt x="193" y="17"/>
                    <a:pt x="176" y="0"/>
                    <a:pt x="156" y="0"/>
                  </a:cubicBezTo>
                  <a:lnTo>
                    <a:pt x="37" y="0"/>
                  </a:lnTo>
                  <a:cubicBezTo>
                    <a:pt x="16" y="0"/>
                    <a:pt x="0" y="17"/>
                    <a:pt x="0" y="38"/>
                  </a:cubicBezTo>
                  <a:lnTo>
                    <a:pt x="0" y="108"/>
                  </a:lnTo>
                </a:path>
              </a:pathLst>
            </a:custGeom>
            <a:grpFill/>
            <a:ln w="19050" cap="sq">
              <a:solidFill>
                <a:srgbClr val="0088CE"/>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Line 1788">
              <a:extLst>
                <a:ext uri="{FF2B5EF4-FFF2-40B4-BE49-F238E27FC236}">
                  <a16:creationId xmlns:a16="http://schemas.microsoft.com/office/drawing/2014/main" id="{2F1FEA42-CD4E-AAEA-84C6-5724AA6DE600}"/>
                </a:ext>
              </a:extLst>
            </p:cNvPr>
            <p:cNvSpPr>
              <a:spLocks noChangeShapeType="1"/>
            </p:cNvSpPr>
            <p:nvPr/>
          </p:nvSpPr>
          <p:spPr bwMode="auto">
            <a:xfrm>
              <a:off x="5902324" y="4433888"/>
              <a:ext cx="0" cy="53975"/>
            </a:xfrm>
            <a:prstGeom prst="line">
              <a:avLst/>
            </a:prstGeom>
            <a:grpFill/>
            <a:ln w="19050" cap="rnd">
              <a:solidFill>
                <a:srgbClr val="0088CE"/>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Line 1789">
              <a:extLst>
                <a:ext uri="{FF2B5EF4-FFF2-40B4-BE49-F238E27FC236}">
                  <a16:creationId xmlns:a16="http://schemas.microsoft.com/office/drawing/2014/main" id="{5CE40D42-AB36-E901-8065-E6B5B1C3EE83}"/>
                </a:ext>
              </a:extLst>
            </p:cNvPr>
            <p:cNvSpPr>
              <a:spLocks noChangeShapeType="1"/>
            </p:cNvSpPr>
            <p:nvPr/>
          </p:nvSpPr>
          <p:spPr bwMode="auto">
            <a:xfrm flipV="1">
              <a:off x="6002337" y="4433888"/>
              <a:ext cx="0" cy="53975"/>
            </a:xfrm>
            <a:prstGeom prst="line">
              <a:avLst/>
            </a:prstGeom>
            <a:grpFill/>
            <a:ln w="19050" cap="rnd">
              <a:solidFill>
                <a:srgbClr val="0088CE"/>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Oval 1790">
              <a:extLst>
                <a:ext uri="{FF2B5EF4-FFF2-40B4-BE49-F238E27FC236}">
                  <a16:creationId xmlns:a16="http://schemas.microsoft.com/office/drawing/2014/main" id="{B15B3E96-75F1-C2E1-4569-2C1ADC1EE722}"/>
                </a:ext>
              </a:extLst>
            </p:cNvPr>
            <p:cNvSpPr>
              <a:spLocks noChangeArrowheads="1"/>
            </p:cNvSpPr>
            <p:nvPr/>
          </p:nvSpPr>
          <p:spPr bwMode="auto">
            <a:xfrm>
              <a:off x="6332537" y="4217988"/>
              <a:ext cx="101600" cy="103188"/>
            </a:xfrm>
            <a:prstGeom prst="ellipse">
              <a:avLst/>
            </a:prstGeom>
            <a:grp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Oval 1794">
              <a:extLst>
                <a:ext uri="{FF2B5EF4-FFF2-40B4-BE49-F238E27FC236}">
                  <a16:creationId xmlns:a16="http://schemas.microsoft.com/office/drawing/2014/main" id="{3B3F676B-CD79-866D-43D8-AA83AB0D88F8}"/>
                </a:ext>
              </a:extLst>
            </p:cNvPr>
            <p:cNvSpPr>
              <a:spLocks noChangeArrowheads="1"/>
            </p:cNvSpPr>
            <p:nvPr/>
          </p:nvSpPr>
          <p:spPr bwMode="auto">
            <a:xfrm>
              <a:off x="6332537" y="4217988"/>
              <a:ext cx="101600" cy="103188"/>
            </a:xfrm>
            <a:prstGeom prst="ellipse">
              <a:avLst/>
            </a:pr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1795">
              <a:extLst>
                <a:ext uri="{FF2B5EF4-FFF2-40B4-BE49-F238E27FC236}">
                  <a16:creationId xmlns:a16="http://schemas.microsoft.com/office/drawing/2014/main" id="{85943D5D-C56E-1F28-0BBE-BD503027EA9B}"/>
                </a:ext>
              </a:extLst>
            </p:cNvPr>
            <p:cNvSpPr>
              <a:spLocks/>
            </p:cNvSpPr>
            <p:nvPr/>
          </p:nvSpPr>
          <p:spPr bwMode="auto">
            <a:xfrm>
              <a:off x="6276974" y="4367213"/>
              <a:ext cx="214313" cy="120650"/>
            </a:xfrm>
            <a:custGeom>
              <a:avLst/>
              <a:gdLst>
                <a:gd name="T0" fmla="*/ 193 w 193"/>
                <a:gd name="T1" fmla="*/ 108 h 108"/>
                <a:gd name="T2" fmla="*/ 193 w 193"/>
                <a:gd name="T3" fmla="*/ 38 h 108"/>
                <a:gd name="T4" fmla="*/ 156 w 193"/>
                <a:gd name="T5" fmla="*/ 0 h 108"/>
                <a:gd name="T6" fmla="*/ 37 w 193"/>
                <a:gd name="T7" fmla="*/ 0 h 108"/>
                <a:gd name="T8" fmla="*/ 0 w 193"/>
                <a:gd name="T9" fmla="*/ 38 h 108"/>
                <a:gd name="T10" fmla="*/ 0 w 193"/>
                <a:gd name="T11" fmla="*/ 108 h 108"/>
              </a:gdLst>
              <a:ahLst/>
              <a:cxnLst>
                <a:cxn ang="0">
                  <a:pos x="T0" y="T1"/>
                </a:cxn>
                <a:cxn ang="0">
                  <a:pos x="T2" y="T3"/>
                </a:cxn>
                <a:cxn ang="0">
                  <a:pos x="T4" y="T5"/>
                </a:cxn>
                <a:cxn ang="0">
                  <a:pos x="T6" y="T7"/>
                </a:cxn>
                <a:cxn ang="0">
                  <a:pos x="T8" y="T9"/>
                </a:cxn>
                <a:cxn ang="0">
                  <a:pos x="T10" y="T11"/>
                </a:cxn>
              </a:cxnLst>
              <a:rect l="0" t="0" r="r" b="b"/>
              <a:pathLst>
                <a:path w="193" h="108">
                  <a:moveTo>
                    <a:pt x="193" y="108"/>
                  </a:moveTo>
                  <a:lnTo>
                    <a:pt x="193" y="38"/>
                  </a:lnTo>
                  <a:cubicBezTo>
                    <a:pt x="193" y="17"/>
                    <a:pt x="176" y="0"/>
                    <a:pt x="156" y="0"/>
                  </a:cubicBezTo>
                  <a:lnTo>
                    <a:pt x="37" y="0"/>
                  </a:lnTo>
                  <a:cubicBezTo>
                    <a:pt x="16" y="0"/>
                    <a:pt x="0" y="17"/>
                    <a:pt x="0" y="38"/>
                  </a:cubicBezTo>
                  <a:lnTo>
                    <a:pt x="0" y="108"/>
                  </a:lnTo>
                </a:path>
              </a:pathLst>
            </a:custGeom>
            <a:grpFill/>
            <a:ln w="19050" cap="sq">
              <a:solidFill>
                <a:srgbClr val="0088CE"/>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Line 1796">
              <a:extLst>
                <a:ext uri="{FF2B5EF4-FFF2-40B4-BE49-F238E27FC236}">
                  <a16:creationId xmlns:a16="http://schemas.microsoft.com/office/drawing/2014/main" id="{573B9972-9693-E8AB-CE0E-43FB151809C4}"/>
                </a:ext>
              </a:extLst>
            </p:cNvPr>
            <p:cNvSpPr>
              <a:spLocks noChangeShapeType="1"/>
            </p:cNvSpPr>
            <p:nvPr/>
          </p:nvSpPr>
          <p:spPr bwMode="auto">
            <a:xfrm>
              <a:off x="6332537" y="4433888"/>
              <a:ext cx="0" cy="53975"/>
            </a:xfrm>
            <a:prstGeom prst="line">
              <a:avLst/>
            </a:prstGeom>
            <a:grpFill/>
            <a:ln w="19050" cap="rnd">
              <a:solidFill>
                <a:srgbClr val="0088CE"/>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Line 1797">
              <a:extLst>
                <a:ext uri="{FF2B5EF4-FFF2-40B4-BE49-F238E27FC236}">
                  <a16:creationId xmlns:a16="http://schemas.microsoft.com/office/drawing/2014/main" id="{2597CF28-D288-CDA7-E6B9-4179DD219380}"/>
                </a:ext>
              </a:extLst>
            </p:cNvPr>
            <p:cNvSpPr>
              <a:spLocks noChangeShapeType="1"/>
            </p:cNvSpPr>
            <p:nvPr/>
          </p:nvSpPr>
          <p:spPr bwMode="auto">
            <a:xfrm flipV="1">
              <a:off x="6434137" y="4433888"/>
              <a:ext cx="0" cy="53975"/>
            </a:xfrm>
            <a:prstGeom prst="line">
              <a:avLst/>
            </a:prstGeom>
            <a:grpFill/>
            <a:ln w="19050" cap="rnd">
              <a:solidFill>
                <a:srgbClr val="0088CE"/>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Oval 1798">
              <a:extLst>
                <a:ext uri="{FF2B5EF4-FFF2-40B4-BE49-F238E27FC236}">
                  <a16:creationId xmlns:a16="http://schemas.microsoft.com/office/drawing/2014/main" id="{7B3D9268-CF2D-A501-B8BA-2BA623B122BC}"/>
                </a:ext>
              </a:extLst>
            </p:cNvPr>
            <p:cNvSpPr>
              <a:spLocks noChangeArrowheads="1"/>
            </p:cNvSpPr>
            <p:nvPr/>
          </p:nvSpPr>
          <p:spPr bwMode="auto">
            <a:xfrm>
              <a:off x="6118224" y="4524375"/>
              <a:ext cx="101600" cy="104775"/>
            </a:xfrm>
            <a:prstGeom prst="ellipse">
              <a:avLst/>
            </a:prstGeom>
            <a:grp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Oval 1802">
              <a:extLst>
                <a:ext uri="{FF2B5EF4-FFF2-40B4-BE49-F238E27FC236}">
                  <a16:creationId xmlns:a16="http://schemas.microsoft.com/office/drawing/2014/main" id="{D8D30851-789F-F83D-0275-4995F136BEB4}"/>
                </a:ext>
              </a:extLst>
            </p:cNvPr>
            <p:cNvSpPr>
              <a:spLocks noChangeArrowheads="1"/>
            </p:cNvSpPr>
            <p:nvPr/>
          </p:nvSpPr>
          <p:spPr bwMode="auto">
            <a:xfrm>
              <a:off x="6118224" y="4524375"/>
              <a:ext cx="101600" cy="104775"/>
            </a:xfrm>
            <a:prstGeom prst="ellipse">
              <a:avLst/>
            </a:pr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1803">
              <a:extLst>
                <a:ext uri="{FF2B5EF4-FFF2-40B4-BE49-F238E27FC236}">
                  <a16:creationId xmlns:a16="http://schemas.microsoft.com/office/drawing/2014/main" id="{94750803-118C-770D-B8DB-CD3EB1AADB09}"/>
                </a:ext>
              </a:extLst>
            </p:cNvPr>
            <p:cNvSpPr>
              <a:spLocks/>
            </p:cNvSpPr>
            <p:nvPr/>
          </p:nvSpPr>
          <p:spPr bwMode="auto">
            <a:xfrm>
              <a:off x="6061074" y="4673600"/>
              <a:ext cx="215900" cy="120650"/>
            </a:xfrm>
            <a:custGeom>
              <a:avLst/>
              <a:gdLst>
                <a:gd name="T0" fmla="*/ 193 w 193"/>
                <a:gd name="T1" fmla="*/ 108 h 108"/>
                <a:gd name="T2" fmla="*/ 193 w 193"/>
                <a:gd name="T3" fmla="*/ 38 h 108"/>
                <a:gd name="T4" fmla="*/ 156 w 193"/>
                <a:gd name="T5" fmla="*/ 0 h 108"/>
                <a:gd name="T6" fmla="*/ 37 w 193"/>
                <a:gd name="T7" fmla="*/ 0 h 108"/>
                <a:gd name="T8" fmla="*/ 0 w 193"/>
                <a:gd name="T9" fmla="*/ 38 h 108"/>
                <a:gd name="T10" fmla="*/ 0 w 193"/>
                <a:gd name="T11" fmla="*/ 108 h 108"/>
              </a:gdLst>
              <a:ahLst/>
              <a:cxnLst>
                <a:cxn ang="0">
                  <a:pos x="T0" y="T1"/>
                </a:cxn>
                <a:cxn ang="0">
                  <a:pos x="T2" y="T3"/>
                </a:cxn>
                <a:cxn ang="0">
                  <a:pos x="T4" y="T5"/>
                </a:cxn>
                <a:cxn ang="0">
                  <a:pos x="T6" y="T7"/>
                </a:cxn>
                <a:cxn ang="0">
                  <a:pos x="T8" y="T9"/>
                </a:cxn>
                <a:cxn ang="0">
                  <a:pos x="T10" y="T11"/>
                </a:cxn>
              </a:cxnLst>
              <a:rect l="0" t="0" r="r" b="b"/>
              <a:pathLst>
                <a:path w="193" h="108">
                  <a:moveTo>
                    <a:pt x="193" y="108"/>
                  </a:moveTo>
                  <a:lnTo>
                    <a:pt x="193" y="38"/>
                  </a:lnTo>
                  <a:cubicBezTo>
                    <a:pt x="193" y="17"/>
                    <a:pt x="177" y="0"/>
                    <a:pt x="156" y="0"/>
                  </a:cubicBezTo>
                  <a:lnTo>
                    <a:pt x="37" y="0"/>
                  </a:lnTo>
                  <a:cubicBezTo>
                    <a:pt x="17" y="0"/>
                    <a:pt x="0" y="17"/>
                    <a:pt x="0" y="38"/>
                  </a:cubicBezTo>
                  <a:lnTo>
                    <a:pt x="0" y="108"/>
                  </a:lnTo>
                </a:path>
              </a:pathLst>
            </a:custGeom>
            <a:grpFill/>
            <a:ln w="19050" cap="sq">
              <a:solidFill>
                <a:srgbClr val="0088CE"/>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Line 1804">
              <a:extLst>
                <a:ext uri="{FF2B5EF4-FFF2-40B4-BE49-F238E27FC236}">
                  <a16:creationId xmlns:a16="http://schemas.microsoft.com/office/drawing/2014/main" id="{6AA3D426-3BA3-B613-0E38-5108C6B245CC}"/>
                </a:ext>
              </a:extLst>
            </p:cNvPr>
            <p:cNvSpPr>
              <a:spLocks noChangeShapeType="1"/>
            </p:cNvSpPr>
            <p:nvPr/>
          </p:nvSpPr>
          <p:spPr bwMode="auto">
            <a:xfrm>
              <a:off x="6119812" y="4741863"/>
              <a:ext cx="0" cy="52388"/>
            </a:xfrm>
            <a:prstGeom prst="line">
              <a:avLst/>
            </a:pr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Line 1805">
              <a:extLst>
                <a:ext uri="{FF2B5EF4-FFF2-40B4-BE49-F238E27FC236}">
                  <a16:creationId xmlns:a16="http://schemas.microsoft.com/office/drawing/2014/main" id="{B83EF941-8AE9-83D2-B870-9D7CE6E67705}"/>
                </a:ext>
              </a:extLst>
            </p:cNvPr>
            <p:cNvSpPr>
              <a:spLocks noChangeShapeType="1"/>
            </p:cNvSpPr>
            <p:nvPr/>
          </p:nvSpPr>
          <p:spPr bwMode="auto">
            <a:xfrm flipV="1">
              <a:off x="6219824" y="4741863"/>
              <a:ext cx="0" cy="52388"/>
            </a:xfrm>
            <a:prstGeom prst="line">
              <a:avLst/>
            </a:pr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Line 1806">
              <a:extLst>
                <a:ext uri="{FF2B5EF4-FFF2-40B4-BE49-F238E27FC236}">
                  <a16:creationId xmlns:a16="http://schemas.microsoft.com/office/drawing/2014/main" id="{BECB97A8-E888-11C2-6A59-76672FD5D8D0}"/>
                </a:ext>
              </a:extLst>
            </p:cNvPr>
            <p:cNvSpPr>
              <a:spLocks noChangeShapeType="1"/>
            </p:cNvSpPr>
            <p:nvPr/>
          </p:nvSpPr>
          <p:spPr bwMode="auto">
            <a:xfrm>
              <a:off x="5902324" y="4449763"/>
              <a:ext cx="0" cy="38100"/>
            </a:xfrm>
            <a:prstGeom prst="line">
              <a:avLst/>
            </a:prstGeom>
            <a:grpFill/>
            <a:ln w="19050" cap="sq">
              <a:solidFill>
                <a:srgbClr val="0088CE"/>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Line 1807">
              <a:extLst>
                <a:ext uri="{FF2B5EF4-FFF2-40B4-BE49-F238E27FC236}">
                  <a16:creationId xmlns:a16="http://schemas.microsoft.com/office/drawing/2014/main" id="{BF3FFA4D-7924-CCF6-EC55-4A49604572B1}"/>
                </a:ext>
              </a:extLst>
            </p:cNvPr>
            <p:cNvSpPr>
              <a:spLocks noChangeShapeType="1"/>
            </p:cNvSpPr>
            <p:nvPr/>
          </p:nvSpPr>
          <p:spPr bwMode="auto">
            <a:xfrm flipV="1">
              <a:off x="6002337" y="4449763"/>
              <a:ext cx="0" cy="38100"/>
            </a:xfrm>
            <a:prstGeom prst="line">
              <a:avLst/>
            </a:prstGeom>
            <a:grpFill/>
            <a:ln w="19050" cap="sq">
              <a:solidFill>
                <a:srgbClr val="0088CE"/>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Line 1809">
              <a:extLst>
                <a:ext uri="{FF2B5EF4-FFF2-40B4-BE49-F238E27FC236}">
                  <a16:creationId xmlns:a16="http://schemas.microsoft.com/office/drawing/2014/main" id="{5EBA05C3-325E-A152-25CA-258028EF6EC8}"/>
                </a:ext>
              </a:extLst>
            </p:cNvPr>
            <p:cNvSpPr>
              <a:spLocks noChangeShapeType="1"/>
            </p:cNvSpPr>
            <p:nvPr/>
          </p:nvSpPr>
          <p:spPr bwMode="auto">
            <a:xfrm>
              <a:off x="6332537" y="4449763"/>
              <a:ext cx="0" cy="38100"/>
            </a:xfrm>
            <a:prstGeom prst="line">
              <a:avLst/>
            </a:prstGeom>
            <a:grpFill/>
            <a:ln w="19050" cap="sq">
              <a:solidFill>
                <a:srgbClr val="0088CE"/>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Line 1810">
              <a:extLst>
                <a:ext uri="{FF2B5EF4-FFF2-40B4-BE49-F238E27FC236}">
                  <a16:creationId xmlns:a16="http://schemas.microsoft.com/office/drawing/2014/main" id="{27099A40-35C4-11AB-B48C-AB8C5EAD1BCC}"/>
                </a:ext>
              </a:extLst>
            </p:cNvPr>
            <p:cNvSpPr>
              <a:spLocks noChangeShapeType="1"/>
            </p:cNvSpPr>
            <p:nvPr/>
          </p:nvSpPr>
          <p:spPr bwMode="auto">
            <a:xfrm flipV="1">
              <a:off x="6434137" y="4449763"/>
              <a:ext cx="0" cy="38100"/>
            </a:xfrm>
            <a:prstGeom prst="line">
              <a:avLst/>
            </a:prstGeom>
            <a:grpFill/>
            <a:ln w="19050" cap="sq">
              <a:solidFill>
                <a:srgbClr val="0088CE"/>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Line 1811">
              <a:extLst>
                <a:ext uri="{FF2B5EF4-FFF2-40B4-BE49-F238E27FC236}">
                  <a16:creationId xmlns:a16="http://schemas.microsoft.com/office/drawing/2014/main" id="{6562BF0E-B62C-50E4-9A54-54D95F4C5A58}"/>
                </a:ext>
              </a:extLst>
            </p:cNvPr>
            <p:cNvSpPr>
              <a:spLocks noChangeShapeType="1"/>
            </p:cNvSpPr>
            <p:nvPr/>
          </p:nvSpPr>
          <p:spPr bwMode="auto">
            <a:xfrm>
              <a:off x="6119812" y="4756151"/>
              <a:ext cx="0" cy="38100"/>
            </a:xfrm>
            <a:prstGeom prst="line">
              <a:avLst/>
            </a:prstGeom>
            <a:grpFill/>
            <a:ln w="19050" cap="sq">
              <a:solidFill>
                <a:srgbClr val="0088CE"/>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Line 1812">
              <a:extLst>
                <a:ext uri="{FF2B5EF4-FFF2-40B4-BE49-F238E27FC236}">
                  <a16:creationId xmlns:a16="http://schemas.microsoft.com/office/drawing/2014/main" id="{81C2F9AD-8D18-46A0-B5DD-54D0A5025019}"/>
                </a:ext>
              </a:extLst>
            </p:cNvPr>
            <p:cNvSpPr>
              <a:spLocks noChangeShapeType="1"/>
            </p:cNvSpPr>
            <p:nvPr/>
          </p:nvSpPr>
          <p:spPr bwMode="auto">
            <a:xfrm flipV="1">
              <a:off x="6219825" y="4756151"/>
              <a:ext cx="0" cy="38100"/>
            </a:xfrm>
            <a:prstGeom prst="line">
              <a:avLst/>
            </a:prstGeom>
            <a:grpFill/>
            <a:ln w="19050" cap="sq">
              <a:solidFill>
                <a:srgbClr val="0088CE"/>
              </a:solidFill>
              <a:prstDash val="solid"/>
              <a:bevel/>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Arc 715">
              <a:extLst>
                <a:ext uri="{FF2B5EF4-FFF2-40B4-BE49-F238E27FC236}">
                  <a16:creationId xmlns:a16="http://schemas.microsoft.com/office/drawing/2014/main" id="{0B0BBD48-5127-5B2F-6412-39C9115F5A60}"/>
                </a:ext>
              </a:extLst>
            </p:cNvPr>
            <p:cNvSpPr>
              <a:spLocks noChangeAspect="1"/>
            </p:cNvSpPr>
            <p:nvPr/>
          </p:nvSpPr>
          <p:spPr>
            <a:xfrm>
              <a:off x="5902346" y="4210050"/>
              <a:ext cx="527028" cy="527028"/>
            </a:xfrm>
            <a:prstGeom prst="arc">
              <a:avLst>
                <a:gd name="adj1" fmla="val 580844"/>
                <a:gd name="adj2" fmla="val 3314465"/>
              </a:avLst>
            </a:prstGeom>
            <a:grpFill/>
            <a:ln w="19050">
              <a:solidFill>
                <a:srgbClr val="0088C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Arc 716">
              <a:extLst>
                <a:ext uri="{FF2B5EF4-FFF2-40B4-BE49-F238E27FC236}">
                  <a16:creationId xmlns:a16="http://schemas.microsoft.com/office/drawing/2014/main" id="{B6D4E18F-3727-107B-A3F3-CEA75A1C5715}"/>
                </a:ext>
              </a:extLst>
            </p:cNvPr>
            <p:cNvSpPr>
              <a:spLocks noChangeAspect="1"/>
            </p:cNvSpPr>
            <p:nvPr/>
          </p:nvSpPr>
          <p:spPr>
            <a:xfrm>
              <a:off x="5902346" y="4210050"/>
              <a:ext cx="527028" cy="527028"/>
            </a:xfrm>
            <a:prstGeom prst="arc">
              <a:avLst>
                <a:gd name="adj1" fmla="val 14517783"/>
                <a:gd name="adj2" fmla="val 17937131"/>
              </a:avLst>
            </a:prstGeom>
            <a:grpFill/>
            <a:ln w="19050">
              <a:solidFill>
                <a:srgbClr val="0088C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94" name="Conector recto 193">
            <a:extLst>
              <a:ext uri="{FF2B5EF4-FFF2-40B4-BE49-F238E27FC236}">
                <a16:creationId xmlns:a16="http://schemas.microsoft.com/office/drawing/2014/main" id="{1DB81208-EAE3-6F9B-84BB-C8CE157A0CF1}"/>
              </a:ext>
            </a:extLst>
          </p:cNvPr>
          <p:cNvCxnSpPr>
            <a:stCxn id="3" idx="6"/>
            <a:endCxn id="41" idx="2"/>
          </p:cNvCxnSpPr>
          <p:nvPr/>
        </p:nvCxnSpPr>
        <p:spPr>
          <a:xfrm flipV="1">
            <a:off x="3846278" y="3832019"/>
            <a:ext cx="627762" cy="1"/>
          </a:xfrm>
          <a:prstGeom prst="line">
            <a:avLst/>
          </a:prstGeom>
          <a:ln w="12700">
            <a:solidFill>
              <a:srgbClr val="0088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939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dirty="0" err="1"/>
              <a:t>Opportunities</a:t>
            </a:r>
            <a:r>
              <a:rPr lang="fr-BE" dirty="0"/>
              <a:t> for </a:t>
            </a:r>
            <a:r>
              <a:rPr lang="fr-BE" dirty="0" err="1"/>
              <a:t>HEIs</a:t>
            </a:r>
            <a:endParaRPr lang="fr-BE" dirty="0"/>
          </a:p>
        </p:txBody>
      </p:sp>
      <p:sp>
        <p:nvSpPr>
          <p:cNvPr id="17" name="Trapezoid 16"/>
          <p:cNvSpPr/>
          <p:nvPr/>
        </p:nvSpPr>
        <p:spPr>
          <a:xfrm rot="5400000">
            <a:off x="-262468" y="2099734"/>
            <a:ext cx="4690534" cy="3268133"/>
          </a:xfrm>
          <a:prstGeom prst="trapezoid">
            <a:avLst/>
          </a:prstGeom>
          <a:solidFill>
            <a:srgbClr val="1EC0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a:p>
        </p:txBody>
      </p:sp>
      <p:sp>
        <p:nvSpPr>
          <p:cNvPr id="18" name="Trapezoid 17"/>
          <p:cNvSpPr/>
          <p:nvPr/>
        </p:nvSpPr>
        <p:spPr>
          <a:xfrm rot="5400000">
            <a:off x="2297323" y="2099734"/>
            <a:ext cx="4690534" cy="3268133"/>
          </a:xfrm>
          <a:prstGeom prst="trapezoid">
            <a:avLst/>
          </a:prstGeom>
          <a:solidFill>
            <a:srgbClr val="4BC5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dirty="0"/>
          </a:p>
        </p:txBody>
      </p:sp>
      <p:sp>
        <p:nvSpPr>
          <p:cNvPr id="19" name="Trapezoid 18"/>
          <p:cNvSpPr/>
          <p:nvPr/>
        </p:nvSpPr>
        <p:spPr>
          <a:xfrm rot="5400000">
            <a:off x="5035368" y="2099737"/>
            <a:ext cx="4690534" cy="3268133"/>
          </a:xfrm>
          <a:prstGeom prst="trapezoid">
            <a:avLst/>
          </a:prstGeom>
          <a:solidFill>
            <a:srgbClr val="0088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dirty="0"/>
          </a:p>
        </p:txBody>
      </p:sp>
      <p:sp>
        <p:nvSpPr>
          <p:cNvPr id="20" name="Trapezoid 19"/>
          <p:cNvSpPr/>
          <p:nvPr/>
        </p:nvSpPr>
        <p:spPr>
          <a:xfrm rot="5400000">
            <a:off x="7773413" y="2099735"/>
            <a:ext cx="4690534" cy="3268133"/>
          </a:xfrm>
          <a:prstGeom prst="trapezoid">
            <a:avLst/>
          </a:prstGeom>
          <a:solidFill>
            <a:srgbClr val="034E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dirty="0"/>
          </a:p>
        </p:txBody>
      </p:sp>
      <p:sp>
        <p:nvSpPr>
          <p:cNvPr id="21" name="Rectangle 20"/>
          <p:cNvSpPr/>
          <p:nvPr/>
        </p:nvSpPr>
        <p:spPr>
          <a:xfrm>
            <a:off x="682994" y="2394972"/>
            <a:ext cx="2091267" cy="2677656"/>
          </a:xfrm>
          <a:prstGeom prst="rect">
            <a:avLst/>
          </a:prstGeom>
        </p:spPr>
        <p:txBody>
          <a:bodyPr wrap="square">
            <a:spAutoFit/>
          </a:bodyPr>
          <a:lstStyle/>
          <a:p>
            <a:pPr lvl="0" algn="ctr"/>
            <a:r>
              <a:rPr lang="en-US" sz="2400" b="1" dirty="0">
                <a:solidFill>
                  <a:schemeClr val="bg1"/>
                </a:solidFill>
              </a:rPr>
              <a:t>High visibility in an international </a:t>
            </a:r>
            <a:r>
              <a:rPr lang="en-US" sz="2400" b="1" dirty="0" err="1">
                <a:solidFill>
                  <a:schemeClr val="bg1"/>
                </a:solidFill>
              </a:rPr>
              <a:t>programme</a:t>
            </a:r>
            <a:r>
              <a:rPr lang="en-US" sz="2400" b="1" dirty="0">
                <a:solidFill>
                  <a:schemeClr val="bg1"/>
                </a:solidFill>
              </a:rPr>
              <a:t> of excellence</a:t>
            </a:r>
          </a:p>
        </p:txBody>
      </p:sp>
      <p:sp>
        <p:nvSpPr>
          <p:cNvPr id="22" name="Rectangle 21"/>
          <p:cNvSpPr/>
          <p:nvPr/>
        </p:nvSpPr>
        <p:spPr>
          <a:xfrm>
            <a:off x="3331912" y="2546052"/>
            <a:ext cx="2091267" cy="2308324"/>
          </a:xfrm>
          <a:prstGeom prst="rect">
            <a:avLst/>
          </a:prstGeom>
        </p:spPr>
        <p:txBody>
          <a:bodyPr wrap="square">
            <a:spAutoFit/>
          </a:bodyPr>
          <a:lstStyle/>
          <a:p>
            <a:pPr lvl="0" algn="ctr"/>
            <a:r>
              <a:rPr lang="en-US" sz="2400" b="1" dirty="0">
                <a:solidFill>
                  <a:schemeClr val="bg1"/>
                </a:solidFill>
              </a:rPr>
              <a:t>Structured and sustainable academic cooperation worldwide </a:t>
            </a:r>
          </a:p>
        </p:txBody>
      </p:sp>
      <p:sp>
        <p:nvSpPr>
          <p:cNvPr id="23" name="Rectangle 22"/>
          <p:cNvSpPr/>
          <p:nvPr/>
        </p:nvSpPr>
        <p:spPr>
          <a:xfrm>
            <a:off x="6069957" y="2918192"/>
            <a:ext cx="2091267" cy="1569660"/>
          </a:xfrm>
          <a:prstGeom prst="rect">
            <a:avLst/>
          </a:prstGeom>
        </p:spPr>
        <p:txBody>
          <a:bodyPr wrap="square">
            <a:spAutoFit/>
          </a:bodyPr>
          <a:lstStyle/>
          <a:p>
            <a:pPr lvl="0" algn="ctr"/>
            <a:r>
              <a:rPr lang="en-US" sz="2400" b="1" dirty="0">
                <a:solidFill>
                  <a:schemeClr val="bg1"/>
                </a:solidFill>
              </a:rPr>
              <a:t>Attractive simplified </a:t>
            </a:r>
          </a:p>
          <a:p>
            <a:pPr lvl="0" algn="ctr"/>
            <a:r>
              <a:rPr lang="en-US" sz="2400" b="1" dirty="0">
                <a:solidFill>
                  <a:schemeClr val="bg1"/>
                </a:solidFill>
              </a:rPr>
              <a:t>EU funding scheme </a:t>
            </a:r>
          </a:p>
        </p:txBody>
      </p:sp>
      <p:sp>
        <p:nvSpPr>
          <p:cNvPr id="24" name="Rectangle 23"/>
          <p:cNvSpPr/>
          <p:nvPr/>
        </p:nvSpPr>
        <p:spPr>
          <a:xfrm>
            <a:off x="9073046" y="2764304"/>
            <a:ext cx="2091267" cy="1938992"/>
          </a:xfrm>
          <a:prstGeom prst="rect">
            <a:avLst/>
          </a:prstGeom>
        </p:spPr>
        <p:txBody>
          <a:bodyPr wrap="square">
            <a:spAutoFit/>
          </a:bodyPr>
          <a:lstStyle/>
          <a:p>
            <a:pPr lvl="0" algn="ctr"/>
            <a:r>
              <a:rPr lang="en-US" sz="2400" b="1" dirty="0">
                <a:solidFill>
                  <a:schemeClr val="bg1"/>
                </a:solidFill>
              </a:rPr>
              <a:t>Selection of the most talented students worldwide </a:t>
            </a:r>
          </a:p>
        </p:txBody>
      </p:sp>
    </p:spTree>
    <p:extLst>
      <p:ext uri="{BB962C8B-B14F-4D97-AF65-F5344CB8AC3E}">
        <p14:creationId xmlns:p14="http://schemas.microsoft.com/office/powerpoint/2010/main" val="1891540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Elipse 414">
            <a:extLst>
              <a:ext uri="{FF2B5EF4-FFF2-40B4-BE49-F238E27FC236}">
                <a16:creationId xmlns:a16="http://schemas.microsoft.com/office/drawing/2014/main" id="{73A6E2A1-69A1-7D90-D117-57D5C22495E5}"/>
              </a:ext>
            </a:extLst>
          </p:cNvPr>
          <p:cNvSpPr/>
          <p:nvPr/>
        </p:nvSpPr>
        <p:spPr>
          <a:xfrm>
            <a:off x="966278" y="2392020"/>
            <a:ext cx="2880000" cy="2880000"/>
          </a:xfrm>
          <a:prstGeom prst="ellipse">
            <a:avLst/>
          </a:prstGeom>
          <a:solidFill>
            <a:srgbClr val="0088CE"/>
          </a:solidFill>
          <a:ln w="88900">
            <a:solidFill>
              <a:srgbClr val="0088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1" u="none" strike="noStrike" kern="1200" cap="none" spc="0" normalizeH="0" baseline="0" noProof="0" dirty="0">
              <a:ln>
                <a:noFill/>
              </a:ln>
              <a:solidFill>
                <a:srgbClr val="FFFFFF"/>
              </a:solidFill>
              <a:effectLst/>
              <a:uLnTx/>
              <a:uFillTx/>
              <a:latin typeface="Arial"/>
              <a:ea typeface="+mn-ea"/>
              <a:cs typeface="+mn-cs"/>
            </a:endParaRPr>
          </a:p>
        </p:txBody>
      </p:sp>
      <p:sp>
        <p:nvSpPr>
          <p:cNvPr id="7" name="Title 6"/>
          <p:cNvSpPr>
            <a:spLocks noGrp="1"/>
          </p:cNvSpPr>
          <p:nvPr>
            <p:ph type="title"/>
          </p:nvPr>
        </p:nvSpPr>
        <p:spPr/>
        <p:txBody>
          <a:bodyPr/>
          <a:lstStyle/>
          <a:p>
            <a:r>
              <a:rPr lang="en-GB" dirty="0"/>
              <a:t>Taking part as an Individual</a:t>
            </a:r>
          </a:p>
        </p:txBody>
      </p:sp>
      <p:grpSp>
        <p:nvGrpSpPr>
          <p:cNvPr id="206" name="Grupo 205">
            <a:extLst>
              <a:ext uri="{FF2B5EF4-FFF2-40B4-BE49-F238E27FC236}">
                <a16:creationId xmlns:a16="http://schemas.microsoft.com/office/drawing/2014/main" id="{5A1C4A59-9F2B-8E35-B18A-0846D5B6C803}"/>
              </a:ext>
            </a:extLst>
          </p:cNvPr>
          <p:cNvGrpSpPr/>
          <p:nvPr/>
        </p:nvGrpSpPr>
        <p:grpSpPr>
          <a:xfrm>
            <a:off x="1530109" y="2950954"/>
            <a:ext cx="1818640" cy="1803591"/>
            <a:chOff x="329838" y="4004724"/>
            <a:chExt cx="693579" cy="762000"/>
          </a:xfrm>
        </p:grpSpPr>
        <p:sp>
          <p:nvSpPr>
            <p:cNvPr id="203" name="Triángulo isósceles 202">
              <a:extLst>
                <a:ext uri="{FF2B5EF4-FFF2-40B4-BE49-F238E27FC236}">
                  <a16:creationId xmlns:a16="http://schemas.microsoft.com/office/drawing/2014/main" id="{A7BC98B3-0FC5-30A1-A5A4-1717EE3BDE4A}"/>
                </a:ext>
              </a:extLst>
            </p:cNvPr>
            <p:cNvSpPr/>
            <p:nvPr/>
          </p:nvSpPr>
          <p:spPr>
            <a:xfrm rot="10800000" flipV="1">
              <a:off x="329838" y="4573801"/>
              <a:ext cx="238357" cy="190500"/>
            </a:xfrm>
            <a:prstGeom prst="triangle">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5" name="Triángulo isósceles 204">
              <a:extLst>
                <a:ext uri="{FF2B5EF4-FFF2-40B4-BE49-F238E27FC236}">
                  <a16:creationId xmlns:a16="http://schemas.microsoft.com/office/drawing/2014/main" id="{624C9F19-8DCB-6C31-97CD-9E01D25E9240}"/>
                </a:ext>
              </a:extLst>
            </p:cNvPr>
            <p:cNvSpPr/>
            <p:nvPr/>
          </p:nvSpPr>
          <p:spPr>
            <a:xfrm rot="10800000" flipH="1" flipV="1">
              <a:off x="759411" y="4565519"/>
              <a:ext cx="264006" cy="198782"/>
            </a:xfrm>
            <a:prstGeom prst="triangle">
              <a:avLst>
                <a:gd name="adj" fmla="val 540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0" name="Rectángulo 199">
              <a:extLst>
                <a:ext uri="{FF2B5EF4-FFF2-40B4-BE49-F238E27FC236}">
                  <a16:creationId xmlns:a16="http://schemas.microsoft.com/office/drawing/2014/main" id="{F1EF5AF4-D8BB-39D3-A560-182E40ADB3D3}"/>
                </a:ext>
              </a:extLst>
            </p:cNvPr>
            <p:cNvSpPr/>
            <p:nvPr/>
          </p:nvSpPr>
          <p:spPr>
            <a:xfrm>
              <a:off x="552593" y="4540856"/>
              <a:ext cx="227492" cy="22344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81" name="Student2" descr="{&quot;Key&quot;:&quot;POWER_USER_SHAPE_ICON&quot;,&quot;Value&quot;:&quot;POWER_USER_SHAPE_ICON_STYLE_1&quot;}">
              <a:extLst>
                <a:ext uri="{FF2B5EF4-FFF2-40B4-BE49-F238E27FC236}">
                  <a16:creationId xmlns:a16="http://schemas.microsoft.com/office/drawing/2014/main" id="{FF82889F-964D-2376-AFCF-79A058BCE14D}"/>
                </a:ext>
              </a:extLst>
            </p:cNvPr>
            <p:cNvGrpSpPr>
              <a:grpSpLocks noChangeAspect="1"/>
            </p:cNvGrpSpPr>
            <p:nvPr/>
          </p:nvGrpSpPr>
          <p:grpSpPr>
            <a:xfrm>
              <a:off x="331865" y="4004724"/>
              <a:ext cx="689526" cy="762000"/>
              <a:chOff x="9175751" y="4818063"/>
              <a:chExt cx="528637" cy="584200"/>
            </a:xfrm>
            <a:solidFill>
              <a:schemeClr val="bg2"/>
            </a:solidFill>
          </p:grpSpPr>
          <p:sp>
            <p:nvSpPr>
              <p:cNvPr id="182" name="Freeform 580">
                <a:extLst>
                  <a:ext uri="{FF2B5EF4-FFF2-40B4-BE49-F238E27FC236}">
                    <a16:creationId xmlns:a16="http://schemas.microsoft.com/office/drawing/2014/main" id="{9FD361C8-7D82-7D00-671E-136130CE0024}"/>
                  </a:ext>
                </a:extLst>
              </p:cNvPr>
              <p:cNvSpPr>
                <a:spLocks/>
              </p:cNvSpPr>
              <p:nvPr/>
            </p:nvSpPr>
            <p:spPr bwMode="auto">
              <a:xfrm>
                <a:off x="9218613" y="4818063"/>
                <a:ext cx="446088" cy="96838"/>
              </a:xfrm>
              <a:custGeom>
                <a:avLst/>
                <a:gdLst>
                  <a:gd name="T0" fmla="*/ 0 w 880"/>
                  <a:gd name="T1" fmla="*/ 190 h 190"/>
                  <a:gd name="T2" fmla="*/ 440 w 880"/>
                  <a:gd name="T3" fmla="*/ 0 h 190"/>
                  <a:gd name="T4" fmla="*/ 880 w 880"/>
                  <a:gd name="T5" fmla="*/ 190 h 190"/>
                </a:gdLst>
                <a:ahLst/>
                <a:cxnLst>
                  <a:cxn ang="0">
                    <a:pos x="T0" y="T1"/>
                  </a:cxn>
                  <a:cxn ang="0">
                    <a:pos x="T2" y="T3"/>
                  </a:cxn>
                  <a:cxn ang="0">
                    <a:pos x="T4" y="T5"/>
                  </a:cxn>
                </a:cxnLst>
                <a:rect l="0" t="0" r="r" b="b"/>
                <a:pathLst>
                  <a:path w="880" h="190">
                    <a:moveTo>
                      <a:pt x="0" y="190"/>
                    </a:moveTo>
                    <a:lnTo>
                      <a:pt x="440" y="0"/>
                    </a:lnTo>
                    <a:lnTo>
                      <a:pt x="880" y="190"/>
                    </a:lnTo>
                  </a:path>
                </a:pathLst>
              </a:custGeom>
              <a:grpFill/>
              <a:ln w="14288"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Line 581">
                <a:extLst>
                  <a:ext uri="{FF2B5EF4-FFF2-40B4-BE49-F238E27FC236}">
                    <a16:creationId xmlns:a16="http://schemas.microsoft.com/office/drawing/2014/main" id="{2139CB5D-5832-C981-6AC7-A687E41F2CDF}"/>
                  </a:ext>
                </a:extLst>
              </p:cNvPr>
              <p:cNvSpPr>
                <a:spLocks noChangeShapeType="1"/>
              </p:cNvSpPr>
              <p:nvPr/>
            </p:nvSpPr>
            <p:spPr bwMode="auto">
              <a:xfrm flipH="1" flipV="1">
                <a:off x="9218613" y="4914900"/>
                <a:ext cx="119063" cy="41275"/>
              </a:xfrm>
              <a:prstGeom prst="line">
                <a:avLst/>
              </a:prstGeom>
              <a:grpFill/>
              <a:ln w="14288"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Line 582">
                <a:extLst>
                  <a:ext uri="{FF2B5EF4-FFF2-40B4-BE49-F238E27FC236}">
                    <a16:creationId xmlns:a16="http://schemas.microsoft.com/office/drawing/2014/main" id="{806D7040-6390-1331-F385-D0753737F808}"/>
                  </a:ext>
                </a:extLst>
              </p:cNvPr>
              <p:cNvSpPr>
                <a:spLocks noChangeShapeType="1"/>
              </p:cNvSpPr>
              <p:nvPr/>
            </p:nvSpPr>
            <p:spPr bwMode="auto">
              <a:xfrm flipH="1">
                <a:off x="9545638" y="4914900"/>
                <a:ext cx="119063" cy="41275"/>
              </a:xfrm>
              <a:prstGeom prst="line">
                <a:avLst/>
              </a:prstGeom>
              <a:grpFill/>
              <a:ln w="14288"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5" name="Line 583">
                <a:extLst>
                  <a:ext uri="{FF2B5EF4-FFF2-40B4-BE49-F238E27FC236}">
                    <a16:creationId xmlns:a16="http://schemas.microsoft.com/office/drawing/2014/main" id="{5BDA50D5-AFAF-A8B2-0B08-8E2F8892DD8B}"/>
                  </a:ext>
                </a:extLst>
              </p:cNvPr>
              <p:cNvSpPr>
                <a:spLocks noChangeShapeType="1"/>
              </p:cNvSpPr>
              <p:nvPr/>
            </p:nvSpPr>
            <p:spPr bwMode="auto">
              <a:xfrm flipH="1">
                <a:off x="9359901" y="5087938"/>
                <a:ext cx="79375" cy="168275"/>
              </a:xfrm>
              <a:prstGeom prst="line">
                <a:avLst/>
              </a:prstGeom>
              <a:grpFill/>
              <a:ln w="14288"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8" name="Line 586">
                <a:extLst>
                  <a:ext uri="{FF2B5EF4-FFF2-40B4-BE49-F238E27FC236}">
                    <a16:creationId xmlns:a16="http://schemas.microsoft.com/office/drawing/2014/main" id="{875CE95C-3FB9-3005-52C5-30FAD6BCC1EF}"/>
                  </a:ext>
                </a:extLst>
              </p:cNvPr>
              <p:cNvSpPr>
                <a:spLocks noChangeShapeType="1"/>
              </p:cNvSpPr>
              <p:nvPr/>
            </p:nvSpPr>
            <p:spPr bwMode="auto">
              <a:xfrm>
                <a:off x="9439276" y="5087938"/>
                <a:ext cx="80963" cy="168275"/>
              </a:xfrm>
              <a:prstGeom prst="line">
                <a:avLst/>
              </a:prstGeom>
              <a:grpFill/>
              <a:ln w="14288"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0" name="Freeform 588">
                <a:extLst>
                  <a:ext uri="{FF2B5EF4-FFF2-40B4-BE49-F238E27FC236}">
                    <a16:creationId xmlns:a16="http://schemas.microsoft.com/office/drawing/2014/main" id="{7721E110-F285-D1BD-3027-2B632B7DFEDA}"/>
                  </a:ext>
                </a:extLst>
              </p:cNvPr>
              <p:cNvSpPr>
                <a:spLocks/>
              </p:cNvSpPr>
              <p:nvPr/>
            </p:nvSpPr>
            <p:spPr bwMode="auto">
              <a:xfrm>
                <a:off x="9299576" y="4930775"/>
                <a:ext cx="280988" cy="333375"/>
              </a:xfrm>
              <a:custGeom>
                <a:avLst/>
                <a:gdLst>
                  <a:gd name="T0" fmla="*/ 0 w 551"/>
                  <a:gd name="T1" fmla="*/ 656 h 656"/>
                  <a:gd name="T2" fmla="*/ 0 w 551"/>
                  <a:gd name="T3" fmla="*/ 284 h 656"/>
                  <a:gd name="T4" fmla="*/ 275 w 551"/>
                  <a:gd name="T5" fmla="*/ 0 h 656"/>
                  <a:gd name="T6" fmla="*/ 551 w 551"/>
                  <a:gd name="T7" fmla="*/ 284 h 656"/>
                  <a:gd name="T8" fmla="*/ 551 w 551"/>
                  <a:gd name="T9" fmla="*/ 655 h 656"/>
                </a:gdLst>
                <a:ahLst/>
                <a:cxnLst>
                  <a:cxn ang="0">
                    <a:pos x="T0" y="T1"/>
                  </a:cxn>
                  <a:cxn ang="0">
                    <a:pos x="T2" y="T3"/>
                  </a:cxn>
                  <a:cxn ang="0">
                    <a:pos x="T4" y="T5"/>
                  </a:cxn>
                  <a:cxn ang="0">
                    <a:pos x="T6" y="T7"/>
                  </a:cxn>
                  <a:cxn ang="0">
                    <a:pos x="T8" y="T9"/>
                  </a:cxn>
                </a:cxnLst>
                <a:rect l="0" t="0" r="r" b="b"/>
                <a:pathLst>
                  <a:path w="551" h="656">
                    <a:moveTo>
                      <a:pt x="0" y="656"/>
                    </a:moveTo>
                    <a:lnTo>
                      <a:pt x="0" y="284"/>
                    </a:lnTo>
                    <a:cubicBezTo>
                      <a:pt x="0" y="127"/>
                      <a:pt x="123" y="0"/>
                      <a:pt x="275" y="0"/>
                    </a:cubicBezTo>
                    <a:cubicBezTo>
                      <a:pt x="427" y="0"/>
                      <a:pt x="551" y="127"/>
                      <a:pt x="551" y="284"/>
                    </a:cubicBezTo>
                    <a:lnTo>
                      <a:pt x="551" y="655"/>
                    </a:lnTo>
                  </a:path>
                </a:pathLst>
              </a:custGeom>
              <a:grpFill/>
              <a:ln w="14288"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1" name="Freeform 589">
                <a:extLst>
                  <a:ext uri="{FF2B5EF4-FFF2-40B4-BE49-F238E27FC236}">
                    <a16:creationId xmlns:a16="http://schemas.microsoft.com/office/drawing/2014/main" id="{A876E06A-BAC5-FD1F-0CCA-47C2CFA76D97}"/>
                  </a:ext>
                </a:extLst>
              </p:cNvPr>
              <p:cNvSpPr>
                <a:spLocks/>
              </p:cNvSpPr>
              <p:nvPr/>
            </p:nvSpPr>
            <p:spPr bwMode="auto">
              <a:xfrm>
                <a:off x="9345613" y="5083175"/>
                <a:ext cx="188913" cy="152400"/>
              </a:xfrm>
              <a:custGeom>
                <a:avLst/>
                <a:gdLst>
                  <a:gd name="T0" fmla="*/ 373 w 373"/>
                  <a:gd name="T1" fmla="*/ 0 h 301"/>
                  <a:gd name="T2" fmla="*/ 186 w 373"/>
                  <a:gd name="T3" fmla="*/ 301 h 301"/>
                  <a:gd name="T4" fmla="*/ 0 w 373"/>
                  <a:gd name="T5" fmla="*/ 0 h 301"/>
                </a:gdLst>
                <a:ahLst/>
                <a:cxnLst>
                  <a:cxn ang="0">
                    <a:pos x="T0" y="T1"/>
                  </a:cxn>
                  <a:cxn ang="0">
                    <a:pos x="T2" y="T3"/>
                  </a:cxn>
                  <a:cxn ang="0">
                    <a:pos x="T4" y="T5"/>
                  </a:cxn>
                </a:cxnLst>
                <a:rect l="0" t="0" r="r" b="b"/>
                <a:pathLst>
                  <a:path w="373" h="301">
                    <a:moveTo>
                      <a:pt x="373" y="0"/>
                    </a:moveTo>
                    <a:cubicBezTo>
                      <a:pt x="373" y="166"/>
                      <a:pt x="289" y="301"/>
                      <a:pt x="186" y="301"/>
                    </a:cubicBezTo>
                    <a:cubicBezTo>
                      <a:pt x="83" y="301"/>
                      <a:pt x="0" y="166"/>
                      <a:pt x="0" y="0"/>
                    </a:cubicBezTo>
                  </a:path>
                </a:pathLst>
              </a:custGeom>
              <a:grpFill/>
              <a:ln w="9525">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2" name="Freeform 590">
                <a:extLst>
                  <a:ext uri="{FF2B5EF4-FFF2-40B4-BE49-F238E27FC236}">
                    <a16:creationId xmlns:a16="http://schemas.microsoft.com/office/drawing/2014/main" id="{1A04CAA7-02C2-1EB7-E6A8-00B11CA253F0}"/>
                  </a:ext>
                </a:extLst>
              </p:cNvPr>
              <p:cNvSpPr>
                <a:spLocks/>
              </p:cNvSpPr>
              <p:nvPr/>
            </p:nvSpPr>
            <p:spPr bwMode="auto">
              <a:xfrm>
                <a:off x="9345613" y="5083175"/>
                <a:ext cx="188913" cy="152400"/>
              </a:xfrm>
              <a:custGeom>
                <a:avLst/>
                <a:gdLst>
                  <a:gd name="T0" fmla="*/ 373 w 373"/>
                  <a:gd name="T1" fmla="*/ 0 h 301"/>
                  <a:gd name="T2" fmla="*/ 186 w 373"/>
                  <a:gd name="T3" fmla="*/ 301 h 301"/>
                  <a:gd name="T4" fmla="*/ 0 w 373"/>
                  <a:gd name="T5" fmla="*/ 0 h 301"/>
                </a:gdLst>
                <a:ahLst/>
                <a:cxnLst>
                  <a:cxn ang="0">
                    <a:pos x="T0" y="T1"/>
                  </a:cxn>
                  <a:cxn ang="0">
                    <a:pos x="T2" y="T3"/>
                  </a:cxn>
                  <a:cxn ang="0">
                    <a:pos x="T4" y="T5"/>
                  </a:cxn>
                </a:cxnLst>
                <a:rect l="0" t="0" r="r" b="b"/>
                <a:pathLst>
                  <a:path w="373" h="301">
                    <a:moveTo>
                      <a:pt x="373" y="0"/>
                    </a:moveTo>
                    <a:cubicBezTo>
                      <a:pt x="373" y="166"/>
                      <a:pt x="289" y="301"/>
                      <a:pt x="186" y="301"/>
                    </a:cubicBezTo>
                    <a:cubicBezTo>
                      <a:pt x="83" y="301"/>
                      <a:pt x="0" y="166"/>
                      <a:pt x="0" y="0"/>
                    </a:cubicBezTo>
                  </a:path>
                </a:pathLst>
              </a:custGeom>
              <a:grpFill/>
              <a:ln w="14288"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3" name="Freeform 591">
                <a:extLst>
                  <a:ext uri="{FF2B5EF4-FFF2-40B4-BE49-F238E27FC236}">
                    <a16:creationId xmlns:a16="http://schemas.microsoft.com/office/drawing/2014/main" id="{5193F61D-96A6-33CA-C7CE-0FC670D39D8A}"/>
                  </a:ext>
                </a:extLst>
              </p:cNvPr>
              <p:cNvSpPr>
                <a:spLocks/>
              </p:cNvSpPr>
              <p:nvPr/>
            </p:nvSpPr>
            <p:spPr bwMode="auto">
              <a:xfrm>
                <a:off x="9378951" y="5019675"/>
                <a:ext cx="155575" cy="68263"/>
              </a:xfrm>
              <a:custGeom>
                <a:avLst/>
                <a:gdLst>
                  <a:gd name="T0" fmla="*/ 307 w 307"/>
                  <a:gd name="T1" fmla="*/ 124 h 134"/>
                  <a:gd name="T2" fmla="*/ 232 w 307"/>
                  <a:gd name="T3" fmla="*/ 134 h 134"/>
                  <a:gd name="T4" fmla="*/ 0 w 307"/>
                  <a:gd name="T5" fmla="*/ 0 h 134"/>
                </a:gdLst>
                <a:ahLst/>
                <a:cxnLst>
                  <a:cxn ang="0">
                    <a:pos x="T0" y="T1"/>
                  </a:cxn>
                  <a:cxn ang="0">
                    <a:pos x="T2" y="T3"/>
                  </a:cxn>
                  <a:cxn ang="0">
                    <a:pos x="T4" y="T5"/>
                  </a:cxn>
                </a:cxnLst>
                <a:rect l="0" t="0" r="r" b="b"/>
                <a:pathLst>
                  <a:path w="307" h="134">
                    <a:moveTo>
                      <a:pt x="307" y="124"/>
                    </a:moveTo>
                    <a:cubicBezTo>
                      <a:pt x="283" y="131"/>
                      <a:pt x="258" y="134"/>
                      <a:pt x="232" y="134"/>
                    </a:cubicBezTo>
                    <a:cubicBezTo>
                      <a:pt x="126" y="134"/>
                      <a:pt x="35" y="79"/>
                      <a:pt x="0" y="0"/>
                    </a:cubicBezTo>
                  </a:path>
                </a:pathLst>
              </a:custGeom>
              <a:grpFill/>
              <a:ln w="14288"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5" name="Freeform 593">
                <a:extLst>
                  <a:ext uri="{FF2B5EF4-FFF2-40B4-BE49-F238E27FC236}">
                    <a16:creationId xmlns:a16="http://schemas.microsoft.com/office/drawing/2014/main" id="{9E1D27F6-9ACB-71AC-650E-56B9697A484B}"/>
                  </a:ext>
                </a:extLst>
              </p:cNvPr>
              <p:cNvSpPr>
                <a:spLocks/>
              </p:cNvSpPr>
              <p:nvPr/>
            </p:nvSpPr>
            <p:spPr bwMode="auto">
              <a:xfrm>
                <a:off x="9344026" y="4883150"/>
                <a:ext cx="195263" cy="106363"/>
              </a:xfrm>
              <a:custGeom>
                <a:avLst/>
                <a:gdLst>
                  <a:gd name="T0" fmla="*/ 189 w 385"/>
                  <a:gd name="T1" fmla="*/ 132 h 212"/>
                  <a:gd name="T2" fmla="*/ 385 w 385"/>
                  <a:gd name="T3" fmla="*/ 212 h 212"/>
                  <a:gd name="T4" fmla="*/ 385 w 385"/>
                  <a:gd name="T5" fmla="*/ 81 h 212"/>
                  <a:gd name="T6" fmla="*/ 189 w 385"/>
                  <a:gd name="T7" fmla="*/ 0 h 212"/>
                  <a:gd name="T8" fmla="*/ 0 w 385"/>
                  <a:gd name="T9" fmla="*/ 75 h 212"/>
                  <a:gd name="T10" fmla="*/ 0 w 385"/>
                  <a:gd name="T11" fmla="*/ 206 h 212"/>
                  <a:gd name="T12" fmla="*/ 189 w 385"/>
                  <a:gd name="T13" fmla="*/ 132 h 212"/>
                </a:gdLst>
                <a:ahLst/>
                <a:cxnLst>
                  <a:cxn ang="0">
                    <a:pos x="T0" y="T1"/>
                  </a:cxn>
                  <a:cxn ang="0">
                    <a:pos x="T2" y="T3"/>
                  </a:cxn>
                  <a:cxn ang="0">
                    <a:pos x="T4" y="T5"/>
                  </a:cxn>
                  <a:cxn ang="0">
                    <a:pos x="T6" y="T7"/>
                  </a:cxn>
                  <a:cxn ang="0">
                    <a:pos x="T8" y="T9"/>
                  </a:cxn>
                  <a:cxn ang="0">
                    <a:pos x="T10" y="T11"/>
                  </a:cxn>
                  <a:cxn ang="0">
                    <a:pos x="T12" y="T13"/>
                  </a:cxn>
                </a:cxnLst>
                <a:rect l="0" t="0" r="r" b="b"/>
                <a:pathLst>
                  <a:path w="385" h="212">
                    <a:moveTo>
                      <a:pt x="189" y="132"/>
                    </a:moveTo>
                    <a:cubicBezTo>
                      <a:pt x="266" y="132"/>
                      <a:pt x="335" y="162"/>
                      <a:pt x="385" y="212"/>
                    </a:cubicBezTo>
                    <a:lnTo>
                      <a:pt x="385" y="81"/>
                    </a:lnTo>
                    <a:cubicBezTo>
                      <a:pt x="335" y="31"/>
                      <a:pt x="266" y="0"/>
                      <a:pt x="189" y="0"/>
                    </a:cubicBezTo>
                    <a:cubicBezTo>
                      <a:pt x="116" y="0"/>
                      <a:pt x="50" y="29"/>
                      <a:pt x="0" y="75"/>
                    </a:cubicBezTo>
                    <a:lnTo>
                      <a:pt x="0" y="206"/>
                    </a:lnTo>
                    <a:cubicBezTo>
                      <a:pt x="50" y="160"/>
                      <a:pt x="116" y="132"/>
                      <a:pt x="189" y="132"/>
                    </a:cubicBezTo>
                    <a:close/>
                  </a:path>
                </a:pathLst>
              </a:custGeom>
              <a:grpFill/>
              <a:ln w="9525">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6" name="Freeform 595">
                <a:extLst>
                  <a:ext uri="{FF2B5EF4-FFF2-40B4-BE49-F238E27FC236}">
                    <a16:creationId xmlns:a16="http://schemas.microsoft.com/office/drawing/2014/main" id="{F912A952-59B8-8542-90B5-833C4671DF2B}"/>
                  </a:ext>
                </a:extLst>
              </p:cNvPr>
              <p:cNvSpPr>
                <a:spLocks/>
              </p:cNvSpPr>
              <p:nvPr/>
            </p:nvSpPr>
            <p:spPr bwMode="auto">
              <a:xfrm>
                <a:off x="9344026" y="4883150"/>
                <a:ext cx="195263" cy="106363"/>
              </a:xfrm>
              <a:custGeom>
                <a:avLst/>
                <a:gdLst>
                  <a:gd name="T0" fmla="*/ 189 w 385"/>
                  <a:gd name="T1" fmla="*/ 132 h 212"/>
                  <a:gd name="T2" fmla="*/ 385 w 385"/>
                  <a:gd name="T3" fmla="*/ 212 h 212"/>
                  <a:gd name="T4" fmla="*/ 385 w 385"/>
                  <a:gd name="T5" fmla="*/ 81 h 212"/>
                  <a:gd name="T6" fmla="*/ 189 w 385"/>
                  <a:gd name="T7" fmla="*/ 0 h 212"/>
                  <a:gd name="T8" fmla="*/ 0 w 385"/>
                  <a:gd name="T9" fmla="*/ 75 h 212"/>
                  <a:gd name="T10" fmla="*/ 0 w 385"/>
                  <a:gd name="T11" fmla="*/ 206 h 212"/>
                  <a:gd name="T12" fmla="*/ 189 w 385"/>
                  <a:gd name="T13" fmla="*/ 132 h 212"/>
                </a:gdLst>
                <a:ahLst/>
                <a:cxnLst>
                  <a:cxn ang="0">
                    <a:pos x="T0" y="T1"/>
                  </a:cxn>
                  <a:cxn ang="0">
                    <a:pos x="T2" y="T3"/>
                  </a:cxn>
                  <a:cxn ang="0">
                    <a:pos x="T4" y="T5"/>
                  </a:cxn>
                  <a:cxn ang="0">
                    <a:pos x="T6" y="T7"/>
                  </a:cxn>
                  <a:cxn ang="0">
                    <a:pos x="T8" y="T9"/>
                  </a:cxn>
                  <a:cxn ang="0">
                    <a:pos x="T10" y="T11"/>
                  </a:cxn>
                  <a:cxn ang="0">
                    <a:pos x="T12" y="T13"/>
                  </a:cxn>
                </a:cxnLst>
                <a:rect l="0" t="0" r="r" b="b"/>
                <a:pathLst>
                  <a:path w="385" h="212">
                    <a:moveTo>
                      <a:pt x="189" y="132"/>
                    </a:moveTo>
                    <a:cubicBezTo>
                      <a:pt x="266" y="132"/>
                      <a:pt x="335" y="162"/>
                      <a:pt x="385" y="212"/>
                    </a:cubicBezTo>
                    <a:lnTo>
                      <a:pt x="385" y="81"/>
                    </a:lnTo>
                    <a:cubicBezTo>
                      <a:pt x="335" y="31"/>
                      <a:pt x="266" y="0"/>
                      <a:pt x="189" y="0"/>
                    </a:cubicBezTo>
                    <a:cubicBezTo>
                      <a:pt x="116" y="0"/>
                      <a:pt x="50" y="29"/>
                      <a:pt x="0" y="75"/>
                    </a:cubicBezTo>
                    <a:lnTo>
                      <a:pt x="0" y="206"/>
                    </a:lnTo>
                    <a:cubicBezTo>
                      <a:pt x="50" y="160"/>
                      <a:pt x="116" y="132"/>
                      <a:pt x="189" y="132"/>
                    </a:cubicBezTo>
                    <a:close/>
                  </a:path>
                </a:pathLst>
              </a:custGeom>
              <a:grpFill/>
              <a:ln w="14288"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7" name="Line 596">
                <a:extLst>
                  <a:ext uri="{FF2B5EF4-FFF2-40B4-BE49-F238E27FC236}">
                    <a16:creationId xmlns:a16="http://schemas.microsoft.com/office/drawing/2014/main" id="{449820C4-AA94-C928-0C0E-D3F605C28CD6}"/>
                  </a:ext>
                </a:extLst>
              </p:cNvPr>
              <p:cNvSpPr>
                <a:spLocks noChangeShapeType="1"/>
              </p:cNvSpPr>
              <p:nvPr/>
            </p:nvSpPr>
            <p:spPr bwMode="auto">
              <a:xfrm>
                <a:off x="9664701" y="4914900"/>
                <a:ext cx="0" cy="109538"/>
              </a:xfrm>
              <a:prstGeom prst="line">
                <a:avLst/>
              </a:prstGeom>
              <a:grpFill/>
              <a:ln w="1428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8" name="Freeform 597">
                <a:extLst>
                  <a:ext uri="{FF2B5EF4-FFF2-40B4-BE49-F238E27FC236}">
                    <a16:creationId xmlns:a16="http://schemas.microsoft.com/office/drawing/2014/main" id="{D6B7656C-9076-8DAC-25DF-397726C29963}"/>
                  </a:ext>
                </a:extLst>
              </p:cNvPr>
              <p:cNvSpPr>
                <a:spLocks/>
              </p:cNvSpPr>
              <p:nvPr/>
            </p:nvSpPr>
            <p:spPr bwMode="auto">
              <a:xfrm>
                <a:off x="9636126" y="5024438"/>
                <a:ext cx="57150" cy="57150"/>
              </a:xfrm>
              <a:custGeom>
                <a:avLst/>
                <a:gdLst>
                  <a:gd name="T0" fmla="*/ 57 w 113"/>
                  <a:gd name="T1" fmla="*/ 0 h 113"/>
                  <a:gd name="T2" fmla="*/ 0 w 113"/>
                  <a:gd name="T3" fmla="*/ 56 h 113"/>
                  <a:gd name="T4" fmla="*/ 57 w 113"/>
                  <a:gd name="T5" fmla="*/ 113 h 113"/>
                  <a:gd name="T6" fmla="*/ 113 w 113"/>
                  <a:gd name="T7" fmla="*/ 56 h 113"/>
                </a:gdLst>
                <a:ahLst/>
                <a:cxnLst>
                  <a:cxn ang="0">
                    <a:pos x="T0" y="T1"/>
                  </a:cxn>
                  <a:cxn ang="0">
                    <a:pos x="T2" y="T3"/>
                  </a:cxn>
                  <a:cxn ang="0">
                    <a:pos x="T4" y="T5"/>
                  </a:cxn>
                  <a:cxn ang="0">
                    <a:pos x="T6" y="T7"/>
                  </a:cxn>
                </a:cxnLst>
                <a:rect l="0" t="0" r="r" b="b"/>
                <a:pathLst>
                  <a:path w="113" h="113">
                    <a:moveTo>
                      <a:pt x="57" y="0"/>
                    </a:moveTo>
                    <a:cubicBezTo>
                      <a:pt x="25" y="0"/>
                      <a:pt x="0" y="25"/>
                      <a:pt x="0" y="56"/>
                    </a:cubicBezTo>
                    <a:cubicBezTo>
                      <a:pt x="0" y="88"/>
                      <a:pt x="25" y="113"/>
                      <a:pt x="57" y="113"/>
                    </a:cubicBezTo>
                    <a:cubicBezTo>
                      <a:pt x="88" y="113"/>
                      <a:pt x="113" y="88"/>
                      <a:pt x="113" y="56"/>
                    </a:cubicBezTo>
                  </a:path>
                </a:pathLst>
              </a:custGeom>
              <a:solidFill>
                <a:srgbClr val="0088CE"/>
              </a:solidFill>
              <a:ln w="1428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4" name="Freeform 592">
                <a:extLst>
                  <a:ext uri="{FF2B5EF4-FFF2-40B4-BE49-F238E27FC236}">
                    <a16:creationId xmlns:a16="http://schemas.microsoft.com/office/drawing/2014/main" id="{630810ED-5ADA-AE13-C222-5CD45720ABF4}"/>
                  </a:ext>
                </a:extLst>
              </p:cNvPr>
              <p:cNvSpPr>
                <a:spLocks/>
              </p:cNvSpPr>
              <p:nvPr/>
            </p:nvSpPr>
            <p:spPr bwMode="auto">
              <a:xfrm>
                <a:off x="9520238" y="5256213"/>
                <a:ext cx="184150" cy="146050"/>
              </a:xfrm>
              <a:custGeom>
                <a:avLst/>
                <a:gdLst>
                  <a:gd name="T0" fmla="*/ 0 w 364"/>
                  <a:gd name="T1" fmla="*/ 0 h 288"/>
                  <a:gd name="T2" fmla="*/ 255 w 364"/>
                  <a:gd name="T3" fmla="*/ 41 h 288"/>
                  <a:gd name="T4" fmla="*/ 340 w 364"/>
                  <a:gd name="T5" fmla="*/ 132 h 288"/>
                  <a:gd name="T6" fmla="*/ 364 w 364"/>
                  <a:gd name="T7" fmla="*/ 288 h 288"/>
                </a:gdLst>
                <a:ahLst/>
                <a:cxnLst>
                  <a:cxn ang="0">
                    <a:pos x="T0" y="T1"/>
                  </a:cxn>
                  <a:cxn ang="0">
                    <a:pos x="T2" y="T3"/>
                  </a:cxn>
                  <a:cxn ang="0">
                    <a:pos x="T4" y="T5"/>
                  </a:cxn>
                  <a:cxn ang="0">
                    <a:pos x="T6" y="T7"/>
                  </a:cxn>
                </a:cxnLst>
                <a:rect l="0" t="0" r="r" b="b"/>
                <a:pathLst>
                  <a:path w="364" h="288">
                    <a:moveTo>
                      <a:pt x="0" y="0"/>
                    </a:moveTo>
                    <a:lnTo>
                      <a:pt x="255" y="41"/>
                    </a:lnTo>
                    <a:cubicBezTo>
                      <a:pt x="301" y="48"/>
                      <a:pt x="336" y="86"/>
                      <a:pt x="340" y="132"/>
                    </a:cubicBezTo>
                    <a:lnTo>
                      <a:pt x="364" y="288"/>
                    </a:lnTo>
                  </a:path>
                </a:pathLst>
              </a:custGeom>
              <a:grpFill/>
              <a:ln w="14288"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7" name="Freeform 585">
                <a:extLst>
                  <a:ext uri="{FF2B5EF4-FFF2-40B4-BE49-F238E27FC236}">
                    <a16:creationId xmlns:a16="http://schemas.microsoft.com/office/drawing/2014/main" id="{D286DC05-6D44-127E-2447-99C88C556ECD}"/>
                  </a:ext>
                </a:extLst>
              </p:cNvPr>
              <p:cNvSpPr>
                <a:spLocks/>
              </p:cNvSpPr>
              <p:nvPr/>
            </p:nvSpPr>
            <p:spPr bwMode="auto">
              <a:xfrm>
                <a:off x="9175751" y="5256213"/>
                <a:ext cx="184150" cy="146050"/>
              </a:xfrm>
              <a:custGeom>
                <a:avLst/>
                <a:gdLst>
                  <a:gd name="T0" fmla="*/ 364 w 364"/>
                  <a:gd name="T1" fmla="*/ 0 h 288"/>
                  <a:gd name="T2" fmla="*/ 108 w 364"/>
                  <a:gd name="T3" fmla="*/ 41 h 288"/>
                  <a:gd name="T4" fmla="*/ 23 w 364"/>
                  <a:gd name="T5" fmla="*/ 132 h 288"/>
                  <a:gd name="T6" fmla="*/ 0 w 364"/>
                  <a:gd name="T7" fmla="*/ 288 h 288"/>
                </a:gdLst>
                <a:ahLst/>
                <a:cxnLst>
                  <a:cxn ang="0">
                    <a:pos x="T0" y="T1"/>
                  </a:cxn>
                  <a:cxn ang="0">
                    <a:pos x="T2" y="T3"/>
                  </a:cxn>
                  <a:cxn ang="0">
                    <a:pos x="T4" y="T5"/>
                  </a:cxn>
                  <a:cxn ang="0">
                    <a:pos x="T6" y="T7"/>
                  </a:cxn>
                </a:cxnLst>
                <a:rect l="0" t="0" r="r" b="b"/>
                <a:pathLst>
                  <a:path w="364" h="288">
                    <a:moveTo>
                      <a:pt x="364" y="0"/>
                    </a:moveTo>
                    <a:lnTo>
                      <a:pt x="108" y="41"/>
                    </a:lnTo>
                    <a:cubicBezTo>
                      <a:pt x="63" y="48"/>
                      <a:pt x="28" y="86"/>
                      <a:pt x="23" y="132"/>
                    </a:cubicBezTo>
                    <a:lnTo>
                      <a:pt x="0" y="288"/>
                    </a:lnTo>
                  </a:path>
                </a:pathLst>
              </a:custGeom>
              <a:grpFill/>
              <a:ln w="14288"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01" name="Triángulo isósceles 200">
              <a:extLst>
                <a:ext uri="{FF2B5EF4-FFF2-40B4-BE49-F238E27FC236}">
                  <a16:creationId xmlns:a16="http://schemas.microsoft.com/office/drawing/2014/main" id="{817B60B9-5938-E770-4B25-9510DD3A8198}"/>
                </a:ext>
              </a:extLst>
            </p:cNvPr>
            <p:cNvSpPr/>
            <p:nvPr/>
          </p:nvSpPr>
          <p:spPr>
            <a:xfrm rot="10800000">
              <a:off x="394320" y="4131033"/>
              <a:ext cx="155300" cy="53837"/>
            </a:xfrm>
            <a:prstGeom prst="triangle">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07" name="Triángulo isósceles 206">
            <a:extLst>
              <a:ext uri="{FF2B5EF4-FFF2-40B4-BE49-F238E27FC236}">
                <a16:creationId xmlns:a16="http://schemas.microsoft.com/office/drawing/2014/main" id="{7160443C-2BDB-3DB0-FF97-0E6FB39A3B35}"/>
              </a:ext>
            </a:extLst>
          </p:cNvPr>
          <p:cNvSpPr/>
          <p:nvPr/>
        </p:nvSpPr>
        <p:spPr>
          <a:xfrm rot="10800000" flipH="1">
            <a:off x="2784821" y="3247801"/>
            <a:ext cx="407214" cy="127428"/>
          </a:xfrm>
          <a:prstGeom prst="triangle">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8" name="Rectángulo 207">
            <a:extLst>
              <a:ext uri="{FF2B5EF4-FFF2-40B4-BE49-F238E27FC236}">
                <a16:creationId xmlns:a16="http://schemas.microsoft.com/office/drawing/2014/main" id="{37767D26-93C8-CC8D-48C3-2C30165DC5F2}"/>
              </a:ext>
            </a:extLst>
          </p:cNvPr>
          <p:cNvSpPr/>
          <p:nvPr/>
        </p:nvSpPr>
        <p:spPr>
          <a:xfrm rot="18582890">
            <a:off x="2760944" y="3208410"/>
            <a:ext cx="52566" cy="6573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9" name="Rectángulo 208">
            <a:extLst>
              <a:ext uri="{FF2B5EF4-FFF2-40B4-BE49-F238E27FC236}">
                <a16:creationId xmlns:a16="http://schemas.microsoft.com/office/drawing/2014/main" id="{99749B74-7C71-132A-F1DB-E3093CCE8EE6}"/>
              </a:ext>
            </a:extLst>
          </p:cNvPr>
          <p:cNvSpPr/>
          <p:nvPr/>
        </p:nvSpPr>
        <p:spPr>
          <a:xfrm rot="3017110" flipH="1">
            <a:off x="2079168" y="3198356"/>
            <a:ext cx="52566" cy="6573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11" name="Conector recto 210">
            <a:extLst>
              <a:ext uri="{FF2B5EF4-FFF2-40B4-BE49-F238E27FC236}">
                <a16:creationId xmlns:a16="http://schemas.microsoft.com/office/drawing/2014/main" id="{21D5E88E-0BAB-24D5-5EBD-2ED8806A31D0}"/>
              </a:ext>
            </a:extLst>
          </p:cNvPr>
          <p:cNvCxnSpPr>
            <a:stCxn id="187" idx="0"/>
          </p:cNvCxnSpPr>
          <p:nvPr/>
        </p:nvCxnSpPr>
        <p:spPr>
          <a:xfrm>
            <a:off x="2165243" y="4303647"/>
            <a:ext cx="274186" cy="467422"/>
          </a:xfrm>
          <a:prstGeom prst="line">
            <a:avLst/>
          </a:prstGeom>
          <a:ln w="9525">
            <a:solidFill>
              <a:srgbClr val="0088CE"/>
            </a:solidFill>
          </a:ln>
        </p:spPr>
        <p:style>
          <a:lnRef idx="1">
            <a:schemeClr val="accent1"/>
          </a:lnRef>
          <a:fillRef idx="0">
            <a:schemeClr val="accent1"/>
          </a:fillRef>
          <a:effectRef idx="0">
            <a:schemeClr val="accent1"/>
          </a:effectRef>
          <a:fontRef idx="minor">
            <a:schemeClr val="tx1"/>
          </a:fontRef>
        </p:style>
      </p:cxnSp>
      <p:cxnSp>
        <p:nvCxnSpPr>
          <p:cNvPr id="213" name="Conector recto 212">
            <a:extLst>
              <a:ext uri="{FF2B5EF4-FFF2-40B4-BE49-F238E27FC236}">
                <a16:creationId xmlns:a16="http://schemas.microsoft.com/office/drawing/2014/main" id="{5EC78755-0667-D4EE-5E16-0E5998C0A873}"/>
              </a:ext>
            </a:extLst>
          </p:cNvPr>
          <p:cNvCxnSpPr>
            <a:cxnSpLocks/>
            <a:stCxn id="194" idx="0"/>
            <a:endCxn id="200" idx="2"/>
          </p:cNvCxnSpPr>
          <p:nvPr/>
        </p:nvCxnSpPr>
        <p:spPr>
          <a:xfrm flipH="1">
            <a:off x="2412452" y="4303647"/>
            <a:ext cx="301166" cy="445165"/>
          </a:xfrm>
          <a:prstGeom prst="line">
            <a:avLst/>
          </a:prstGeom>
          <a:ln w="9525">
            <a:solidFill>
              <a:srgbClr val="0088CE"/>
            </a:solidFill>
          </a:ln>
        </p:spPr>
        <p:style>
          <a:lnRef idx="1">
            <a:schemeClr val="accent1"/>
          </a:lnRef>
          <a:fillRef idx="0">
            <a:schemeClr val="accent1"/>
          </a:fillRef>
          <a:effectRef idx="0">
            <a:schemeClr val="accent1"/>
          </a:effectRef>
          <a:fontRef idx="minor">
            <a:schemeClr val="tx1"/>
          </a:fontRef>
        </p:style>
      </p:cxnSp>
      <p:grpSp>
        <p:nvGrpSpPr>
          <p:cNvPr id="431" name="Grupo 430">
            <a:extLst>
              <a:ext uri="{FF2B5EF4-FFF2-40B4-BE49-F238E27FC236}">
                <a16:creationId xmlns:a16="http://schemas.microsoft.com/office/drawing/2014/main" id="{DECC0646-113C-90A1-72B3-AAC952FF0194}"/>
              </a:ext>
            </a:extLst>
          </p:cNvPr>
          <p:cNvGrpSpPr/>
          <p:nvPr/>
        </p:nvGrpSpPr>
        <p:grpSpPr>
          <a:xfrm>
            <a:off x="4474040" y="1797071"/>
            <a:ext cx="6749691" cy="4069898"/>
            <a:chOff x="4730916" y="1770272"/>
            <a:chExt cx="6749691" cy="4069898"/>
          </a:xfrm>
        </p:grpSpPr>
        <p:cxnSp>
          <p:nvCxnSpPr>
            <p:cNvPr id="141" name="Conector recto 140">
              <a:extLst>
                <a:ext uri="{FF2B5EF4-FFF2-40B4-BE49-F238E27FC236}">
                  <a16:creationId xmlns:a16="http://schemas.microsoft.com/office/drawing/2014/main" id="{C91E65A1-118D-BC27-D55A-8A7DA6A9A34C}"/>
                </a:ext>
              </a:extLst>
            </p:cNvPr>
            <p:cNvCxnSpPr>
              <a:cxnSpLocks/>
              <a:stCxn id="39" idx="0"/>
              <a:endCxn id="42" idx="4"/>
            </p:cNvCxnSpPr>
            <p:nvPr/>
          </p:nvCxnSpPr>
          <p:spPr>
            <a:xfrm>
              <a:off x="5108916" y="1770272"/>
              <a:ext cx="0" cy="3997920"/>
            </a:xfrm>
            <a:prstGeom prst="line">
              <a:avLst/>
            </a:prstGeom>
            <a:ln w="12700">
              <a:solidFill>
                <a:srgbClr val="0088CE"/>
              </a:solidFill>
            </a:ln>
          </p:spPr>
          <p:style>
            <a:lnRef idx="1">
              <a:schemeClr val="accent1"/>
            </a:lnRef>
            <a:fillRef idx="0">
              <a:schemeClr val="accent1"/>
            </a:fillRef>
            <a:effectRef idx="0">
              <a:schemeClr val="accent1"/>
            </a:effectRef>
            <a:fontRef idx="minor">
              <a:schemeClr val="tx1"/>
            </a:fontRef>
          </p:style>
        </p:cxnSp>
        <p:sp>
          <p:nvSpPr>
            <p:cNvPr id="39" name="Elipse 38">
              <a:extLst>
                <a:ext uri="{FF2B5EF4-FFF2-40B4-BE49-F238E27FC236}">
                  <a16:creationId xmlns:a16="http://schemas.microsoft.com/office/drawing/2014/main" id="{667A4F61-953C-6DC5-9DE9-789F6DA68E6C}"/>
                </a:ext>
              </a:extLst>
            </p:cNvPr>
            <p:cNvSpPr/>
            <p:nvPr/>
          </p:nvSpPr>
          <p:spPr>
            <a:xfrm>
              <a:off x="4730916" y="1770272"/>
              <a:ext cx="756000" cy="75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Elipse 39">
              <a:extLst>
                <a:ext uri="{FF2B5EF4-FFF2-40B4-BE49-F238E27FC236}">
                  <a16:creationId xmlns:a16="http://schemas.microsoft.com/office/drawing/2014/main" id="{7AFE4C96-BDF5-E52A-8B8B-B9A47DE92396}"/>
                </a:ext>
              </a:extLst>
            </p:cNvPr>
            <p:cNvSpPr/>
            <p:nvPr/>
          </p:nvSpPr>
          <p:spPr>
            <a:xfrm>
              <a:off x="4730916" y="2850912"/>
              <a:ext cx="756000" cy="75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Elipse 40">
              <a:extLst>
                <a:ext uri="{FF2B5EF4-FFF2-40B4-BE49-F238E27FC236}">
                  <a16:creationId xmlns:a16="http://schemas.microsoft.com/office/drawing/2014/main" id="{37D3A83B-9A3A-99E6-DBB1-E73E8B6D1FD6}"/>
                </a:ext>
              </a:extLst>
            </p:cNvPr>
            <p:cNvSpPr/>
            <p:nvPr/>
          </p:nvSpPr>
          <p:spPr>
            <a:xfrm>
              <a:off x="4730916" y="3931552"/>
              <a:ext cx="756000" cy="75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Elipse 41">
              <a:extLst>
                <a:ext uri="{FF2B5EF4-FFF2-40B4-BE49-F238E27FC236}">
                  <a16:creationId xmlns:a16="http://schemas.microsoft.com/office/drawing/2014/main" id="{4B36633D-A6A2-405F-61C9-7FE29B198A0B}"/>
                </a:ext>
              </a:extLst>
            </p:cNvPr>
            <p:cNvSpPr/>
            <p:nvPr/>
          </p:nvSpPr>
          <p:spPr>
            <a:xfrm>
              <a:off x="4730916" y="5012192"/>
              <a:ext cx="756000" cy="756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64" name="CuadroTexto 63">
              <a:extLst>
                <a:ext uri="{FF2B5EF4-FFF2-40B4-BE49-F238E27FC236}">
                  <a16:creationId xmlns:a16="http://schemas.microsoft.com/office/drawing/2014/main" id="{978745F1-3644-9438-E2BE-F8C55BD97FE4}"/>
                </a:ext>
              </a:extLst>
            </p:cNvPr>
            <p:cNvSpPr txBox="1"/>
            <p:nvPr/>
          </p:nvSpPr>
          <p:spPr>
            <a:xfrm>
              <a:off x="5564907" y="1956823"/>
              <a:ext cx="590872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Open to applicants </a:t>
              </a:r>
              <a:r>
                <a:rPr kumimoji="0" lang="en-GB" sz="1600" b="1" i="0" u="none" strike="noStrike" kern="1200" cap="none" spc="0" normalizeH="0" baseline="0" noProof="0" dirty="0">
                  <a:ln>
                    <a:noFill/>
                  </a:ln>
                  <a:solidFill>
                    <a:srgbClr val="0088CE"/>
                  </a:solidFill>
                  <a:effectLst/>
                  <a:uLnTx/>
                  <a:uFillTx/>
                  <a:latin typeface="Arial"/>
                  <a:ea typeface="+mn-ea"/>
                  <a:cs typeface="+mn-cs"/>
                </a:rPr>
                <a:t>worldwide</a:t>
              </a:r>
            </a:p>
          </p:txBody>
        </p:sp>
        <p:sp>
          <p:nvSpPr>
            <p:cNvPr id="66" name="CuadroTexto 65">
              <a:extLst>
                <a:ext uri="{FF2B5EF4-FFF2-40B4-BE49-F238E27FC236}">
                  <a16:creationId xmlns:a16="http://schemas.microsoft.com/office/drawing/2014/main" id="{67CB8478-C913-272A-33B5-D42BF474D764}"/>
                </a:ext>
              </a:extLst>
            </p:cNvPr>
            <p:cNvSpPr txBox="1"/>
            <p:nvPr/>
          </p:nvSpPr>
          <p:spPr>
            <a:xfrm>
              <a:off x="5571879" y="2807885"/>
              <a:ext cx="5908728" cy="830997"/>
            </a:xfrm>
            <a:prstGeom prst="rect">
              <a:avLst/>
            </a:prstGeom>
            <a:noFill/>
          </p:spPr>
          <p:txBody>
            <a:bodyPr wrap="square">
              <a:spAutoFit/>
            </a:bodyPr>
            <a:lstStyle>
              <a:defPPr>
                <a:defRPr lang="en-US"/>
              </a:defPPr>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Applicants must: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hold </a:t>
              </a:r>
              <a:r>
                <a:rPr kumimoji="0" lang="en-GB" sz="1600" b="1" i="0" u="none" strike="noStrike" kern="1200" cap="none" spc="0" normalizeH="0" baseline="0" noProof="0" dirty="0">
                  <a:ln>
                    <a:noFill/>
                  </a:ln>
                  <a:solidFill>
                    <a:srgbClr val="0088CE"/>
                  </a:solidFill>
                  <a:effectLst/>
                  <a:uLnTx/>
                  <a:uFillTx/>
                  <a:latin typeface="Arial"/>
                  <a:ea typeface="+mn-ea"/>
                  <a:cs typeface="+mn-cs"/>
                </a:rPr>
                <a:t>a first higher education degree</a:t>
              </a:r>
              <a:r>
                <a:rPr kumimoji="0" lang="en-GB" sz="1600" b="0" i="0" u="none" strike="noStrike" kern="1200" cap="none" spc="0" normalizeH="0" baseline="0" noProof="0" dirty="0">
                  <a:ln>
                    <a:noFill/>
                  </a:ln>
                  <a:solidFill>
                    <a:srgbClr val="0088CE"/>
                  </a:solidFill>
                  <a:effectLst/>
                  <a:uLnTx/>
                  <a:uFillTx/>
                  <a:latin typeface="Arial"/>
                  <a:ea typeface="+mn-ea"/>
                  <a:cs typeface="+mn-cs"/>
                </a:rPr>
                <a:t> </a:t>
              </a:r>
              <a:r>
                <a:rPr kumimoji="0" lang="en-GB" sz="1600" b="0" i="0" u="none" strike="noStrike" kern="1200" cap="none" spc="0" normalizeH="0" baseline="0" noProof="0" dirty="0">
                  <a:ln>
                    <a:noFill/>
                  </a:ln>
                  <a:solidFill>
                    <a:srgbClr val="4D4D4D"/>
                  </a:solidFill>
                  <a:effectLst/>
                  <a:uLnTx/>
                  <a:uFillTx/>
                  <a:latin typeface="Arial"/>
                  <a:ea typeface="+mn-ea"/>
                  <a:cs typeface="+mn-cs"/>
                </a:rPr>
                <a:t>or equivalent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sng" strike="noStrike" kern="1200" cap="none" spc="0" normalizeH="0" baseline="0" noProof="0" dirty="0">
                  <a:ln>
                    <a:noFill/>
                  </a:ln>
                  <a:solidFill>
                    <a:srgbClr val="4D4D4D"/>
                  </a:solidFill>
                  <a:effectLst/>
                  <a:uLnTx/>
                  <a:uFillTx/>
                  <a:latin typeface="Arial"/>
                  <a:ea typeface="+mn-ea"/>
                  <a:cs typeface="+mn-cs"/>
                </a:rPr>
                <a:t>not</a:t>
              </a:r>
              <a:r>
                <a:rPr kumimoji="0" lang="en-GB" sz="1600" b="0" i="0" u="none" strike="noStrike" kern="1200" cap="none" spc="0" normalizeH="0" baseline="0" noProof="0" dirty="0">
                  <a:ln>
                    <a:noFill/>
                  </a:ln>
                  <a:solidFill>
                    <a:srgbClr val="4D4D4D"/>
                  </a:solidFill>
                  <a:effectLst/>
                  <a:uLnTx/>
                  <a:uFillTx/>
                  <a:latin typeface="Arial"/>
                  <a:ea typeface="+mn-ea"/>
                  <a:cs typeface="+mn-cs"/>
                </a:rPr>
                <a:t> </a:t>
              </a:r>
              <a:r>
                <a:rPr kumimoji="0" lang="en-GB" sz="1600" b="1" i="0" u="none" strike="noStrike" kern="1200" cap="none" spc="0" normalizeH="0" baseline="0" noProof="0" dirty="0">
                  <a:ln>
                    <a:noFill/>
                  </a:ln>
                  <a:solidFill>
                    <a:srgbClr val="0088CE"/>
                  </a:solidFill>
                  <a:effectLst/>
                  <a:uLnTx/>
                  <a:uFillTx/>
                  <a:latin typeface="Arial"/>
                  <a:ea typeface="+mn-ea"/>
                  <a:cs typeface="+mn-cs"/>
                </a:rPr>
                <a:t>have benefited previously from </a:t>
              </a:r>
              <a:r>
                <a:rPr kumimoji="0" lang="en-GB" sz="1600" b="0" i="0" u="none" strike="noStrike" kern="1200" cap="none" spc="0" normalizeH="0" baseline="0" noProof="0" dirty="0">
                  <a:ln>
                    <a:noFill/>
                  </a:ln>
                  <a:solidFill>
                    <a:srgbClr val="4D4D4D"/>
                  </a:solidFill>
                  <a:effectLst/>
                  <a:uLnTx/>
                  <a:uFillTx/>
                  <a:latin typeface="Arial"/>
                  <a:ea typeface="+mn-ea"/>
                  <a:cs typeface="+mn-cs"/>
                </a:rPr>
                <a:t>an EMJM scholarship</a:t>
              </a:r>
            </a:p>
          </p:txBody>
        </p:sp>
        <p:sp>
          <p:nvSpPr>
            <p:cNvPr id="68" name="CuadroTexto 67">
              <a:extLst>
                <a:ext uri="{FF2B5EF4-FFF2-40B4-BE49-F238E27FC236}">
                  <a16:creationId xmlns:a16="http://schemas.microsoft.com/office/drawing/2014/main" id="{62BE7E3A-794F-A31A-1E9E-A106A96EE5D8}"/>
                </a:ext>
              </a:extLst>
            </p:cNvPr>
            <p:cNvSpPr txBox="1"/>
            <p:nvPr/>
          </p:nvSpPr>
          <p:spPr>
            <a:xfrm>
              <a:off x="5558292" y="4017165"/>
              <a:ext cx="5908728" cy="584775"/>
            </a:xfrm>
            <a:prstGeom prst="rect">
              <a:avLst/>
            </a:prstGeom>
            <a:noFill/>
          </p:spPr>
          <p:txBody>
            <a:bodyPr wrap="square">
              <a:spAutoFit/>
            </a:bodyPr>
            <a:lstStyle>
              <a:defPPr>
                <a:defRPr lang="en-US"/>
              </a:defPPr>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88CE"/>
                  </a:solidFill>
                  <a:effectLst/>
                  <a:uLnTx/>
                  <a:uFillTx/>
                  <a:latin typeface="Arial"/>
                  <a:ea typeface="+mn-ea"/>
                  <a:cs typeface="+mn-cs"/>
                </a:rPr>
                <a:t>The best ones can benefit from a scholarship </a:t>
              </a:r>
              <a:r>
                <a:rPr kumimoji="0" lang="en-GB" sz="1600" b="0" i="0" u="none" strike="noStrike" kern="1200" cap="none" spc="0" normalizeH="0" baseline="0" noProof="0" dirty="0">
                  <a:ln>
                    <a:noFill/>
                  </a:ln>
                  <a:solidFill>
                    <a:srgbClr val="4D4D4D"/>
                  </a:solidFill>
                  <a:effectLst/>
                  <a:uLnTx/>
                  <a:uFillTx/>
                  <a:latin typeface="Arial"/>
                  <a:ea typeface="+mn-ea"/>
                  <a:cs typeface="+mn-cs"/>
                </a:rPr>
                <a:t>depending on the number of scholarships available</a:t>
              </a:r>
              <a:endParaRPr kumimoji="0" lang="en-GB" sz="1600" b="1" i="0" u="none" strike="noStrike" kern="1200" cap="none" spc="0" normalizeH="0" baseline="0" noProof="0" dirty="0">
                <a:ln>
                  <a:noFill/>
                </a:ln>
                <a:solidFill>
                  <a:srgbClr val="0088CE"/>
                </a:solidFill>
                <a:effectLst/>
                <a:uLnTx/>
                <a:uFillTx/>
                <a:latin typeface="Arial"/>
                <a:ea typeface="+mn-ea"/>
                <a:cs typeface="+mn-cs"/>
              </a:endParaRPr>
            </a:p>
          </p:txBody>
        </p:sp>
        <p:sp>
          <p:nvSpPr>
            <p:cNvPr id="70" name="CuadroTexto 69">
              <a:extLst>
                <a:ext uri="{FF2B5EF4-FFF2-40B4-BE49-F238E27FC236}">
                  <a16:creationId xmlns:a16="http://schemas.microsoft.com/office/drawing/2014/main" id="{073196F0-1FF8-86FA-E15E-7F77A63839D7}"/>
                </a:ext>
              </a:extLst>
            </p:cNvPr>
            <p:cNvSpPr txBox="1"/>
            <p:nvPr/>
          </p:nvSpPr>
          <p:spPr>
            <a:xfrm>
              <a:off x="5543197" y="4932229"/>
              <a:ext cx="5908728" cy="9079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Students </a:t>
              </a:r>
              <a:r>
                <a:rPr kumimoji="0" lang="en-GB" sz="1600" b="1" i="0" u="none" strike="noStrike" kern="1200" cap="none" spc="0" normalizeH="0" baseline="0" noProof="0" dirty="0">
                  <a:ln>
                    <a:noFill/>
                  </a:ln>
                  <a:solidFill>
                    <a:srgbClr val="0088CE"/>
                  </a:solidFill>
                  <a:effectLst/>
                  <a:uLnTx/>
                  <a:uFillTx/>
                  <a:latin typeface="Arial"/>
                  <a:ea typeface="+mn-ea"/>
                  <a:cs typeface="+mn-cs"/>
                </a:rPr>
                <a:t>apply directly to the EMJM consortium</a:t>
              </a:r>
              <a:r>
                <a:rPr kumimoji="0" lang="en-GB" sz="1600" b="0" i="0" u="none" strike="noStrike" kern="1200" cap="none" spc="0" normalizeH="0" baseline="0" noProof="0" dirty="0">
                  <a:ln>
                    <a:noFill/>
                  </a:ln>
                  <a:solidFill>
                    <a:srgbClr val="4D4D4D"/>
                  </a:solidFill>
                  <a:effectLst/>
                  <a:uLnTx/>
                  <a:uFillTx/>
                  <a:latin typeface="Arial"/>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Catalogue of running Master courses: </a:t>
              </a:r>
              <a:r>
                <a:rPr kumimoji="0" lang="en-GB" sz="1600" b="0" i="0" u="none" strike="noStrike" kern="1200" cap="none" spc="0" normalizeH="0" baseline="0" noProof="0" dirty="0">
                  <a:ln>
                    <a:noFill/>
                  </a:ln>
                  <a:solidFill>
                    <a:srgbClr val="4D4D4D"/>
                  </a:solidFill>
                  <a:effectLst/>
                  <a:uLnTx/>
                  <a:uFillTx/>
                  <a:latin typeface="Arial"/>
                  <a:ea typeface="+mn-ea"/>
                  <a:cs typeface="+mn-cs"/>
                  <a:hlinkClick r:id="rId3">
                    <a:extLst>
                      <a:ext uri="{A12FA001-AC4F-418D-AE19-62706E023703}">
                        <ahyp:hlinkClr xmlns:ahyp="http://schemas.microsoft.com/office/drawing/2018/hyperlinkcolor" val="tx"/>
                      </a:ext>
                    </a:extLst>
                  </a:hlinkClick>
                </a:rPr>
                <a:t>Erasmus Mundus Catalogue (europa.eu)</a:t>
              </a:r>
              <a:r>
                <a:rPr kumimoji="0" lang="en-GB" sz="1600" b="0" i="0" u="none" strike="noStrike" kern="1200" cap="none" spc="0" normalizeH="0" baseline="0" noProof="0" dirty="0">
                  <a:ln>
                    <a:noFill/>
                  </a:ln>
                  <a:solidFill>
                    <a:srgbClr val="4D4D4D"/>
                  </a:solidFill>
                  <a:effectLst/>
                  <a:uLnTx/>
                  <a:uFillTx/>
                  <a:latin typeface="Arial"/>
                  <a:ea typeface="+mn-ea"/>
                  <a:cs typeface="+mn-cs"/>
                </a:rPr>
                <a:t> </a:t>
              </a:r>
            </a:p>
          </p:txBody>
        </p:sp>
        <p:grpSp>
          <p:nvGrpSpPr>
            <p:cNvPr id="2" name="Global_education" descr="{&quot;Key&quot;:&quot;POWER_USER_SHAPE_ICON&quot;,&quot;Value&quot;:&quot;POWER_USER_SHAPE_ICON_STYLE_1&quot;}">
              <a:extLst>
                <a:ext uri="{FF2B5EF4-FFF2-40B4-BE49-F238E27FC236}">
                  <a16:creationId xmlns:a16="http://schemas.microsoft.com/office/drawing/2014/main" id="{A1C99AE3-FC02-89E7-41EF-13450DE66C41}"/>
                </a:ext>
              </a:extLst>
            </p:cNvPr>
            <p:cNvGrpSpPr>
              <a:grpSpLocks noChangeAspect="1"/>
            </p:cNvGrpSpPr>
            <p:nvPr/>
          </p:nvGrpSpPr>
          <p:grpSpPr>
            <a:xfrm>
              <a:off x="4839218" y="1873223"/>
              <a:ext cx="565552" cy="532278"/>
              <a:chOff x="7231075" y="1687955"/>
              <a:chExt cx="620722" cy="532278"/>
            </a:xfrm>
            <a:noFill/>
          </p:grpSpPr>
          <p:sp>
            <p:nvSpPr>
              <p:cNvPr id="4" name="Freeform 755">
                <a:extLst>
                  <a:ext uri="{FF2B5EF4-FFF2-40B4-BE49-F238E27FC236}">
                    <a16:creationId xmlns:a16="http://schemas.microsoft.com/office/drawing/2014/main" id="{0774D847-95F1-A455-DBE6-D49008B73FBD}"/>
                  </a:ext>
                </a:extLst>
              </p:cNvPr>
              <p:cNvSpPr>
                <a:spLocks/>
              </p:cNvSpPr>
              <p:nvPr/>
            </p:nvSpPr>
            <p:spPr bwMode="auto">
              <a:xfrm>
                <a:off x="7231075" y="1687955"/>
                <a:ext cx="592139" cy="212622"/>
              </a:xfrm>
              <a:custGeom>
                <a:avLst/>
                <a:gdLst>
                  <a:gd name="T0" fmla="*/ 566 w 1165"/>
                  <a:gd name="T1" fmla="*/ 4 h 459"/>
                  <a:gd name="T2" fmla="*/ 18 w 1165"/>
                  <a:gd name="T3" fmla="*/ 210 h 459"/>
                  <a:gd name="T4" fmla="*/ 18 w 1165"/>
                  <a:gd name="T5" fmla="*/ 247 h 459"/>
                  <a:gd name="T6" fmla="*/ 582 w 1165"/>
                  <a:gd name="T7" fmla="*/ 459 h 459"/>
                  <a:gd name="T8" fmla="*/ 1147 w 1165"/>
                  <a:gd name="T9" fmla="*/ 247 h 459"/>
                  <a:gd name="T10" fmla="*/ 1147 w 1165"/>
                  <a:gd name="T11" fmla="*/ 210 h 459"/>
                  <a:gd name="T12" fmla="*/ 599 w 1165"/>
                  <a:gd name="T13" fmla="*/ 4 h 459"/>
                  <a:gd name="T14" fmla="*/ 566 w 1165"/>
                  <a:gd name="T15" fmla="*/ 4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5" h="459">
                    <a:moveTo>
                      <a:pt x="566" y="4"/>
                    </a:moveTo>
                    <a:lnTo>
                      <a:pt x="18" y="210"/>
                    </a:lnTo>
                    <a:cubicBezTo>
                      <a:pt x="0" y="217"/>
                      <a:pt x="0" y="240"/>
                      <a:pt x="18" y="247"/>
                    </a:cubicBezTo>
                    <a:lnTo>
                      <a:pt x="582" y="459"/>
                    </a:lnTo>
                    <a:lnTo>
                      <a:pt x="1147" y="247"/>
                    </a:lnTo>
                    <a:cubicBezTo>
                      <a:pt x="1165" y="240"/>
                      <a:pt x="1165" y="217"/>
                      <a:pt x="1147" y="210"/>
                    </a:cubicBezTo>
                    <a:lnTo>
                      <a:pt x="599" y="4"/>
                    </a:lnTo>
                    <a:cubicBezTo>
                      <a:pt x="588" y="0"/>
                      <a:pt x="576" y="0"/>
                      <a:pt x="566" y="4"/>
                    </a:cubicBezTo>
                    <a:close/>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reeform 756">
                <a:extLst>
                  <a:ext uri="{FF2B5EF4-FFF2-40B4-BE49-F238E27FC236}">
                    <a16:creationId xmlns:a16="http://schemas.microsoft.com/office/drawing/2014/main" id="{B2D480C6-8842-1447-B15E-8DDE4CDDD123}"/>
                  </a:ext>
                </a:extLst>
              </p:cNvPr>
              <p:cNvSpPr>
                <a:spLocks/>
              </p:cNvSpPr>
              <p:nvPr/>
            </p:nvSpPr>
            <p:spPr bwMode="auto">
              <a:xfrm>
                <a:off x="7400939" y="1770401"/>
                <a:ext cx="254001" cy="156212"/>
              </a:xfrm>
              <a:custGeom>
                <a:avLst/>
                <a:gdLst>
                  <a:gd name="T0" fmla="*/ 250 w 501"/>
                  <a:gd name="T1" fmla="*/ 0 h 337"/>
                  <a:gd name="T2" fmla="*/ 0 w 501"/>
                  <a:gd name="T3" fmla="*/ 89 h 337"/>
                  <a:gd name="T4" fmla="*/ 0 w 501"/>
                  <a:gd name="T5" fmla="*/ 248 h 337"/>
                  <a:gd name="T6" fmla="*/ 250 w 501"/>
                  <a:gd name="T7" fmla="*/ 337 h 337"/>
                  <a:gd name="T8" fmla="*/ 501 w 501"/>
                  <a:gd name="T9" fmla="*/ 248 h 337"/>
                  <a:gd name="T10" fmla="*/ 501 w 501"/>
                  <a:gd name="T11" fmla="*/ 89 h 337"/>
                  <a:gd name="T12" fmla="*/ 250 w 501"/>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501" h="337">
                    <a:moveTo>
                      <a:pt x="250" y="0"/>
                    </a:moveTo>
                    <a:cubicBezTo>
                      <a:pt x="112" y="0"/>
                      <a:pt x="0" y="40"/>
                      <a:pt x="0" y="89"/>
                    </a:cubicBezTo>
                    <a:lnTo>
                      <a:pt x="0" y="248"/>
                    </a:lnTo>
                    <a:cubicBezTo>
                      <a:pt x="0" y="297"/>
                      <a:pt x="112" y="337"/>
                      <a:pt x="250" y="337"/>
                    </a:cubicBezTo>
                    <a:cubicBezTo>
                      <a:pt x="389" y="337"/>
                      <a:pt x="501" y="297"/>
                      <a:pt x="501" y="248"/>
                    </a:cubicBezTo>
                    <a:lnTo>
                      <a:pt x="501" y="89"/>
                    </a:lnTo>
                    <a:cubicBezTo>
                      <a:pt x="501" y="40"/>
                      <a:pt x="389" y="0"/>
                      <a:pt x="250" y="0"/>
                    </a:cubicBezTo>
                    <a:close/>
                  </a:path>
                </a:pathLst>
              </a:custGeom>
              <a:grp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757">
                <a:extLst>
                  <a:ext uri="{FF2B5EF4-FFF2-40B4-BE49-F238E27FC236}">
                    <a16:creationId xmlns:a16="http://schemas.microsoft.com/office/drawing/2014/main" id="{74B4F642-7294-27A6-795D-BB930A9F7E37}"/>
                  </a:ext>
                </a:extLst>
              </p:cNvPr>
              <p:cNvSpPr>
                <a:spLocks/>
              </p:cNvSpPr>
              <p:nvPr/>
            </p:nvSpPr>
            <p:spPr bwMode="auto">
              <a:xfrm>
                <a:off x="7400939" y="1770401"/>
                <a:ext cx="254001" cy="156212"/>
              </a:xfrm>
              <a:custGeom>
                <a:avLst/>
                <a:gdLst>
                  <a:gd name="T0" fmla="*/ 250 w 501"/>
                  <a:gd name="T1" fmla="*/ 0 h 337"/>
                  <a:gd name="T2" fmla="*/ 0 w 501"/>
                  <a:gd name="T3" fmla="*/ 89 h 337"/>
                  <a:gd name="T4" fmla="*/ 0 w 501"/>
                  <a:gd name="T5" fmla="*/ 248 h 337"/>
                  <a:gd name="T6" fmla="*/ 250 w 501"/>
                  <a:gd name="T7" fmla="*/ 337 h 337"/>
                  <a:gd name="T8" fmla="*/ 501 w 501"/>
                  <a:gd name="T9" fmla="*/ 248 h 337"/>
                  <a:gd name="T10" fmla="*/ 501 w 501"/>
                  <a:gd name="T11" fmla="*/ 89 h 337"/>
                  <a:gd name="T12" fmla="*/ 250 w 501"/>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501" h="337">
                    <a:moveTo>
                      <a:pt x="250" y="0"/>
                    </a:moveTo>
                    <a:cubicBezTo>
                      <a:pt x="112" y="0"/>
                      <a:pt x="0" y="40"/>
                      <a:pt x="0" y="89"/>
                    </a:cubicBezTo>
                    <a:lnTo>
                      <a:pt x="0" y="248"/>
                    </a:lnTo>
                    <a:cubicBezTo>
                      <a:pt x="0" y="297"/>
                      <a:pt x="112" y="337"/>
                      <a:pt x="250" y="337"/>
                    </a:cubicBezTo>
                    <a:cubicBezTo>
                      <a:pt x="389" y="337"/>
                      <a:pt x="501" y="297"/>
                      <a:pt x="501" y="248"/>
                    </a:cubicBezTo>
                    <a:lnTo>
                      <a:pt x="501" y="89"/>
                    </a:lnTo>
                    <a:cubicBezTo>
                      <a:pt x="501" y="40"/>
                      <a:pt x="389" y="0"/>
                      <a:pt x="250" y="0"/>
                    </a:cubicBezTo>
                    <a:close/>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758">
                <a:extLst>
                  <a:ext uri="{FF2B5EF4-FFF2-40B4-BE49-F238E27FC236}">
                    <a16:creationId xmlns:a16="http://schemas.microsoft.com/office/drawing/2014/main" id="{83D8BCCD-127F-DB6E-4F05-6B979C1972A1}"/>
                  </a:ext>
                </a:extLst>
              </p:cNvPr>
              <p:cNvSpPr>
                <a:spLocks/>
              </p:cNvSpPr>
              <p:nvPr/>
            </p:nvSpPr>
            <p:spPr bwMode="auto">
              <a:xfrm>
                <a:off x="7400939" y="1770401"/>
                <a:ext cx="254001" cy="83891"/>
              </a:xfrm>
              <a:custGeom>
                <a:avLst/>
                <a:gdLst>
                  <a:gd name="T0" fmla="*/ 0 w 501"/>
                  <a:gd name="T1" fmla="*/ 179 h 179"/>
                  <a:gd name="T2" fmla="*/ 0 w 501"/>
                  <a:gd name="T3" fmla="*/ 89 h 179"/>
                  <a:gd name="T4" fmla="*/ 250 w 501"/>
                  <a:gd name="T5" fmla="*/ 0 h 179"/>
                  <a:gd name="T6" fmla="*/ 501 w 501"/>
                  <a:gd name="T7" fmla="*/ 89 h 179"/>
                  <a:gd name="T8" fmla="*/ 501 w 501"/>
                  <a:gd name="T9" fmla="*/ 179 h 179"/>
                </a:gdLst>
                <a:ahLst/>
                <a:cxnLst>
                  <a:cxn ang="0">
                    <a:pos x="T0" y="T1"/>
                  </a:cxn>
                  <a:cxn ang="0">
                    <a:pos x="T2" y="T3"/>
                  </a:cxn>
                  <a:cxn ang="0">
                    <a:pos x="T4" y="T5"/>
                  </a:cxn>
                  <a:cxn ang="0">
                    <a:pos x="T6" y="T7"/>
                  </a:cxn>
                  <a:cxn ang="0">
                    <a:pos x="T8" y="T9"/>
                  </a:cxn>
                </a:cxnLst>
                <a:rect l="0" t="0" r="r" b="b"/>
                <a:pathLst>
                  <a:path w="501" h="179">
                    <a:moveTo>
                      <a:pt x="0" y="179"/>
                    </a:moveTo>
                    <a:lnTo>
                      <a:pt x="0" y="89"/>
                    </a:lnTo>
                    <a:cubicBezTo>
                      <a:pt x="0" y="40"/>
                      <a:pt x="112" y="0"/>
                      <a:pt x="250" y="0"/>
                    </a:cubicBezTo>
                    <a:cubicBezTo>
                      <a:pt x="389" y="0"/>
                      <a:pt x="501" y="40"/>
                      <a:pt x="501" y="89"/>
                    </a:cubicBezTo>
                    <a:lnTo>
                      <a:pt x="501" y="179"/>
                    </a:lnTo>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Line 759">
                <a:extLst>
                  <a:ext uri="{FF2B5EF4-FFF2-40B4-BE49-F238E27FC236}">
                    <a16:creationId xmlns:a16="http://schemas.microsoft.com/office/drawing/2014/main" id="{5D178F97-5175-D4CD-ED7B-557348023B7D}"/>
                  </a:ext>
                </a:extLst>
              </p:cNvPr>
              <p:cNvSpPr>
                <a:spLocks noChangeShapeType="1"/>
              </p:cNvSpPr>
              <p:nvPr/>
            </p:nvSpPr>
            <p:spPr bwMode="auto">
              <a:xfrm>
                <a:off x="7820039" y="1794989"/>
                <a:ext cx="0" cy="127284"/>
              </a:xfrm>
              <a:prstGeom prst="line">
                <a:avLst/>
              </a:pr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760">
                <a:extLst>
                  <a:ext uri="{FF2B5EF4-FFF2-40B4-BE49-F238E27FC236}">
                    <a16:creationId xmlns:a16="http://schemas.microsoft.com/office/drawing/2014/main" id="{7462E216-A346-807A-F42D-644A42C0711F}"/>
                  </a:ext>
                </a:extLst>
              </p:cNvPr>
              <p:cNvSpPr>
                <a:spLocks/>
              </p:cNvSpPr>
              <p:nvPr/>
            </p:nvSpPr>
            <p:spPr bwMode="auto">
              <a:xfrm>
                <a:off x="7789884" y="1922273"/>
                <a:ext cx="61913" cy="54963"/>
              </a:xfrm>
              <a:custGeom>
                <a:avLst/>
                <a:gdLst>
                  <a:gd name="T0" fmla="*/ 60 w 121"/>
                  <a:gd name="T1" fmla="*/ 0 h 120"/>
                  <a:gd name="T2" fmla="*/ 0 w 121"/>
                  <a:gd name="T3" fmla="*/ 60 h 120"/>
                  <a:gd name="T4" fmla="*/ 60 w 121"/>
                  <a:gd name="T5" fmla="*/ 120 h 120"/>
                  <a:gd name="T6" fmla="*/ 121 w 121"/>
                  <a:gd name="T7" fmla="*/ 60 h 120"/>
                </a:gdLst>
                <a:ahLst/>
                <a:cxnLst>
                  <a:cxn ang="0">
                    <a:pos x="T0" y="T1"/>
                  </a:cxn>
                  <a:cxn ang="0">
                    <a:pos x="T2" y="T3"/>
                  </a:cxn>
                  <a:cxn ang="0">
                    <a:pos x="T4" y="T5"/>
                  </a:cxn>
                  <a:cxn ang="0">
                    <a:pos x="T6" y="T7"/>
                  </a:cxn>
                </a:cxnLst>
                <a:rect l="0" t="0" r="r" b="b"/>
                <a:pathLst>
                  <a:path w="121" h="120">
                    <a:moveTo>
                      <a:pt x="60" y="0"/>
                    </a:moveTo>
                    <a:cubicBezTo>
                      <a:pt x="27" y="0"/>
                      <a:pt x="0" y="27"/>
                      <a:pt x="0" y="60"/>
                    </a:cubicBezTo>
                    <a:cubicBezTo>
                      <a:pt x="0" y="93"/>
                      <a:pt x="27" y="120"/>
                      <a:pt x="60" y="120"/>
                    </a:cubicBezTo>
                    <a:cubicBezTo>
                      <a:pt x="94" y="120"/>
                      <a:pt x="121" y="93"/>
                      <a:pt x="121" y="60"/>
                    </a:cubicBezTo>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val 761">
                <a:extLst>
                  <a:ext uri="{FF2B5EF4-FFF2-40B4-BE49-F238E27FC236}">
                    <a16:creationId xmlns:a16="http://schemas.microsoft.com/office/drawing/2014/main" id="{FAFF2F71-B176-D480-52D2-BBCCB08B831D}"/>
                  </a:ext>
                </a:extLst>
              </p:cNvPr>
              <p:cNvSpPr>
                <a:spLocks noChangeArrowheads="1"/>
              </p:cNvSpPr>
              <p:nvPr/>
            </p:nvSpPr>
            <p:spPr bwMode="auto">
              <a:xfrm>
                <a:off x="7324738" y="1854292"/>
                <a:ext cx="401639" cy="365941"/>
              </a:xfrm>
              <a:prstGeom prst="ellipse">
                <a:avLst/>
              </a:pr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val 762">
                <a:extLst>
                  <a:ext uri="{FF2B5EF4-FFF2-40B4-BE49-F238E27FC236}">
                    <a16:creationId xmlns:a16="http://schemas.microsoft.com/office/drawing/2014/main" id="{A99331F2-3D52-AF00-E010-E62B84CBE64D}"/>
                  </a:ext>
                </a:extLst>
              </p:cNvPr>
              <p:cNvSpPr>
                <a:spLocks noChangeArrowheads="1"/>
              </p:cNvSpPr>
              <p:nvPr/>
            </p:nvSpPr>
            <p:spPr bwMode="auto">
              <a:xfrm>
                <a:off x="7451739" y="1854292"/>
                <a:ext cx="149225" cy="365941"/>
              </a:xfrm>
              <a:prstGeom prst="ellipse">
                <a:avLst/>
              </a:pr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Line 763">
                <a:extLst>
                  <a:ext uri="{FF2B5EF4-FFF2-40B4-BE49-F238E27FC236}">
                    <a16:creationId xmlns:a16="http://schemas.microsoft.com/office/drawing/2014/main" id="{8ACE22B4-DE20-66E1-95FA-77BBB76CB892}"/>
                  </a:ext>
                </a:extLst>
              </p:cNvPr>
              <p:cNvSpPr>
                <a:spLocks noChangeShapeType="1"/>
              </p:cNvSpPr>
              <p:nvPr/>
            </p:nvSpPr>
            <p:spPr bwMode="auto">
              <a:xfrm>
                <a:off x="7337435" y="2098734"/>
                <a:ext cx="377826" cy="0"/>
              </a:xfrm>
              <a:prstGeom prst="line">
                <a:avLst/>
              </a:pr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Line 764">
                <a:extLst>
                  <a:ext uri="{FF2B5EF4-FFF2-40B4-BE49-F238E27FC236}">
                    <a16:creationId xmlns:a16="http://schemas.microsoft.com/office/drawing/2014/main" id="{D9073DF5-D733-D0A2-6506-A1C92659B834}"/>
                  </a:ext>
                </a:extLst>
              </p:cNvPr>
              <p:cNvSpPr>
                <a:spLocks noChangeShapeType="1"/>
              </p:cNvSpPr>
              <p:nvPr/>
            </p:nvSpPr>
            <p:spPr bwMode="auto">
              <a:xfrm>
                <a:off x="7337435" y="1992136"/>
                <a:ext cx="377826" cy="0"/>
              </a:xfrm>
              <a:prstGeom prst="line">
                <a:avLst/>
              </a:pr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0" name="Investment7" descr="{&quot;Key&quot;:&quot;POWER_USER_SHAPE_ICON&quot;,&quot;Value&quot;:&quot;POWER_USER_SHAPE_ICON_STYLE_1&quot;}">
              <a:extLst>
                <a:ext uri="{FF2B5EF4-FFF2-40B4-BE49-F238E27FC236}">
                  <a16:creationId xmlns:a16="http://schemas.microsoft.com/office/drawing/2014/main" id="{C380895C-C780-DCBF-75A4-C64B2C7F56D5}"/>
                </a:ext>
              </a:extLst>
            </p:cNvPr>
            <p:cNvGrpSpPr>
              <a:grpSpLocks noChangeAspect="1"/>
            </p:cNvGrpSpPr>
            <p:nvPr/>
          </p:nvGrpSpPr>
          <p:grpSpPr>
            <a:xfrm>
              <a:off x="4843117" y="4067693"/>
              <a:ext cx="531598" cy="483716"/>
              <a:chOff x="2223637" y="3975795"/>
              <a:chExt cx="687392" cy="625477"/>
            </a:xfrm>
            <a:noFill/>
          </p:grpSpPr>
          <p:sp>
            <p:nvSpPr>
              <p:cNvPr id="31" name="Freeform 1509">
                <a:extLst>
                  <a:ext uri="{FF2B5EF4-FFF2-40B4-BE49-F238E27FC236}">
                    <a16:creationId xmlns:a16="http://schemas.microsoft.com/office/drawing/2014/main" id="{9D8F3FDB-94EE-953E-4A40-1A088E614E52}"/>
                  </a:ext>
                </a:extLst>
              </p:cNvPr>
              <p:cNvSpPr>
                <a:spLocks/>
              </p:cNvSpPr>
              <p:nvPr/>
            </p:nvSpPr>
            <p:spPr bwMode="auto">
              <a:xfrm>
                <a:off x="2433190" y="4044061"/>
                <a:ext cx="373063" cy="269875"/>
              </a:xfrm>
              <a:custGeom>
                <a:avLst/>
                <a:gdLst>
                  <a:gd name="T0" fmla="*/ 76 w 334"/>
                  <a:gd name="T1" fmla="*/ 241 h 241"/>
                  <a:gd name="T2" fmla="*/ 34 w 334"/>
                  <a:gd name="T3" fmla="*/ 145 h 241"/>
                  <a:gd name="T4" fmla="*/ 167 w 334"/>
                  <a:gd name="T5" fmla="*/ 0 h 241"/>
                  <a:gd name="T6" fmla="*/ 300 w 334"/>
                  <a:gd name="T7" fmla="*/ 145 h 241"/>
                  <a:gd name="T8" fmla="*/ 258 w 334"/>
                  <a:gd name="T9" fmla="*/ 241 h 241"/>
                </a:gdLst>
                <a:ahLst/>
                <a:cxnLst>
                  <a:cxn ang="0">
                    <a:pos x="T0" y="T1"/>
                  </a:cxn>
                  <a:cxn ang="0">
                    <a:pos x="T2" y="T3"/>
                  </a:cxn>
                  <a:cxn ang="0">
                    <a:pos x="T4" y="T5"/>
                  </a:cxn>
                  <a:cxn ang="0">
                    <a:pos x="T6" y="T7"/>
                  </a:cxn>
                  <a:cxn ang="0">
                    <a:pos x="T8" y="T9"/>
                  </a:cxn>
                </a:cxnLst>
                <a:rect l="0" t="0" r="r" b="b"/>
                <a:pathLst>
                  <a:path w="334" h="241">
                    <a:moveTo>
                      <a:pt x="76" y="241"/>
                    </a:moveTo>
                    <a:cubicBezTo>
                      <a:pt x="26" y="241"/>
                      <a:pt x="0" y="182"/>
                      <a:pt x="34" y="145"/>
                    </a:cubicBezTo>
                    <a:lnTo>
                      <a:pt x="167" y="0"/>
                    </a:lnTo>
                    <a:lnTo>
                      <a:pt x="300" y="145"/>
                    </a:lnTo>
                    <a:cubicBezTo>
                      <a:pt x="334" y="182"/>
                      <a:pt x="308" y="241"/>
                      <a:pt x="258" y="241"/>
                    </a:cubicBezTo>
                  </a:path>
                </a:pathLst>
              </a:custGeom>
              <a:grp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1510">
                <a:extLst>
                  <a:ext uri="{FF2B5EF4-FFF2-40B4-BE49-F238E27FC236}">
                    <a16:creationId xmlns:a16="http://schemas.microsoft.com/office/drawing/2014/main" id="{332E6E02-295C-053D-ACE8-0596F00DB1C2}"/>
                  </a:ext>
                </a:extLst>
              </p:cNvPr>
              <p:cNvSpPr>
                <a:spLocks/>
              </p:cNvSpPr>
              <p:nvPr/>
            </p:nvSpPr>
            <p:spPr bwMode="auto">
              <a:xfrm>
                <a:off x="2433190" y="4044061"/>
                <a:ext cx="373063" cy="269875"/>
              </a:xfrm>
              <a:custGeom>
                <a:avLst/>
                <a:gdLst>
                  <a:gd name="T0" fmla="*/ 76 w 334"/>
                  <a:gd name="T1" fmla="*/ 241 h 241"/>
                  <a:gd name="T2" fmla="*/ 34 w 334"/>
                  <a:gd name="T3" fmla="*/ 145 h 241"/>
                  <a:gd name="T4" fmla="*/ 167 w 334"/>
                  <a:gd name="T5" fmla="*/ 0 h 241"/>
                  <a:gd name="T6" fmla="*/ 300 w 334"/>
                  <a:gd name="T7" fmla="*/ 145 h 241"/>
                  <a:gd name="T8" fmla="*/ 258 w 334"/>
                  <a:gd name="T9" fmla="*/ 241 h 241"/>
                </a:gdLst>
                <a:ahLst/>
                <a:cxnLst>
                  <a:cxn ang="0">
                    <a:pos x="T0" y="T1"/>
                  </a:cxn>
                  <a:cxn ang="0">
                    <a:pos x="T2" y="T3"/>
                  </a:cxn>
                  <a:cxn ang="0">
                    <a:pos x="T4" y="T5"/>
                  </a:cxn>
                  <a:cxn ang="0">
                    <a:pos x="T6" y="T7"/>
                  </a:cxn>
                  <a:cxn ang="0">
                    <a:pos x="T8" y="T9"/>
                  </a:cxn>
                </a:cxnLst>
                <a:rect l="0" t="0" r="r" b="b"/>
                <a:pathLst>
                  <a:path w="334" h="241">
                    <a:moveTo>
                      <a:pt x="76" y="241"/>
                    </a:moveTo>
                    <a:cubicBezTo>
                      <a:pt x="26" y="241"/>
                      <a:pt x="0" y="182"/>
                      <a:pt x="34" y="145"/>
                    </a:cubicBezTo>
                    <a:lnTo>
                      <a:pt x="167" y="0"/>
                    </a:lnTo>
                    <a:lnTo>
                      <a:pt x="300" y="145"/>
                    </a:lnTo>
                    <a:cubicBezTo>
                      <a:pt x="334" y="182"/>
                      <a:pt x="308" y="241"/>
                      <a:pt x="258" y="241"/>
                    </a:cubicBezTo>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1511">
                <a:extLst>
                  <a:ext uri="{FF2B5EF4-FFF2-40B4-BE49-F238E27FC236}">
                    <a16:creationId xmlns:a16="http://schemas.microsoft.com/office/drawing/2014/main" id="{A61C2FD3-AF48-C182-5573-06D54CDF45DC}"/>
                  </a:ext>
                </a:extLst>
              </p:cNvPr>
              <p:cNvSpPr>
                <a:spLocks/>
              </p:cNvSpPr>
              <p:nvPr/>
            </p:nvSpPr>
            <p:spPr bwMode="auto">
              <a:xfrm>
                <a:off x="2550664" y="3975795"/>
                <a:ext cx="138113" cy="68264"/>
              </a:xfrm>
              <a:custGeom>
                <a:avLst/>
                <a:gdLst>
                  <a:gd name="T0" fmla="*/ 62 w 124"/>
                  <a:gd name="T1" fmla="*/ 61 h 61"/>
                  <a:gd name="T2" fmla="*/ 0 w 124"/>
                  <a:gd name="T3" fmla="*/ 0 h 61"/>
                  <a:gd name="T4" fmla="*/ 124 w 124"/>
                  <a:gd name="T5" fmla="*/ 0 h 61"/>
                  <a:gd name="T6" fmla="*/ 62 w 124"/>
                  <a:gd name="T7" fmla="*/ 61 h 61"/>
                </a:gdLst>
                <a:ahLst/>
                <a:cxnLst>
                  <a:cxn ang="0">
                    <a:pos x="T0" y="T1"/>
                  </a:cxn>
                  <a:cxn ang="0">
                    <a:pos x="T2" y="T3"/>
                  </a:cxn>
                  <a:cxn ang="0">
                    <a:pos x="T4" y="T5"/>
                  </a:cxn>
                  <a:cxn ang="0">
                    <a:pos x="T6" y="T7"/>
                  </a:cxn>
                </a:cxnLst>
                <a:rect l="0" t="0" r="r" b="b"/>
                <a:pathLst>
                  <a:path w="124" h="61">
                    <a:moveTo>
                      <a:pt x="62" y="61"/>
                    </a:moveTo>
                    <a:lnTo>
                      <a:pt x="0" y="0"/>
                    </a:lnTo>
                    <a:lnTo>
                      <a:pt x="124" y="0"/>
                    </a:lnTo>
                    <a:lnTo>
                      <a:pt x="62" y="61"/>
                    </a:lnTo>
                    <a:close/>
                  </a:path>
                </a:pathLst>
              </a:custGeom>
              <a:grp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1512">
                <a:extLst>
                  <a:ext uri="{FF2B5EF4-FFF2-40B4-BE49-F238E27FC236}">
                    <a16:creationId xmlns:a16="http://schemas.microsoft.com/office/drawing/2014/main" id="{83A12A6C-DAD3-7286-2A53-7524873A61E9}"/>
                  </a:ext>
                </a:extLst>
              </p:cNvPr>
              <p:cNvSpPr>
                <a:spLocks/>
              </p:cNvSpPr>
              <p:nvPr/>
            </p:nvSpPr>
            <p:spPr bwMode="auto">
              <a:xfrm>
                <a:off x="2550664" y="3975798"/>
                <a:ext cx="138113" cy="68264"/>
              </a:xfrm>
              <a:custGeom>
                <a:avLst/>
                <a:gdLst>
                  <a:gd name="T0" fmla="*/ 62 w 124"/>
                  <a:gd name="T1" fmla="*/ 61 h 61"/>
                  <a:gd name="T2" fmla="*/ 0 w 124"/>
                  <a:gd name="T3" fmla="*/ 0 h 61"/>
                  <a:gd name="T4" fmla="*/ 124 w 124"/>
                  <a:gd name="T5" fmla="*/ 0 h 61"/>
                  <a:gd name="T6" fmla="*/ 62 w 124"/>
                  <a:gd name="T7" fmla="*/ 61 h 61"/>
                </a:gdLst>
                <a:ahLst/>
                <a:cxnLst>
                  <a:cxn ang="0">
                    <a:pos x="T0" y="T1"/>
                  </a:cxn>
                  <a:cxn ang="0">
                    <a:pos x="T2" y="T3"/>
                  </a:cxn>
                  <a:cxn ang="0">
                    <a:pos x="T4" y="T5"/>
                  </a:cxn>
                  <a:cxn ang="0">
                    <a:pos x="T6" y="T7"/>
                  </a:cxn>
                </a:cxnLst>
                <a:rect l="0" t="0" r="r" b="b"/>
                <a:pathLst>
                  <a:path w="124" h="61">
                    <a:moveTo>
                      <a:pt x="62" y="61"/>
                    </a:moveTo>
                    <a:lnTo>
                      <a:pt x="0" y="0"/>
                    </a:lnTo>
                    <a:lnTo>
                      <a:pt x="124" y="0"/>
                    </a:lnTo>
                    <a:lnTo>
                      <a:pt x="62" y="61"/>
                    </a:lnTo>
                    <a:close/>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1519">
                <a:extLst>
                  <a:ext uri="{FF2B5EF4-FFF2-40B4-BE49-F238E27FC236}">
                    <a16:creationId xmlns:a16="http://schemas.microsoft.com/office/drawing/2014/main" id="{1B89CFA5-FB9A-6711-9793-6BCE742EF5BF}"/>
                  </a:ext>
                </a:extLst>
              </p:cNvPr>
              <p:cNvSpPr>
                <a:spLocks/>
              </p:cNvSpPr>
              <p:nvPr/>
            </p:nvSpPr>
            <p:spPr bwMode="auto">
              <a:xfrm>
                <a:off x="2426841" y="4242498"/>
                <a:ext cx="484188" cy="246063"/>
              </a:xfrm>
              <a:custGeom>
                <a:avLst/>
                <a:gdLst>
                  <a:gd name="T0" fmla="*/ 242 w 435"/>
                  <a:gd name="T1" fmla="*/ 103 h 221"/>
                  <a:gd name="T2" fmla="*/ 338 w 435"/>
                  <a:gd name="T3" fmla="*/ 31 h 221"/>
                  <a:gd name="T4" fmla="*/ 435 w 435"/>
                  <a:gd name="T5" fmla="*/ 39 h 221"/>
                  <a:gd name="T6" fmla="*/ 241 w 435"/>
                  <a:gd name="T7" fmla="*/ 221 h 221"/>
                  <a:gd name="T8" fmla="*/ 0 w 435"/>
                  <a:gd name="T9" fmla="*/ 221 h 221"/>
                </a:gdLst>
                <a:ahLst/>
                <a:cxnLst>
                  <a:cxn ang="0">
                    <a:pos x="T0" y="T1"/>
                  </a:cxn>
                  <a:cxn ang="0">
                    <a:pos x="T2" y="T3"/>
                  </a:cxn>
                  <a:cxn ang="0">
                    <a:pos x="T4" y="T5"/>
                  </a:cxn>
                  <a:cxn ang="0">
                    <a:pos x="T6" y="T7"/>
                  </a:cxn>
                  <a:cxn ang="0">
                    <a:pos x="T8" y="T9"/>
                  </a:cxn>
                </a:cxnLst>
                <a:rect l="0" t="0" r="r" b="b"/>
                <a:pathLst>
                  <a:path w="435" h="221">
                    <a:moveTo>
                      <a:pt x="242" y="103"/>
                    </a:moveTo>
                    <a:cubicBezTo>
                      <a:pt x="242" y="103"/>
                      <a:pt x="299" y="60"/>
                      <a:pt x="338" y="31"/>
                    </a:cubicBezTo>
                    <a:cubicBezTo>
                      <a:pt x="378" y="0"/>
                      <a:pt x="410" y="13"/>
                      <a:pt x="435" y="39"/>
                    </a:cubicBezTo>
                    <a:lnTo>
                      <a:pt x="241" y="221"/>
                    </a:lnTo>
                    <a:lnTo>
                      <a:pt x="0" y="221"/>
                    </a:lnTo>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1520">
                <a:extLst>
                  <a:ext uri="{FF2B5EF4-FFF2-40B4-BE49-F238E27FC236}">
                    <a16:creationId xmlns:a16="http://schemas.microsoft.com/office/drawing/2014/main" id="{081B2213-25C9-0242-3BD8-EF9A694BFDEA}"/>
                  </a:ext>
                </a:extLst>
              </p:cNvPr>
              <p:cNvSpPr>
                <a:spLocks/>
              </p:cNvSpPr>
              <p:nvPr/>
            </p:nvSpPr>
            <p:spPr bwMode="auto">
              <a:xfrm>
                <a:off x="2312541" y="4304411"/>
                <a:ext cx="387350" cy="98424"/>
              </a:xfrm>
              <a:custGeom>
                <a:avLst/>
                <a:gdLst>
                  <a:gd name="T0" fmla="*/ 0 w 348"/>
                  <a:gd name="T1" fmla="*/ 83 h 89"/>
                  <a:gd name="T2" fmla="*/ 132 w 348"/>
                  <a:gd name="T3" fmla="*/ 0 h 89"/>
                  <a:gd name="T4" fmla="*/ 226 w 348"/>
                  <a:gd name="T5" fmla="*/ 27 h 89"/>
                  <a:gd name="T6" fmla="*/ 298 w 348"/>
                  <a:gd name="T7" fmla="*/ 27 h 89"/>
                  <a:gd name="T8" fmla="*/ 348 w 348"/>
                  <a:gd name="T9" fmla="*/ 89 h 89"/>
                  <a:gd name="T10" fmla="*/ 196 w 348"/>
                  <a:gd name="T11" fmla="*/ 89 h 89"/>
                </a:gdLst>
                <a:ahLst/>
                <a:cxnLst>
                  <a:cxn ang="0">
                    <a:pos x="T0" y="T1"/>
                  </a:cxn>
                  <a:cxn ang="0">
                    <a:pos x="T2" y="T3"/>
                  </a:cxn>
                  <a:cxn ang="0">
                    <a:pos x="T4" y="T5"/>
                  </a:cxn>
                  <a:cxn ang="0">
                    <a:pos x="T6" y="T7"/>
                  </a:cxn>
                  <a:cxn ang="0">
                    <a:pos x="T8" y="T9"/>
                  </a:cxn>
                  <a:cxn ang="0">
                    <a:pos x="T10" y="T11"/>
                  </a:cxn>
                </a:cxnLst>
                <a:rect l="0" t="0" r="r" b="b"/>
                <a:pathLst>
                  <a:path w="348" h="89">
                    <a:moveTo>
                      <a:pt x="0" y="83"/>
                    </a:moveTo>
                    <a:cubicBezTo>
                      <a:pt x="47" y="23"/>
                      <a:pt x="85" y="0"/>
                      <a:pt x="132" y="0"/>
                    </a:cubicBezTo>
                    <a:cubicBezTo>
                      <a:pt x="171" y="0"/>
                      <a:pt x="192" y="5"/>
                      <a:pt x="226" y="27"/>
                    </a:cubicBezTo>
                    <a:lnTo>
                      <a:pt x="298" y="27"/>
                    </a:lnTo>
                    <a:cubicBezTo>
                      <a:pt x="309" y="27"/>
                      <a:pt x="348" y="33"/>
                      <a:pt x="348" y="89"/>
                    </a:cubicBezTo>
                    <a:lnTo>
                      <a:pt x="196" y="89"/>
                    </a:lnTo>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1521">
                <a:extLst>
                  <a:ext uri="{FF2B5EF4-FFF2-40B4-BE49-F238E27FC236}">
                    <a16:creationId xmlns:a16="http://schemas.microsoft.com/office/drawing/2014/main" id="{289A2DA0-E348-04DB-FF76-A3D2525CCC42}"/>
                  </a:ext>
                </a:extLst>
              </p:cNvPr>
              <p:cNvSpPr>
                <a:spLocks/>
              </p:cNvSpPr>
              <p:nvPr/>
            </p:nvSpPr>
            <p:spPr bwMode="auto">
              <a:xfrm>
                <a:off x="2426840" y="4242498"/>
                <a:ext cx="484188" cy="246063"/>
              </a:xfrm>
              <a:custGeom>
                <a:avLst/>
                <a:gdLst>
                  <a:gd name="T0" fmla="*/ 242 w 435"/>
                  <a:gd name="T1" fmla="*/ 103 h 221"/>
                  <a:gd name="T2" fmla="*/ 338 w 435"/>
                  <a:gd name="T3" fmla="*/ 31 h 221"/>
                  <a:gd name="T4" fmla="*/ 435 w 435"/>
                  <a:gd name="T5" fmla="*/ 39 h 221"/>
                  <a:gd name="T6" fmla="*/ 241 w 435"/>
                  <a:gd name="T7" fmla="*/ 221 h 221"/>
                  <a:gd name="T8" fmla="*/ 0 w 435"/>
                  <a:gd name="T9" fmla="*/ 221 h 221"/>
                </a:gdLst>
                <a:ahLst/>
                <a:cxnLst>
                  <a:cxn ang="0">
                    <a:pos x="T0" y="T1"/>
                  </a:cxn>
                  <a:cxn ang="0">
                    <a:pos x="T2" y="T3"/>
                  </a:cxn>
                  <a:cxn ang="0">
                    <a:pos x="T4" y="T5"/>
                  </a:cxn>
                  <a:cxn ang="0">
                    <a:pos x="T6" y="T7"/>
                  </a:cxn>
                  <a:cxn ang="0">
                    <a:pos x="T8" y="T9"/>
                  </a:cxn>
                </a:cxnLst>
                <a:rect l="0" t="0" r="r" b="b"/>
                <a:pathLst>
                  <a:path w="435" h="221">
                    <a:moveTo>
                      <a:pt x="242" y="103"/>
                    </a:moveTo>
                    <a:cubicBezTo>
                      <a:pt x="242" y="103"/>
                      <a:pt x="299" y="60"/>
                      <a:pt x="338" y="31"/>
                    </a:cubicBezTo>
                    <a:cubicBezTo>
                      <a:pt x="378" y="0"/>
                      <a:pt x="410" y="13"/>
                      <a:pt x="435" y="39"/>
                    </a:cubicBezTo>
                    <a:lnTo>
                      <a:pt x="241" y="221"/>
                    </a:lnTo>
                    <a:lnTo>
                      <a:pt x="0" y="221"/>
                    </a:lnTo>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1522">
                <a:extLst>
                  <a:ext uri="{FF2B5EF4-FFF2-40B4-BE49-F238E27FC236}">
                    <a16:creationId xmlns:a16="http://schemas.microsoft.com/office/drawing/2014/main" id="{55EF5ED2-01B6-D54E-23FC-F9E8299AFEA1}"/>
                  </a:ext>
                </a:extLst>
              </p:cNvPr>
              <p:cNvSpPr>
                <a:spLocks/>
              </p:cNvSpPr>
              <p:nvPr/>
            </p:nvSpPr>
            <p:spPr bwMode="auto">
              <a:xfrm>
                <a:off x="2312539" y="4304411"/>
                <a:ext cx="387350" cy="98424"/>
              </a:xfrm>
              <a:custGeom>
                <a:avLst/>
                <a:gdLst>
                  <a:gd name="T0" fmla="*/ 0 w 348"/>
                  <a:gd name="T1" fmla="*/ 83 h 89"/>
                  <a:gd name="T2" fmla="*/ 132 w 348"/>
                  <a:gd name="T3" fmla="*/ 0 h 89"/>
                  <a:gd name="T4" fmla="*/ 226 w 348"/>
                  <a:gd name="T5" fmla="*/ 27 h 89"/>
                  <a:gd name="T6" fmla="*/ 298 w 348"/>
                  <a:gd name="T7" fmla="*/ 27 h 89"/>
                  <a:gd name="T8" fmla="*/ 348 w 348"/>
                  <a:gd name="T9" fmla="*/ 89 h 89"/>
                  <a:gd name="T10" fmla="*/ 196 w 348"/>
                  <a:gd name="T11" fmla="*/ 89 h 89"/>
                </a:gdLst>
                <a:ahLst/>
                <a:cxnLst>
                  <a:cxn ang="0">
                    <a:pos x="T0" y="T1"/>
                  </a:cxn>
                  <a:cxn ang="0">
                    <a:pos x="T2" y="T3"/>
                  </a:cxn>
                  <a:cxn ang="0">
                    <a:pos x="T4" y="T5"/>
                  </a:cxn>
                  <a:cxn ang="0">
                    <a:pos x="T6" y="T7"/>
                  </a:cxn>
                  <a:cxn ang="0">
                    <a:pos x="T8" y="T9"/>
                  </a:cxn>
                  <a:cxn ang="0">
                    <a:pos x="T10" y="T11"/>
                  </a:cxn>
                </a:cxnLst>
                <a:rect l="0" t="0" r="r" b="b"/>
                <a:pathLst>
                  <a:path w="348" h="89">
                    <a:moveTo>
                      <a:pt x="0" y="83"/>
                    </a:moveTo>
                    <a:cubicBezTo>
                      <a:pt x="47" y="23"/>
                      <a:pt x="85" y="0"/>
                      <a:pt x="132" y="0"/>
                    </a:cubicBezTo>
                    <a:cubicBezTo>
                      <a:pt x="171" y="0"/>
                      <a:pt x="192" y="5"/>
                      <a:pt x="226" y="27"/>
                    </a:cubicBezTo>
                    <a:lnTo>
                      <a:pt x="298" y="27"/>
                    </a:lnTo>
                    <a:cubicBezTo>
                      <a:pt x="309" y="27"/>
                      <a:pt x="348" y="33"/>
                      <a:pt x="348" y="89"/>
                    </a:cubicBezTo>
                    <a:lnTo>
                      <a:pt x="196" y="89"/>
                    </a:lnTo>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1523">
                <a:extLst>
                  <a:ext uri="{FF2B5EF4-FFF2-40B4-BE49-F238E27FC236}">
                    <a16:creationId xmlns:a16="http://schemas.microsoft.com/office/drawing/2014/main" id="{FCA968AD-B0F2-D445-36D6-96F7B42E4B63}"/>
                  </a:ext>
                </a:extLst>
              </p:cNvPr>
              <p:cNvSpPr>
                <a:spLocks/>
              </p:cNvSpPr>
              <p:nvPr/>
            </p:nvSpPr>
            <p:spPr bwMode="auto">
              <a:xfrm>
                <a:off x="2223640" y="4358384"/>
                <a:ext cx="242888" cy="242888"/>
              </a:xfrm>
              <a:custGeom>
                <a:avLst/>
                <a:gdLst>
                  <a:gd name="T0" fmla="*/ 0 w 218"/>
                  <a:gd name="T1" fmla="*/ 57 h 218"/>
                  <a:gd name="T2" fmla="*/ 56 w 218"/>
                  <a:gd name="T3" fmla="*/ 0 h 218"/>
                  <a:gd name="T4" fmla="*/ 218 w 218"/>
                  <a:gd name="T5" fmla="*/ 161 h 218"/>
                  <a:gd name="T6" fmla="*/ 161 w 218"/>
                  <a:gd name="T7" fmla="*/ 218 h 218"/>
                </a:gdLst>
                <a:ahLst/>
                <a:cxnLst>
                  <a:cxn ang="0">
                    <a:pos x="T0" y="T1"/>
                  </a:cxn>
                  <a:cxn ang="0">
                    <a:pos x="T2" y="T3"/>
                  </a:cxn>
                  <a:cxn ang="0">
                    <a:pos x="T4" y="T5"/>
                  </a:cxn>
                  <a:cxn ang="0">
                    <a:pos x="T6" y="T7"/>
                  </a:cxn>
                </a:cxnLst>
                <a:rect l="0" t="0" r="r" b="b"/>
                <a:pathLst>
                  <a:path w="218" h="218">
                    <a:moveTo>
                      <a:pt x="0" y="57"/>
                    </a:moveTo>
                    <a:lnTo>
                      <a:pt x="56" y="0"/>
                    </a:lnTo>
                    <a:lnTo>
                      <a:pt x="218" y="161"/>
                    </a:lnTo>
                    <a:lnTo>
                      <a:pt x="161" y="218"/>
                    </a:lnTo>
                  </a:path>
                </a:pathLst>
              </a:custGeom>
              <a:grp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1524">
                <a:extLst>
                  <a:ext uri="{FF2B5EF4-FFF2-40B4-BE49-F238E27FC236}">
                    <a16:creationId xmlns:a16="http://schemas.microsoft.com/office/drawing/2014/main" id="{6E6933D8-403B-C921-142F-E166CDFCA818}"/>
                  </a:ext>
                </a:extLst>
              </p:cNvPr>
              <p:cNvSpPr>
                <a:spLocks/>
              </p:cNvSpPr>
              <p:nvPr/>
            </p:nvSpPr>
            <p:spPr bwMode="auto">
              <a:xfrm>
                <a:off x="2223637" y="4358380"/>
                <a:ext cx="242888" cy="242888"/>
              </a:xfrm>
              <a:custGeom>
                <a:avLst/>
                <a:gdLst>
                  <a:gd name="T0" fmla="*/ 0 w 218"/>
                  <a:gd name="T1" fmla="*/ 57 h 218"/>
                  <a:gd name="T2" fmla="*/ 56 w 218"/>
                  <a:gd name="T3" fmla="*/ 0 h 218"/>
                  <a:gd name="T4" fmla="*/ 218 w 218"/>
                  <a:gd name="T5" fmla="*/ 161 h 218"/>
                  <a:gd name="T6" fmla="*/ 161 w 218"/>
                  <a:gd name="T7" fmla="*/ 218 h 218"/>
                </a:gdLst>
                <a:ahLst/>
                <a:cxnLst>
                  <a:cxn ang="0">
                    <a:pos x="T0" y="T1"/>
                  </a:cxn>
                  <a:cxn ang="0">
                    <a:pos x="T2" y="T3"/>
                  </a:cxn>
                  <a:cxn ang="0">
                    <a:pos x="T4" y="T5"/>
                  </a:cxn>
                  <a:cxn ang="0">
                    <a:pos x="T6" y="T7"/>
                  </a:cxn>
                </a:cxnLst>
                <a:rect l="0" t="0" r="r" b="b"/>
                <a:pathLst>
                  <a:path w="218" h="218">
                    <a:moveTo>
                      <a:pt x="0" y="57"/>
                    </a:moveTo>
                    <a:lnTo>
                      <a:pt x="56" y="0"/>
                    </a:lnTo>
                    <a:lnTo>
                      <a:pt x="218" y="161"/>
                    </a:lnTo>
                    <a:lnTo>
                      <a:pt x="161" y="218"/>
                    </a:lnTo>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1525">
                <a:extLst>
                  <a:ext uri="{FF2B5EF4-FFF2-40B4-BE49-F238E27FC236}">
                    <a16:creationId xmlns:a16="http://schemas.microsoft.com/office/drawing/2014/main" id="{7B0D60FC-55D2-5AEF-DD4D-D74A0803E886}"/>
                  </a:ext>
                </a:extLst>
              </p:cNvPr>
              <p:cNvSpPr>
                <a:spLocks/>
              </p:cNvSpPr>
              <p:nvPr/>
            </p:nvSpPr>
            <p:spPr bwMode="auto">
              <a:xfrm>
                <a:off x="2276026" y="4436166"/>
                <a:ext cx="36514" cy="36514"/>
              </a:xfrm>
              <a:custGeom>
                <a:avLst/>
                <a:gdLst>
                  <a:gd name="T0" fmla="*/ 6 w 33"/>
                  <a:gd name="T1" fmla="*/ 6 h 33"/>
                  <a:gd name="T2" fmla="*/ 6 w 33"/>
                  <a:gd name="T3" fmla="*/ 27 h 33"/>
                  <a:gd name="T4" fmla="*/ 27 w 33"/>
                  <a:gd name="T5" fmla="*/ 27 h 33"/>
                  <a:gd name="T6" fmla="*/ 27 w 33"/>
                  <a:gd name="T7" fmla="*/ 6 h 33"/>
                  <a:gd name="T8" fmla="*/ 6 w 33"/>
                  <a:gd name="T9" fmla="*/ 6 h 33"/>
                </a:gdLst>
                <a:ahLst/>
                <a:cxnLst>
                  <a:cxn ang="0">
                    <a:pos x="T0" y="T1"/>
                  </a:cxn>
                  <a:cxn ang="0">
                    <a:pos x="T2" y="T3"/>
                  </a:cxn>
                  <a:cxn ang="0">
                    <a:pos x="T4" y="T5"/>
                  </a:cxn>
                  <a:cxn ang="0">
                    <a:pos x="T6" y="T7"/>
                  </a:cxn>
                  <a:cxn ang="0">
                    <a:pos x="T8" y="T9"/>
                  </a:cxn>
                </a:cxnLst>
                <a:rect l="0" t="0" r="r" b="b"/>
                <a:pathLst>
                  <a:path w="33" h="33">
                    <a:moveTo>
                      <a:pt x="6" y="6"/>
                    </a:moveTo>
                    <a:cubicBezTo>
                      <a:pt x="0" y="12"/>
                      <a:pt x="0" y="21"/>
                      <a:pt x="6" y="27"/>
                    </a:cubicBezTo>
                    <a:cubicBezTo>
                      <a:pt x="12" y="33"/>
                      <a:pt x="21" y="33"/>
                      <a:pt x="27" y="27"/>
                    </a:cubicBezTo>
                    <a:cubicBezTo>
                      <a:pt x="33" y="21"/>
                      <a:pt x="33" y="12"/>
                      <a:pt x="27" y="6"/>
                    </a:cubicBezTo>
                    <a:cubicBezTo>
                      <a:pt x="21" y="0"/>
                      <a:pt x="12" y="0"/>
                      <a:pt x="6" y="6"/>
                    </a:cubicBezTo>
                    <a:close/>
                  </a:path>
                </a:pathLst>
              </a:custGeom>
              <a:grp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6" name="Group 1094">
                <a:extLst>
                  <a:ext uri="{FF2B5EF4-FFF2-40B4-BE49-F238E27FC236}">
                    <a16:creationId xmlns:a16="http://schemas.microsoft.com/office/drawing/2014/main" id="{C1DC5C25-FF19-EDDD-8125-5CD5EE0CD57A}"/>
                  </a:ext>
                </a:extLst>
              </p:cNvPr>
              <p:cNvGrpSpPr>
                <a:grpSpLocks noChangeAspect="1"/>
              </p:cNvGrpSpPr>
              <p:nvPr/>
            </p:nvGrpSpPr>
            <p:grpSpPr>
              <a:xfrm>
                <a:off x="2529834" y="4139633"/>
                <a:ext cx="158473" cy="156360"/>
                <a:chOff x="1346360" y="5009188"/>
                <a:chExt cx="174320" cy="171995"/>
              </a:xfrm>
              <a:grpFill/>
            </p:grpSpPr>
            <p:sp>
              <p:nvSpPr>
                <p:cNvPr id="47" name="Freeform 244">
                  <a:extLst>
                    <a:ext uri="{FF2B5EF4-FFF2-40B4-BE49-F238E27FC236}">
                      <a16:creationId xmlns:a16="http://schemas.microsoft.com/office/drawing/2014/main" id="{CE1AB037-9EBB-200A-D779-5F0C0B1523D6}"/>
                    </a:ext>
                  </a:extLst>
                </p:cNvPr>
                <p:cNvSpPr>
                  <a:spLocks/>
                </p:cNvSpPr>
                <p:nvPr/>
              </p:nvSpPr>
              <p:spPr bwMode="auto">
                <a:xfrm>
                  <a:off x="1371927" y="5009188"/>
                  <a:ext cx="148753" cy="171995"/>
                </a:xfrm>
                <a:custGeom>
                  <a:avLst/>
                  <a:gdLst>
                    <a:gd name="T0" fmla="*/ 65 w 111"/>
                    <a:gd name="T1" fmla="*/ 128 h 128"/>
                    <a:gd name="T2" fmla="*/ 0 w 111"/>
                    <a:gd name="T3" fmla="*/ 64 h 128"/>
                    <a:gd name="T4" fmla="*/ 65 w 111"/>
                    <a:gd name="T5" fmla="*/ 0 h 128"/>
                    <a:gd name="T6" fmla="*/ 108 w 111"/>
                    <a:gd name="T7" fmla="*/ 17 h 128"/>
                    <a:gd name="T8" fmla="*/ 108 w 111"/>
                    <a:gd name="T9" fmla="*/ 27 h 128"/>
                    <a:gd name="T10" fmla="*/ 98 w 111"/>
                    <a:gd name="T11" fmla="*/ 27 h 128"/>
                    <a:gd name="T12" fmla="*/ 65 w 111"/>
                    <a:gd name="T13" fmla="*/ 14 h 128"/>
                    <a:gd name="T14" fmla="*/ 15 w 111"/>
                    <a:gd name="T15" fmla="*/ 64 h 128"/>
                    <a:gd name="T16" fmla="*/ 65 w 111"/>
                    <a:gd name="T17" fmla="*/ 114 h 128"/>
                    <a:gd name="T18" fmla="*/ 98 w 111"/>
                    <a:gd name="T19" fmla="*/ 101 h 128"/>
                    <a:gd name="T20" fmla="*/ 108 w 111"/>
                    <a:gd name="T21" fmla="*/ 101 h 128"/>
                    <a:gd name="T22" fmla="*/ 108 w 111"/>
                    <a:gd name="T23" fmla="*/ 111 h 128"/>
                    <a:gd name="T24" fmla="*/ 65 w 111"/>
                    <a:gd name="T2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8">
                      <a:moveTo>
                        <a:pt x="65" y="128"/>
                      </a:moveTo>
                      <a:cubicBezTo>
                        <a:pt x="29" y="128"/>
                        <a:pt x="0" y="99"/>
                        <a:pt x="0" y="64"/>
                      </a:cubicBezTo>
                      <a:cubicBezTo>
                        <a:pt x="0" y="29"/>
                        <a:pt x="29" y="0"/>
                        <a:pt x="65" y="0"/>
                      </a:cubicBezTo>
                      <a:cubicBezTo>
                        <a:pt x="81" y="0"/>
                        <a:pt x="96" y="6"/>
                        <a:pt x="108" y="17"/>
                      </a:cubicBezTo>
                      <a:cubicBezTo>
                        <a:pt x="111" y="19"/>
                        <a:pt x="111" y="24"/>
                        <a:pt x="108" y="27"/>
                      </a:cubicBezTo>
                      <a:cubicBezTo>
                        <a:pt x="106" y="30"/>
                        <a:pt x="101" y="30"/>
                        <a:pt x="98" y="27"/>
                      </a:cubicBezTo>
                      <a:cubicBezTo>
                        <a:pt x="89" y="19"/>
                        <a:pt x="77" y="14"/>
                        <a:pt x="65" y="14"/>
                      </a:cubicBezTo>
                      <a:cubicBezTo>
                        <a:pt x="37" y="14"/>
                        <a:pt x="15" y="37"/>
                        <a:pt x="15" y="64"/>
                      </a:cubicBezTo>
                      <a:cubicBezTo>
                        <a:pt x="15" y="91"/>
                        <a:pt x="37" y="114"/>
                        <a:pt x="65" y="114"/>
                      </a:cubicBezTo>
                      <a:cubicBezTo>
                        <a:pt x="77" y="114"/>
                        <a:pt x="89" y="109"/>
                        <a:pt x="98" y="101"/>
                      </a:cubicBezTo>
                      <a:cubicBezTo>
                        <a:pt x="101" y="98"/>
                        <a:pt x="106" y="98"/>
                        <a:pt x="108" y="101"/>
                      </a:cubicBezTo>
                      <a:cubicBezTo>
                        <a:pt x="111" y="104"/>
                        <a:pt x="111" y="109"/>
                        <a:pt x="108" y="111"/>
                      </a:cubicBezTo>
                      <a:cubicBezTo>
                        <a:pt x="96" y="122"/>
                        <a:pt x="81" y="128"/>
                        <a:pt x="65" y="128"/>
                      </a:cubicBezTo>
                      <a:close/>
                    </a:path>
                  </a:pathLst>
                </a:custGeom>
                <a:solidFill>
                  <a:srgbClr val="0088CE"/>
                </a:solidFill>
                <a:ln w="9525">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245">
                  <a:extLst>
                    <a:ext uri="{FF2B5EF4-FFF2-40B4-BE49-F238E27FC236}">
                      <a16:creationId xmlns:a16="http://schemas.microsoft.com/office/drawing/2014/main" id="{DB9345FD-8595-8773-4B20-C00C1794AB4E}"/>
                    </a:ext>
                  </a:extLst>
                </p:cNvPr>
                <p:cNvSpPr>
                  <a:spLocks/>
                </p:cNvSpPr>
                <p:nvPr/>
              </p:nvSpPr>
              <p:spPr bwMode="auto">
                <a:xfrm>
                  <a:off x="1346360" y="5062645"/>
                  <a:ext cx="118538" cy="18594"/>
                </a:xfrm>
                <a:custGeom>
                  <a:avLst/>
                  <a:gdLst>
                    <a:gd name="T0" fmla="*/ 81 w 89"/>
                    <a:gd name="T1" fmla="*/ 15 h 15"/>
                    <a:gd name="T2" fmla="*/ 7 w 89"/>
                    <a:gd name="T3" fmla="*/ 15 h 15"/>
                    <a:gd name="T4" fmla="*/ 0 w 89"/>
                    <a:gd name="T5" fmla="*/ 8 h 15"/>
                    <a:gd name="T6" fmla="*/ 7 w 89"/>
                    <a:gd name="T7" fmla="*/ 0 h 15"/>
                    <a:gd name="T8" fmla="*/ 81 w 89"/>
                    <a:gd name="T9" fmla="*/ 0 h 15"/>
                    <a:gd name="T10" fmla="*/ 89 w 89"/>
                    <a:gd name="T11" fmla="*/ 8 h 15"/>
                    <a:gd name="T12" fmla="*/ 81 w 8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81" y="15"/>
                      </a:moveTo>
                      <a:lnTo>
                        <a:pt x="7" y="15"/>
                      </a:lnTo>
                      <a:cubicBezTo>
                        <a:pt x="3" y="15"/>
                        <a:pt x="0" y="12"/>
                        <a:pt x="0" y="8"/>
                      </a:cubicBezTo>
                      <a:cubicBezTo>
                        <a:pt x="0" y="4"/>
                        <a:pt x="3" y="0"/>
                        <a:pt x="7" y="0"/>
                      </a:cubicBezTo>
                      <a:lnTo>
                        <a:pt x="81" y="0"/>
                      </a:lnTo>
                      <a:cubicBezTo>
                        <a:pt x="85" y="0"/>
                        <a:pt x="89" y="4"/>
                        <a:pt x="89" y="8"/>
                      </a:cubicBezTo>
                      <a:cubicBezTo>
                        <a:pt x="89" y="12"/>
                        <a:pt x="85" y="15"/>
                        <a:pt x="81" y="15"/>
                      </a:cubicBezTo>
                      <a:close/>
                    </a:path>
                  </a:pathLst>
                </a:custGeom>
                <a:solidFill>
                  <a:srgbClr val="0088CE"/>
                </a:solidFill>
                <a:ln w="9525">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246">
                  <a:extLst>
                    <a:ext uri="{FF2B5EF4-FFF2-40B4-BE49-F238E27FC236}">
                      <a16:creationId xmlns:a16="http://schemas.microsoft.com/office/drawing/2014/main" id="{CAE0D71B-0622-A44C-8C22-D404FFE9184E}"/>
                    </a:ext>
                  </a:extLst>
                </p:cNvPr>
                <p:cNvSpPr>
                  <a:spLocks/>
                </p:cNvSpPr>
                <p:nvPr/>
              </p:nvSpPr>
              <p:spPr bwMode="auto">
                <a:xfrm>
                  <a:off x="1346360" y="5109130"/>
                  <a:ext cx="118538" cy="18594"/>
                </a:xfrm>
                <a:custGeom>
                  <a:avLst/>
                  <a:gdLst>
                    <a:gd name="T0" fmla="*/ 81 w 89"/>
                    <a:gd name="T1" fmla="*/ 15 h 15"/>
                    <a:gd name="T2" fmla="*/ 7 w 89"/>
                    <a:gd name="T3" fmla="*/ 15 h 15"/>
                    <a:gd name="T4" fmla="*/ 0 w 89"/>
                    <a:gd name="T5" fmla="*/ 7 h 15"/>
                    <a:gd name="T6" fmla="*/ 7 w 89"/>
                    <a:gd name="T7" fmla="*/ 0 h 15"/>
                    <a:gd name="T8" fmla="*/ 81 w 89"/>
                    <a:gd name="T9" fmla="*/ 0 h 15"/>
                    <a:gd name="T10" fmla="*/ 89 w 89"/>
                    <a:gd name="T11" fmla="*/ 7 h 15"/>
                    <a:gd name="T12" fmla="*/ 81 w 8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81" y="15"/>
                      </a:moveTo>
                      <a:lnTo>
                        <a:pt x="7" y="15"/>
                      </a:lnTo>
                      <a:cubicBezTo>
                        <a:pt x="3" y="15"/>
                        <a:pt x="0" y="11"/>
                        <a:pt x="0" y="7"/>
                      </a:cubicBezTo>
                      <a:cubicBezTo>
                        <a:pt x="0" y="3"/>
                        <a:pt x="3" y="0"/>
                        <a:pt x="7" y="0"/>
                      </a:cubicBezTo>
                      <a:lnTo>
                        <a:pt x="81" y="0"/>
                      </a:lnTo>
                      <a:cubicBezTo>
                        <a:pt x="85" y="0"/>
                        <a:pt x="89" y="3"/>
                        <a:pt x="89" y="7"/>
                      </a:cubicBezTo>
                      <a:cubicBezTo>
                        <a:pt x="89" y="11"/>
                        <a:pt x="85" y="15"/>
                        <a:pt x="81" y="15"/>
                      </a:cubicBezTo>
                      <a:close/>
                    </a:path>
                  </a:pathLst>
                </a:custGeom>
                <a:solidFill>
                  <a:srgbClr val="0088CE"/>
                </a:solidFill>
                <a:ln w="9525">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51" name="Student2" descr="{&quot;Key&quot;:&quot;POWER_USER_SHAPE_ICON&quot;,&quot;Value&quot;:&quot;POWER_USER_SHAPE_ICON_STYLE_1&quot;}">
              <a:extLst>
                <a:ext uri="{FF2B5EF4-FFF2-40B4-BE49-F238E27FC236}">
                  <a16:creationId xmlns:a16="http://schemas.microsoft.com/office/drawing/2014/main" id="{96FC10BA-BF71-A883-699B-7D384FF2DBB3}"/>
                </a:ext>
              </a:extLst>
            </p:cNvPr>
            <p:cNvGrpSpPr>
              <a:grpSpLocks noChangeAspect="1"/>
            </p:cNvGrpSpPr>
            <p:nvPr/>
          </p:nvGrpSpPr>
          <p:grpSpPr>
            <a:xfrm>
              <a:off x="4860207" y="2906625"/>
              <a:ext cx="502424" cy="555229"/>
              <a:chOff x="9175675" y="4818031"/>
              <a:chExt cx="528638" cy="584198"/>
            </a:xfrm>
          </p:grpSpPr>
          <p:sp>
            <p:nvSpPr>
              <p:cNvPr id="252" name="Freeform 580">
                <a:extLst>
                  <a:ext uri="{FF2B5EF4-FFF2-40B4-BE49-F238E27FC236}">
                    <a16:creationId xmlns:a16="http://schemas.microsoft.com/office/drawing/2014/main" id="{5D78D4FE-24CB-6E65-339E-937F4C90AF83}"/>
                  </a:ext>
                </a:extLst>
              </p:cNvPr>
              <p:cNvSpPr>
                <a:spLocks/>
              </p:cNvSpPr>
              <p:nvPr/>
            </p:nvSpPr>
            <p:spPr bwMode="auto">
              <a:xfrm>
                <a:off x="9218539" y="4818031"/>
                <a:ext cx="446084" cy="96837"/>
              </a:xfrm>
              <a:custGeom>
                <a:avLst/>
                <a:gdLst>
                  <a:gd name="T0" fmla="*/ 0 w 880"/>
                  <a:gd name="T1" fmla="*/ 190 h 190"/>
                  <a:gd name="T2" fmla="*/ 440 w 880"/>
                  <a:gd name="T3" fmla="*/ 0 h 190"/>
                  <a:gd name="T4" fmla="*/ 880 w 880"/>
                  <a:gd name="T5" fmla="*/ 190 h 190"/>
                </a:gdLst>
                <a:ahLst/>
                <a:cxnLst>
                  <a:cxn ang="0">
                    <a:pos x="T0" y="T1"/>
                  </a:cxn>
                  <a:cxn ang="0">
                    <a:pos x="T2" y="T3"/>
                  </a:cxn>
                  <a:cxn ang="0">
                    <a:pos x="T4" y="T5"/>
                  </a:cxn>
                </a:cxnLst>
                <a:rect l="0" t="0" r="r" b="b"/>
                <a:pathLst>
                  <a:path w="880" h="190">
                    <a:moveTo>
                      <a:pt x="0" y="190"/>
                    </a:moveTo>
                    <a:lnTo>
                      <a:pt x="440" y="0"/>
                    </a:lnTo>
                    <a:lnTo>
                      <a:pt x="880" y="190"/>
                    </a:ln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3" name="Line 581">
                <a:extLst>
                  <a:ext uri="{FF2B5EF4-FFF2-40B4-BE49-F238E27FC236}">
                    <a16:creationId xmlns:a16="http://schemas.microsoft.com/office/drawing/2014/main" id="{AA469C71-6E82-17A2-5C11-7A9CF2B0B0D4}"/>
                  </a:ext>
                </a:extLst>
              </p:cNvPr>
              <p:cNvSpPr>
                <a:spLocks noChangeShapeType="1"/>
              </p:cNvSpPr>
              <p:nvPr/>
            </p:nvSpPr>
            <p:spPr bwMode="auto">
              <a:xfrm flipH="1" flipV="1">
                <a:off x="9218539" y="4914867"/>
                <a:ext cx="119062" cy="41275"/>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4" name="Line 582">
                <a:extLst>
                  <a:ext uri="{FF2B5EF4-FFF2-40B4-BE49-F238E27FC236}">
                    <a16:creationId xmlns:a16="http://schemas.microsoft.com/office/drawing/2014/main" id="{21908FA4-42D9-2F30-F738-F303D2317E70}"/>
                  </a:ext>
                </a:extLst>
              </p:cNvPr>
              <p:cNvSpPr>
                <a:spLocks noChangeShapeType="1"/>
              </p:cNvSpPr>
              <p:nvPr/>
            </p:nvSpPr>
            <p:spPr bwMode="auto">
              <a:xfrm flipH="1">
                <a:off x="9545561" y="4914867"/>
                <a:ext cx="119062" cy="41275"/>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5" name="Line 583">
                <a:extLst>
                  <a:ext uri="{FF2B5EF4-FFF2-40B4-BE49-F238E27FC236}">
                    <a16:creationId xmlns:a16="http://schemas.microsoft.com/office/drawing/2014/main" id="{95FDC5B6-A03E-E607-EAF5-688B10E65F0E}"/>
                  </a:ext>
                </a:extLst>
              </p:cNvPr>
              <p:cNvSpPr>
                <a:spLocks noChangeShapeType="1"/>
              </p:cNvSpPr>
              <p:nvPr/>
            </p:nvSpPr>
            <p:spPr bwMode="auto">
              <a:xfrm flipH="1">
                <a:off x="9359826" y="5087904"/>
                <a:ext cx="79374" cy="168274"/>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6" name="Line 584">
                <a:extLst>
                  <a:ext uri="{FF2B5EF4-FFF2-40B4-BE49-F238E27FC236}">
                    <a16:creationId xmlns:a16="http://schemas.microsoft.com/office/drawing/2014/main" id="{3A5421C4-EB9D-FDB6-7250-36F5A1C1F6D3}"/>
                  </a:ext>
                </a:extLst>
              </p:cNvPr>
              <p:cNvSpPr>
                <a:spLocks noChangeShapeType="1"/>
              </p:cNvSpPr>
              <p:nvPr/>
            </p:nvSpPr>
            <p:spPr bwMode="auto">
              <a:xfrm flipH="1" flipV="1">
                <a:off x="9359826" y="5256178"/>
                <a:ext cx="79374" cy="146049"/>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7" name="Freeform 585">
                <a:extLst>
                  <a:ext uri="{FF2B5EF4-FFF2-40B4-BE49-F238E27FC236}">
                    <a16:creationId xmlns:a16="http://schemas.microsoft.com/office/drawing/2014/main" id="{89292814-04DC-A61F-C02E-42C38DA8B35A}"/>
                  </a:ext>
                </a:extLst>
              </p:cNvPr>
              <p:cNvSpPr>
                <a:spLocks/>
              </p:cNvSpPr>
              <p:nvPr/>
            </p:nvSpPr>
            <p:spPr bwMode="auto">
              <a:xfrm>
                <a:off x="9175675" y="5256178"/>
                <a:ext cx="184148" cy="146049"/>
              </a:xfrm>
              <a:custGeom>
                <a:avLst/>
                <a:gdLst>
                  <a:gd name="T0" fmla="*/ 364 w 364"/>
                  <a:gd name="T1" fmla="*/ 0 h 288"/>
                  <a:gd name="T2" fmla="*/ 108 w 364"/>
                  <a:gd name="T3" fmla="*/ 41 h 288"/>
                  <a:gd name="T4" fmla="*/ 23 w 364"/>
                  <a:gd name="T5" fmla="*/ 132 h 288"/>
                  <a:gd name="T6" fmla="*/ 0 w 364"/>
                  <a:gd name="T7" fmla="*/ 288 h 288"/>
                </a:gdLst>
                <a:ahLst/>
                <a:cxnLst>
                  <a:cxn ang="0">
                    <a:pos x="T0" y="T1"/>
                  </a:cxn>
                  <a:cxn ang="0">
                    <a:pos x="T2" y="T3"/>
                  </a:cxn>
                  <a:cxn ang="0">
                    <a:pos x="T4" y="T5"/>
                  </a:cxn>
                  <a:cxn ang="0">
                    <a:pos x="T6" y="T7"/>
                  </a:cxn>
                </a:cxnLst>
                <a:rect l="0" t="0" r="r" b="b"/>
                <a:pathLst>
                  <a:path w="364" h="288">
                    <a:moveTo>
                      <a:pt x="364" y="0"/>
                    </a:moveTo>
                    <a:lnTo>
                      <a:pt x="108" y="41"/>
                    </a:lnTo>
                    <a:cubicBezTo>
                      <a:pt x="63" y="48"/>
                      <a:pt x="28" y="86"/>
                      <a:pt x="23" y="132"/>
                    </a:cubicBezTo>
                    <a:lnTo>
                      <a:pt x="0" y="288"/>
                    </a:ln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8" name="Line 586">
                <a:extLst>
                  <a:ext uri="{FF2B5EF4-FFF2-40B4-BE49-F238E27FC236}">
                    <a16:creationId xmlns:a16="http://schemas.microsoft.com/office/drawing/2014/main" id="{B4AA9EAA-8F26-5B17-CEF8-7ADFE60FB240}"/>
                  </a:ext>
                </a:extLst>
              </p:cNvPr>
              <p:cNvSpPr>
                <a:spLocks noChangeShapeType="1"/>
              </p:cNvSpPr>
              <p:nvPr/>
            </p:nvSpPr>
            <p:spPr bwMode="auto">
              <a:xfrm>
                <a:off x="9439198" y="5087904"/>
                <a:ext cx="80963" cy="168274"/>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9" name="Line 587">
                <a:extLst>
                  <a:ext uri="{FF2B5EF4-FFF2-40B4-BE49-F238E27FC236}">
                    <a16:creationId xmlns:a16="http://schemas.microsoft.com/office/drawing/2014/main" id="{DA4C1DDE-1D3C-AD88-524B-44517CA6EEB8}"/>
                  </a:ext>
                </a:extLst>
              </p:cNvPr>
              <p:cNvSpPr>
                <a:spLocks noChangeShapeType="1"/>
              </p:cNvSpPr>
              <p:nvPr/>
            </p:nvSpPr>
            <p:spPr bwMode="auto">
              <a:xfrm flipV="1">
                <a:off x="9439198" y="5256180"/>
                <a:ext cx="80963" cy="146049"/>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0" name="Freeform 588">
                <a:extLst>
                  <a:ext uri="{FF2B5EF4-FFF2-40B4-BE49-F238E27FC236}">
                    <a16:creationId xmlns:a16="http://schemas.microsoft.com/office/drawing/2014/main" id="{43C8AE50-2F93-545D-A402-1F6791E30296}"/>
                  </a:ext>
                </a:extLst>
              </p:cNvPr>
              <p:cNvSpPr>
                <a:spLocks/>
              </p:cNvSpPr>
              <p:nvPr/>
            </p:nvSpPr>
            <p:spPr bwMode="auto">
              <a:xfrm>
                <a:off x="9299494" y="4930744"/>
                <a:ext cx="280985" cy="333372"/>
              </a:xfrm>
              <a:custGeom>
                <a:avLst/>
                <a:gdLst>
                  <a:gd name="T0" fmla="*/ 0 w 551"/>
                  <a:gd name="T1" fmla="*/ 656 h 656"/>
                  <a:gd name="T2" fmla="*/ 0 w 551"/>
                  <a:gd name="T3" fmla="*/ 284 h 656"/>
                  <a:gd name="T4" fmla="*/ 275 w 551"/>
                  <a:gd name="T5" fmla="*/ 0 h 656"/>
                  <a:gd name="T6" fmla="*/ 551 w 551"/>
                  <a:gd name="T7" fmla="*/ 284 h 656"/>
                  <a:gd name="T8" fmla="*/ 551 w 551"/>
                  <a:gd name="T9" fmla="*/ 655 h 656"/>
                </a:gdLst>
                <a:ahLst/>
                <a:cxnLst>
                  <a:cxn ang="0">
                    <a:pos x="T0" y="T1"/>
                  </a:cxn>
                  <a:cxn ang="0">
                    <a:pos x="T2" y="T3"/>
                  </a:cxn>
                  <a:cxn ang="0">
                    <a:pos x="T4" y="T5"/>
                  </a:cxn>
                  <a:cxn ang="0">
                    <a:pos x="T6" y="T7"/>
                  </a:cxn>
                  <a:cxn ang="0">
                    <a:pos x="T8" y="T9"/>
                  </a:cxn>
                </a:cxnLst>
                <a:rect l="0" t="0" r="r" b="b"/>
                <a:pathLst>
                  <a:path w="551" h="656">
                    <a:moveTo>
                      <a:pt x="0" y="656"/>
                    </a:moveTo>
                    <a:lnTo>
                      <a:pt x="0" y="284"/>
                    </a:lnTo>
                    <a:cubicBezTo>
                      <a:pt x="0" y="127"/>
                      <a:pt x="123" y="0"/>
                      <a:pt x="275" y="0"/>
                    </a:cubicBezTo>
                    <a:cubicBezTo>
                      <a:pt x="427" y="0"/>
                      <a:pt x="551" y="127"/>
                      <a:pt x="551" y="284"/>
                    </a:cubicBezTo>
                    <a:lnTo>
                      <a:pt x="551" y="655"/>
                    </a:ln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1" name="Freeform 589">
                <a:extLst>
                  <a:ext uri="{FF2B5EF4-FFF2-40B4-BE49-F238E27FC236}">
                    <a16:creationId xmlns:a16="http://schemas.microsoft.com/office/drawing/2014/main" id="{C6C87004-AF8C-1450-A646-E76534218D02}"/>
                  </a:ext>
                </a:extLst>
              </p:cNvPr>
              <p:cNvSpPr>
                <a:spLocks/>
              </p:cNvSpPr>
              <p:nvPr/>
            </p:nvSpPr>
            <p:spPr bwMode="auto">
              <a:xfrm>
                <a:off x="9345531" y="5083143"/>
                <a:ext cx="188912" cy="152399"/>
              </a:xfrm>
              <a:custGeom>
                <a:avLst/>
                <a:gdLst>
                  <a:gd name="T0" fmla="*/ 373 w 373"/>
                  <a:gd name="T1" fmla="*/ 0 h 301"/>
                  <a:gd name="T2" fmla="*/ 186 w 373"/>
                  <a:gd name="T3" fmla="*/ 301 h 301"/>
                  <a:gd name="T4" fmla="*/ 0 w 373"/>
                  <a:gd name="T5" fmla="*/ 0 h 301"/>
                </a:gdLst>
                <a:ahLst/>
                <a:cxnLst>
                  <a:cxn ang="0">
                    <a:pos x="T0" y="T1"/>
                  </a:cxn>
                  <a:cxn ang="0">
                    <a:pos x="T2" y="T3"/>
                  </a:cxn>
                  <a:cxn ang="0">
                    <a:pos x="T4" y="T5"/>
                  </a:cxn>
                </a:cxnLst>
                <a:rect l="0" t="0" r="r" b="b"/>
                <a:pathLst>
                  <a:path w="373" h="301">
                    <a:moveTo>
                      <a:pt x="373" y="0"/>
                    </a:moveTo>
                    <a:cubicBezTo>
                      <a:pt x="373" y="166"/>
                      <a:pt x="289" y="301"/>
                      <a:pt x="186" y="301"/>
                    </a:cubicBezTo>
                    <a:cubicBezTo>
                      <a:pt x="83" y="301"/>
                      <a:pt x="0" y="166"/>
                      <a:pt x="0" y="0"/>
                    </a:cubicBezTo>
                  </a:path>
                </a:pathLst>
              </a:custGeom>
              <a:solidFill>
                <a:schemeClr val="bg2"/>
              </a:solid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2" name="Freeform 590">
                <a:extLst>
                  <a:ext uri="{FF2B5EF4-FFF2-40B4-BE49-F238E27FC236}">
                    <a16:creationId xmlns:a16="http://schemas.microsoft.com/office/drawing/2014/main" id="{CB104335-C757-0040-C7D4-5A871814D507}"/>
                  </a:ext>
                </a:extLst>
              </p:cNvPr>
              <p:cNvSpPr>
                <a:spLocks/>
              </p:cNvSpPr>
              <p:nvPr/>
            </p:nvSpPr>
            <p:spPr bwMode="auto">
              <a:xfrm>
                <a:off x="9345531" y="5083143"/>
                <a:ext cx="188912" cy="152399"/>
              </a:xfrm>
              <a:custGeom>
                <a:avLst/>
                <a:gdLst>
                  <a:gd name="T0" fmla="*/ 373 w 373"/>
                  <a:gd name="T1" fmla="*/ 0 h 301"/>
                  <a:gd name="T2" fmla="*/ 186 w 373"/>
                  <a:gd name="T3" fmla="*/ 301 h 301"/>
                  <a:gd name="T4" fmla="*/ 0 w 373"/>
                  <a:gd name="T5" fmla="*/ 0 h 301"/>
                </a:gdLst>
                <a:ahLst/>
                <a:cxnLst>
                  <a:cxn ang="0">
                    <a:pos x="T0" y="T1"/>
                  </a:cxn>
                  <a:cxn ang="0">
                    <a:pos x="T2" y="T3"/>
                  </a:cxn>
                  <a:cxn ang="0">
                    <a:pos x="T4" y="T5"/>
                  </a:cxn>
                </a:cxnLst>
                <a:rect l="0" t="0" r="r" b="b"/>
                <a:pathLst>
                  <a:path w="373" h="301">
                    <a:moveTo>
                      <a:pt x="373" y="0"/>
                    </a:moveTo>
                    <a:cubicBezTo>
                      <a:pt x="373" y="166"/>
                      <a:pt x="289" y="301"/>
                      <a:pt x="186" y="301"/>
                    </a:cubicBezTo>
                    <a:cubicBezTo>
                      <a:pt x="83" y="301"/>
                      <a:pt x="0" y="166"/>
                      <a:pt x="0" y="0"/>
                    </a:cubicBez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3" name="Freeform 591">
                <a:extLst>
                  <a:ext uri="{FF2B5EF4-FFF2-40B4-BE49-F238E27FC236}">
                    <a16:creationId xmlns:a16="http://schemas.microsoft.com/office/drawing/2014/main" id="{C5D46BD2-6E81-B07C-CE2A-AED70815B045}"/>
                  </a:ext>
                </a:extLst>
              </p:cNvPr>
              <p:cNvSpPr>
                <a:spLocks/>
              </p:cNvSpPr>
              <p:nvPr/>
            </p:nvSpPr>
            <p:spPr bwMode="auto">
              <a:xfrm>
                <a:off x="9378868" y="5019643"/>
                <a:ext cx="155573" cy="68263"/>
              </a:xfrm>
              <a:custGeom>
                <a:avLst/>
                <a:gdLst>
                  <a:gd name="T0" fmla="*/ 307 w 307"/>
                  <a:gd name="T1" fmla="*/ 124 h 134"/>
                  <a:gd name="T2" fmla="*/ 232 w 307"/>
                  <a:gd name="T3" fmla="*/ 134 h 134"/>
                  <a:gd name="T4" fmla="*/ 0 w 307"/>
                  <a:gd name="T5" fmla="*/ 0 h 134"/>
                </a:gdLst>
                <a:ahLst/>
                <a:cxnLst>
                  <a:cxn ang="0">
                    <a:pos x="T0" y="T1"/>
                  </a:cxn>
                  <a:cxn ang="0">
                    <a:pos x="T2" y="T3"/>
                  </a:cxn>
                  <a:cxn ang="0">
                    <a:pos x="T4" y="T5"/>
                  </a:cxn>
                </a:cxnLst>
                <a:rect l="0" t="0" r="r" b="b"/>
                <a:pathLst>
                  <a:path w="307" h="134">
                    <a:moveTo>
                      <a:pt x="307" y="124"/>
                    </a:moveTo>
                    <a:cubicBezTo>
                      <a:pt x="283" y="131"/>
                      <a:pt x="258" y="134"/>
                      <a:pt x="232" y="134"/>
                    </a:cubicBezTo>
                    <a:cubicBezTo>
                      <a:pt x="126" y="134"/>
                      <a:pt x="35" y="79"/>
                      <a:pt x="0" y="0"/>
                    </a:cubicBez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4" name="Freeform 592">
                <a:extLst>
                  <a:ext uri="{FF2B5EF4-FFF2-40B4-BE49-F238E27FC236}">
                    <a16:creationId xmlns:a16="http://schemas.microsoft.com/office/drawing/2014/main" id="{DF9802F4-6540-F13F-D317-ED2E6E4D23C3}"/>
                  </a:ext>
                </a:extLst>
              </p:cNvPr>
              <p:cNvSpPr>
                <a:spLocks/>
              </p:cNvSpPr>
              <p:nvPr/>
            </p:nvSpPr>
            <p:spPr bwMode="auto">
              <a:xfrm>
                <a:off x="9520164" y="5256176"/>
                <a:ext cx="184149" cy="146049"/>
              </a:xfrm>
              <a:custGeom>
                <a:avLst/>
                <a:gdLst>
                  <a:gd name="T0" fmla="*/ 0 w 364"/>
                  <a:gd name="T1" fmla="*/ 0 h 288"/>
                  <a:gd name="T2" fmla="*/ 255 w 364"/>
                  <a:gd name="T3" fmla="*/ 41 h 288"/>
                  <a:gd name="T4" fmla="*/ 340 w 364"/>
                  <a:gd name="T5" fmla="*/ 132 h 288"/>
                  <a:gd name="T6" fmla="*/ 364 w 364"/>
                  <a:gd name="T7" fmla="*/ 288 h 288"/>
                </a:gdLst>
                <a:ahLst/>
                <a:cxnLst>
                  <a:cxn ang="0">
                    <a:pos x="T0" y="T1"/>
                  </a:cxn>
                  <a:cxn ang="0">
                    <a:pos x="T2" y="T3"/>
                  </a:cxn>
                  <a:cxn ang="0">
                    <a:pos x="T4" y="T5"/>
                  </a:cxn>
                  <a:cxn ang="0">
                    <a:pos x="T6" y="T7"/>
                  </a:cxn>
                </a:cxnLst>
                <a:rect l="0" t="0" r="r" b="b"/>
                <a:pathLst>
                  <a:path w="364" h="288">
                    <a:moveTo>
                      <a:pt x="0" y="0"/>
                    </a:moveTo>
                    <a:lnTo>
                      <a:pt x="255" y="41"/>
                    </a:lnTo>
                    <a:cubicBezTo>
                      <a:pt x="301" y="48"/>
                      <a:pt x="336" y="86"/>
                      <a:pt x="340" y="132"/>
                    </a:cubicBezTo>
                    <a:lnTo>
                      <a:pt x="364" y="288"/>
                    </a:ln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5" name="Freeform 593">
                <a:extLst>
                  <a:ext uri="{FF2B5EF4-FFF2-40B4-BE49-F238E27FC236}">
                    <a16:creationId xmlns:a16="http://schemas.microsoft.com/office/drawing/2014/main" id="{DE148F6B-39EC-FF57-9B41-C4DA5091FF6B}"/>
                  </a:ext>
                </a:extLst>
              </p:cNvPr>
              <p:cNvSpPr>
                <a:spLocks/>
              </p:cNvSpPr>
              <p:nvPr/>
            </p:nvSpPr>
            <p:spPr bwMode="auto">
              <a:xfrm>
                <a:off x="9343957" y="4883116"/>
                <a:ext cx="195262" cy="106362"/>
              </a:xfrm>
              <a:custGeom>
                <a:avLst/>
                <a:gdLst>
                  <a:gd name="T0" fmla="*/ 189 w 385"/>
                  <a:gd name="T1" fmla="*/ 132 h 212"/>
                  <a:gd name="T2" fmla="*/ 385 w 385"/>
                  <a:gd name="T3" fmla="*/ 212 h 212"/>
                  <a:gd name="T4" fmla="*/ 385 w 385"/>
                  <a:gd name="T5" fmla="*/ 81 h 212"/>
                  <a:gd name="T6" fmla="*/ 189 w 385"/>
                  <a:gd name="T7" fmla="*/ 0 h 212"/>
                  <a:gd name="T8" fmla="*/ 0 w 385"/>
                  <a:gd name="T9" fmla="*/ 75 h 212"/>
                  <a:gd name="T10" fmla="*/ 0 w 385"/>
                  <a:gd name="T11" fmla="*/ 206 h 212"/>
                  <a:gd name="T12" fmla="*/ 189 w 385"/>
                  <a:gd name="T13" fmla="*/ 132 h 212"/>
                </a:gdLst>
                <a:ahLst/>
                <a:cxnLst>
                  <a:cxn ang="0">
                    <a:pos x="T0" y="T1"/>
                  </a:cxn>
                  <a:cxn ang="0">
                    <a:pos x="T2" y="T3"/>
                  </a:cxn>
                  <a:cxn ang="0">
                    <a:pos x="T4" y="T5"/>
                  </a:cxn>
                  <a:cxn ang="0">
                    <a:pos x="T6" y="T7"/>
                  </a:cxn>
                  <a:cxn ang="0">
                    <a:pos x="T8" y="T9"/>
                  </a:cxn>
                  <a:cxn ang="0">
                    <a:pos x="T10" y="T11"/>
                  </a:cxn>
                  <a:cxn ang="0">
                    <a:pos x="T12" y="T13"/>
                  </a:cxn>
                </a:cxnLst>
                <a:rect l="0" t="0" r="r" b="b"/>
                <a:pathLst>
                  <a:path w="385" h="212">
                    <a:moveTo>
                      <a:pt x="189" y="132"/>
                    </a:moveTo>
                    <a:cubicBezTo>
                      <a:pt x="266" y="132"/>
                      <a:pt x="335" y="162"/>
                      <a:pt x="385" y="212"/>
                    </a:cubicBezTo>
                    <a:lnTo>
                      <a:pt x="385" y="81"/>
                    </a:lnTo>
                    <a:cubicBezTo>
                      <a:pt x="335" y="31"/>
                      <a:pt x="266" y="0"/>
                      <a:pt x="189" y="0"/>
                    </a:cubicBezTo>
                    <a:cubicBezTo>
                      <a:pt x="116" y="0"/>
                      <a:pt x="50" y="29"/>
                      <a:pt x="0" y="75"/>
                    </a:cubicBezTo>
                    <a:lnTo>
                      <a:pt x="0" y="206"/>
                    </a:lnTo>
                    <a:cubicBezTo>
                      <a:pt x="50" y="160"/>
                      <a:pt x="116" y="132"/>
                      <a:pt x="189" y="132"/>
                    </a:cubicBezTo>
                    <a:close/>
                  </a:path>
                </a:pathLst>
              </a:custGeom>
              <a:solidFill>
                <a:srgbClr val="FFFFFF"/>
              </a:solidFill>
              <a:ln w="19050">
                <a:solidFill>
                  <a:srgbClr val="0088CE"/>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6" name="Freeform 595">
                <a:extLst>
                  <a:ext uri="{FF2B5EF4-FFF2-40B4-BE49-F238E27FC236}">
                    <a16:creationId xmlns:a16="http://schemas.microsoft.com/office/drawing/2014/main" id="{59688A53-0906-CF67-A02F-ED73A69534DE}"/>
                  </a:ext>
                </a:extLst>
              </p:cNvPr>
              <p:cNvSpPr>
                <a:spLocks/>
              </p:cNvSpPr>
              <p:nvPr/>
            </p:nvSpPr>
            <p:spPr bwMode="auto">
              <a:xfrm>
                <a:off x="9343960" y="4883112"/>
                <a:ext cx="195262" cy="106362"/>
              </a:xfrm>
              <a:custGeom>
                <a:avLst/>
                <a:gdLst>
                  <a:gd name="T0" fmla="*/ 189 w 385"/>
                  <a:gd name="T1" fmla="*/ 132 h 212"/>
                  <a:gd name="T2" fmla="*/ 385 w 385"/>
                  <a:gd name="T3" fmla="*/ 212 h 212"/>
                  <a:gd name="T4" fmla="*/ 385 w 385"/>
                  <a:gd name="T5" fmla="*/ 81 h 212"/>
                  <a:gd name="T6" fmla="*/ 189 w 385"/>
                  <a:gd name="T7" fmla="*/ 0 h 212"/>
                  <a:gd name="T8" fmla="*/ 0 w 385"/>
                  <a:gd name="T9" fmla="*/ 75 h 212"/>
                  <a:gd name="T10" fmla="*/ 0 w 385"/>
                  <a:gd name="T11" fmla="*/ 206 h 212"/>
                  <a:gd name="T12" fmla="*/ 189 w 385"/>
                  <a:gd name="T13" fmla="*/ 132 h 212"/>
                </a:gdLst>
                <a:ahLst/>
                <a:cxnLst>
                  <a:cxn ang="0">
                    <a:pos x="T0" y="T1"/>
                  </a:cxn>
                  <a:cxn ang="0">
                    <a:pos x="T2" y="T3"/>
                  </a:cxn>
                  <a:cxn ang="0">
                    <a:pos x="T4" y="T5"/>
                  </a:cxn>
                  <a:cxn ang="0">
                    <a:pos x="T6" y="T7"/>
                  </a:cxn>
                  <a:cxn ang="0">
                    <a:pos x="T8" y="T9"/>
                  </a:cxn>
                  <a:cxn ang="0">
                    <a:pos x="T10" y="T11"/>
                  </a:cxn>
                  <a:cxn ang="0">
                    <a:pos x="T12" y="T13"/>
                  </a:cxn>
                </a:cxnLst>
                <a:rect l="0" t="0" r="r" b="b"/>
                <a:pathLst>
                  <a:path w="385" h="212">
                    <a:moveTo>
                      <a:pt x="189" y="132"/>
                    </a:moveTo>
                    <a:cubicBezTo>
                      <a:pt x="266" y="132"/>
                      <a:pt x="335" y="162"/>
                      <a:pt x="385" y="212"/>
                    </a:cubicBezTo>
                    <a:lnTo>
                      <a:pt x="385" y="81"/>
                    </a:lnTo>
                    <a:cubicBezTo>
                      <a:pt x="335" y="31"/>
                      <a:pt x="266" y="0"/>
                      <a:pt x="189" y="0"/>
                    </a:cubicBezTo>
                    <a:cubicBezTo>
                      <a:pt x="116" y="0"/>
                      <a:pt x="50" y="29"/>
                      <a:pt x="0" y="75"/>
                    </a:cubicBezTo>
                    <a:lnTo>
                      <a:pt x="0" y="206"/>
                    </a:lnTo>
                    <a:cubicBezTo>
                      <a:pt x="50" y="160"/>
                      <a:pt x="116" y="132"/>
                      <a:pt x="189" y="132"/>
                    </a:cubicBezTo>
                    <a:close/>
                  </a:path>
                </a:pathLst>
              </a:custGeom>
              <a:solidFill>
                <a:schemeClr val="bg2"/>
              </a:solid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7" name="Line 596">
                <a:extLst>
                  <a:ext uri="{FF2B5EF4-FFF2-40B4-BE49-F238E27FC236}">
                    <a16:creationId xmlns:a16="http://schemas.microsoft.com/office/drawing/2014/main" id="{B00D9788-3D4C-47F9-D381-E80ACC556875}"/>
                  </a:ext>
                </a:extLst>
              </p:cNvPr>
              <p:cNvSpPr>
                <a:spLocks noChangeShapeType="1"/>
              </p:cNvSpPr>
              <p:nvPr/>
            </p:nvSpPr>
            <p:spPr bwMode="auto">
              <a:xfrm>
                <a:off x="9664633" y="4914871"/>
                <a:ext cx="0" cy="109538"/>
              </a:xfrm>
              <a:prstGeom prst="line">
                <a:avLst/>
              </a:prstGeom>
              <a:noFill/>
              <a:ln w="19050" cap="rnd">
                <a:solidFill>
                  <a:srgbClr val="0088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8" name="Freeform 597">
                <a:extLst>
                  <a:ext uri="{FF2B5EF4-FFF2-40B4-BE49-F238E27FC236}">
                    <a16:creationId xmlns:a16="http://schemas.microsoft.com/office/drawing/2014/main" id="{ADB3E6EF-6F3C-66F3-BAEB-6BD374D44095}"/>
                  </a:ext>
                </a:extLst>
              </p:cNvPr>
              <p:cNvSpPr>
                <a:spLocks/>
              </p:cNvSpPr>
              <p:nvPr/>
            </p:nvSpPr>
            <p:spPr bwMode="auto">
              <a:xfrm>
                <a:off x="9636125" y="5024438"/>
                <a:ext cx="57150" cy="57150"/>
              </a:xfrm>
              <a:custGeom>
                <a:avLst/>
                <a:gdLst>
                  <a:gd name="T0" fmla="*/ 57 w 113"/>
                  <a:gd name="T1" fmla="*/ 0 h 113"/>
                  <a:gd name="T2" fmla="*/ 0 w 113"/>
                  <a:gd name="T3" fmla="*/ 56 h 113"/>
                  <a:gd name="T4" fmla="*/ 57 w 113"/>
                  <a:gd name="T5" fmla="*/ 113 h 113"/>
                  <a:gd name="T6" fmla="*/ 113 w 113"/>
                  <a:gd name="T7" fmla="*/ 56 h 113"/>
                </a:gdLst>
                <a:ahLst/>
                <a:cxnLst>
                  <a:cxn ang="0">
                    <a:pos x="T0" y="T1"/>
                  </a:cxn>
                  <a:cxn ang="0">
                    <a:pos x="T2" y="T3"/>
                  </a:cxn>
                  <a:cxn ang="0">
                    <a:pos x="T4" y="T5"/>
                  </a:cxn>
                  <a:cxn ang="0">
                    <a:pos x="T6" y="T7"/>
                  </a:cxn>
                </a:cxnLst>
                <a:rect l="0" t="0" r="r" b="b"/>
                <a:pathLst>
                  <a:path w="113" h="113">
                    <a:moveTo>
                      <a:pt x="57" y="0"/>
                    </a:moveTo>
                    <a:cubicBezTo>
                      <a:pt x="25" y="0"/>
                      <a:pt x="0" y="25"/>
                      <a:pt x="0" y="56"/>
                    </a:cubicBezTo>
                    <a:cubicBezTo>
                      <a:pt x="0" y="88"/>
                      <a:pt x="25" y="113"/>
                      <a:pt x="57" y="113"/>
                    </a:cubicBezTo>
                    <a:cubicBezTo>
                      <a:pt x="88" y="113"/>
                      <a:pt x="113" y="88"/>
                      <a:pt x="113" y="56"/>
                    </a:cubicBezTo>
                  </a:path>
                </a:pathLst>
              </a:custGeom>
              <a:noFill/>
              <a:ln w="19050" cap="rnd">
                <a:solidFill>
                  <a:srgbClr val="0088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88" name="Employee4" descr="{&quot;Key&quot;:&quot;POWER_USER_SHAPE_ICON&quot;,&quot;Value&quot;:&quot;POWER_USER_SHAPE_ICON_STYLE_1&quot;}">
              <a:extLst>
                <a:ext uri="{FF2B5EF4-FFF2-40B4-BE49-F238E27FC236}">
                  <a16:creationId xmlns:a16="http://schemas.microsoft.com/office/drawing/2014/main" id="{B465F4D7-2F7F-E8B0-C19D-A84F28EA147F}"/>
                </a:ext>
              </a:extLst>
            </p:cNvPr>
            <p:cNvGrpSpPr>
              <a:grpSpLocks noChangeAspect="1"/>
            </p:cNvGrpSpPr>
            <p:nvPr/>
          </p:nvGrpSpPr>
          <p:grpSpPr>
            <a:xfrm>
              <a:off x="4858174" y="5078021"/>
              <a:ext cx="503541" cy="543446"/>
              <a:chOff x="8900336" y="4220366"/>
              <a:chExt cx="581018" cy="627061"/>
            </a:xfrm>
            <a:noFill/>
          </p:grpSpPr>
          <p:sp>
            <p:nvSpPr>
              <p:cNvPr id="289" name="Line 2465">
                <a:extLst>
                  <a:ext uri="{FF2B5EF4-FFF2-40B4-BE49-F238E27FC236}">
                    <a16:creationId xmlns:a16="http://schemas.microsoft.com/office/drawing/2014/main" id="{9E1F3BBD-1D2F-E94C-3173-C88430F913CB}"/>
                  </a:ext>
                </a:extLst>
              </p:cNvPr>
              <p:cNvSpPr>
                <a:spLocks noChangeShapeType="1"/>
              </p:cNvSpPr>
              <p:nvPr/>
            </p:nvSpPr>
            <p:spPr bwMode="auto">
              <a:xfrm>
                <a:off x="9238114" y="4460075"/>
                <a:ext cx="14649" cy="33338"/>
              </a:xfrm>
              <a:prstGeom prst="line">
                <a:avLst/>
              </a:pr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0" name="Line 2466">
                <a:extLst>
                  <a:ext uri="{FF2B5EF4-FFF2-40B4-BE49-F238E27FC236}">
                    <a16:creationId xmlns:a16="http://schemas.microsoft.com/office/drawing/2014/main" id="{0242EC3A-1D93-8D8C-D99E-00767220E99A}"/>
                  </a:ext>
                </a:extLst>
              </p:cNvPr>
              <p:cNvSpPr>
                <a:spLocks noChangeShapeType="1"/>
              </p:cNvSpPr>
              <p:nvPr/>
            </p:nvSpPr>
            <p:spPr bwMode="auto">
              <a:xfrm flipV="1">
                <a:off x="9127350" y="4460075"/>
                <a:ext cx="14648" cy="33337"/>
              </a:xfrm>
              <a:prstGeom prst="line">
                <a:avLst/>
              </a:pr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1" name="Freeform 2467">
                <a:extLst>
                  <a:ext uri="{FF2B5EF4-FFF2-40B4-BE49-F238E27FC236}">
                    <a16:creationId xmlns:a16="http://schemas.microsoft.com/office/drawing/2014/main" id="{C5ECBBCC-03C2-709C-FF0C-247B3673A743}"/>
                  </a:ext>
                </a:extLst>
              </p:cNvPr>
              <p:cNvSpPr>
                <a:spLocks/>
              </p:cNvSpPr>
              <p:nvPr/>
            </p:nvSpPr>
            <p:spPr bwMode="auto">
              <a:xfrm>
                <a:off x="8900336" y="4493413"/>
                <a:ext cx="227014" cy="320674"/>
              </a:xfrm>
              <a:custGeom>
                <a:avLst/>
                <a:gdLst>
                  <a:gd name="T0" fmla="*/ 204 w 204"/>
                  <a:gd name="T1" fmla="*/ 0 h 286"/>
                  <a:gd name="T2" fmla="*/ 122 w 204"/>
                  <a:gd name="T3" fmla="*/ 8 h 286"/>
                  <a:gd name="T4" fmla="*/ 68 w 204"/>
                  <a:gd name="T5" fmla="*/ 48 h 286"/>
                  <a:gd name="T6" fmla="*/ 14 w 204"/>
                  <a:gd name="T7" fmla="*/ 189 h 286"/>
                  <a:gd name="T8" fmla="*/ 34 w 204"/>
                  <a:gd name="T9" fmla="*/ 264 h 286"/>
                  <a:gd name="T10" fmla="*/ 82 w 204"/>
                  <a:gd name="T11" fmla="*/ 286 h 286"/>
                </a:gdLst>
                <a:ahLst/>
                <a:cxnLst>
                  <a:cxn ang="0">
                    <a:pos x="T0" y="T1"/>
                  </a:cxn>
                  <a:cxn ang="0">
                    <a:pos x="T2" y="T3"/>
                  </a:cxn>
                  <a:cxn ang="0">
                    <a:pos x="T4" y="T5"/>
                  </a:cxn>
                  <a:cxn ang="0">
                    <a:pos x="T6" y="T7"/>
                  </a:cxn>
                  <a:cxn ang="0">
                    <a:pos x="T8" y="T9"/>
                  </a:cxn>
                  <a:cxn ang="0">
                    <a:pos x="T10" y="T11"/>
                  </a:cxn>
                </a:cxnLst>
                <a:rect l="0" t="0" r="r" b="b"/>
                <a:pathLst>
                  <a:path w="204" h="286">
                    <a:moveTo>
                      <a:pt x="204" y="0"/>
                    </a:moveTo>
                    <a:lnTo>
                      <a:pt x="122" y="8"/>
                    </a:lnTo>
                    <a:cubicBezTo>
                      <a:pt x="97" y="11"/>
                      <a:pt x="78" y="26"/>
                      <a:pt x="68" y="48"/>
                    </a:cubicBezTo>
                    <a:lnTo>
                      <a:pt x="14" y="189"/>
                    </a:lnTo>
                    <a:cubicBezTo>
                      <a:pt x="0" y="221"/>
                      <a:pt x="7" y="248"/>
                      <a:pt x="34" y="264"/>
                    </a:cubicBezTo>
                    <a:lnTo>
                      <a:pt x="82" y="286"/>
                    </a:lnTo>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2" name="Freeform 2468">
                <a:extLst>
                  <a:ext uri="{FF2B5EF4-FFF2-40B4-BE49-F238E27FC236}">
                    <a16:creationId xmlns:a16="http://schemas.microsoft.com/office/drawing/2014/main" id="{83A2DAC8-F85D-0C53-D100-D7CEEC450D65}"/>
                  </a:ext>
                </a:extLst>
              </p:cNvPr>
              <p:cNvSpPr>
                <a:spLocks/>
              </p:cNvSpPr>
              <p:nvPr/>
            </p:nvSpPr>
            <p:spPr bwMode="auto">
              <a:xfrm>
                <a:off x="9252754" y="4493413"/>
                <a:ext cx="228600" cy="320674"/>
              </a:xfrm>
              <a:custGeom>
                <a:avLst/>
                <a:gdLst>
                  <a:gd name="T0" fmla="*/ 0 w 205"/>
                  <a:gd name="T1" fmla="*/ 0 h 286"/>
                  <a:gd name="T2" fmla="*/ 83 w 205"/>
                  <a:gd name="T3" fmla="*/ 8 h 286"/>
                  <a:gd name="T4" fmla="*/ 137 w 205"/>
                  <a:gd name="T5" fmla="*/ 48 h 286"/>
                  <a:gd name="T6" fmla="*/ 190 w 205"/>
                  <a:gd name="T7" fmla="*/ 189 h 286"/>
                  <a:gd name="T8" fmla="*/ 171 w 205"/>
                  <a:gd name="T9" fmla="*/ 264 h 286"/>
                  <a:gd name="T10" fmla="*/ 122 w 205"/>
                  <a:gd name="T11" fmla="*/ 286 h 286"/>
                </a:gdLst>
                <a:ahLst/>
                <a:cxnLst>
                  <a:cxn ang="0">
                    <a:pos x="T0" y="T1"/>
                  </a:cxn>
                  <a:cxn ang="0">
                    <a:pos x="T2" y="T3"/>
                  </a:cxn>
                  <a:cxn ang="0">
                    <a:pos x="T4" y="T5"/>
                  </a:cxn>
                  <a:cxn ang="0">
                    <a:pos x="T6" y="T7"/>
                  </a:cxn>
                  <a:cxn ang="0">
                    <a:pos x="T8" y="T9"/>
                  </a:cxn>
                  <a:cxn ang="0">
                    <a:pos x="T10" y="T11"/>
                  </a:cxn>
                </a:cxnLst>
                <a:rect l="0" t="0" r="r" b="b"/>
                <a:pathLst>
                  <a:path w="205" h="286">
                    <a:moveTo>
                      <a:pt x="0" y="0"/>
                    </a:moveTo>
                    <a:lnTo>
                      <a:pt x="83" y="8"/>
                    </a:lnTo>
                    <a:cubicBezTo>
                      <a:pt x="108" y="10"/>
                      <a:pt x="127" y="26"/>
                      <a:pt x="137" y="48"/>
                    </a:cubicBezTo>
                    <a:lnTo>
                      <a:pt x="190" y="189"/>
                    </a:lnTo>
                    <a:cubicBezTo>
                      <a:pt x="205" y="221"/>
                      <a:pt x="197" y="248"/>
                      <a:pt x="171" y="264"/>
                    </a:cubicBezTo>
                    <a:lnTo>
                      <a:pt x="122" y="286"/>
                    </a:lnTo>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3" name="Line 2469">
                <a:extLst>
                  <a:ext uri="{FF2B5EF4-FFF2-40B4-BE49-F238E27FC236}">
                    <a16:creationId xmlns:a16="http://schemas.microsoft.com/office/drawing/2014/main" id="{1B2C9FE9-8B46-5B35-1859-CA28FC1CA862}"/>
                  </a:ext>
                </a:extLst>
              </p:cNvPr>
              <p:cNvSpPr>
                <a:spLocks noChangeShapeType="1"/>
              </p:cNvSpPr>
              <p:nvPr/>
            </p:nvSpPr>
            <p:spPr bwMode="auto">
              <a:xfrm>
                <a:off x="8919384" y="4847427"/>
                <a:ext cx="542925" cy="0"/>
              </a:xfrm>
              <a:prstGeom prst="line">
                <a:avLst/>
              </a:pr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4" name="Freeform 2470">
                <a:extLst>
                  <a:ext uri="{FF2B5EF4-FFF2-40B4-BE49-F238E27FC236}">
                    <a16:creationId xmlns:a16="http://schemas.microsoft.com/office/drawing/2014/main" id="{00F8DADD-72C6-6F36-504C-6CC33D8F1EDF}"/>
                  </a:ext>
                </a:extLst>
              </p:cNvPr>
              <p:cNvSpPr>
                <a:spLocks/>
              </p:cNvSpPr>
              <p:nvPr/>
            </p:nvSpPr>
            <p:spPr bwMode="auto">
              <a:xfrm>
                <a:off x="8997174" y="4575962"/>
                <a:ext cx="387351" cy="271463"/>
              </a:xfrm>
              <a:custGeom>
                <a:avLst/>
                <a:gdLst>
                  <a:gd name="T0" fmla="*/ 347 w 347"/>
                  <a:gd name="T1" fmla="*/ 244 h 244"/>
                  <a:gd name="T2" fmla="*/ 0 w 347"/>
                  <a:gd name="T3" fmla="*/ 244 h 244"/>
                  <a:gd name="T4" fmla="*/ 0 w 347"/>
                  <a:gd name="T5" fmla="*/ 28 h 244"/>
                  <a:gd name="T6" fmla="*/ 29 w 347"/>
                  <a:gd name="T7" fmla="*/ 0 h 244"/>
                  <a:gd name="T8" fmla="*/ 319 w 347"/>
                  <a:gd name="T9" fmla="*/ 0 h 244"/>
                  <a:gd name="T10" fmla="*/ 347 w 347"/>
                  <a:gd name="T11" fmla="*/ 28 h 244"/>
                  <a:gd name="T12" fmla="*/ 347 w 347"/>
                  <a:gd name="T13" fmla="*/ 244 h 244"/>
                </a:gdLst>
                <a:ahLst/>
                <a:cxnLst>
                  <a:cxn ang="0">
                    <a:pos x="T0" y="T1"/>
                  </a:cxn>
                  <a:cxn ang="0">
                    <a:pos x="T2" y="T3"/>
                  </a:cxn>
                  <a:cxn ang="0">
                    <a:pos x="T4" y="T5"/>
                  </a:cxn>
                  <a:cxn ang="0">
                    <a:pos x="T6" y="T7"/>
                  </a:cxn>
                  <a:cxn ang="0">
                    <a:pos x="T8" y="T9"/>
                  </a:cxn>
                  <a:cxn ang="0">
                    <a:pos x="T10" y="T11"/>
                  </a:cxn>
                  <a:cxn ang="0">
                    <a:pos x="T12" y="T13"/>
                  </a:cxn>
                </a:cxnLst>
                <a:rect l="0" t="0" r="r" b="b"/>
                <a:pathLst>
                  <a:path w="347" h="244">
                    <a:moveTo>
                      <a:pt x="347" y="244"/>
                    </a:moveTo>
                    <a:lnTo>
                      <a:pt x="0" y="244"/>
                    </a:lnTo>
                    <a:lnTo>
                      <a:pt x="0" y="28"/>
                    </a:lnTo>
                    <a:cubicBezTo>
                      <a:pt x="0" y="13"/>
                      <a:pt x="13" y="0"/>
                      <a:pt x="29" y="0"/>
                    </a:cubicBezTo>
                    <a:lnTo>
                      <a:pt x="319" y="0"/>
                    </a:lnTo>
                    <a:cubicBezTo>
                      <a:pt x="335" y="0"/>
                      <a:pt x="347" y="13"/>
                      <a:pt x="347" y="28"/>
                    </a:cubicBezTo>
                    <a:lnTo>
                      <a:pt x="347" y="244"/>
                    </a:lnTo>
                    <a:close/>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5" name="Freeform: Shape 663">
                <a:extLst>
                  <a:ext uri="{FF2B5EF4-FFF2-40B4-BE49-F238E27FC236}">
                    <a16:creationId xmlns:a16="http://schemas.microsoft.com/office/drawing/2014/main" id="{AE5CE34F-F707-C238-A136-F23948EB4FA8}"/>
                  </a:ext>
                </a:extLst>
              </p:cNvPr>
              <p:cNvSpPr>
                <a:spLocks/>
              </p:cNvSpPr>
              <p:nvPr/>
            </p:nvSpPr>
            <p:spPr bwMode="auto">
              <a:xfrm>
                <a:off x="9081300" y="4220366"/>
                <a:ext cx="219075" cy="255587"/>
              </a:xfrm>
              <a:custGeom>
                <a:avLst/>
                <a:gdLst>
                  <a:gd name="connsiteX0" fmla="*/ 109537 w 219075"/>
                  <a:gd name="connsiteY0" fmla="*/ 0 h 255587"/>
                  <a:gd name="connsiteX1" fmla="*/ 219075 w 219075"/>
                  <a:gd name="connsiteY1" fmla="*/ 114987 h 255587"/>
                  <a:gd name="connsiteX2" fmla="*/ 216840 w 219075"/>
                  <a:gd name="connsiteY2" fmla="*/ 147362 h 255587"/>
                  <a:gd name="connsiteX3" fmla="*/ 210783 w 219075"/>
                  <a:gd name="connsiteY3" fmla="*/ 159015 h 255587"/>
                  <a:gd name="connsiteX4" fmla="*/ 208522 w 219075"/>
                  <a:gd name="connsiteY4" fmla="*/ 164804 h 255587"/>
                  <a:gd name="connsiteX5" fmla="*/ 207555 w 219075"/>
                  <a:gd name="connsiteY5" fmla="*/ 165226 h 255587"/>
                  <a:gd name="connsiteX6" fmla="*/ 207339 w 219075"/>
                  <a:gd name="connsiteY6" fmla="*/ 165642 h 255587"/>
                  <a:gd name="connsiteX7" fmla="*/ 201897 w 219075"/>
                  <a:gd name="connsiteY7" fmla="*/ 167700 h 255587"/>
                  <a:gd name="connsiteX8" fmla="*/ 190284 w 219075"/>
                  <a:gd name="connsiteY8" fmla="*/ 172777 h 255587"/>
                  <a:gd name="connsiteX9" fmla="*/ 189194 w 219075"/>
                  <a:gd name="connsiteY9" fmla="*/ 172503 h 255587"/>
                  <a:gd name="connsiteX10" fmla="*/ 187779 w 219075"/>
                  <a:gd name="connsiteY10" fmla="*/ 173038 h 255587"/>
                  <a:gd name="connsiteX11" fmla="*/ 185661 w 219075"/>
                  <a:gd name="connsiteY11" fmla="*/ 172126 h 255587"/>
                  <a:gd name="connsiteX12" fmla="*/ 173682 w 219075"/>
                  <a:gd name="connsiteY12" fmla="*/ 205544 h 255587"/>
                  <a:gd name="connsiteX13" fmla="*/ 110094 w 219075"/>
                  <a:gd name="connsiteY13" fmla="*/ 255587 h 255587"/>
                  <a:gd name="connsiteX14" fmla="*/ 34360 w 219075"/>
                  <a:gd name="connsiteY14" fmla="*/ 171658 h 255587"/>
                  <a:gd name="connsiteX15" fmla="*/ 32108 w 219075"/>
                  <a:gd name="connsiteY15" fmla="*/ 172224 h 255587"/>
                  <a:gd name="connsiteX16" fmla="*/ 30179 w 219075"/>
                  <a:gd name="connsiteY16" fmla="*/ 173038 h 255587"/>
                  <a:gd name="connsiteX17" fmla="*/ 2235 w 219075"/>
                  <a:gd name="connsiteY17" fmla="*/ 147362 h 255587"/>
                  <a:gd name="connsiteX18" fmla="*/ 0 w 219075"/>
                  <a:gd name="connsiteY18" fmla="*/ 114987 h 255587"/>
                  <a:gd name="connsiteX19" fmla="*/ 109537 w 219075"/>
                  <a:gd name="connsiteY19" fmla="*/ 0 h 25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075" h="255587">
                    <a:moveTo>
                      <a:pt x="109537" y="0"/>
                    </a:moveTo>
                    <a:cubicBezTo>
                      <a:pt x="169895" y="0"/>
                      <a:pt x="219075" y="51353"/>
                      <a:pt x="219075" y="114987"/>
                    </a:cubicBezTo>
                    <a:cubicBezTo>
                      <a:pt x="219075" y="126151"/>
                      <a:pt x="217957" y="137314"/>
                      <a:pt x="216840" y="147362"/>
                    </a:cubicBezTo>
                    <a:lnTo>
                      <a:pt x="210783" y="159015"/>
                    </a:lnTo>
                    <a:lnTo>
                      <a:pt x="208522" y="164804"/>
                    </a:lnTo>
                    <a:lnTo>
                      <a:pt x="207555" y="165226"/>
                    </a:lnTo>
                    <a:lnTo>
                      <a:pt x="207339" y="165642"/>
                    </a:lnTo>
                    <a:lnTo>
                      <a:pt x="201897" y="167700"/>
                    </a:lnTo>
                    <a:lnTo>
                      <a:pt x="190284" y="172777"/>
                    </a:lnTo>
                    <a:lnTo>
                      <a:pt x="189194" y="172503"/>
                    </a:lnTo>
                    <a:lnTo>
                      <a:pt x="187779" y="173038"/>
                    </a:lnTo>
                    <a:lnTo>
                      <a:pt x="185661" y="172126"/>
                    </a:lnTo>
                    <a:lnTo>
                      <a:pt x="173682" y="205544"/>
                    </a:lnTo>
                    <a:cubicBezTo>
                      <a:pt x="158751" y="236074"/>
                      <a:pt x="135988" y="255587"/>
                      <a:pt x="110094" y="255587"/>
                    </a:cubicBezTo>
                    <a:cubicBezTo>
                      <a:pt x="75568" y="255587"/>
                      <a:pt x="46611" y="220896"/>
                      <a:pt x="34360" y="171658"/>
                    </a:cubicBezTo>
                    <a:lnTo>
                      <a:pt x="32108" y="172224"/>
                    </a:lnTo>
                    <a:lnTo>
                      <a:pt x="30179" y="173038"/>
                    </a:lnTo>
                    <a:cubicBezTo>
                      <a:pt x="15648" y="173038"/>
                      <a:pt x="3353" y="161875"/>
                      <a:pt x="2235" y="147362"/>
                    </a:cubicBezTo>
                    <a:cubicBezTo>
                      <a:pt x="0" y="137314"/>
                      <a:pt x="0" y="126151"/>
                      <a:pt x="0" y="114987"/>
                    </a:cubicBezTo>
                    <a:cubicBezTo>
                      <a:pt x="0" y="51353"/>
                      <a:pt x="49180" y="0"/>
                      <a:pt x="109537" y="0"/>
                    </a:cubicBezTo>
                    <a:close/>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6" name="Freeform 2473">
                <a:extLst>
                  <a:ext uri="{FF2B5EF4-FFF2-40B4-BE49-F238E27FC236}">
                    <a16:creationId xmlns:a16="http://schemas.microsoft.com/office/drawing/2014/main" id="{E77298BE-BCC2-D1D4-C9CC-388A9F892283}"/>
                  </a:ext>
                </a:extLst>
              </p:cNvPr>
              <p:cNvSpPr>
                <a:spLocks/>
              </p:cNvSpPr>
              <p:nvPr/>
            </p:nvSpPr>
            <p:spPr bwMode="auto">
              <a:xfrm>
                <a:off x="9084480" y="4339425"/>
                <a:ext cx="212725" cy="136525"/>
              </a:xfrm>
              <a:custGeom>
                <a:avLst/>
                <a:gdLst>
                  <a:gd name="T0" fmla="*/ 14 w 191"/>
                  <a:gd name="T1" fmla="*/ 2 h 122"/>
                  <a:gd name="T2" fmla="*/ 0 w 191"/>
                  <a:gd name="T3" fmla="*/ 24 h 122"/>
                  <a:gd name="T4" fmla="*/ 24 w 191"/>
                  <a:gd name="T5" fmla="*/ 48 h 122"/>
                  <a:gd name="T6" fmla="*/ 28 w 191"/>
                  <a:gd name="T7" fmla="*/ 47 h 122"/>
                  <a:gd name="T8" fmla="*/ 96 w 191"/>
                  <a:gd name="T9" fmla="*/ 122 h 122"/>
                  <a:gd name="T10" fmla="*/ 164 w 191"/>
                  <a:gd name="T11" fmla="*/ 47 h 122"/>
                  <a:gd name="T12" fmla="*/ 168 w 191"/>
                  <a:gd name="T13" fmla="*/ 48 h 122"/>
                  <a:gd name="T14" fmla="*/ 191 w 191"/>
                  <a:gd name="T15" fmla="*/ 24 h 122"/>
                  <a:gd name="T16" fmla="*/ 169 w 191"/>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22">
                    <a:moveTo>
                      <a:pt x="14" y="2"/>
                    </a:moveTo>
                    <a:cubicBezTo>
                      <a:pt x="6" y="6"/>
                      <a:pt x="0" y="14"/>
                      <a:pt x="0" y="24"/>
                    </a:cubicBezTo>
                    <a:cubicBezTo>
                      <a:pt x="0" y="37"/>
                      <a:pt x="11" y="48"/>
                      <a:pt x="24" y="48"/>
                    </a:cubicBezTo>
                    <a:cubicBezTo>
                      <a:pt x="25" y="48"/>
                      <a:pt x="27" y="47"/>
                      <a:pt x="28" y="47"/>
                    </a:cubicBezTo>
                    <a:cubicBezTo>
                      <a:pt x="39" y="91"/>
                      <a:pt x="65" y="122"/>
                      <a:pt x="96" y="122"/>
                    </a:cubicBezTo>
                    <a:cubicBezTo>
                      <a:pt x="127" y="122"/>
                      <a:pt x="153" y="91"/>
                      <a:pt x="164" y="47"/>
                    </a:cubicBezTo>
                    <a:cubicBezTo>
                      <a:pt x="165" y="47"/>
                      <a:pt x="166" y="48"/>
                      <a:pt x="168" y="48"/>
                    </a:cubicBezTo>
                    <a:cubicBezTo>
                      <a:pt x="181" y="48"/>
                      <a:pt x="191" y="37"/>
                      <a:pt x="191" y="24"/>
                    </a:cubicBezTo>
                    <a:cubicBezTo>
                      <a:pt x="191" y="11"/>
                      <a:pt x="181" y="1"/>
                      <a:pt x="169" y="0"/>
                    </a:cubicBezTo>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7" name="Freeform 2474">
                <a:extLst>
                  <a:ext uri="{FF2B5EF4-FFF2-40B4-BE49-F238E27FC236}">
                    <a16:creationId xmlns:a16="http://schemas.microsoft.com/office/drawing/2014/main" id="{D9AC8FCF-FA0E-9AB3-4CE7-EA229E469A82}"/>
                  </a:ext>
                </a:extLst>
              </p:cNvPr>
              <p:cNvSpPr>
                <a:spLocks/>
              </p:cNvSpPr>
              <p:nvPr/>
            </p:nvSpPr>
            <p:spPr bwMode="auto">
              <a:xfrm>
                <a:off x="9144795" y="4288631"/>
                <a:ext cx="127000" cy="55563"/>
              </a:xfrm>
              <a:custGeom>
                <a:avLst/>
                <a:gdLst>
                  <a:gd name="T0" fmla="*/ 114 w 114"/>
                  <a:gd name="T1" fmla="*/ 46 h 50"/>
                  <a:gd name="T2" fmla="*/ 86 w 114"/>
                  <a:gd name="T3" fmla="*/ 50 h 50"/>
                  <a:gd name="T4" fmla="*/ 0 w 114"/>
                  <a:gd name="T5" fmla="*/ 0 h 50"/>
                </a:gdLst>
                <a:ahLst/>
                <a:cxnLst>
                  <a:cxn ang="0">
                    <a:pos x="T0" y="T1"/>
                  </a:cxn>
                  <a:cxn ang="0">
                    <a:pos x="T2" y="T3"/>
                  </a:cxn>
                  <a:cxn ang="0">
                    <a:pos x="T4" y="T5"/>
                  </a:cxn>
                </a:cxnLst>
                <a:rect l="0" t="0" r="r" b="b"/>
                <a:pathLst>
                  <a:path w="114" h="50">
                    <a:moveTo>
                      <a:pt x="114" y="46"/>
                    </a:moveTo>
                    <a:cubicBezTo>
                      <a:pt x="105" y="49"/>
                      <a:pt x="96" y="50"/>
                      <a:pt x="86" y="50"/>
                    </a:cubicBezTo>
                    <a:cubicBezTo>
                      <a:pt x="46" y="50"/>
                      <a:pt x="13" y="29"/>
                      <a:pt x="0" y="0"/>
                    </a:cubicBezTo>
                  </a:path>
                </a:pathLst>
              </a:custGeom>
              <a:grpFill/>
              <a:ln w="19050" cap="rnd">
                <a:solidFill>
                  <a:srgbClr val="0088CE"/>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cxnSp>
        <p:nvCxnSpPr>
          <p:cNvPr id="427" name="Conector recto 426">
            <a:extLst>
              <a:ext uri="{FF2B5EF4-FFF2-40B4-BE49-F238E27FC236}">
                <a16:creationId xmlns:a16="http://schemas.microsoft.com/office/drawing/2014/main" id="{76E463C9-2932-B081-3881-F2E4A254CB70}"/>
              </a:ext>
            </a:extLst>
          </p:cNvPr>
          <p:cNvCxnSpPr>
            <a:cxnSpLocks/>
            <a:stCxn id="415" idx="6"/>
          </p:cNvCxnSpPr>
          <p:nvPr/>
        </p:nvCxnSpPr>
        <p:spPr>
          <a:xfrm>
            <a:off x="3846278" y="3832020"/>
            <a:ext cx="1008000" cy="0"/>
          </a:xfrm>
          <a:prstGeom prst="line">
            <a:avLst/>
          </a:prstGeom>
          <a:ln w="12700">
            <a:solidFill>
              <a:srgbClr val="0088CE"/>
            </a:solidFill>
          </a:ln>
        </p:spPr>
        <p:style>
          <a:lnRef idx="1">
            <a:schemeClr val="accent1"/>
          </a:lnRef>
          <a:fillRef idx="0">
            <a:schemeClr val="accent1"/>
          </a:fillRef>
          <a:effectRef idx="0">
            <a:schemeClr val="accent1"/>
          </a:effectRef>
          <a:fontRef idx="minor">
            <a:schemeClr val="tx1"/>
          </a:fontRef>
        </p:style>
      </p:cxnSp>
      <p:sp>
        <p:nvSpPr>
          <p:cNvPr id="433" name="Bocadillo: ovalado 432">
            <a:extLst>
              <a:ext uri="{FF2B5EF4-FFF2-40B4-BE49-F238E27FC236}">
                <a16:creationId xmlns:a16="http://schemas.microsoft.com/office/drawing/2014/main" id="{CDD35A99-F064-37D1-B5CB-44A6300723B7}"/>
              </a:ext>
            </a:extLst>
          </p:cNvPr>
          <p:cNvSpPr/>
          <p:nvPr/>
        </p:nvSpPr>
        <p:spPr>
          <a:xfrm>
            <a:off x="11308694" y="3357287"/>
            <a:ext cx="288000" cy="288000"/>
          </a:xfrm>
          <a:prstGeom prst="wedgeEllipseCallout">
            <a:avLst>
              <a:gd name="adj1" fmla="val -69340"/>
              <a:gd name="adj2" fmla="val 2234"/>
            </a:avLst>
          </a:prstGeom>
          <a:solidFill>
            <a:schemeClr val="accent6">
              <a:lumMod val="20000"/>
              <a:lumOff val="80000"/>
            </a:schemeClr>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E76C53"/>
                </a:solidFill>
                <a:effectLst/>
                <a:uLnTx/>
                <a:uFillTx/>
                <a:latin typeface="Arial"/>
                <a:ea typeface="+mn-ea"/>
                <a:cs typeface="+mn-cs"/>
              </a:rPr>
              <a:t>!</a:t>
            </a:r>
          </a:p>
        </p:txBody>
      </p:sp>
    </p:spTree>
    <p:extLst>
      <p:ext uri="{BB962C8B-B14F-4D97-AF65-F5344CB8AC3E}">
        <p14:creationId xmlns:p14="http://schemas.microsoft.com/office/powerpoint/2010/main" val="218014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dirty="0" err="1"/>
              <a:t>Opportunities</a:t>
            </a:r>
            <a:r>
              <a:rPr lang="fr-BE" dirty="0"/>
              <a:t> for </a:t>
            </a:r>
            <a:r>
              <a:rPr lang="fr-BE" dirty="0" err="1"/>
              <a:t>Students</a:t>
            </a:r>
            <a:endParaRPr lang="fr-BE" dirty="0"/>
          </a:p>
        </p:txBody>
      </p:sp>
      <p:sp>
        <p:nvSpPr>
          <p:cNvPr id="17" name="Trapezoid 16"/>
          <p:cNvSpPr/>
          <p:nvPr/>
        </p:nvSpPr>
        <p:spPr>
          <a:xfrm rot="5400000">
            <a:off x="-262468" y="2099734"/>
            <a:ext cx="4690534" cy="3268133"/>
          </a:xfrm>
          <a:prstGeom prst="trapezoid">
            <a:avLst/>
          </a:prstGeom>
          <a:solidFill>
            <a:srgbClr val="1EC08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a:p>
        </p:txBody>
      </p:sp>
      <p:sp>
        <p:nvSpPr>
          <p:cNvPr id="18" name="Trapezoid 17"/>
          <p:cNvSpPr/>
          <p:nvPr/>
        </p:nvSpPr>
        <p:spPr>
          <a:xfrm rot="5400000">
            <a:off x="2297323" y="2099734"/>
            <a:ext cx="4690534" cy="3268133"/>
          </a:xfrm>
          <a:prstGeom prst="trapezoid">
            <a:avLst/>
          </a:prstGeom>
          <a:solidFill>
            <a:srgbClr val="4BC5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dirty="0"/>
          </a:p>
        </p:txBody>
      </p:sp>
      <p:sp>
        <p:nvSpPr>
          <p:cNvPr id="19" name="Trapezoid 18"/>
          <p:cNvSpPr/>
          <p:nvPr/>
        </p:nvSpPr>
        <p:spPr>
          <a:xfrm rot="5400000">
            <a:off x="5035368" y="2099737"/>
            <a:ext cx="4690534" cy="3268133"/>
          </a:xfrm>
          <a:prstGeom prst="trapezoid">
            <a:avLst/>
          </a:prstGeom>
          <a:solidFill>
            <a:srgbClr val="0088C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dirty="0"/>
          </a:p>
        </p:txBody>
      </p:sp>
      <p:sp>
        <p:nvSpPr>
          <p:cNvPr id="20" name="Trapezoid 19"/>
          <p:cNvSpPr/>
          <p:nvPr/>
        </p:nvSpPr>
        <p:spPr>
          <a:xfrm rot="5400000">
            <a:off x="7773413" y="2099735"/>
            <a:ext cx="4690534" cy="3268133"/>
          </a:xfrm>
          <a:prstGeom prst="trapezoid">
            <a:avLst/>
          </a:prstGeom>
          <a:solidFill>
            <a:srgbClr val="034EA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dirty="0"/>
          </a:p>
        </p:txBody>
      </p:sp>
      <p:sp>
        <p:nvSpPr>
          <p:cNvPr id="21" name="Rectangle 20"/>
          <p:cNvSpPr/>
          <p:nvPr/>
        </p:nvSpPr>
        <p:spPr>
          <a:xfrm>
            <a:off x="581133" y="2764304"/>
            <a:ext cx="2267185" cy="1938992"/>
          </a:xfrm>
          <a:prstGeom prst="rect">
            <a:avLst/>
          </a:prstGeom>
        </p:spPr>
        <p:txBody>
          <a:bodyPr wrap="square">
            <a:spAutoFit/>
          </a:bodyPr>
          <a:lstStyle/>
          <a:p>
            <a:pPr lvl="0" algn="ctr"/>
            <a:r>
              <a:rPr lang="en-US" sz="2400" b="1" dirty="0">
                <a:solidFill>
                  <a:schemeClr val="bg1"/>
                </a:solidFill>
              </a:rPr>
              <a:t>High degree of expertise with a </a:t>
            </a:r>
            <a:r>
              <a:rPr lang="en-US" sz="2400" b="1" dirty="0" err="1">
                <a:solidFill>
                  <a:schemeClr val="bg1"/>
                </a:solidFill>
              </a:rPr>
              <a:t>specialisation</a:t>
            </a:r>
            <a:r>
              <a:rPr lang="en-US" sz="2400" b="1" dirty="0">
                <a:solidFill>
                  <a:schemeClr val="bg1"/>
                </a:solidFill>
              </a:rPr>
              <a:t> component </a:t>
            </a:r>
          </a:p>
        </p:txBody>
      </p:sp>
      <p:sp>
        <p:nvSpPr>
          <p:cNvPr id="22" name="Rectangle 21"/>
          <p:cNvSpPr/>
          <p:nvPr/>
        </p:nvSpPr>
        <p:spPr>
          <a:xfrm>
            <a:off x="3331912" y="2394972"/>
            <a:ext cx="2091267" cy="2677656"/>
          </a:xfrm>
          <a:prstGeom prst="rect">
            <a:avLst/>
          </a:prstGeom>
        </p:spPr>
        <p:txBody>
          <a:bodyPr wrap="square">
            <a:spAutoFit/>
          </a:bodyPr>
          <a:lstStyle/>
          <a:p>
            <a:pPr lvl="0" algn="ctr"/>
            <a:r>
              <a:rPr lang="en-US" sz="2400" b="1" dirty="0">
                <a:solidFill>
                  <a:schemeClr val="bg1"/>
                </a:solidFill>
              </a:rPr>
              <a:t>A unique mobility experience recognized by joint /multiple degree</a:t>
            </a:r>
          </a:p>
        </p:txBody>
      </p:sp>
      <p:sp>
        <p:nvSpPr>
          <p:cNvPr id="23" name="Rectangle 22"/>
          <p:cNvSpPr/>
          <p:nvPr/>
        </p:nvSpPr>
        <p:spPr>
          <a:xfrm>
            <a:off x="6069957" y="2579638"/>
            <a:ext cx="2091267" cy="2308324"/>
          </a:xfrm>
          <a:prstGeom prst="rect">
            <a:avLst/>
          </a:prstGeom>
        </p:spPr>
        <p:txBody>
          <a:bodyPr wrap="square">
            <a:spAutoFit/>
          </a:bodyPr>
          <a:lstStyle/>
          <a:p>
            <a:pPr lvl="0" algn="ctr"/>
            <a:r>
              <a:rPr lang="en-US" sz="2400" b="1" dirty="0">
                <a:solidFill>
                  <a:schemeClr val="bg1"/>
                </a:solidFill>
              </a:rPr>
              <a:t>Attractive EU scholarship for the best selected students</a:t>
            </a:r>
          </a:p>
        </p:txBody>
      </p:sp>
      <p:sp>
        <p:nvSpPr>
          <p:cNvPr id="24" name="Rectangle 23"/>
          <p:cNvSpPr/>
          <p:nvPr/>
        </p:nvSpPr>
        <p:spPr>
          <a:xfrm>
            <a:off x="9014702" y="2620755"/>
            <a:ext cx="2149612" cy="2308324"/>
          </a:xfrm>
          <a:prstGeom prst="rect">
            <a:avLst/>
          </a:prstGeom>
        </p:spPr>
        <p:txBody>
          <a:bodyPr wrap="square">
            <a:spAutoFit/>
          </a:bodyPr>
          <a:lstStyle/>
          <a:p>
            <a:pPr lvl="0" algn="ctr"/>
            <a:r>
              <a:rPr lang="en-US" sz="2400" b="1" dirty="0">
                <a:solidFill>
                  <a:schemeClr val="bg1"/>
                </a:solidFill>
              </a:rPr>
              <a:t>High employability through key competences and soft skills </a:t>
            </a:r>
          </a:p>
        </p:txBody>
      </p:sp>
    </p:spTree>
    <p:extLst>
      <p:ext uri="{BB962C8B-B14F-4D97-AF65-F5344CB8AC3E}">
        <p14:creationId xmlns:p14="http://schemas.microsoft.com/office/powerpoint/2010/main" val="388574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EMJM Funding Rules</a:t>
            </a:r>
          </a:p>
        </p:txBody>
      </p:sp>
      <p:grpSp>
        <p:nvGrpSpPr>
          <p:cNvPr id="12" name="Grupo 11">
            <a:extLst>
              <a:ext uri="{FF2B5EF4-FFF2-40B4-BE49-F238E27FC236}">
                <a16:creationId xmlns:a16="http://schemas.microsoft.com/office/drawing/2014/main" id="{EE2F0A26-F54A-117C-29FD-55EECC6154B5}"/>
              </a:ext>
            </a:extLst>
          </p:cNvPr>
          <p:cNvGrpSpPr/>
          <p:nvPr/>
        </p:nvGrpSpPr>
        <p:grpSpPr>
          <a:xfrm>
            <a:off x="970722" y="1865226"/>
            <a:ext cx="9692196" cy="3982964"/>
            <a:chOff x="537344" y="2241146"/>
            <a:chExt cx="9692196" cy="3982964"/>
          </a:xfrm>
        </p:grpSpPr>
        <p:sp>
          <p:nvSpPr>
            <p:cNvPr id="5" name="Rectángulo: esquinas redondeadas 4">
              <a:extLst>
                <a:ext uri="{FF2B5EF4-FFF2-40B4-BE49-F238E27FC236}">
                  <a16:creationId xmlns:a16="http://schemas.microsoft.com/office/drawing/2014/main" id="{2FA17F6C-CCFF-A014-8737-E9C8A6EB9112}"/>
                </a:ext>
              </a:extLst>
            </p:cNvPr>
            <p:cNvSpPr/>
            <p:nvPr/>
          </p:nvSpPr>
          <p:spPr>
            <a:xfrm>
              <a:off x="537344" y="2241146"/>
              <a:ext cx="9692196" cy="1336566"/>
            </a:xfrm>
            <a:prstGeom prst="roundRect">
              <a:avLst/>
            </a:prstGeom>
            <a:solidFill>
              <a:srgbClr val="EB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ángulo: esquinas redondeadas 5">
              <a:extLst>
                <a:ext uri="{FF2B5EF4-FFF2-40B4-BE49-F238E27FC236}">
                  <a16:creationId xmlns:a16="http://schemas.microsoft.com/office/drawing/2014/main" id="{AF48E75F-94FD-ADC5-23DE-B2B30DA6E936}"/>
                </a:ext>
              </a:extLst>
            </p:cNvPr>
            <p:cNvSpPr/>
            <p:nvPr/>
          </p:nvSpPr>
          <p:spPr>
            <a:xfrm>
              <a:off x="537344" y="3564345"/>
              <a:ext cx="9692196" cy="1336566"/>
            </a:xfrm>
            <a:prstGeom prst="roundRect">
              <a:avLst/>
            </a:prstGeom>
            <a:solidFill>
              <a:srgbClr val="C9E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ángulo: esquinas redondeadas 7">
              <a:extLst>
                <a:ext uri="{FF2B5EF4-FFF2-40B4-BE49-F238E27FC236}">
                  <a16:creationId xmlns:a16="http://schemas.microsoft.com/office/drawing/2014/main" id="{17320312-2FE6-415A-9EF5-A1A763C144BC}"/>
                </a:ext>
              </a:extLst>
            </p:cNvPr>
            <p:cNvSpPr/>
            <p:nvPr/>
          </p:nvSpPr>
          <p:spPr>
            <a:xfrm>
              <a:off x="537344" y="4887544"/>
              <a:ext cx="9692196" cy="1336566"/>
            </a:xfrm>
            <a:prstGeom prst="roundRect">
              <a:avLst/>
            </a:prstGeom>
            <a:solidFill>
              <a:srgbClr val="E3F7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ounded Rectangle 6"/>
            <p:cNvSpPr/>
            <p:nvPr/>
          </p:nvSpPr>
          <p:spPr>
            <a:xfrm>
              <a:off x="5975105" y="2367633"/>
              <a:ext cx="1893390" cy="822757"/>
            </a:xfrm>
            <a:prstGeom prst="round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EMJM</a:t>
              </a:r>
            </a:p>
          </p:txBody>
        </p:sp>
        <p:sp>
          <p:nvSpPr>
            <p:cNvPr id="16" name="Rectangle 15"/>
            <p:cNvSpPr/>
            <p:nvPr/>
          </p:nvSpPr>
          <p:spPr>
            <a:xfrm>
              <a:off x="5142908" y="4066046"/>
              <a:ext cx="811441"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FFFFFF"/>
                  </a:solidFill>
                  <a:effectLst/>
                  <a:uLnTx/>
                  <a:uFillTx/>
                  <a:latin typeface="Arial"/>
                  <a:ea typeface="+mn-ea"/>
                  <a:cs typeface="+mn-cs"/>
                </a:rPr>
                <a:t>HEIs</a:t>
              </a:r>
              <a:endParaRPr kumimoji="0" lang="en-GB" sz="2200" b="1"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p:cNvSpPr/>
            <p:nvPr/>
          </p:nvSpPr>
          <p:spPr>
            <a:xfrm>
              <a:off x="8230933" y="4066046"/>
              <a:ext cx="1394934"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FFFFFF"/>
                  </a:solidFill>
                  <a:effectLst/>
                  <a:uLnTx/>
                  <a:uFillTx/>
                  <a:latin typeface="Arial"/>
                  <a:ea typeface="+mn-ea"/>
                  <a:cs typeface="+mn-cs"/>
                </a:rPr>
                <a:t>Students</a:t>
              </a:r>
              <a:endParaRPr kumimoji="0" lang="en-GB" sz="220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Rounded Rectangle 6">
              <a:extLst>
                <a:ext uri="{FF2B5EF4-FFF2-40B4-BE49-F238E27FC236}">
                  <a16:creationId xmlns:a16="http://schemas.microsoft.com/office/drawing/2014/main" id="{0FB84505-FEEE-1F8D-6AB0-E394377E2545}"/>
                </a:ext>
              </a:extLst>
            </p:cNvPr>
            <p:cNvSpPr/>
            <p:nvPr/>
          </p:nvSpPr>
          <p:spPr>
            <a:xfrm>
              <a:off x="4081715" y="3851695"/>
              <a:ext cx="1893390" cy="82275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HEIs</a:t>
              </a:r>
            </a:p>
          </p:txBody>
        </p:sp>
        <p:sp>
          <p:nvSpPr>
            <p:cNvPr id="4" name="Rounded Rectangle 6">
              <a:extLst>
                <a:ext uri="{FF2B5EF4-FFF2-40B4-BE49-F238E27FC236}">
                  <a16:creationId xmlns:a16="http://schemas.microsoft.com/office/drawing/2014/main" id="{3B60F575-CDE6-FBE7-70A5-24CCB007F16A}"/>
                </a:ext>
              </a:extLst>
            </p:cNvPr>
            <p:cNvSpPr/>
            <p:nvPr/>
          </p:nvSpPr>
          <p:spPr>
            <a:xfrm>
              <a:off x="7868495" y="3835400"/>
              <a:ext cx="1893390" cy="82275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Students</a:t>
              </a:r>
            </a:p>
          </p:txBody>
        </p:sp>
        <p:sp>
          <p:nvSpPr>
            <p:cNvPr id="23" name="Rounded Rectangle 6">
              <a:extLst>
                <a:ext uri="{FF2B5EF4-FFF2-40B4-BE49-F238E27FC236}">
                  <a16:creationId xmlns:a16="http://schemas.microsoft.com/office/drawing/2014/main" id="{67CC9AC8-42C0-2403-C85C-7497F58C42DB}"/>
                </a:ext>
              </a:extLst>
            </p:cNvPr>
            <p:cNvSpPr/>
            <p:nvPr/>
          </p:nvSpPr>
          <p:spPr>
            <a:xfrm>
              <a:off x="7868495" y="5301274"/>
              <a:ext cx="1893390" cy="82275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Scholarships</a:t>
              </a:r>
            </a:p>
          </p:txBody>
        </p:sp>
        <p:sp>
          <p:nvSpPr>
            <p:cNvPr id="24" name="Rounded Rectangle 6">
              <a:extLst>
                <a:ext uri="{FF2B5EF4-FFF2-40B4-BE49-F238E27FC236}">
                  <a16:creationId xmlns:a16="http://schemas.microsoft.com/office/drawing/2014/main" id="{5F39F41B-E1DF-764F-108F-4D0E5C90D219}"/>
                </a:ext>
              </a:extLst>
            </p:cNvPr>
            <p:cNvSpPr/>
            <p:nvPr/>
          </p:nvSpPr>
          <p:spPr>
            <a:xfrm>
              <a:off x="5160932" y="5301274"/>
              <a:ext cx="1893390" cy="82275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Individual Needs</a:t>
              </a:r>
            </a:p>
          </p:txBody>
        </p:sp>
        <p:sp>
          <p:nvSpPr>
            <p:cNvPr id="25" name="Rounded Rectangle 6">
              <a:extLst>
                <a:ext uri="{FF2B5EF4-FFF2-40B4-BE49-F238E27FC236}">
                  <a16:creationId xmlns:a16="http://schemas.microsoft.com/office/drawing/2014/main" id="{E23454CB-74D1-B940-5CA7-4A049124CD85}"/>
                </a:ext>
              </a:extLst>
            </p:cNvPr>
            <p:cNvSpPr/>
            <p:nvPr/>
          </p:nvSpPr>
          <p:spPr>
            <a:xfrm>
              <a:off x="3093906" y="5301274"/>
              <a:ext cx="1893390" cy="82275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Institutional Cost</a:t>
              </a:r>
            </a:p>
          </p:txBody>
        </p:sp>
        <p:cxnSp>
          <p:nvCxnSpPr>
            <p:cNvPr id="29" name="Conector: angular 28">
              <a:extLst>
                <a:ext uri="{FF2B5EF4-FFF2-40B4-BE49-F238E27FC236}">
                  <a16:creationId xmlns:a16="http://schemas.microsoft.com/office/drawing/2014/main" id="{CC6DFACF-A1A4-05C0-BB34-2074715B038E}"/>
                </a:ext>
              </a:extLst>
            </p:cNvPr>
            <p:cNvCxnSpPr>
              <a:stCxn id="7" idx="2"/>
              <a:endCxn id="4" idx="0"/>
            </p:cNvCxnSpPr>
            <p:nvPr/>
          </p:nvCxnSpPr>
          <p:spPr>
            <a:xfrm rot="16200000" flipH="1">
              <a:off x="7545990" y="2566200"/>
              <a:ext cx="645010" cy="1893390"/>
            </a:xfrm>
            <a:prstGeom prst="bentConnector3">
              <a:avLst/>
            </a:prstGeom>
            <a:ln w="28575">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a:extLst>
                <a:ext uri="{FF2B5EF4-FFF2-40B4-BE49-F238E27FC236}">
                  <a16:creationId xmlns:a16="http://schemas.microsoft.com/office/drawing/2014/main" id="{115D985C-8D02-D2EF-814B-8C9920FF9323}"/>
                </a:ext>
              </a:extLst>
            </p:cNvPr>
            <p:cNvCxnSpPr>
              <a:stCxn id="7" idx="2"/>
              <a:endCxn id="2" idx="0"/>
            </p:cNvCxnSpPr>
            <p:nvPr/>
          </p:nvCxnSpPr>
          <p:spPr>
            <a:xfrm rot="5400000">
              <a:off x="5644453" y="2574347"/>
              <a:ext cx="661305" cy="1893390"/>
            </a:xfrm>
            <a:prstGeom prst="bentConnector3">
              <a:avLst/>
            </a:prstGeom>
            <a:ln w="28575">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35">
              <a:extLst>
                <a:ext uri="{FF2B5EF4-FFF2-40B4-BE49-F238E27FC236}">
                  <a16:creationId xmlns:a16="http://schemas.microsoft.com/office/drawing/2014/main" id="{66CB4E89-D0A7-7212-82A2-10A55AD78A10}"/>
                </a:ext>
              </a:extLst>
            </p:cNvPr>
            <p:cNvCxnSpPr>
              <a:cxnSpLocks/>
              <a:stCxn id="2" idx="2"/>
              <a:endCxn id="25" idx="0"/>
            </p:cNvCxnSpPr>
            <p:nvPr/>
          </p:nvCxnSpPr>
          <p:spPr>
            <a:xfrm rot="5400000">
              <a:off x="4221095" y="4493959"/>
              <a:ext cx="626822" cy="987809"/>
            </a:xfrm>
            <a:prstGeom prst="bentConnector3">
              <a:avLst>
                <a:gd name="adj1" fmla="val 50000"/>
              </a:avLst>
            </a:prstGeom>
            <a:ln w="28575">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a:extLst>
                <a:ext uri="{FF2B5EF4-FFF2-40B4-BE49-F238E27FC236}">
                  <a16:creationId xmlns:a16="http://schemas.microsoft.com/office/drawing/2014/main" id="{AECF2CE9-2DC6-5AE6-EEA5-1441C9742F61}"/>
                </a:ext>
              </a:extLst>
            </p:cNvPr>
            <p:cNvCxnSpPr>
              <a:cxnSpLocks/>
              <a:stCxn id="2" idx="2"/>
              <a:endCxn id="24" idx="0"/>
            </p:cNvCxnSpPr>
            <p:nvPr/>
          </p:nvCxnSpPr>
          <p:spPr>
            <a:xfrm rot="16200000" flipH="1">
              <a:off x="5254607" y="4448254"/>
              <a:ext cx="626822" cy="1079217"/>
            </a:xfrm>
            <a:prstGeom prst="bentConnector3">
              <a:avLst>
                <a:gd name="adj1" fmla="val 50000"/>
              </a:avLst>
            </a:prstGeom>
            <a:ln w="28575">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3DBCAB73-D74F-915C-0A01-88EBD7A76ABF}"/>
                </a:ext>
              </a:extLst>
            </p:cNvPr>
            <p:cNvCxnSpPr>
              <a:cxnSpLocks/>
              <a:stCxn id="4" idx="2"/>
              <a:endCxn id="23" idx="0"/>
            </p:cNvCxnSpPr>
            <p:nvPr/>
          </p:nvCxnSpPr>
          <p:spPr>
            <a:xfrm>
              <a:off x="8815190" y="4658157"/>
              <a:ext cx="0" cy="643117"/>
            </a:xfrm>
            <a:prstGeom prst="straightConnector1">
              <a:avLst/>
            </a:prstGeom>
            <a:ln w="28575">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Rectangle 7">
              <a:extLst>
                <a:ext uri="{FF2B5EF4-FFF2-40B4-BE49-F238E27FC236}">
                  <a16:creationId xmlns:a16="http://schemas.microsoft.com/office/drawing/2014/main" id="{30B59811-6B69-A9FC-20BA-A769CCC57AC0}"/>
                </a:ext>
              </a:extLst>
            </p:cNvPr>
            <p:cNvSpPr/>
            <p:nvPr/>
          </p:nvSpPr>
          <p:spPr>
            <a:xfrm>
              <a:off x="596340" y="2586264"/>
              <a:ext cx="2024783"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88CE"/>
                  </a:solidFill>
                  <a:effectLst/>
                  <a:uLnTx/>
                  <a:uFillTx/>
                  <a:latin typeface="Arial"/>
                  <a:ea typeface="+mn-ea"/>
                  <a:cs typeface="+mn-cs"/>
                </a:rPr>
                <a:t>1 simplified EU grant</a:t>
              </a:r>
            </a:p>
          </p:txBody>
        </p:sp>
        <p:sp>
          <p:nvSpPr>
            <p:cNvPr id="10" name="Rectangle 20">
              <a:extLst>
                <a:ext uri="{FF2B5EF4-FFF2-40B4-BE49-F238E27FC236}">
                  <a16:creationId xmlns:a16="http://schemas.microsoft.com/office/drawing/2014/main" id="{5F27DE40-C0A5-7A30-51EB-FB7574528479}"/>
                </a:ext>
              </a:extLst>
            </p:cNvPr>
            <p:cNvSpPr/>
            <p:nvPr/>
          </p:nvSpPr>
          <p:spPr>
            <a:xfrm>
              <a:off x="596340" y="4047962"/>
              <a:ext cx="2024783" cy="369332"/>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34EA2"/>
                  </a:solidFill>
                  <a:effectLst/>
                  <a:uLnTx/>
                  <a:uFillTx/>
                  <a:latin typeface="Arial"/>
                  <a:ea typeface="+mn-ea"/>
                  <a:cs typeface="+mn-cs"/>
                </a:rPr>
                <a:t>2 main targets</a:t>
              </a:r>
            </a:p>
          </p:txBody>
        </p:sp>
        <p:sp>
          <p:nvSpPr>
            <p:cNvPr id="11" name="Rectangle 21">
              <a:extLst>
                <a:ext uri="{FF2B5EF4-FFF2-40B4-BE49-F238E27FC236}">
                  <a16:creationId xmlns:a16="http://schemas.microsoft.com/office/drawing/2014/main" id="{B52330DF-B168-EAE5-F330-8D70A6FE6C92}"/>
                </a:ext>
              </a:extLst>
            </p:cNvPr>
            <p:cNvSpPr/>
            <p:nvPr/>
          </p:nvSpPr>
          <p:spPr>
            <a:xfrm>
              <a:off x="598114" y="5232662"/>
              <a:ext cx="1993978" cy="64633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E858B"/>
                  </a:solidFill>
                  <a:effectLst/>
                  <a:uLnTx/>
                  <a:uFillTx/>
                  <a:latin typeface="Arial"/>
                  <a:ea typeface="+mn-ea"/>
                  <a:cs typeface="+mn-cs"/>
                </a:rPr>
                <a:t>3 components: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E858B"/>
                  </a:solidFill>
                  <a:effectLst/>
                  <a:uLnTx/>
                  <a:uFillTx/>
                  <a:latin typeface="Arial"/>
                  <a:ea typeface="+mn-ea"/>
                  <a:cs typeface="+mn-cs"/>
                </a:rPr>
                <a:t>3 unit costs</a:t>
              </a:r>
            </a:p>
          </p:txBody>
        </p:sp>
      </p:grpSp>
      <p:cxnSp>
        <p:nvCxnSpPr>
          <p:cNvPr id="15" name="Conector: angular 14">
            <a:extLst>
              <a:ext uri="{FF2B5EF4-FFF2-40B4-BE49-F238E27FC236}">
                <a16:creationId xmlns:a16="http://schemas.microsoft.com/office/drawing/2014/main" id="{C3343904-0207-65C6-7D7F-158D4A34695B}"/>
              </a:ext>
            </a:extLst>
          </p:cNvPr>
          <p:cNvCxnSpPr>
            <a:cxnSpLocks/>
            <a:stCxn id="24" idx="3"/>
            <a:endCxn id="4" idx="1"/>
          </p:cNvCxnSpPr>
          <p:nvPr/>
        </p:nvCxnSpPr>
        <p:spPr>
          <a:xfrm flipV="1">
            <a:off x="7487700" y="3870859"/>
            <a:ext cx="814173" cy="1465874"/>
          </a:xfrm>
          <a:prstGeom prst="bentConnector3">
            <a:avLst>
              <a:gd name="adj1" fmla="val 43582"/>
            </a:avLst>
          </a:prstGeom>
          <a:ln w="28575">
            <a:solidFill>
              <a:schemeClr val="accent6">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764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97577" y="1667934"/>
            <a:ext cx="2736000" cy="491066"/>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60000"/>
                    <a:lumOff val="40000"/>
                  </a:srgbClr>
                </a:solidFill>
                <a:effectLst/>
                <a:uLnTx/>
                <a:uFillTx/>
                <a:latin typeface="Arial"/>
                <a:ea typeface="+mn-ea"/>
                <a:cs typeface="+mn-cs"/>
              </a:rPr>
              <a:t>INDIVIDUAL NEEDS</a:t>
            </a:r>
          </a:p>
        </p:txBody>
      </p:sp>
      <p:sp>
        <p:nvSpPr>
          <p:cNvPr id="7" name="Title 6"/>
          <p:cNvSpPr>
            <a:spLocks noGrp="1"/>
          </p:cNvSpPr>
          <p:nvPr>
            <p:ph type="title"/>
          </p:nvPr>
        </p:nvSpPr>
        <p:spPr/>
        <p:txBody>
          <a:bodyPr/>
          <a:lstStyle/>
          <a:p>
            <a:r>
              <a:rPr lang="en-GB" dirty="0"/>
              <a:t>EMJM Funding Rules</a:t>
            </a:r>
          </a:p>
        </p:txBody>
      </p:sp>
      <p:sp>
        <p:nvSpPr>
          <p:cNvPr id="5" name="Rounded Rectangle 1 - 1">
            <a:extLst>
              <a:ext uri="{FF2B5EF4-FFF2-40B4-BE49-F238E27FC236}">
                <a16:creationId xmlns:a16="http://schemas.microsoft.com/office/drawing/2014/main" id="{7863CDD9-6531-3D41-9B8D-D0C1A399389C}"/>
              </a:ext>
            </a:extLst>
          </p:cNvPr>
          <p:cNvSpPr/>
          <p:nvPr/>
        </p:nvSpPr>
        <p:spPr>
          <a:xfrm>
            <a:off x="883194" y="1667934"/>
            <a:ext cx="2736000" cy="491066"/>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INSTITUTIONAL COSTS</a:t>
            </a:r>
          </a:p>
        </p:txBody>
      </p:sp>
      <p:sp>
        <p:nvSpPr>
          <p:cNvPr id="6" name="Rounded Rectangle 1 - 2">
            <a:extLst>
              <a:ext uri="{FF2B5EF4-FFF2-40B4-BE49-F238E27FC236}">
                <a16:creationId xmlns:a16="http://schemas.microsoft.com/office/drawing/2014/main" id="{BC29CE46-5129-F532-2E6F-24CCEFD99D8B}"/>
              </a:ext>
            </a:extLst>
          </p:cNvPr>
          <p:cNvSpPr/>
          <p:nvPr/>
        </p:nvSpPr>
        <p:spPr>
          <a:xfrm>
            <a:off x="9326342" y="1667934"/>
            <a:ext cx="2736000" cy="491066"/>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60000"/>
                    <a:lumOff val="40000"/>
                  </a:srgbClr>
                </a:solidFill>
                <a:effectLst/>
                <a:uLnTx/>
                <a:uFillTx/>
                <a:latin typeface="Arial"/>
                <a:ea typeface="+mn-ea"/>
                <a:cs typeface="+mn-cs"/>
              </a:rPr>
              <a:t>ADDITIONAL FUNDS</a:t>
            </a:r>
          </a:p>
        </p:txBody>
      </p:sp>
      <p:sp>
        <p:nvSpPr>
          <p:cNvPr id="12" name="Rounded Rectangle 1 - 3">
            <a:extLst>
              <a:ext uri="{FF2B5EF4-FFF2-40B4-BE49-F238E27FC236}">
                <a16:creationId xmlns:a16="http://schemas.microsoft.com/office/drawing/2014/main" id="{B9572E60-49FD-13C0-0F2E-B6416C7B46AA}"/>
              </a:ext>
            </a:extLst>
          </p:cNvPr>
          <p:cNvSpPr/>
          <p:nvPr/>
        </p:nvSpPr>
        <p:spPr>
          <a:xfrm>
            <a:off x="6511960" y="1667934"/>
            <a:ext cx="2736000" cy="491066"/>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60000"/>
                    <a:lumOff val="40000"/>
                  </a:srgbClr>
                </a:solidFill>
                <a:effectLst/>
                <a:uLnTx/>
                <a:uFillTx/>
                <a:latin typeface="Arial"/>
                <a:ea typeface="+mn-ea"/>
                <a:cs typeface="+mn-cs"/>
              </a:rPr>
              <a:t>STUDENT SCHOLARSHIPS</a:t>
            </a:r>
          </a:p>
        </p:txBody>
      </p:sp>
      <p:sp>
        <p:nvSpPr>
          <p:cNvPr id="15" name="Rectángulo 14">
            <a:extLst>
              <a:ext uri="{FF2B5EF4-FFF2-40B4-BE49-F238E27FC236}">
                <a16:creationId xmlns:a16="http://schemas.microsoft.com/office/drawing/2014/main" id="{537F535B-AD26-4D0C-EDE3-F951645F7B26}"/>
              </a:ext>
            </a:extLst>
          </p:cNvPr>
          <p:cNvSpPr/>
          <p:nvPr/>
        </p:nvSpPr>
        <p:spPr>
          <a:xfrm>
            <a:off x="883194" y="2362476"/>
            <a:ext cx="11179148" cy="30790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
                <a:srgbClr val="4BC5DE"/>
              </a:buClr>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36" name="CuadroTexto 35">
            <a:extLst>
              <a:ext uri="{FF2B5EF4-FFF2-40B4-BE49-F238E27FC236}">
                <a16:creationId xmlns:a16="http://schemas.microsoft.com/office/drawing/2014/main" id="{EDF6062C-7A67-7FBF-81F3-0DD9A76B3D48}"/>
              </a:ext>
            </a:extLst>
          </p:cNvPr>
          <p:cNvSpPr txBox="1"/>
          <p:nvPr/>
        </p:nvSpPr>
        <p:spPr>
          <a:xfrm>
            <a:off x="883194" y="2363741"/>
            <a:ext cx="11179148" cy="307776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
                <a:srgbClr val="1E858B"/>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4D4D4D"/>
                </a:solidFill>
                <a:effectLst/>
                <a:uLnTx/>
                <a:uFillTx/>
                <a:latin typeface="Arial"/>
                <a:ea typeface="+mn-ea"/>
                <a:cs typeface="+mn-cs"/>
              </a:rPr>
              <a:t>Implementation costs </a:t>
            </a:r>
            <a:r>
              <a:rPr kumimoji="0" lang="en-GB" sz="1800" b="0" i="0" u="none" strike="noStrike" kern="1200" cap="none" spc="0" normalizeH="0" baseline="0" noProof="0" dirty="0">
                <a:ln>
                  <a:noFill/>
                </a:ln>
                <a:solidFill>
                  <a:srgbClr val="4D4D4D"/>
                </a:solidFill>
                <a:effectLst/>
                <a:uLnTx/>
                <a:uFillTx/>
                <a:latin typeface="Arial"/>
                <a:ea typeface="+mn-ea"/>
                <a:cs typeface="+mn-cs"/>
              </a:rPr>
              <a:t>of the study programme</a:t>
            </a:r>
          </a:p>
          <a:p>
            <a:pPr marL="285750" marR="0" lvl="0" indent="-285750" algn="l" defTabSz="914400" rtl="0" eaLnBrk="1" fontAlgn="auto" latinLnBrk="0" hangingPunct="1">
              <a:lnSpc>
                <a:spcPct val="100000"/>
              </a:lnSpc>
              <a:spcBef>
                <a:spcPts val="0"/>
              </a:spcBef>
              <a:spcAft>
                <a:spcPts val="1200"/>
              </a:spcAft>
              <a:buClr>
                <a:srgbClr val="1E858B"/>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4D4D4D"/>
                </a:solidFill>
                <a:effectLst/>
                <a:uLnTx/>
                <a:uFillTx/>
                <a:latin typeface="Arial"/>
                <a:ea typeface="+mn-ea"/>
                <a:cs typeface="+mn-cs"/>
              </a:rPr>
              <a:t>Unit cost </a:t>
            </a:r>
            <a:r>
              <a:rPr kumimoji="0" lang="en-GB" sz="1800" b="0" i="0" u="none" strike="noStrike" kern="1200" cap="none" spc="0" normalizeH="0" baseline="0" noProof="0" dirty="0">
                <a:ln>
                  <a:noFill/>
                </a:ln>
                <a:solidFill>
                  <a:srgbClr val="4D4D4D"/>
                </a:solidFill>
                <a:effectLst/>
                <a:uLnTx/>
                <a:uFillTx/>
                <a:latin typeface="Arial"/>
                <a:ea typeface="+mn-ea"/>
                <a:cs typeface="+mn-cs"/>
              </a:rPr>
              <a:t>per enrolled student of EUR 750/month</a:t>
            </a:r>
          </a:p>
          <a:p>
            <a:pPr marL="742950" marR="0" lvl="1" indent="-285750" algn="l" defTabSz="914400" rtl="0" eaLnBrk="1" fontAlgn="auto" latinLnBrk="0" hangingPunct="1">
              <a:lnSpc>
                <a:spcPct val="100000"/>
              </a:lnSpc>
              <a:spcBef>
                <a:spcPts val="0"/>
              </a:spcBef>
              <a:spcAft>
                <a:spcPts val="1200"/>
              </a:spcAft>
              <a:buClr>
                <a:srgbClr val="1E858B"/>
              </a:buClr>
              <a:buSzTx/>
              <a:buFont typeface="Courier New" panose="02070309020205020404" pitchFamily="49" charset="0"/>
              <a:buChar char="o"/>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How to calculate:  EUR 750 x n° of months  x  n° of enrolled students (cap of 100 enrolled students – but consortia are welcome to commit for higher numbers)</a:t>
            </a:r>
          </a:p>
          <a:p>
            <a:pPr marL="742950" marR="0" lvl="1" indent="-285750" algn="l" defTabSz="914400" rtl="0" eaLnBrk="1" fontAlgn="auto" latinLnBrk="0" hangingPunct="1">
              <a:lnSpc>
                <a:spcPct val="100000"/>
              </a:lnSpc>
              <a:spcBef>
                <a:spcPts val="0"/>
              </a:spcBef>
              <a:spcAft>
                <a:spcPts val="1200"/>
              </a:spcAft>
              <a:buClr>
                <a:srgbClr val="1E858B"/>
              </a:buClr>
              <a:buSzTx/>
              <a:buFont typeface="Courier New" panose="02070309020205020404" pitchFamily="49" charset="0"/>
              <a:buChar char="o"/>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Max. amount per project: </a:t>
            </a:r>
            <a:r>
              <a:rPr kumimoji="0" lang="en-GB" sz="1800" b="1" i="0" u="none" strike="noStrike" kern="1200" cap="none" spc="0" normalizeH="0" baseline="0" noProof="0" dirty="0">
                <a:ln>
                  <a:noFill/>
                </a:ln>
                <a:solidFill>
                  <a:srgbClr val="E76C53"/>
                </a:solidFill>
                <a:effectLst/>
                <a:uLnTx/>
                <a:uFillTx/>
                <a:latin typeface="Arial"/>
                <a:ea typeface="+mn-ea"/>
                <a:cs typeface="+mn-cs"/>
              </a:rPr>
              <a:t>EUR 1,800,000</a:t>
            </a:r>
          </a:p>
          <a:p>
            <a:pPr marL="285750" marR="0" lvl="0" indent="-285750" algn="l" defTabSz="914400" rtl="0" eaLnBrk="1" fontAlgn="auto" latinLnBrk="0" hangingPunct="1">
              <a:lnSpc>
                <a:spcPct val="100000"/>
              </a:lnSpc>
              <a:spcBef>
                <a:spcPts val="0"/>
              </a:spcBef>
              <a:spcAft>
                <a:spcPts val="1200"/>
              </a:spcAft>
              <a:buClr>
                <a:srgbClr val="1E858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Same unit cost for scholarship holders and non-scholarship holders</a:t>
            </a:r>
          </a:p>
          <a:p>
            <a:pPr marL="285750" marR="0" lvl="0" indent="-285750" algn="l" defTabSz="914400" rtl="0" eaLnBrk="1" fontAlgn="auto" latinLnBrk="0" hangingPunct="1">
              <a:lnSpc>
                <a:spcPct val="100000"/>
              </a:lnSpc>
              <a:spcBef>
                <a:spcPts val="0"/>
              </a:spcBef>
              <a:spcAft>
                <a:spcPts val="1200"/>
              </a:spcAft>
              <a:buClr>
                <a:srgbClr val="1E858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Same unit cost for students from EU Member States, third countries associated to the Programme and third countries not associated to the Programme </a:t>
            </a:r>
          </a:p>
        </p:txBody>
      </p:sp>
    </p:spTree>
    <p:extLst>
      <p:ext uri="{BB962C8B-B14F-4D97-AF65-F5344CB8AC3E}">
        <p14:creationId xmlns:p14="http://schemas.microsoft.com/office/powerpoint/2010/main" val="1790477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97577" y="1667934"/>
            <a:ext cx="2736000" cy="491066"/>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INDIVIDUAL NEEDS</a:t>
            </a:r>
          </a:p>
        </p:txBody>
      </p:sp>
      <p:sp>
        <p:nvSpPr>
          <p:cNvPr id="7" name="Title 6"/>
          <p:cNvSpPr>
            <a:spLocks noGrp="1"/>
          </p:cNvSpPr>
          <p:nvPr>
            <p:ph type="title"/>
          </p:nvPr>
        </p:nvSpPr>
        <p:spPr/>
        <p:txBody>
          <a:bodyPr/>
          <a:lstStyle/>
          <a:p>
            <a:r>
              <a:rPr lang="en-GB" dirty="0"/>
              <a:t>EMJM Funding Rules</a:t>
            </a:r>
          </a:p>
        </p:txBody>
      </p:sp>
      <p:sp>
        <p:nvSpPr>
          <p:cNvPr id="5" name="Rounded Rectangle 1 - 1">
            <a:extLst>
              <a:ext uri="{FF2B5EF4-FFF2-40B4-BE49-F238E27FC236}">
                <a16:creationId xmlns:a16="http://schemas.microsoft.com/office/drawing/2014/main" id="{7863CDD9-6531-3D41-9B8D-D0C1A399389C}"/>
              </a:ext>
            </a:extLst>
          </p:cNvPr>
          <p:cNvSpPr/>
          <p:nvPr/>
        </p:nvSpPr>
        <p:spPr>
          <a:xfrm>
            <a:off x="883194" y="1667934"/>
            <a:ext cx="2736000" cy="491066"/>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60000"/>
                    <a:lumOff val="40000"/>
                  </a:srgbClr>
                </a:solidFill>
                <a:effectLst/>
                <a:uLnTx/>
                <a:uFillTx/>
                <a:latin typeface="Arial"/>
                <a:ea typeface="+mn-ea"/>
                <a:cs typeface="+mn-cs"/>
              </a:rPr>
              <a:t>INSTITUTIONAL COSTS</a:t>
            </a:r>
          </a:p>
        </p:txBody>
      </p:sp>
      <p:sp>
        <p:nvSpPr>
          <p:cNvPr id="6" name="Rounded Rectangle 1 - 2">
            <a:extLst>
              <a:ext uri="{FF2B5EF4-FFF2-40B4-BE49-F238E27FC236}">
                <a16:creationId xmlns:a16="http://schemas.microsoft.com/office/drawing/2014/main" id="{BC29CE46-5129-F532-2E6F-24CCEFD99D8B}"/>
              </a:ext>
            </a:extLst>
          </p:cNvPr>
          <p:cNvSpPr/>
          <p:nvPr/>
        </p:nvSpPr>
        <p:spPr>
          <a:xfrm>
            <a:off x="9326342" y="1667934"/>
            <a:ext cx="2736000" cy="491066"/>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60000"/>
                    <a:lumOff val="40000"/>
                  </a:srgbClr>
                </a:solidFill>
                <a:effectLst/>
                <a:uLnTx/>
                <a:uFillTx/>
                <a:latin typeface="Arial"/>
                <a:ea typeface="+mn-ea"/>
                <a:cs typeface="+mn-cs"/>
              </a:rPr>
              <a:t>ADDITIONAL FUNDS</a:t>
            </a:r>
          </a:p>
        </p:txBody>
      </p:sp>
      <p:sp>
        <p:nvSpPr>
          <p:cNvPr id="12" name="Rounded Rectangle 1 - 3">
            <a:extLst>
              <a:ext uri="{FF2B5EF4-FFF2-40B4-BE49-F238E27FC236}">
                <a16:creationId xmlns:a16="http://schemas.microsoft.com/office/drawing/2014/main" id="{B9572E60-49FD-13C0-0F2E-B6416C7B46AA}"/>
              </a:ext>
            </a:extLst>
          </p:cNvPr>
          <p:cNvSpPr/>
          <p:nvPr/>
        </p:nvSpPr>
        <p:spPr>
          <a:xfrm>
            <a:off x="6511960" y="1667934"/>
            <a:ext cx="2736000" cy="491066"/>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60000"/>
                    <a:lumOff val="40000"/>
                  </a:srgbClr>
                </a:solidFill>
                <a:effectLst/>
                <a:uLnTx/>
                <a:uFillTx/>
                <a:latin typeface="Arial"/>
                <a:ea typeface="+mn-ea"/>
                <a:cs typeface="+mn-cs"/>
              </a:rPr>
              <a:t>STUDENT SCHOLARSHIPS</a:t>
            </a:r>
          </a:p>
        </p:txBody>
      </p:sp>
      <p:sp>
        <p:nvSpPr>
          <p:cNvPr id="14" name="Rectángulo 13">
            <a:extLst>
              <a:ext uri="{FF2B5EF4-FFF2-40B4-BE49-F238E27FC236}">
                <a16:creationId xmlns:a16="http://schemas.microsoft.com/office/drawing/2014/main" id="{EDDE1677-D1DA-552C-93AC-5D482F30767B}"/>
              </a:ext>
            </a:extLst>
          </p:cNvPr>
          <p:cNvSpPr/>
          <p:nvPr/>
        </p:nvSpPr>
        <p:spPr>
          <a:xfrm>
            <a:off x="883194" y="2651502"/>
            <a:ext cx="11179148" cy="14137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
                <a:srgbClr val="4BC5DE"/>
              </a:buClr>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13" name="Rounded Rectangle 1 - 1">
            <a:extLst>
              <a:ext uri="{FF2B5EF4-FFF2-40B4-BE49-F238E27FC236}">
                <a16:creationId xmlns:a16="http://schemas.microsoft.com/office/drawing/2014/main" id="{27FCCEB0-2FFD-5C28-CC3C-A8CF6509467E}"/>
              </a:ext>
            </a:extLst>
          </p:cNvPr>
          <p:cNvSpPr/>
          <p:nvPr/>
        </p:nvSpPr>
        <p:spPr>
          <a:xfrm>
            <a:off x="883194" y="2463239"/>
            <a:ext cx="3863315" cy="390302"/>
          </a:xfrm>
          <a:prstGeom prst="homePlate">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AT STUDENT LEVEL</a:t>
            </a:r>
          </a:p>
        </p:txBody>
      </p:sp>
      <p:sp>
        <p:nvSpPr>
          <p:cNvPr id="3" name="Elipse 2">
            <a:extLst>
              <a:ext uri="{FF2B5EF4-FFF2-40B4-BE49-F238E27FC236}">
                <a16:creationId xmlns:a16="http://schemas.microsoft.com/office/drawing/2014/main" id="{E5768E9F-02CE-9AC2-24E2-2F133E0AA541}"/>
              </a:ext>
            </a:extLst>
          </p:cNvPr>
          <p:cNvSpPr/>
          <p:nvPr/>
        </p:nvSpPr>
        <p:spPr>
          <a:xfrm>
            <a:off x="970722" y="2334390"/>
            <a:ext cx="648000" cy="648000"/>
          </a:xfrm>
          <a:prstGeom prst="ellipse">
            <a:avLst/>
          </a:prstGeom>
          <a:solidFill>
            <a:schemeClr val="bg1"/>
          </a:solidFill>
          <a:ln w="28575">
            <a:solidFill>
              <a:schemeClr val="accent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 name="Student2" descr="{&quot;Key&quot;:&quot;POWER_USER_SHAPE_ICON&quot;,&quot;Value&quot;:&quot;POWER_USER_SHAPE_ICON_STYLE_1&quot;}">
            <a:extLst>
              <a:ext uri="{FF2B5EF4-FFF2-40B4-BE49-F238E27FC236}">
                <a16:creationId xmlns:a16="http://schemas.microsoft.com/office/drawing/2014/main" id="{7F180828-5547-3FA3-8B07-F1D85B30969D}"/>
              </a:ext>
            </a:extLst>
          </p:cNvPr>
          <p:cNvGrpSpPr>
            <a:grpSpLocks noChangeAspect="1"/>
          </p:cNvGrpSpPr>
          <p:nvPr/>
        </p:nvGrpSpPr>
        <p:grpSpPr>
          <a:xfrm>
            <a:off x="1118132" y="2468018"/>
            <a:ext cx="353180" cy="390302"/>
            <a:chOff x="9175751" y="4818063"/>
            <a:chExt cx="528637" cy="584200"/>
          </a:xfrm>
          <a:solidFill>
            <a:schemeClr val="bg1"/>
          </a:solidFill>
        </p:grpSpPr>
        <p:sp>
          <p:nvSpPr>
            <p:cNvPr id="8" name="Freeform 580">
              <a:extLst>
                <a:ext uri="{FF2B5EF4-FFF2-40B4-BE49-F238E27FC236}">
                  <a16:creationId xmlns:a16="http://schemas.microsoft.com/office/drawing/2014/main" id="{58184D05-B6EB-89D1-8434-FF3F1E27DD28}"/>
                </a:ext>
              </a:extLst>
            </p:cNvPr>
            <p:cNvSpPr>
              <a:spLocks/>
            </p:cNvSpPr>
            <p:nvPr/>
          </p:nvSpPr>
          <p:spPr bwMode="auto">
            <a:xfrm>
              <a:off x="9218613" y="4818063"/>
              <a:ext cx="446088" cy="96838"/>
            </a:xfrm>
            <a:custGeom>
              <a:avLst/>
              <a:gdLst>
                <a:gd name="T0" fmla="*/ 0 w 880"/>
                <a:gd name="T1" fmla="*/ 190 h 190"/>
                <a:gd name="T2" fmla="*/ 440 w 880"/>
                <a:gd name="T3" fmla="*/ 0 h 190"/>
                <a:gd name="T4" fmla="*/ 880 w 880"/>
                <a:gd name="T5" fmla="*/ 190 h 190"/>
              </a:gdLst>
              <a:ahLst/>
              <a:cxnLst>
                <a:cxn ang="0">
                  <a:pos x="T0" y="T1"/>
                </a:cxn>
                <a:cxn ang="0">
                  <a:pos x="T2" y="T3"/>
                </a:cxn>
                <a:cxn ang="0">
                  <a:pos x="T4" y="T5"/>
                </a:cxn>
              </a:cxnLst>
              <a:rect l="0" t="0" r="r" b="b"/>
              <a:pathLst>
                <a:path w="880" h="190">
                  <a:moveTo>
                    <a:pt x="0" y="190"/>
                  </a:moveTo>
                  <a:lnTo>
                    <a:pt x="440" y="0"/>
                  </a:lnTo>
                  <a:lnTo>
                    <a:pt x="880" y="190"/>
                  </a:lnTo>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Line 581">
              <a:extLst>
                <a:ext uri="{FF2B5EF4-FFF2-40B4-BE49-F238E27FC236}">
                  <a16:creationId xmlns:a16="http://schemas.microsoft.com/office/drawing/2014/main" id="{A5630989-392E-1D43-3BE5-794DBF751A79}"/>
                </a:ext>
              </a:extLst>
            </p:cNvPr>
            <p:cNvSpPr>
              <a:spLocks noChangeShapeType="1"/>
            </p:cNvSpPr>
            <p:nvPr/>
          </p:nvSpPr>
          <p:spPr bwMode="auto">
            <a:xfrm flipH="1" flipV="1">
              <a:off x="9218613" y="4914900"/>
              <a:ext cx="119063" cy="41275"/>
            </a:xfrm>
            <a:prstGeom prst="line">
              <a:avLst/>
            </a:pr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Line 582">
              <a:extLst>
                <a:ext uri="{FF2B5EF4-FFF2-40B4-BE49-F238E27FC236}">
                  <a16:creationId xmlns:a16="http://schemas.microsoft.com/office/drawing/2014/main" id="{95B398DF-A765-33AC-35DB-4C2DCFF6F8BC}"/>
                </a:ext>
              </a:extLst>
            </p:cNvPr>
            <p:cNvSpPr>
              <a:spLocks noChangeShapeType="1"/>
            </p:cNvSpPr>
            <p:nvPr/>
          </p:nvSpPr>
          <p:spPr bwMode="auto">
            <a:xfrm flipH="1">
              <a:off x="9545638" y="4914900"/>
              <a:ext cx="119063" cy="41275"/>
            </a:xfrm>
            <a:prstGeom prst="line">
              <a:avLst/>
            </a:pr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Line 583">
              <a:extLst>
                <a:ext uri="{FF2B5EF4-FFF2-40B4-BE49-F238E27FC236}">
                  <a16:creationId xmlns:a16="http://schemas.microsoft.com/office/drawing/2014/main" id="{1A5C2CED-E545-2DD2-4D22-DCA88B97AFC4}"/>
                </a:ext>
              </a:extLst>
            </p:cNvPr>
            <p:cNvSpPr>
              <a:spLocks noChangeShapeType="1"/>
            </p:cNvSpPr>
            <p:nvPr/>
          </p:nvSpPr>
          <p:spPr bwMode="auto">
            <a:xfrm flipH="1">
              <a:off x="9359901" y="5087938"/>
              <a:ext cx="79375" cy="168275"/>
            </a:xfrm>
            <a:prstGeom prst="line">
              <a:avLst/>
            </a:pr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Line 584">
              <a:extLst>
                <a:ext uri="{FF2B5EF4-FFF2-40B4-BE49-F238E27FC236}">
                  <a16:creationId xmlns:a16="http://schemas.microsoft.com/office/drawing/2014/main" id="{0A5FF061-AFEE-A89E-4585-86421A50DA93}"/>
                </a:ext>
              </a:extLst>
            </p:cNvPr>
            <p:cNvSpPr>
              <a:spLocks noChangeShapeType="1"/>
            </p:cNvSpPr>
            <p:nvPr/>
          </p:nvSpPr>
          <p:spPr bwMode="auto">
            <a:xfrm flipH="1" flipV="1">
              <a:off x="9359901" y="5256213"/>
              <a:ext cx="79375" cy="146050"/>
            </a:xfrm>
            <a:prstGeom prst="line">
              <a:avLst/>
            </a:pr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585">
              <a:extLst>
                <a:ext uri="{FF2B5EF4-FFF2-40B4-BE49-F238E27FC236}">
                  <a16:creationId xmlns:a16="http://schemas.microsoft.com/office/drawing/2014/main" id="{285C0E93-4619-57C8-78D1-B942230063AB}"/>
                </a:ext>
              </a:extLst>
            </p:cNvPr>
            <p:cNvSpPr>
              <a:spLocks/>
            </p:cNvSpPr>
            <p:nvPr/>
          </p:nvSpPr>
          <p:spPr bwMode="auto">
            <a:xfrm>
              <a:off x="9175751" y="5256213"/>
              <a:ext cx="184150" cy="146050"/>
            </a:xfrm>
            <a:custGeom>
              <a:avLst/>
              <a:gdLst>
                <a:gd name="T0" fmla="*/ 364 w 364"/>
                <a:gd name="T1" fmla="*/ 0 h 288"/>
                <a:gd name="T2" fmla="*/ 108 w 364"/>
                <a:gd name="T3" fmla="*/ 41 h 288"/>
                <a:gd name="T4" fmla="*/ 23 w 364"/>
                <a:gd name="T5" fmla="*/ 132 h 288"/>
                <a:gd name="T6" fmla="*/ 0 w 364"/>
                <a:gd name="T7" fmla="*/ 288 h 288"/>
              </a:gdLst>
              <a:ahLst/>
              <a:cxnLst>
                <a:cxn ang="0">
                  <a:pos x="T0" y="T1"/>
                </a:cxn>
                <a:cxn ang="0">
                  <a:pos x="T2" y="T3"/>
                </a:cxn>
                <a:cxn ang="0">
                  <a:pos x="T4" y="T5"/>
                </a:cxn>
                <a:cxn ang="0">
                  <a:pos x="T6" y="T7"/>
                </a:cxn>
              </a:cxnLst>
              <a:rect l="0" t="0" r="r" b="b"/>
              <a:pathLst>
                <a:path w="364" h="288">
                  <a:moveTo>
                    <a:pt x="364" y="0"/>
                  </a:moveTo>
                  <a:lnTo>
                    <a:pt x="108" y="41"/>
                  </a:lnTo>
                  <a:cubicBezTo>
                    <a:pt x="63" y="48"/>
                    <a:pt x="28" y="86"/>
                    <a:pt x="23" y="132"/>
                  </a:cubicBezTo>
                  <a:lnTo>
                    <a:pt x="0" y="288"/>
                  </a:lnTo>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ine 586">
              <a:extLst>
                <a:ext uri="{FF2B5EF4-FFF2-40B4-BE49-F238E27FC236}">
                  <a16:creationId xmlns:a16="http://schemas.microsoft.com/office/drawing/2014/main" id="{DD6B51C8-41B0-495B-4D4D-A18CF58A7EC9}"/>
                </a:ext>
              </a:extLst>
            </p:cNvPr>
            <p:cNvSpPr>
              <a:spLocks noChangeShapeType="1"/>
            </p:cNvSpPr>
            <p:nvPr/>
          </p:nvSpPr>
          <p:spPr bwMode="auto">
            <a:xfrm>
              <a:off x="9439276" y="5087938"/>
              <a:ext cx="80963" cy="168275"/>
            </a:xfrm>
            <a:prstGeom prst="line">
              <a:avLst/>
            </a:pr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Line 587">
              <a:extLst>
                <a:ext uri="{FF2B5EF4-FFF2-40B4-BE49-F238E27FC236}">
                  <a16:creationId xmlns:a16="http://schemas.microsoft.com/office/drawing/2014/main" id="{EDC3FDEB-8CF7-BFA7-CAEB-88EE6110BD2E}"/>
                </a:ext>
              </a:extLst>
            </p:cNvPr>
            <p:cNvSpPr>
              <a:spLocks noChangeShapeType="1"/>
            </p:cNvSpPr>
            <p:nvPr/>
          </p:nvSpPr>
          <p:spPr bwMode="auto">
            <a:xfrm flipV="1">
              <a:off x="9439276" y="5256213"/>
              <a:ext cx="80963" cy="146050"/>
            </a:xfrm>
            <a:prstGeom prst="line">
              <a:avLst/>
            </a:pr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588">
              <a:extLst>
                <a:ext uri="{FF2B5EF4-FFF2-40B4-BE49-F238E27FC236}">
                  <a16:creationId xmlns:a16="http://schemas.microsoft.com/office/drawing/2014/main" id="{EF1F0337-7110-63AD-772E-25E46A5075BC}"/>
                </a:ext>
              </a:extLst>
            </p:cNvPr>
            <p:cNvSpPr>
              <a:spLocks/>
            </p:cNvSpPr>
            <p:nvPr/>
          </p:nvSpPr>
          <p:spPr bwMode="auto">
            <a:xfrm>
              <a:off x="9299576" y="4930775"/>
              <a:ext cx="280988" cy="333375"/>
            </a:xfrm>
            <a:custGeom>
              <a:avLst/>
              <a:gdLst>
                <a:gd name="T0" fmla="*/ 0 w 551"/>
                <a:gd name="T1" fmla="*/ 656 h 656"/>
                <a:gd name="T2" fmla="*/ 0 w 551"/>
                <a:gd name="T3" fmla="*/ 284 h 656"/>
                <a:gd name="T4" fmla="*/ 275 w 551"/>
                <a:gd name="T5" fmla="*/ 0 h 656"/>
                <a:gd name="T6" fmla="*/ 551 w 551"/>
                <a:gd name="T7" fmla="*/ 284 h 656"/>
                <a:gd name="T8" fmla="*/ 551 w 551"/>
                <a:gd name="T9" fmla="*/ 655 h 656"/>
              </a:gdLst>
              <a:ahLst/>
              <a:cxnLst>
                <a:cxn ang="0">
                  <a:pos x="T0" y="T1"/>
                </a:cxn>
                <a:cxn ang="0">
                  <a:pos x="T2" y="T3"/>
                </a:cxn>
                <a:cxn ang="0">
                  <a:pos x="T4" y="T5"/>
                </a:cxn>
                <a:cxn ang="0">
                  <a:pos x="T6" y="T7"/>
                </a:cxn>
                <a:cxn ang="0">
                  <a:pos x="T8" y="T9"/>
                </a:cxn>
              </a:cxnLst>
              <a:rect l="0" t="0" r="r" b="b"/>
              <a:pathLst>
                <a:path w="551" h="656">
                  <a:moveTo>
                    <a:pt x="0" y="656"/>
                  </a:moveTo>
                  <a:lnTo>
                    <a:pt x="0" y="284"/>
                  </a:lnTo>
                  <a:cubicBezTo>
                    <a:pt x="0" y="127"/>
                    <a:pt x="123" y="0"/>
                    <a:pt x="275" y="0"/>
                  </a:cubicBezTo>
                  <a:cubicBezTo>
                    <a:pt x="427" y="0"/>
                    <a:pt x="551" y="127"/>
                    <a:pt x="551" y="284"/>
                  </a:cubicBezTo>
                  <a:lnTo>
                    <a:pt x="551" y="655"/>
                  </a:lnTo>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589">
              <a:extLst>
                <a:ext uri="{FF2B5EF4-FFF2-40B4-BE49-F238E27FC236}">
                  <a16:creationId xmlns:a16="http://schemas.microsoft.com/office/drawing/2014/main" id="{98DE7672-E3B5-35A5-CB68-E99F8572A51D}"/>
                </a:ext>
              </a:extLst>
            </p:cNvPr>
            <p:cNvSpPr>
              <a:spLocks/>
            </p:cNvSpPr>
            <p:nvPr/>
          </p:nvSpPr>
          <p:spPr bwMode="auto">
            <a:xfrm>
              <a:off x="9345613" y="5083175"/>
              <a:ext cx="188913" cy="152400"/>
            </a:xfrm>
            <a:custGeom>
              <a:avLst/>
              <a:gdLst>
                <a:gd name="T0" fmla="*/ 373 w 373"/>
                <a:gd name="T1" fmla="*/ 0 h 301"/>
                <a:gd name="T2" fmla="*/ 186 w 373"/>
                <a:gd name="T3" fmla="*/ 301 h 301"/>
                <a:gd name="T4" fmla="*/ 0 w 373"/>
                <a:gd name="T5" fmla="*/ 0 h 301"/>
              </a:gdLst>
              <a:ahLst/>
              <a:cxnLst>
                <a:cxn ang="0">
                  <a:pos x="T0" y="T1"/>
                </a:cxn>
                <a:cxn ang="0">
                  <a:pos x="T2" y="T3"/>
                </a:cxn>
                <a:cxn ang="0">
                  <a:pos x="T4" y="T5"/>
                </a:cxn>
              </a:cxnLst>
              <a:rect l="0" t="0" r="r" b="b"/>
              <a:pathLst>
                <a:path w="373" h="301">
                  <a:moveTo>
                    <a:pt x="373" y="0"/>
                  </a:moveTo>
                  <a:cubicBezTo>
                    <a:pt x="373" y="166"/>
                    <a:pt x="289" y="301"/>
                    <a:pt x="186" y="301"/>
                  </a:cubicBezTo>
                  <a:cubicBezTo>
                    <a:pt x="83" y="301"/>
                    <a:pt x="0" y="166"/>
                    <a:pt x="0" y="0"/>
                  </a:cubicBezTo>
                </a:path>
              </a:pathLst>
            </a:custGeom>
            <a:grpFill/>
            <a:ln w="2857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590">
              <a:extLst>
                <a:ext uri="{FF2B5EF4-FFF2-40B4-BE49-F238E27FC236}">
                  <a16:creationId xmlns:a16="http://schemas.microsoft.com/office/drawing/2014/main" id="{60D845C6-060F-57AF-F77B-78D0DA44B5D8}"/>
                </a:ext>
              </a:extLst>
            </p:cNvPr>
            <p:cNvSpPr>
              <a:spLocks/>
            </p:cNvSpPr>
            <p:nvPr/>
          </p:nvSpPr>
          <p:spPr bwMode="auto">
            <a:xfrm>
              <a:off x="9345613" y="5083175"/>
              <a:ext cx="188913" cy="152400"/>
            </a:xfrm>
            <a:custGeom>
              <a:avLst/>
              <a:gdLst>
                <a:gd name="T0" fmla="*/ 373 w 373"/>
                <a:gd name="T1" fmla="*/ 0 h 301"/>
                <a:gd name="T2" fmla="*/ 186 w 373"/>
                <a:gd name="T3" fmla="*/ 301 h 301"/>
                <a:gd name="T4" fmla="*/ 0 w 373"/>
                <a:gd name="T5" fmla="*/ 0 h 301"/>
              </a:gdLst>
              <a:ahLst/>
              <a:cxnLst>
                <a:cxn ang="0">
                  <a:pos x="T0" y="T1"/>
                </a:cxn>
                <a:cxn ang="0">
                  <a:pos x="T2" y="T3"/>
                </a:cxn>
                <a:cxn ang="0">
                  <a:pos x="T4" y="T5"/>
                </a:cxn>
              </a:cxnLst>
              <a:rect l="0" t="0" r="r" b="b"/>
              <a:pathLst>
                <a:path w="373" h="301">
                  <a:moveTo>
                    <a:pt x="373" y="0"/>
                  </a:moveTo>
                  <a:cubicBezTo>
                    <a:pt x="373" y="166"/>
                    <a:pt x="289" y="301"/>
                    <a:pt x="186" y="301"/>
                  </a:cubicBezTo>
                  <a:cubicBezTo>
                    <a:pt x="83" y="301"/>
                    <a:pt x="0" y="166"/>
                    <a:pt x="0" y="0"/>
                  </a:cubicBezTo>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591">
              <a:extLst>
                <a:ext uri="{FF2B5EF4-FFF2-40B4-BE49-F238E27FC236}">
                  <a16:creationId xmlns:a16="http://schemas.microsoft.com/office/drawing/2014/main" id="{CCB9BDFA-8BE6-33F9-D873-7D786E65F306}"/>
                </a:ext>
              </a:extLst>
            </p:cNvPr>
            <p:cNvSpPr>
              <a:spLocks/>
            </p:cNvSpPr>
            <p:nvPr/>
          </p:nvSpPr>
          <p:spPr bwMode="auto">
            <a:xfrm>
              <a:off x="9378951" y="5019675"/>
              <a:ext cx="155575" cy="68263"/>
            </a:xfrm>
            <a:custGeom>
              <a:avLst/>
              <a:gdLst>
                <a:gd name="T0" fmla="*/ 307 w 307"/>
                <a:gd name="T1" fmla="*/ 124 h 134"/>
                <a:gd name="T2" fmla="*/ 232 w 307"/>
                <a:gd name="T3" fmla="*/ 134 h 134"/>
                <a:gd name="T4" fmla="*/ 0 w 307"/>
                <a:gd name="T5" fmla="*/ 0 h 134"/>
              </a:gdLst>
              <a:ahLst/>
              <a:cxnLst>
                <a:cxn ang="0">
                  <a:pos x="T0" y="T1"/>
                </a:cxn>
                <a:cxn ang="0">
                  <a:pos x="T2" y="T3"/>
                </a:cxn>
                <a:cxn ang="0">
                  <a:pos x="T4" y="T5"/>
                </a:cxn>
              </a:cxnLst>
              <a:rect l="0" t="0" r="r" b="b"/>
              <a:pathLst>
                <a:path w="307" h="134">
                  <a:moveTo>
                    <a:pt x="307" y="124"/>
                  </a:moveTo>
                  <a:cubicBezTo>
                    <a:pt x="283" y="131"/>
                    <a:pt x="258" y="134"/>
                    <a:pt x="232" y="134"/>
                  </a:cubicBezTo>
                  <a:cubicBezTo>
                    <a:pt x="126" y="134"/>
                    <a:pt x="35" y="79"/>
                    <a:pt x="0" y="0"/>
                  </a:cubicBezTo>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592">
              <a:extLst>
                <a:ext uri="{FF2B5EF4-FFF2-40B4-BE49-F238E27FC236}">
                  <a16:creationId xmlns:a16="http://schemas.microsoft.com/office/drawing/2014/main" id="{0AB0173D-E37C-3F9F-ACD4-EDF9130D32B8}"/>
                </a:ext>
              </a:extLst>
            </p:cNvPr>
            <p:cNvSpPr>
              <a:spLocks/>
            </p:cNvSpPr>
            <p:nvPr/>
          </p:nvSpPr>
          <p:spPr bwMode="auto">
            <a:xfrm>
              <a:off x="9520238" y="5256213"/>
              <a:ext cx="184150" cy="146050"/>
            </a:xfrm>
            <a:custGeom>
              <a:avLst/>
              <a:gdLst>
                <a:gd name="T0" fmla="*/ 0 w 364"/>
                <a:gd name="T1" fmla="*/ 0 h 288"/>
                <a:gd name="T2" fmla="*/ 255 w 364"/>
                <a:gd name="T3" fmla="*/ 41 h 288"/>
                <a:gd name="T4" fmla="*/ 340 w 364"/>
                <a:gd name="T5" fmla="*/ 132 h 288"/>
                <a:gd name="T6" fmla="*/ 364 w 364"/>
                <a:gd name="T7" fmla="*/ 288 h 288"/>
              </a:gdLst>
              <a:ahLst/>
              <a:cxnLst>
                <a:cxn ang="0">
                  <a:pos x="T0" y="T1"/>
                </a:cxn>
                <a:cxn ang="0">
                  <a:pos x="T2" y="T3"/>
                </a:cxn>
                <a:cxn ang="0">
                  <a:pos x="T4" y="T5"/>
                </a:cxn>
                <a:cxn ang="0">
                  <a:pos x="T6" y="T7"/>
                </a:cxn>
              </a:cxnLst>
              <a:rect l="0" t="0" r="r" b="b"/>
              <a:pathLst>
                <a:path w="364" h="288">
                  <a:moveTo>
                    <a:pt x="0" y="0"/>
                  </a:moveTo>
                  <a:lnTo>
                    <a:pt x="255" y="41"/>
                  </a:lnTo>
                  <a:cubicBezTo>
                    <a:pt x="301" y="48"/>
                    <a:pt x="336" y="86"/>
                    <a:pt x="340" y="132"/>
                  </a:cubicBezTo>
                  <a:lnTo>
                    <a:pt x="364" y="288"/>
                  </a:lnTo>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593">
              <a:extLst>
                <a:ext uri="{FF2B5EF4-FFF2-40B4-BE49-F238E27FC236}">
                  <a16:creationId xmlns:a16="http://schemas.microsoft.com/office/drawing/2014/main" id="{E997312E-9DB8-A690-D714-A4AA9E40CC6C}"/>
                </a:ext>
              </a:extLst>
            </p:cNvPr>
            <p:cNvSpPr>
              <a:spLocks/>
            </p:cNvSpPr>
            <p:nvPr/>
          </p:nvSpPr>
          <p:spPr bwMode="auto">
            <a:xfrm>
              <a:off x="9344026" y="4883150"/>
              <a:ext cx="195263" cy="106363"/>
            </a:xfrm>
            <a:custGeom>
              <a:avLst/>
              <a:gdLst>
                <a:gd name="T0" fmla="*/ 189 w 385"/>
                <a:gd name="T1" fmla="*/ 132 h 212"/>
                <a:gd name="T2" fmla="*/ 385 w 385"/>
                <a:gd name="T3" fmla="*/ 212 h 212"/>
                <a:gd name="T4" fmla="*/ 385 w 385"/>
                <a:gd name="T5" fmla="*/ 81 h 212"/>
                <a:gd name="T6" fmla="*/ 189 w 385"/>
                <a:gd name="T7" fmla="*/ 0 h 212"/>
                <a:gd name="T8" fmla="*/ 0 w 385"/>
                <a:gd name="T9" fmla="*/ 75 h 212"/>
                <a:gd name="T10" fmla="*/ 0 w 385"/>
                <a:gd name="T11" fmla="*/ 206 h 212"/>
                <a:gd name="T12" fmla="*/ 189 w 385"/>
                <a:gd name="T13" fmla="*/ 132 h 212"/>
              </a:gdLst>
              <a:ahLst/>
              <a:cxnLst>
                <a:cxn ang="0">
                  <a:pos x="T0" y="T1"/>
                </a:cxn>
                <a:cxn ang="0">
                  <a:pos x="T2" y="T3"/>
                </a:cxn>
                <a:cxn ang="0">
                  <a:pos x="T4" y="T5"/>
                </a:cxn>
                <a:cxn ang="0">
                  <a:pos x="T6" y="T7"/>
                </a:cxn>
                <a:cxn ang="0">
                  <a:pos x="T8" y="T9"/>
                </a:cxn>
                <a:cxn ang="0">
                  <a:pos x="T10" y="T11"/>
                </a:cxn>
                <a:cxn ang="0">
                  <a:pos x="T12" y="T13"/>
                </a:cxn>
              </a:cxnLst>
              <a:rect l="0" t="0" r="r" b="b"/>
              <a:pathLst>
                <a:path w="385" h="212">
                  <a:moveTo>
                    <a:pt x="189" y="132"/>
                  </a:moveTo>
                  <a:cubicBezTo>
                    <a:pt x="266" y="132"/>
                    <a:pt x="335" y="162"/>
                    <a:pt x="385" y="212"/>
                  </a:cubicBezTo>
                  <a:lnTo>
                    <a:pt x="385" y="81"/>
                  </a:lnTo>
                  <a:cubicBezTo>
                    <a:pt x="335" y="31"/>
                    <a:pt x="266" y="0"/>
                    <a:pt x="189" y="0"/>
                  </a:cubicBezTo>
                  <a:cubicBezTo>
                    <a:pt x="116" y="0"/>
                    <a:pt x="50" y="29"/>
                    <a:pt x="0" y="75"/>
                  </a:cubicBezTo>
                  <a:lnTo>
                    <a:pt x="0" y="206"/>
                  </a:lnTo>
                  <a:cubicBezTo>
                    <a:pt x="50" y="160"/>
                    <a:pt x="116" y="132"/>
                    <a:pt x="189" y="132"/>
                  </a:cubicBezTo>
                  <a:close/>
                </a:path>
              </a:pathLst>
            </a:custGeom>
            <a:grpFill/>
            <a:ln w="2857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595">
              <a:extLst>
                <a:ext uri="{FF2B5EF4-FFF2-40B4-BE49-F238E27FC236}">
                  <a16:creationId xmlns:a16="http://schemas.microsoft.com/office/drawing/2014/main" id="{C7611317-95B1-08BA-D982-0500489B2F73}"/>
                </a:ext>
              </a:extLst>
            </p:cNvPr>
            <p:cNvSpPr>
              <a:spLocks/>
            </p:cNvSpPr>
            <p:nvPr/>
          </p:nvSpPr>
          <p:spPr bwMode="auto">
            <a:xfrm>
              <a:off x="9344026" y="4883150"/>
              <a:ext cx="195263" cy="106363"/>
            </a:xfrm>
            <a:custGeom>
              <a:avLst/>
              <a:gdLst>
                <a:gd name="T0" fmla="*/ 189 w 385"/>
                <a:gd name="T1" fmla="*/ 132 h 212"/>
                <a:gd name="T2" fmla="*/ 385 w 385"/>
                <a:gd name="T3" fmla="*/ 212 h 212"/>
                <a:gd name="T4" fmla="*/ 385 w 385"/>
                <a:gd name="T5" fmla="*/ 81 h 212"/>
                <a:gd name="T6" fmla="*/ 189 w 385"/>
                <a:gd name="T7" fmla="*/ 0 h 212"/>
                <a:gd name="T8" fmla="*/ 0 w 385"/>
                <a:gd name="T9" fmla="*/ 75 h 212"/>
                <a:gd name="T10" fmla="*/ 0 w 385"/>
                <a:gd name="T11" fmla="*/ 206 h 212"/>
                <a:gd name="T12" fmla="*/ 189 w 385"/>
                <a:gd name="T13" fmla="*/ 132 h 212"/>
              </a:gdLst>
              <a:ahLst/>
              <a:cxnLst>
                <a:cxn ang="0">
                  <a:pos x="T0" y="T1"/>
                </a:cxn>
                <a:cxn ang="0">
                  <a:pos x="T2" y="T3"/>
                </a:cxn>
                <a:cxn ang="0">
                  <a:pos x="T4" y="T5"/>
                </a:cxn>
                <a:cxn ang="0">
                  <a:pos x="T6" y="T7"/>
                </a:cxn>
                <a:cxn ang="0">
                  <a:pos x="T8" y="T9"/>
                </a:cxn>
                <a:cxn ang="0">
                  <a:pos x="T10" y="T11"/>
                </a:cxn>
                <a:cxn ang="0">
                  <a:pos x="T12" y="T13"/>
                </a:cxn>
              </a:cxnLst>
              <a:rect l="0" t="0" r="r" b="b"/>
              <a:pathLst>
                <a:path w="385" h="212">
                  <a:moveTo>
                    <a:pt x="189" y="132"/>
                  </a:moveTo>
                  <a:cubicBezTo>
                    <a:pt x="266" y="132"/>
                    <a:pt x="335" y="162"/>
                    <a:pt x="385" y="212"/>
                  </a:cubicBezTo>
                  <a:lnTo>
                    <a:pt x="385" y="81"/>
                  </a:lnTo>
                  <a:cubicBezTo>
                    <a:pt x="335" y="31"/>
                    <a:pt x="266" y="0"/>
                    <a:pt x="189" y="0"/>
                  </a:cubicBezTo>
                  <a:cubicBezTo>
                    <a:pt x="116" y="0"/>
                    <a:pt x="50" y="29"/>
                    <a:pt x="0" y="75"/>
                  </a:cubicBezTo>
                  <a:lnTo>
                    <a:pt x="0" y="206"/>
                  </a:lnTo>
                  <a:cubicBezTo>
                    <a:pt x="50" y="160"/>
                    <a:pt x="116" y="132"/>
                    <a:pt x="189" y="132"/>
                  </a:cubicBezTo>
                  <a:close/>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Line 596">
              <a:extLst>
                <a:ext uri="{FF2B5EF4-FFF2-40B4-BE49-F238E27FC236}">
                  <a16:creationId xmlns:a16="http://schemas.microsoft.com/office/drawing/2014/main" id="{078B30CC-5E52-10CA-F92E-4007861FA40E}"/>
                </a:ext>
              </a:extLst>
            </p:cNvPr>
            <p:cNvSpPr>
              <a:spLocks noChangeShapeType="1"/>
            </p:cNvSpPr>
            <p:nvPr/>
          </p:nvSpPr>
          <p:spPr bwMode="auto">
            <a:xfrm>
              <a:off x="9664701" y="4914900"/>
              <a:ext cx="0" cy="109538"/>
            </a:xfrm>
            <a:prstGeom prst="line">
              <a:avLst/>
            </a:pr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597">
              <a:extLst>
                <a:ext uri="{FF2B5EF4-FFF2-40B4-BE49-F238E27FC236}">
                  <a16:creationId xmlns:a16="http://schemas.microsoft.com/office/drawing/2014/main" id="{A456341B-1236-6DF5-BB64-8A6ED3774AE4}"/>
                </a:ext>
              </a:extLst>
            </p:cNvPr>
            <p:cNvSpPr>
              <a:spLocks/>
            </p:cNvSpPr>
            <p:nvPr/>
          </p:nvSpPr>
          <p:spPr bwMode="auto">
            <a:xfrm>
              <a:off x="9636126" y="5024438"/>
              <a:ext cx="57150" cy="57150"/>
            </a:xfrm>
            <a:custGeom>
              <a:avLst/>
              <a:gdLst>
                <a:gd name="T0" fmla="*/ 57 w 113"/>
                <a:gd name="T1" fmla="*/ 0 h 113"/>
                <a:gd name="T2" fmla="*/ 0 w 113"/>
                <a:gd name="T3" fmla="*/ 56 h 113"/>
                <a:gd name="T4" fmla="*/ 57 w 113"/>
                <a:gd name="T5" fmla="*/ 113 h 113"/>
                <a:gd name="T6" fmla="*/ 113 w 113"/>
                <a:gd name="T7" fmla="*/ 56 h 113"/>
              </a:gdLst>
              <a:ahLst/>
              <a:cxnLst>
                <a:cxn ang="0">
                  <a:pos x="T0" y="T1"/>
                </a:cxn>
                <a:cxn ang="0">
                  <a:pos x="T2" y="T3"/>
                </a:cxn>
                <a:cxn ang="0">
                  <a:pos x="T4" y="T5"/>
                </a:cxn>
                <a:cxn ang="0">
                  <a:pos x="T6" y="T7"/>
                </a:cxn>
              </a:cxnLst>
              <a:rect l="0" t="0" r="r" b="b"/>
              <a:pathLst>
                <a:path w="113" h="113">
                  <a:moveTo>
                    <a:pt x="57" y="0"/>
                  </a:moveTo>
                  <a:cubicBezTo>
                    <a:pt x="25" y="0"/>
                    <a:pt x="0" y="25"/>
                    <a:pt x="0" y="56"/>
                  </a:cubicBezTo>
                  <a:cubicBezTo>
                    <a:pt x="0" y="88"/>
                    <a:pt x="25" y="113"/>
                    <a:pt x="57" y="113"/>
                  </a:cubicBezTo>
                  <a:cubicBezTo>
                    <a:pt x="88" y="113"/>
                    <a:pt x="113" y="88"/>
                    <a:pt x="113" y="56"/>
                  </a:cubicBezTo>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 name="Rectángulo 27">
            <a:extLst>
              <a:ext uri="{FF2B5EF4-FFF2-40B4-BE49-F238E27FC236}">
                <a16:creationId xmlns:a16="http://schemas.microsoft.com/office/drawing/2014/main" id="{C3DAE8E8-8FD9-2CAB-C7CF-B853E0AFE015}"/>
              </a:ext>
            </a:extLst>
          </p:cNvPr>
          <p:cNvSpPr/>
          <p:nvPr/>
        </p:nvSpPr>
        <p:spPr>
          <a:xfrm>
            <a:off x="883194" y="4483137"/>
            <a:ext cx="11179148" cy="14840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0" algn="l" defTabSz="914400" rtl="0" eaLnBrk="1" fontAlgn="auto" latinLnBrk="0" hangingPunct="1">
              <a:lnSpc>
                <a:spcPct val="100000"/>
              </a:lnSpc>
              <a:spcBef>
                <a:spcPts val="0"/>
              </a:spcBef>
              <a:spcAft>
                <a:spcPts val="0"/>
              </a:spcAft>
              <a:buClr>
                <a:srgbClr val="4BC5DE"/>
              </a:buClr>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0" name="CuadroTexto 49">
                <a:extLst>
                  <a:ext uri="{FF2B5EF4-FFF2-40B4-BE49-F238E27FC236}">
                    <a16:creationId xmlns:a16="http://schemas.microsoft.com/office/drawing/2014/main" id="{C9E06056-CA75-56F6-C286-CF0CE6403713}"/>
                  </a:ext>
                </a:extLst>
              </p:cNvPr>
              <p:cNvSpPr txBox="1"/>
              <p:nvPr/>
            </p:nvSpPr>
            <p:spPr>
              <a:xfrm>
                <a:off x="883194" y="2978865"/>
                <a:ext cx="11179148" cy="1077218"/>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
                    <a:srgbClr val="1E858B"/>
                  </a:buClr>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Contribution </a:t>
                </a:r>
                <a:r>
                  <a:rPr kumimoji="0" lang="en-GB" sz="1800" b="1" i="0" u="none" strike="noStrike" kern="1200" cap="none" spc="0" normalizeH="0" baseline="0" noProof="0" dirty="0">
                    <a:ln>
                      <a:noFill/>
                    </a:ln>
                    <a:solidFill>
                      <a:srgbClr val="4D4D4D"/>
                    </a:solidFill>
                    <a:effectLst/>
                    <a:uLnTx/>
                    <a:uFillTx/>
                    <a:latin typeface="Arial"/>
                    <a:ea typeface="+mn-ea"/>
                    <a:cs typeface="+mn-cs"/>
                  </a:rPr>
                  <a:t>based on individual needs </a:t>
                </a:r>
                <a:r>
                  <a:rPr kumimoji="0" lang="en-GB" sz="1800" b="0" i="0" u="none" strike="noStrike" kern="1200" cap="none" spc="0" normalizeH="0" baseline="0" noProof="0" dirty="0">
                    <a:ln>
                      <a:noFill/>
                    </a:ln>
                    <a:solidFill>
                      <a:srgbClr val="4D4D4D"/>
                    </a:solidFill>
                    <a:effectLst/>
                    <a:uLnTx/>
                    <a:uFillTx/>
                    <a:latin typeface="Arial"/>
                    <a:ea typeface="+mn-ea"/>
                    <a:cs typeface="+mn-cs"/>
                  </a:rPr>
                  <a:t>of students</a:t>
                </a:r>
              </a:p>
              <a:p>
                <a:pPr marL="285750" marR="0" lvl="0" indent="-285750" algn="l" defTabSz="914400" rtl="0" eaLnBrk="1" fontAlgn="auto" latinLnBrk="0" hangingPunct="1">
                  <a:lnSpc>
                    <a:spcPct val="100000"/>
                  </a:lnSpc>
                  <a:spcBef>
                    <a:spcPts val="0"/>
                  </a:spcBef>
                  <a:spcAft>
                    <a:spcPts val="600"/>
                  </a:spcAft>
                  <a:buClr>
                    <a:srgbClr val="1E858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10 different unit costs varying between </a:t>
                </a:r>
                <a:r>
                  <a:rPr kumimoji="0" lang="en-GB" sz="1800" b="1" i="0" u="none" strike="noStrike" kern="1200" cap="none" spc="0" normalizeH="0" baseline="0" noProof="0" dirty="0">
                    <a:ln>
                      <a:noFill/>
                    </a:ln>
                    <a:solidFill>
                      <a:srgbClr val="4D4D4D"/>
                    </a:solidFill>
                    <a:effectLst/>
                    <a:uLnTx/>
                    <a:uFillTx/>
                    <a:latin typeface="Arial"/>
                    <a:ea typeface="+mn-ea"/>
                    <a:cs typeface="+mn-cs"/>
                  </a:rPr>
                  <a:t>EUR 3,000 – 60,000</a:t>
                </a:r>
              </a:p>
              <a:p>
                <a:pPr marL="285750" marR="0" lvl="0" indent="-285750" algn="l" defTabSz="914400" rtl="0" eaLnBrk="1" fontAlgn="auto" latinLnBrk="0" hangingPunct="1">
                  <a:lnSpc>
                    <a:spcPct val="100000"/>
                  </a:lnSpc>
                  <a:spcBef>
                    <a:spcPts val="0"/>
                  </a:spcBef>
                  <a:spcAft>
                    <a:spcPts val="600"/>
                  </a:spcAft>
                  <a:buClr>
                    <a:srgbClr val="1E858B"/>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E76C53"/>
                    </a:solidFill>
                    <a:effectLst/>
                    <a:uLnTx/>
                    <a:uFillTx/>
                    <a:latin typeface="Arial"/>
                    <a:ea typeface="+mn-ea"/>
                    <a:cs typeface="+mn-cs"/>
                  </a:rPr>
                  <a:t>If </a:t>
                </a:r>
                <a14:m>
                  <m:oMath xmlns:m="http://schemas.openxmlformats.org/officeDocument/2006/math">
                    <m:r>
                      <a:rPr kumimoji="0" lang="en-GB" sz="1800" b="1" i="1" u="none" strike="noStrike" kern="1200" cap="none" spc="0" normalizeH="0" baseline="0" noProof="0" smtClean="0">
                        <a:ln>
                          <a:noFill/>
                        </a:ln>
                        <a:solidFill>
                          <a:srgbClr val="E76C53"/>
                        </a:solidFill>
                        <a:effectLst/>
                        <a:uLnTx/>
                        <a:uFillTx/>
                        <a:latin typeface="Cambria Math" panose="02040503050406030204" pitchFamily="18" charset="0"/>
                        <a:ea typeface="Cambria Math" panose="02040503050406030204" pitchFamily="18" charset="0"/>
                        <a:cs typeface="+mn-cs"/>
                      </a:rPr>
                      <m:t>&lt;</m:t>
                    </m:r>
                  </m:oMath>
                </a14:m>
                <a:r>
                  <a:rPr kumimoji="0" lang="en-GB" sz="1800" b="1" i="0" u="none" strike="noStrike" kern="1200" cap="none" spc="0" normalizeH="0" baseline="0" noProof="0" dirty="0">
                    <a:ln>
                      <a:noFill/>
                    </a:ln>
                    <a:solidFill>
                      <a:srgbClr val="E76C53"/>
                    </a:solidFill>
                    <a:effectLst/>
                    <a:uLnTx/>
                    <a:uFillTx/>
                    <a:latin typeface="Arial"/>
                    <a:ea typeface="+mn-ea"/>
                    <a:cs typeface="+mn-cs"/>
                  </a:rPr>
                  <a:t> EUR 3,000: to be covered by institutional costs</a:t>
                </a:r>
              </a:p>
            </p:txBody>
          </p:sp>
        </mc:Choice>
        <mc:Fallback xmlns="">
          <p:sp>
            <p:nvSpPr>
              <p:cNvPr id="50" name="CuadroTexto 49">
                <a:extLst>
                  <a:ext uri="{FF2B5EF4-FFF2-40B4-BE49-F238E27FC236}">
                    <a16:creationId xmlns:a16="http://schemas.microsoft.com/office/drawing/2014/main" id="{C9E06056-CA75-56F6-C286-CF0CE6403713}"/>
                  </a:ext>
                </a:extLst>
              </p:cNvPr>
              <p:cNvSpPr txBox="1">
                <a:spLocks noRot="1" noChangeAspect="1" noMove="1" noResize="1" noEditPoints="1" noAdjustHandles="1" noChangeArrowheads="1" noChangeShapeType="1" noTextEdit="1"/>
              </p:cNvSpPr>
              <p:nvPr/>
            </p:nvSpPr>
            <p:spPr>
              <a:xfrm>
                <a:off x="883194" y="2978865"/>
                <a:ext cx="11179148" cy="1077218"/>
              </a:xfrm>
              <a:prstGeom prst="rect">
                <a:avLst/>
              </a:prstGeom>
              <a:blipFill>
                <a:blip r:embed="rId3"/>
                <a:stretch>
                  <a:fillRect l="-491" t="-3409" b="-8523"/>
                </a:stretch>
              </a:blipFill>
              <a:ln>
                <a:noFill/>
              </a:ln>
            </p:spPr>
            <p:txBody>
              <a:bodyPr/>
              <a:lstStyle/>
              <a:p>
                <a:r>
                  <a:rPr lang="en-IE">
                    <a:noFill/>
                  </a:rPr>
                  <a:t> </a:t>
                </a:r>
              </a:p>
            </p:txBody>
          </p:sp>
        </mc:Fallback>
      </mc:AlternateContent>
      <p:sp>
        <p:nvSpPr>
          <p:cNvPr id="52" name="CuadroTexto 51">
            <a:extLst>
              <a:ext uri="{FF2B5EF4-FFF2-40B4-BE49-F238E27FC236}">
                <a16:creationId xmlns:a16="http://schemas.microsoft.com/office/drawing/2014/main" id="{70AC4BD1-B67B-B9E2-E229-2C3292845313}"/>
              </a:ext>
            </a:extLst>
          </p:cNvPr>
          <p:cNvSpPr txBox="1"/>
          <p:nvPr/>
        </p:nvSpPr>
        <p:spPr>
          <a:xfrm>
            <a:off x="883194" y="4829160"/>
            <a:ext cx="11179148" cy="1077218"/>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600"/>
              </a:spcAft>
              <a:buClr>
                <a:srgbClr val="1E858B"/>
              </a:buClr>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Awarded at </a:t>
            </a:r>
            <a:r>
              <a:rPr kumimoji="0" lang="en-GB" sz="1800" b="1" i="0" u="none" strike="noStrike" kern="1200" cap="none" spc="0" normalizeH="0" baseline="0" noProof="0" dirty="0">
                <a:ln>
                  <a:noFill/>
                </a:ln>
                <a:solidFill>
                  <a:srgbClr val="4D4D4D"/>
                </a:solidFill>
                <a:effectLst/>
                <a:uLnTx/>
                <a:uFillTx/>
                <a:latin typeface="Arial"/>
                <a:ea typeface="+mn-ea"/>
                <a:cs typeface="+mn-cs"/>
              </a:rPr>
              <a:t>contracting stage</a:t>
            </a:r>
            <a:r>
              <a:rPr kumimoji="0" lang="en-GB" sz="1800" b="0" i="0" u="none" strike="noStrike" kern="1200" cap="none" spc="0" normalizeH="0" baseline="0" noProof="0" dirty="0">
                <a:ln>
                  <a:noFill/>
                </a:ln>
                <a:solidFill>
                  <a:srgbClr val="4D4D4D"/>
                </a:solidFill>
                <a:effectLst/>
                <a:uLnTx/>
                <a:uFillTx/>
                <a:latin typeface="Arial"/>
                <a:ea typeface="+mn-ea"/>
                <a:cs typeface="+mn-cs"/>
              </a:rPr>
              <a:t>: 0 or 1 or 2 units costs of</a:t>
            </a:r>
            <a:r>
              <a:rPr kumimoji="0" lang="en-GB" sz="1800" b="1" i="0" u="none" strike="noStrike" kern="1200" cap="none" spc="0" normalizeH="0" baseline="0" noProof="0" dirty="0">
                <a:ln>
                  <a:noFill/>
                </a:ln>
                <a:solidFill>
                  <a:srgbClr val="4D4D4D"/>
                </a:solidFill>
                <a:effectLst/>
                <a:uLnTx/>
                <a:uFillTx/>
                <a:latin typeface="Arial"/>
                <a:ea typeface="+mn-ea"/>
                <a:cs typeface="+mn-cs"/>
              </a:rPr>
              <a:t> EUR 60,000</a:t>
            </a:r>
          </a:p>
          <a:p>
            <a:pPr marL="285750" marR="0" lvl="1" indent="-285750" algn="l" defTabSz="914400" rtl="0" eaLnBrk="1" fontAlgn="auto" latinLnBrk="0" hangingPunct="1">
              <a:lnSpc>
                <a:spcPct val="100000"/>
              </a:lnSpc>
              <a:spcBef>
                <a:spcPts val="0"/>
              </a:spcBef>
              <a:spcAft>
                <a:spcPts val="600"/>
              </a:spcAft>
              <a:buClr>
                <a:srgbClr val="1E858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Max. amount per project: </a:t>
            </a:r>
            <a:r>
              <a:rPr kumimoji="0" lang="en-GB" sz="1800" b="1" i="0" u="none" strike="noStrike" kern="1200" cap="none" spc="0" normalizeH="0" baseline="0" noProof="0" dirty="0">
                <a:ln>
                  <a:noFill/>
                </a:ln>
                <a:solidFill>
                  <a:srgbClr val="E76C53"/>
                </a:solidFill>
                <a:effectLst/>
                <a:uLnTx/>
                <a:uFillTx/>
                <a:latin typeface="Arial"/>
                <a:ea typeface="+mn-ea"/>
                <a:cs typeface="+mn-cs"/>
              </a:rPr>
              <a:t>EUR 120,000</a:t>
            </a:r>
          </a:p>
          <a:p>
            <a:pPr marL="285750" marR="0" lvl="1" indent="-285750" algn="l" defTabSz="914400" rtl="0" eaLnBrk="1" fontAlgn="auto" latinLnBrk="0" hangingPunct="1">
              <a:lnSpc>
                <a:spcPct val="100000"/>
              </a:lnSpc>
              <a:spcBef>
                <a:spcPts val="0"/>
              </a:spcBef>
              <a:spcAft>
                <a:spcPts val="600"/>
              </a:spcAft>
              <a:buClr>
                <a:srgbClr val="1E858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For all enrolled students (scholarship holders and non-scholarship holders)</a:t>
            </a:r>
          </a:p>
        </p:txBody>
      </p:sp>
      <p:sp>
        <p:nvSpPr>
          <p:cNvPr id="31" name="Rounded Rectangle 1 - 1">
            <a:extLst>
              <a:ext uri="{FF2B5EF4-FFF2-40B4-BE49-F238E27FC236}">
                <a16:creationId xmlns:a16="http://schemas.microsoft.com/office/drawing/2014/main" id="{366F0C22-26AC-275B-6668-D3448002B145}"/>
              </a:ext>
            </a:extLst>
          </p:cNvPr>
          <p:cNvSpPr/>
          <p:nvPr/>
        </p:nvSpPr>
        <p:spPr>
          <a:xfrm>
            <a:off x="883194" y="4302297"/>
            <a:ext cx="3863315" cy="390302"/>
          </a:xfrm>
          <a:prstGeom prst="homePlate">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AT PROJECT LEVEL</a:t>
            </a:r>
          </a:p>
        </p:txBody>
      </p:sp>
      <p:sp>
        <p:nvSpPr>
          <p:cNvPr id="32" name="Elipse 31">
            <a:extLst>
              <a:ext uri="{FF2B5EF4-FFF2-40B4-BE49-F238E27FC236}">
                <a16:creationId xmlns:a16="http://schemas.microsoft.com/office/drawing/2014/main" id="{A53691FE-EFBC-E546-F77B-A59BFDF2E116}"/>
              </a:ext>
            </a:extLst>
          </p:cNvPr>
          <p:cNvSpPr/>
          <p:nvPr/>
        </p:nvSpPr>
        <p:spPr>
          <a:xfrm>
            <a:off x="970722" y="4173448"/>
            <a:ext cx="648000" cy="648000"/>
          </a:xfrm>
          <a:prstGeom prst="ellipse">
            <a:avLst/>
          </a:prstGeom>
          <a:solidFill>
            <a:schemeClr val="bg1"/>
          </a:solidFill>
          <a:ln w="28575">
            <a:solidFill>
              <a:schemeClr val="accent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3" name="University2" descr="{&quot;Key&quot;:&quot;POWER_USER_SHAPE_ICON&quot;,&quot;Value&quot;:&quot;POWER_USER_SHAPE_ICON_STYLE_1&quot;}">
            <a:extLst>
              <a:ext uri="{FF2B5EF4-FFF2-40B4-BE49-F238E27FC236}">
                <a16:creationId xmlns:a16="http://schemas.microsoft.com/office/drawing/2014/main" id="{105F4703-5432-DD4A-1998-B892F3ED1B4D}"/>
              </a:ext>
            </a:extLst>
          </p:cNvPr>
          <p:cNvGrpSpPr>
            <a:grpSpLocks noChangeAspect="1"/>
          </p:cNvGrpSpPr>
          <p:nvPr/>
        </p:nvGrpSpPr>
        <p:grpSpPr>
          <a:xfrm>
            <a:off x="1096798" y="4302297"/>
            <a:ext cx="394788" cy="390302"/>
            <a:chOff x="6288088" y="1884363"/>
            <a:chExt cx="558800" cy="552450"/>
          </a:xfrm>
        </p:grpSpPr>
        <p:sp>
          <p:nvSpPr>
            <p:cNvPr id="54" name="Line 615">
              <a:extLst>
                <a:ext uri="{FF2B5EF4-FFF2-40B4-BE49-F238E27FC236}">
                  <a16:creationId xmlns:a16="http://schemas.microsoft.com/office/drawing/2014/main" id="{A71B9E5F-BE4A-1ED3-AF00-D5499A0A5566}"/>
                </a:ext>
              </a:extLst>
            </p:cNvPr>
            <p:cNvSpPr>
              <a:spLocks noChangeShapeType="1"/>
            </p:cNvSpPr>
            <p:nvPr/>
          </p:nvSpPr>
          <p:spPr bwMode="auto">
            <a:xfrm>
              <a:off x="6316663" y="2398713"/>
              <a:ext cx="500063"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Line 616">
              <a:extLst>
                <a:ext uri="{FF2B5EF4-FFF2-40B4-BE49-F238E27FC236}">
                  <a16:creationId xmlns:a16="http://schemas.microsoft.com/office/drawing/2014/main" id="{8431A064-66B2-4924-C98B-1B6D5DC2494C}"/>
                </a:ext>
              </a:extLst>
            </p:cNvPr>
            <p:cNvSpPr>
              <a:spLocks noChangeShapeType="1"/>
            </p:cNvSpPr>
            <p:nvPr/>
          </p:nvSpPr>
          <p:spPr bwMode="auto">
            <a:xfrm>
              <a:off x="6288088" y="2436813"/>
              <a:ext cx="558800"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Line 617">
              <a:extLst>
                <a:ext uri="{FF2B5EF4-FFF2-40B4-BE49-F238E27FC236}">
                  <a16:creationId xmlns:a16="http://schemas.microsoft.com/office/drawing/2014/main" id="{60243B85-F37B-987D-28F0-20CF81943A7F}"/>
                </a:ext>
              </a:extLst>
            </p:cNvPr>
            <p:cNvSpPr>
              <a:spLocks noChangeShapeType="1"/>
            </p:cNvSpPr>
            <p:nvPr/>
          </p:nvSpPr>
          <p:spPr bwMode="auto">
            <a:xfrm>
              <a:off x="6346826" y="2359026"/>
              <a:ext cx="439738"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Line 618">
              <a:extLst>
                <a:ext uri="{FF2B5EF4-FFF2-40B4-BE49-F238E27FC236}">
                  <a16:creationId xmlns:a16="http://schemas.microsoft.com/office/drawing/2014/main" id="{2CCBCB26-FF8B-0353-AE94-8AFC30E7A8B9}"/>
                </a:ext>
              </a:extLst>
            </p:cNvPr>
            <p:cNvSpPr>
              <a:spLocks noChangeShapeType="1"/>
            </p:cNvSpPr>
            <p:nvPr/>
          </p:nvSpPr>
          <p:spPr bwMode="auto">
            <a:xfrm>
              <a:off x="6364288" y="2117726"/>
              <a:ext cx="0" cy="2159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Line 619">
              <a:extLst>
                <a:ext uri="{FF2B5EF4-FFF2-40B4-BE49-F238E27FC236}">
                  <a16:creationId xmlns:a16="http://schemas.microsoft.com/office/drawing/2014/main" id="{7A1BD8A6-3E58-7618-F175-2B8A820850DB}"/>
                </a:ext>
              </a:extLst>
            </p:cNvPr>
            <p:cNvSpPr>
              <a:spLocks noChangeShapeType="1"/>
            </p:cNvSpPr>
            <p:nvPr/>
          </p:nvSpPr>
          <p:spPr bwMode="auto">
            <a:xfrm>
              <a:off x="6423026" y="2117726"/>
              <a:ext cx="0" cy="2159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Line 620">
              <a:extLst>
                <a:ext uri="{FF2B5EF4-FFF2-40B4-BE49-F238E27FC236}">
                  <a16:creationId xmlns:a16="http://schemas.microsoft.com/office/drawing/2014/main" id="{6F99ADEC-2062-502C-148C-A8786699780E}"/>
                </a:ext>
              </a:extLst>
            </p:cNvPr>
            <p:cNvSpPr>
              <a:spLocks noChangeShapeType="1"/>
            </p:cNvSpPr>
            <p:nvPr/>
          </p:nvSpPr>
          <p:spPr bwMode="auto">
            <a:xfrm>
              <a:off x="6537326" y="2117726"/>
              <a:ext cx="0" cy="2159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Line 621">
              <a:extLst>
                <a:ext uri="{FF2B5EF4-FFF2-40B4-BE49-F238E27FC236}">
                  <a16:creationId xmlns:a16="http://schemas.microsoft.com/office/drawing/2014/main" id="{5E852196-2C6A-4ED0-325D-F4B08570452C}"/>
                </a:ext>
              </a:extLst>
            </p:cNvPr>
            <p:cNvSpPr>
              <a:spLocks noChangeShapeType="1"/>
            </p:cNvSpPr>
            <p:nvPr/>
          </p:nvSpPr>
          <p:spPr bwMode="auto">
            <a:xfrm>
              <a:off x="6596063" y="2117726"/>
              <a:ext cx="0" cy="2159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Line 622">
              <a:extLst>
                <a:ext uri="{FF2B5EF4-FFF2-40B4-BE49-F238E27FC236}">
                  <a16:creationId xmlns:a16="http://schemas.microsoft.com/office/drawing/2014/main" id="{AF2714EC-4AC7-48C5-6FF4-C3B499E1DB5B}"/>
                </a:ext>
              </a:extLst>
            </p:cNvPr>
            <p:cNvSpPr>
              <a:spLocks noChangeShapeType="1"/>
            </p:cNvSpPr>
            <p:nvPr/>
          </p:nvSpPr>
          <p:spPr bwMode="auto">
            <a:xfrm>
              <a:off x="6710363" y="2117726"/>
              <a:ext cx="0" cy="2159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Line 623">
              <a:extLst>
                <a:ext uri="{FF2B5EF4-FFF2-40B4-BE49-F238E27FC236}">
                  <a16:creationId xmlns:a16="http://schemas.microsoft.com/office/drawing/2014/main" id="{6B71B17D-6AA0-D259-A4D3-8C85B09410E5}"/>
                </a:ext>
              </a:extLst>
            </p:cNvPr>
            <p:cNvSpPr>
              <a:spLocks noChangeShapeType="1"/>
            </p:cNvSpPr>
            <p:nvPr/>
          </p:nvSpPr>
          <p:spPr bwMode="auto">
            <a:xfrm>
              <a:off x="6769101" y="2117726"/>
              <a:ext cx="0" cy="2159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624">
              <a:extLst>
                <a:ext uri="{FF2B5EF4-FFF2-40B4-BE49-F238E27FC236}">
                  <a16:creationId xmlns:a16="http://schemas.microsoft.com/office/drawing/2014/main" id="{D3E61E84-4B4D-1A2B-10DD-D9F4C9180151}"/>
                </a:ext>
              </a:extLst>
            </p:cNvPr>
            <p:cNvSpPr>
              <a:spLocks/>
            </p:cNvSpPr>
            <p:nvPr/>
          </p:nvSpPr>
          <p:spPr bwMode="auto">
            <a:xfrm>
              <a:off x="6300788" y="1884363"/>
              <a:ext cx="527050" cy="165100"/>
            </a:xfrm>
            <a:custGeom>
              <a:avLst/>
              <a:gdLst>
                <a:gd name="T0" fmla="*/ 17 w 1038"/>
                <a:gd name="T1" fmla="*/ 289 h 326"/>
                <a:gd name="T2" fmla="*/ 523 w 1038"/>
                <a:gd name="T3" fmla="*/ 0 h 326"/>
                <a:gd name="T4" fmla="*/ 1021 w 1038"/>
                <a:gd name="T5" fmla="*/ 289 h 326"/>
                <a:gd name="T6" fmla="*/ 1011 w 1038"/>
                <a:gd name="T7" fmla="*/ 326 h 326"/>
                <a:gd name="T8" fmla="*/ 27 w 1038"/>
                <a:gd name="T9" fmla="*/ 326 h 326"/>
                <a:gd name="T10" fmla="*/ 17 w 1038"/>
                <a:gd name="T11" fmla="*/ 289 h 326"/>
              </a:gdLst>
              <a:ahLst/>
              <a:cxnLst>
                <a:cxn ang="0">
                  <a:pos x="T0" y="T1"/>
                </a:cxn>
                <a:cxn ang="0">
                  <a:pos x="T2" y="T3"/>
                </a:cxn>
                <a:cxn ang="0">
                  <a:pos x="T4" y="T5"/>
                </a:cxn>
                <a:cxn ang="0">
                  <a:pos x="T6" y="T7"/>
                </a:cxn>
                <a:cxn ang="0">
                  <a:pos x="T8" y="T9"/>
                </a:cxn>
                <a:cxn ang="0">
                  <a:pos x="T10" y="T11"/>
                </a:cxn>
              </a:cxnLst>
              <a:rect l="0" t="0" r="r" b="b"/>
              <a:pathLst>
                <a:path w="1038" h="326">
                  <a:moveTo>
                    <a:pt x="17" y="289"/>
                  </a:moveTo>
                  <a:lnTo>
                    <a:pt x="523" y="0"/>
                  </a:lnTo>
                  <a:lnTo>
                    <a:pt x="1021" y="289"/>
                  </a:lnTo>
                  <a:cubicBezTo>
                    <a:pt x="1038" y="300"/>
                    <a:pt x="1031" y="326"/>
                    <a:pt x="1011" y="326"/>
                  </a:cubicBezTo>
                  <a:lnTo>
                    <a:pt x="27" y="326"/>
                  </a:lnTo>
                  <a:cubicBezTo>
                    <a:pt x="7" y="326"/>
                    <a:pt x="0" y="299"/>
                    <a:pt x="17" y="289"/>
                  </a:cubicBezTo>
                  <a:close/>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625">
              <a:extLst>
                <a:ext uri="{FF2B5EF4-FFF2-40B4-BE49-F238E27FC236}">
                  <a16:creationId xmlns:a16="http://schemas.microsoft.com/office/drawing/2014/main" id="{FCF36236-E12C-5743-5E5F-825966E69233}"/>
                </a:ext>
              </a:extLst>
            </p:cNvPr>
            <p:cNvSpPr>
              <a:spLocks noChangeShapeType="1"/>
            </p:cNvSpPr>
            <p:nvPr/>
          </p:nvSpPr>
          <p:spPr bwMode="auto">
            <a:xfrm>
              <a:off x="6342063" y="2087563"/>
              <a:ext cx="104775"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626">
              <a:extLst>
                <a:ext uri="{FF2B5EF4-FFF2-40B4-BE49-F238E27FC236}">
                  <a16:creationId xmlns:a16="http://schemas.microsoft.com/office/drawing/2014/main" id="{B2C616EF-7892-A8BA-2C4D-2A45F807C718}"/>
                </a:ext>
              </a:extLst>
            </p:cNvPr>
            <p:cNvSpPr>
              <a:spLocks noChangeShapeType="1"/>
            </p:cNvSpPr>
            <p:nvPr/>
          </p:nvSpPr>
          <p:spPr bwMode="auto">
            <a:xfrm>
              <a:off x="6513513" y="2087563"/>
              <a:ext cx="106363"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627">
              <a:extLst>
                <a:ext uri="{FF2B5EF4-FFF2-40B4-BE49-F238E27FC236}">
                  <a16:creationId xmlns:a16="http://schemas.microsoft.com/office/drawing/2014/main" id="{75F3A367-37BA-5EF2-4135-B877F26CD78D}"/>
                </a:ext>
              </a:extLst>
            </p:cNvPr>
            <p:cNvSpPr>
              <a:spLocks noChangeShapeType="1"/>
            </p:cNvSpPr>
            <p:nvPr/>
          </p:nvSpPr>
          <p:spPr bwMode="auto">
            <a:xfrm>
              <a:off x="6686551" y="2087563"/>
              <a:ext cx="106363"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7831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0722" y="386705"/>
            <a:ext cx="10515600" cy="621464"/>
          </a:xfrm>
        </p:spPr>
        <p:txBody>
          <a:bodyPr/>
          <a:lstStyle/>
          <a:p>
            <a:r>
              <a:rPr lang="en-GB" dirty="0"/>
              <a:t>Join Erasmus Mundus 2021-2027!</a:t>
            </a:r>
          </a:p>
        </p:txBody>
      </p:sp>
      <p:sp>
        <p:nvSpPr>
          <p:cNvPr id="5" name="Oval 4"/>
          <p:cNvSpPr/>
          <p:nvPr/>
        </p:nvSpPr>
        <p:spPr>
          <a:xfrm>
            <a:off x="2662292" y="1311885"/>
            <a:ext cx="2733343" cy="27333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More strategic</a:t>
            </a:r>
            <a:endParaRPr lang="en-GB" sz="2400" dirty="0"/>
          </a:p>
        </p:txBody>
      </p:sp>
      <p:sp>
        <p:nvSpPr>
          <p:cNvPr id="6" name="Oval 5"/>
          <p:cNvSpPr/>
          <p:nvPr/>
        </p:nvSpPr>
        <p:spPr>
          <a:xfrm>
            <a:off x="6526905" y="1425289"/>
            <a:ext cx="1945239" cy="19452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More open</a:t>
            </a:r>
            <a:endParaRPr lang="en-GB" sz="2400" dirty="0"/>
          </a:p>
        </p:txBody>
      </p:sp>
      <p:sp>
        <p:nvSpPr>
          <p:cNvPr id="7" name="Oval 6"/>
          <p:cNvSpPr/>
          <p:nvPr/>
        </p:nvSpPr>
        <p:spPr>
          <a:xfrm>
            <a:off x="970722" y="3716230"/>
            <a:ext cx="2406304" cy="24063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More flexible</a:t>
            </a:r>
            <a:endParaRPr lang="en-GB" sz="2400" dirty="0"/>
          </a:p>
        </p:txBody>
      </p:sp>
      <p:sp>
        <p:nvSpPr>
          <p:cNvPr id="8" name="Oval 7"/>
          <p:cNvSpPr/>
          <p:nvPr/>
        </p:nvSpPr>
        <p:spPr>
          <a:xfrm>
            <a:off x="6172199" y="3530600"/>
            <a:ext cx="2654653" cy="26546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More sustainable</a:t>
            </a:r>
            <a:endParaRPr lang="en-GB" sz="2400" dirty="0"/>
          </a:p>
        </p:txBody>
      </p:sp>
      <p:sp>
        <p:nvSpPr>
          <p:cNvPr id="9" name="Oval 8"/>
          <p:cNvSpPr/>
          <p:nvPr/>
        </p:nvSpPr>
        <p:spPr>
          <a:xfrm>
            <a:off x="9157989" y="2258069"/>
            <a:ext cx="2406304" cy="2406304"/>
          </a:xfrm>
          <a:prstGeom prst="ellipse">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More generous</a:t>
            </a:r>
            <a:endParaRPr lang="en-GB" sz="2400" dirty="0"/>
          </a:p>
        </p:txBody>
      </p:sp>
      <p:sp>
        <p:nvSpPr>
          <p:cNvPr id="10" name="Oval 9"/>
          <p:cNvSpPr/>
          <p:nvPr/>
        </p:nvSpPr>
        <p:spPr>
          <a:xfrm>
            <a:off x="3970175" y="4603830"/>
            <a:ext cx="1685258" cy="168525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More simple</a:t>
            </a:r>
            <a:endParaRPr lang="en-GB" sz="2400" dirty="0"/>
          </a:p>
        </p:txBody>
      </p:sp>
      <p:sp>
        <p:nvSpPr>
          <p:cNvPr id="11" name="Oval 10"/>
          <p:cNvSpPr/>
          <p:nvPr/>
        </p:nvSpPr>
        <p:spPr>
          <a:xfrm>
            <a:off x="4724007" y="3557701"/>
            <a:ext cx="534195" cy="5341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2" name="Oval 11"/>
          <p:cNvSpPr/>
          <p:nvPr/>
        </p:nvSpPr>
        <p:spPr>
          <a:xfrm>
            <a:off x="5489128" y="2969134"/>
            <a:ext cx="332610" cy="332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3" name="Oval 12"/>
          <p:cNvSpPr/>
          <p:nvPr/>
        </p:nvSpPr>
        <p:spPr>
          <a:xfrm>
            <a:off x="5078155" y="1603685"/>
            <a:ext cx="440268" cy="440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4" name="Oval 13"/>
          <p:cNvSpPr/>
          <p:nvPr/>
        </p:nvSpPr>
        <p:spPr>
          <a:xfrm>
            <a:off x="6358878" y="3301744"/>
            <a:ext cx="318954" cy="31895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5" name="Oval 14"/>
          <p:cNvSpPr/>
          <p:nvPr/>
        </p:nvSpPr>
        <p:spPr>
          <a:xfrm>
            <a:off x="3540538" y="4250982"/>
            <a:ext cx="612360" cy="612360"/>
          </a:xfrm>
          <a:prstGeom prst="ellipse">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6" name="Oval 15"/>
          <p:cNvSpPr/>
          <p:nvPr/>
        </p:nvSpPr>
        <p:spPr>
          <a:xfrm>
            <a:off x="8435905" y="2991367"/>
            <a:ext cx="379161" cy="3791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7" name="Oval 16"/>
          <p:cNvSpPr/>
          <p:nvPr/>
        </p:nvSpPr>
        <p:spPr>
          <a:xfrm>
            <a:off x="6132511" y="5859581"/>
            <a:ext cx="325672" cy="3256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8" name="Oval 17"/>
          <p:cNvSpPr/>
          <p:nvPr/>
        </p:nvSpPr>
        <p:spPr>
          <a:xfrm>
            <a:off x="9169775" y="4612434"/>
            <a:ext cx="490983" cy="4909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Oval 18"/>
          <p:cNvSpPr/>
          <p:nvPr/>
        </p:nvSpPr>
        <p:spPr>
          <a:xfrm>
            <a:off x="5659545" y="4394201"/>
            <a:ext cx="439120" cy="439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0" name="Oval 19"/>
          <p:cNvSpPr/>
          <p:nvPr/>
        </p:nvSpPr>
        <p:spPr>
          <a:xfrm>
            <a:off x="3505546" y="5167059"/>
            <a:ext cx="298829" cy="298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1" name="Oval 20"/>
          <p:cNvSpPr/>
          <p:nvPr/>
        </p:nvSpPr>
        <p:spPr>
          <a:xfrm>
            <a:off x="5168013" y="4283053"/>
            <a:ext cx="318340" cy="318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2" name="Oval 21"/>
          <p:cNvSpPr/>
          <p:nvPr/>
        </p:nvSpPr>
        <p:spPr>
          <a:xfrm>
            <a:off x="6183982" y="2175237"/>
            <a:ext cx="481075" cy="481075"/>
          </a:xfrm>
          <a:prstGeom prst="ellipse">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Tree>
    <p:extLst>
      <p:ext uri="{BB962C8B-B14F-4D97-AF65-F5344CB8AC3E}">
        <p14:creationId xmlns:p14="http://schemas.microsoft.com/office/powerpoint/2010/main" val="1417256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ángulo 108">
            <a:extLst>
              <a:ext uri="{FF2B5EF4-FFF2-40B4-BE49-F238E27FC236}">
                <a16:creationId xmlns:a16="http://schemas.microsoft.com/office/drawing/2014/main" id="{189E5A5D-678D-743E-44B3-36D537E806A0}"/>
              </a:ext>
            </a:extLst>
          </p:cNvPr>
          <p:cNvSpPr/>
          <p:nvPr/>
        </p:nvSpPr>
        <p:spPr>
          <a:xfrm>
            <a:off x="883192" y="5563714"/>
            <a:ext cx="8443150" cy="94349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0" algn="l" defTabSz="914400" rtl="0" eaLnBrk="1" fontAlgn="auto" latinLnBrk="0" hangingPunct="1">
              <a:lnSpc>
                <a:spcPct val="100000"/>
              </a:lnSpc>
              <a:spcBef>
                <a:spcPts val="0"/>
              </a:spcBef>
              <a:spcAft>
                <a:spcPts val="0"/>
              </a:spcAft>
              <a:buClr>
                <a:srgbClr val="4BC5DE"/>
              </a:buClr>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2" name="Rounded Rectangle 1"/>
          <p:cNvSpPr/>
          <p:nvPr/>
        </p:nvSpPr>
        <p:spPr>
          <a:xfrm>
            <a:off x="3697577" y="1667934"/>
            <a:ext cx="2736000" cy="491066"/>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60000"/>
                    <a:lumOff val="40000"/>
                  </a:srgbClr>
                </a:solidFill>
                <a:effectLst/>
                <a:uLnTx/>
                <a:uFillTx/>
                <a:latin typeface="Arial"/>
                <a:ea typeface="+mn-ea"/>
                <a:cs typeface="+mn-cs"/>
              </a:rPr>
              <a:t>INDIVIDUAL NEEDS</a:t>
            </a:r>
          </a:p>
        </p:txBody>
      </p:sp>
      <p:sp>
        <p:nvSpPr>
          <p:cNvPr id="7" name="Title 6"/>
          <p:cNvSpPr>
            <a:spLocks noGrp="1"/>
          </p:cNvSpPr>
          <p:nvPr>
            <p:ph type="title"/>
          </p:nvPr>
        </p:nvSpPr>
        <p:spPr/>
        <p:txBody>
          <a:bodyPr/>
          <a:lstStyle/>
          <a:p>
            <a:r>
              <a:rPr lang="en-GB" dirty="0"/>
              <a:t>EMJM Funding Rules</a:t>
            </a:r>
          </a:p>
        </p:txBody>
      </p:sp>
      <p:sp>
        <p:nvSpPr>
          <p:cNvPr id="5" name="Rounded Rectangle 1 - 1">
            <a:extLst>
              <a:ext uri="{FF2B5EF4-FFF2-40B4-BE49-F238E27FC236}">
                <a16:creationId xmlns:a16="http://schemas.microsoft.com/office/drawing/2014/main" id="{7863CDD9-6531-3D41-9B8D-D0C1A399389C}"/>
              </a:ext>
            </a:extLst>
          </p:cNvPr>
          <p:cNvSpPr/>
          <p:nvPr/>
        </p:nvSpPr>
        <p:spPr>
          <a:xfrm>
            <a:off x="883194" y="1667934"/>
            <a:ext cx="2736000" cy="491066"/>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60000"/>
                    <a:lumOff val="40000"/>
                  </a:srgbClr>
                </a:solidFill>
                <a:effectLst/>
                <a:uLnTx/>
                <a:uFillTx/>
                <a:latin typeface="Arial"/>
                <a:ea typeface="+mn-ea"/>
                <a:cs typeface="+mn-cs"/>
              </a:rPr>
              <a:t>INSTITUTIONAL COSTS</a:t>
            </a:r>
          </a:p>
        </p:txBody>
      </p:sp>
      <p:sp>
        <p:nvSpPr>
          <p:cNvPr id="6" name="Rounded Rectangle 1 - 2">
            <a:extLst>
              <a:ext uri="{FF2B5EF4-FFF2-40B4-BE49-F238E27FC236}">
                <a16:creationId xmlns:a16="http://schemas.microsoft.com/office/drawing/2014/main" id="{BC29CE46-5129-F532-2E6F-24CCEFD99D8B}"/>
              </a:ext>
            </a:extLst>
          </p:cNvPr>
          <p:cNvSpPr/>
          <p:nvPr/>
        </p:nvSpPr>
        <p:spPr>
          <a:xfrm>
            <a:off x="9326342" y="1667934"/>
            <a:ext cx="2736000" cy="491066"/>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60000"/>
                    <a:lumOff val="40000"/>
                  </a:srgbClr>
                </a:solidFill>
                <a:effectLst/>
                <a:uLnTx/>
                <a:uFillTx/>
                <a:latin typeface="Arial"/>
                <a:ea typeface="+mn-ea"/>
                <a:cs typeface="+mn-cs"/>
              </a:rPr>
              <a:t>ADDITIONAL FUNDS</a:t>
            </a:r>
          </a:p>
        </p:txBody>
      </p:sp>
      <p:sp>
        <p:nvSpPr>
          <p:cNvPr id="12" name="Rounded Rectangle 1 - 3">
            <a:extLst>
              <a:ext uri="{FF2B5EF4-FFF2-40B4-BE49-F238E27FC236}">
                <a16:creationId xmlns:a16="http://schemas.microsoft.com/office/drawing/2014/main" id="{B9572E60-49FD-13C0-0F2E-B6416C7B46AA}"/>
              </a:ext>
            </a:extLst>
          </p:cNvPr>
          <p:cNvSpPr/>
          <p:nvPr/>
        </p:nvSpPr>
        <p:spPr>
          <a:xfrm>
            <a:off x="6511960" y="1667934"/>
            <a:ext cx="2736000" cy="491066"/>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STUDENT SCHOLARSHIPS</a:t>
            </a:r>
          </a:p>
        </p:txBody>
      </p:sp>
      <p:sp>
        <p:nvSpPr>
          <p:cNvPr id="14" name="Rectángulo 13">
            <a:extLst>
              <a:ext uri="{FF2B5EF4-FFF2-40B4-BE49-F238E27FC236}">
                <a16:creationId xmlns:a16="http://schemas.microsoft.com/office/drawing/2014/main" id="{EDDE1677-D1DA-552C-93AC-5D482F30767B}"/>
              </a:ext>
            </a:extLst>
          </p:cNvPr>
          <p:cNvSpPr/>
          <p:nvPr/>
        </p:nvSpPr>
        <p:spPr>
          <a:xfrm>
            <a:off x="883193" y="2672116"/>
            <a:ext cx="11179147" cy="173791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
                <a:srgbClr val="4BC5DE"/>
              </a:buClr>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28" name="Rectángulo 27">
            <a:extLst>
              <a:ext uri="{FF2B5EF4-FFF2-40B4-BE49-F238E27FC236}">
                <a16:creationId xmlns:a16="http://schemas.microsoft.com/office/drawing/2014/main" id="{C3DAE8E8-8FD9-2CAB-C7CF-B853E0AFE015}"/>
              </a:ext>
            </a:extLst>
          </p:cNvPr>
          <p:cNvSpPr/>
          <p:nvPr/>
        </p:nvSpPr>
        <p:spPr>
          <a:xfrm>
            <a:off x="883193" y="4821406"/>
            <a:ext cx="11179148" cy="93863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0" algn="l" defTabSz="914400" rtl="0" eaLnBrk="1" fontAlgn="auto" latinLnBrk="0" hangingPunct="1">
              <a:lnSpc>
                <a:spcPct val="100000"/>
              </a:lnSpc>
              <a:spcBef>
                <a:spcPts val="0"/>
              </a:spcBef>
              <a:spcAft>
                <a:spcPts val="0"/>
              </a:spcAft>
              <a:buClr>
                <a:srgbClr val="4BC5DE"/>
              </a:buClr>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50" name="CuadroTexto 49">
            <a:extLst>
              <a:ext uri="{FF2B5EF4-FFF2-40B4-BE49-F238E27FC236}">
                <a16:creationId xmlns:a16="http://schemas.microsoft.com/office/drawing/2014/main" id="{C9E06056-CA75-56F6-C286-CF0CE6403713}"/>
              </a:ext>
            </a:extLst>
          </p:cNvPr>
          <p:cNvSpPr txBox="1"/>
          <p:nvPr/>
        </p:nvSpPr>
        <p:spPr>
          <a:xfrm>
            <a:off x="883194" y="2978865"/>
            <a:ext cx="11179146" cy="143116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1E858B"/>
              </a:buClr>
              <a:buSzTx/>
              <a:buFont typeface="Arial" panose="020B0604020202020204" pitchFamily="34" charset="0"/>
              <a:buChar char="•"/>
              <a:tabLst/>
              <a:defRPr/>
            </a:pPr>
            <a:r>
              <a:rPr kumimoji="0" lang="en-GB" sz="1800" b="1" i="0" u="none" strike="noStrike" kern="1200" cap="none" spc="0" normalizeH="0" baseline="0" noProof="0" dirty="0">
                <a:ln>
                  <a:noFill/>
                </a:ln>
                <a:solidFill>
                  <a:srgbClr val="4D4D4D"/>
                </a:solidFill>
                <a:effectLst/>
                <a:uLnTx/>
                <a:uFillTx/>
                <a:latin typeface="Arial"/>
                <a:ea typeface="+mn-ea"/>
                <a:cs typeface="+mn-cs"/>
              </a:rPr>
              <a:t>Full Scholarship </a:t>
            </a:r>
            <a:r>
              <a:rPr kumimoji="0" lang="en-GB" sz="1800" b="0" i="0" u="none" strike="noStrike" kern="1200" cap="none" spc="0" normalizeH="0" baseline="0" noProof="0" dirty="0">
                <a:ln>
                  <a:noFill/>
                </a:ln>
                <a:solidFill>
                  <a:srgbClr val="4D4D4D"/>
                </a:solidFill>
                <a:effectLst/>
                <a:uLnTx/>
                <a:uFillTx/>
                <a:latin typeface="Arial"/>
                <a:ea typeface="+mn-ea"/>
                <a:cs typeface="+mn-cs"/>
              </a:rPr>
              <a:t>to cover subsistence, installation and travel + fee waiver  </a:t>
            </a:r>
          </a:p>
          <a:p>
            <a:pPr marL="285750" marR="0" lvl="0" indent="-285750" algn="l" defTabSz="914400" rtl="0" eaLnBrk="1" fontAlgn="auto" latinLnBrk="0" hangingPunct="1">
              <a:lnSpc>
                <a:spcPct val="100000"/>
              </a:lnSpc>
              <a:spcBef>
                <a:spcPts val="0"/>
              </a:spcBef>
              <a:spcAft>
                <a:spcPts val="600"/>
              </a:spcAft>
              <a:buClr>
                <a:srgbClr val="1E858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A single</a:t>
            </a:r>
            <a:r>
              <a:rPr kumimoji="0" lang="en-GB" sz="1800" b="1" i="0" u="none" strike="noStrike" kern="1200" cap="none" spc="0" normalizeH="0" baseline="0" noProof="0" dirty="0">
                <a:ln>
                  <a:noFill/>
                </a:ln>
                <a:solidFill>
                  <a:srgbClr val="4D4D4D"/>
                </a:solidFill>
                <a:effectLst/>
                <a:uLnTx/>
                <a:uFillTx/>
                <a:latin typeface="Arial"/>
                <a:ea typeface="+mn-ea"/>
                <a:cs typeface="+mn-cs"/>
              </a:rPr>
              <a:t> unit cost per scholarship holder</a:t>
            </a:r>
          </a:p>
          <a:p>
            <a:pPr marL="742950" marR="0" lvl="1" indent="-285750" algn="l" defTabSz="914400" rtl="0" eaLnBrk="1" fontAlgn="auto" latinLnBrk="0" hangingPunct="1">
              <a:lnSpc>
                <a:spcPct val="100000"/>
              </a:lnSpc>
              <a:spcBef>
                <a:spcPts val="0"/>
              </a:spcBef>
              <a:spcAft>
                <a:spcPts val="600"/>
              </a:spcAft>
              <a:buClr>
                <a:srgbClr val="1E858B"/>
              </a:buClr>
              <a:buSzTx/>
              <a:buFont typeface="Courier New" panose="02070309020205020404" pitchFamily="49" charset="0"/>
              <a:buChar char="o"/>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How to calculate: EUR 1,400 x nº of months (min. 1 academic year - max. 24 months) </a:t>
            </a:r>
          </a:p>
          <a:p>
            <a:pPr marL="742950" marR="0" lvl="1" indent="-285750" algn="l" defTabSz="914400" rtl="0" eaLnBrk="1" fontAlgn="auto" latinLnBrk="0" hangingPunct="1">
              <a:lnSpc>
                <a:spcPct val="100000"/>
              </a:lnSpc>
              <a:spcBef>
                <a:spcPts val="0"/>
              </a:spcBef>
              <a:spcAft>
                <a:spcPts val="600"/>
              </a:spcAft>
              <a:buClr>
                <a:srgbClr val="1E858B"/>
              </a:buClr>
              <a:buSzTx/>
              <a:buFont typeface="Courier New" panose="02070309020205020404" pitchFamily="49" charset="0"/>
              <a:buChar char="o"/>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Max. amount per student: </a:t>
            </a:r>
            <a:r>
              <a:rPr kumimoji="0" lang="en-GB" sz="1800" b="1" i="0" u="none" strike="noStrike" kern="1200" cap="none" spc="0" normalizeH="0" baseline="0" noProof="0" dirty="0">
                <a:ln>
                  <a:noFill/>
                </a:ln>
                <a:solidFill>
                  <a:srgbClr val="E76C53"/>
                </a:solidFill>
                <a:effectLst/>
                <a:uLnTx/>
                <a:uFillTx/>
                <a:latin typeface="Arial"/>
                <a:ea typeface="+mn-ea"/>
                <a:cs typeface="+mn-cs"/>
              </a:rPr>
              <a:t>EUR 33,600</a:t>
            </a:r>
          </a:p>
        </p:txBody>
      </p:sp>
      <p:sp>
        <p:nvSpPr>
          <p:cNvPr id="52" name="CuadroTexto 51">
            <a:extLst>
              <a:ext uri="{FF2B5EF4-FFF2-40B4-BE49-F238E27FC236}">
                <a16:creationId xmlns:a16="http://schemas.microsoft.com/office/drawing/2014/main" id="{70AC4BD1-B67B-B9E2-E229-2C3292845313}"/>
              </a:ext>
            </a:extLst>
          </p:cNvPr>
          <p:cNvSpPr txBox="1"/>
          <p:nvPr/>
        </p:nvSpPr>
        <p:spPr>
          <a:xfrm>
            <a:off x="883193" y="5152992"/>
            <a:ext cx="11179148" cy="7232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1E858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How to calculate: EUR 1,400 x nº of months x nº of students (cap of </a:t>
            </a:r>
            <a:r>
              <a:rPr lang="en-GB" b="1" dirty="0">
                <a:solidFill>
                  <a:srgbClr val="E76C53"/>
                </a:solidFill>
                <a:latin typeface="Arial"/>
              </a:rPr>
              <a:t>50</a:t>
            </a:r>
            <a:r>
              <a:rPr kumimoji="0" lang="en-GB" sz="1800" b="0" i="0" u="none" strike="noStrike" kern="1200" cap="none" spc="0" normalizeH="0" baseline="0" noProof="0" dirty="0">
                <a:ln>
                  <a:noFill/>
                </a:ln>
                <a:solidFill>
                  <a:srgbClr val="4D4D4D"/>
                </a:solidFill>
                <a:effectLst/>
                <a:uLnTx/>
                <a:uFillTx/>
                <a:latin typeface="Arial"/>
                <a:ea typeface="+mn-ea"/>
                <a:cs typeface="+mn-cs"/>
              </a:rPr>
              <a:t> students per EMJM project)</a:t>
            </a:r>
          </a:p>
          <a:p>
            <a:pPr marL="285750" marR="0" lvl="0" indent="-285750" algn="l" defTabSz="914400" rtl="0" eaLnBrk="1" fontAlgn="auto" latinLnBrk="0" hangingPunct="1">
              <a:lnSpc>
                <a:spcPct val="100000"/>
              </a:lnSpc>
              <a:spcBef>
                <a:spcPts val="0"/>
              </a:spcBef>
              <a:spcAft>
                <a:spcPts val="600"/>
              </a:spcAft>
              <a:buClr>
                <a:srgbClr val="1E858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Max. amount per project: </a:t>
            </a:r>
            <a:r>
              <a:rPr kumimoji="0" lang="en-GB" sz="1800" b="1" i="0" u="none" strike="noStrike" kern="1200" cap="none" spc="0" normalizeH="0" baseline="0" noProof="0" dirty="0">
                <a:ln>
                  <a:noFill/>
                </a:ln>
                <a:solidFill>
                  <a:srgbClr val="E76C53"/>
                </a:solidFill>
                <a:effectLst/>
                <a:uLnTx/>
                <a:uFillTx/>
                <a:latin typeface="Arial"/>
                <a:ea typeface="+mn-ea"/>
                <a:cs typeface="+mn-cs"/>
              </a:rPr>
              <a:t>EUR 1,680,000 per grant</a:t>
            </a:r>
          </a:p>
        </p:txBody>
      </p:sp>
      <p:sp>
        <p:nvSpPr>
          <p:cNvPr id="35" name="Rounded Rectangle 1 - 1">
            <a:extLst>
              <a:ext uri="{FF2B5EF4-FFF2-40B4-BE49-F238E27FC236}">
                <a16:creationId xmlns:a16="http://schemas.microsoft.com/office/drawing/2014/main" id="{657EFCE8-F7B7-7E23-8863-6DF75DD37FC8}"/>
              </a:ext>
            </a:extLst>
          </p:cNvPr>
          <p:cNvSpPr/>
          <p:nvPr/>
        </p:nvSpPr>
        <p:spPr>
          <a:xfrm>
            <a:off x="883194" y="2463239"/>
            <a:ext cx="3863315" cy="390302"/>
          </a:xfrm>
          <a:prstGeom prst="homePlate">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AT STUDENT LEVEL</a:t>
            </a:r>
          </a:p>
        </p:txBody>
      </p:sp>
      <p:sp>
        <p:nvSpPr>
          <p:cNvPr id="36" name="Elipse 35">
            <a:extLst>
              <a:ext uri="{FF2B5EF4-FFF2-40B4-BE49-F238E27FC236}">
                <a16:creationId xmlns:a16="http://schemas.microsoft.com/office/drawing/2014/main" id="{C8EDE1EB-DBF1-DF16-5093-45DCD27024FB}"/>
              </a:ext>
            </a:extLst>
          </p:cNvPr>
          <p:cNvSpPr/>
          <p:nvPr/>
        </p:nvSpPr>
        <p:spPr>
          <a:xfrm>
            <a:off x="970722" y="2334390"/>
            <a:ext cx="648000" cy="648000"/>
          </a:xfrm>
          <a:prstGeom prst="ellipse">
            <a:avLst/>
          </a:prstGeom>
          <a:solidFill>
            <a:schemeClr val="bg1"/>
          </a:solidFill>
          <a:ln w="28575">
            <a:solidFill>
              <a:schemeClr val="accent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7" name="Student2" descr="{&quot;Key&quot;:&quot;POWER_USER_SHAPE_ICON&quot;,&quot;Value&quot;:&quot;POWER_USER_SHAPE_ICON_STYLE_1&quot;}">
            <a:extLst>
              <a:ext uri="{FF2B5EF4-FFF2-40B4-BE49-F238E27FC236}">
                <a16:creationId xmlns:a16="http://schemas.microsoft.com/office/drawing/2014/main" id="{0C318928-3EFB-071E-D2B8-E6373A4A2B31}"/>
              </a:ext>
            </a:extLst>
          </p:cNvPr>
          <p:cNvGrpSpPr>
            <a:grpSpLocks noChangeAspect="1"/>
          </p:cNvGrpSpPr>
          <p:nvPr/>
        </p:nvGrpSpPr>
        <p:grpSpPr>
          <a:xfrm>
            <a:off x="1118132" y="2468018"/>
            <a:ext cx="353180" cy="390302"/>
            <a:chOff x="9175751" y="4818063"/>
            <a:chExt cx="528637" cy="584200"/>
          </a:xfrm>
          <a:solidFill>
            <a:schemeClr val="bg1"/>
          </a:solidFill>
        </p:grpSpPr>
        <p:sp>
          <p:nvSpPr>
            <p:cNvPr id="38" name="Freeform 580">
              <a:extLst>
                <a:ext uri="{FF2B5EF4-FFF2-40B4-BE49-F238E27FC236}">
                  <a16:creationId xmlns:a16="http://schemas.microsoft.com/office/drawing/2014/main" id="{37B24D3F-6235-6819-45E5-A2C7CA4B0D9A}"/>
                </a:ext>
              </a:extLst>
            </p:cNvPr>
            <p:cNvSpPr>
              <a:spLocks/>
            </p:cNvSpPr>
            <p:nvPr/>
          </p:nvSpPr>
          <p:spPr bwMode="auto">
            <a:xfrm>
              <a:off x="9218613" y="4818063"/>
              <a:ext cx="446088" cy="96838"/>
            </a:xfrm>
            <a:custGeom>
              <a:avLst/>
              <a:gdLst>
                <a:gd name="T0" fmla="*/ 0 w 880"/>
                <a:gd name="T1" fmla="*/ 190 h 190"/>
                <a:gd name="T2" fmla="*/ 440 w 880"/>
                <a:gd name="T3" fmla="*/ 0 h 190"/>
                <a:gd name="T4" fmla="*/ 880 w 880"/>
                <a:gd name="T5" fmla="*/ 190 h 190"/>
              </a:gdLst>
              <a:ahLst/>
              <a:cxnLst>
                <a:cxn ang="0">
                  <a:pos x="T0" y="T1"/>
                </a:cxn>
                <a:cxn ang="0">
                  <a:pos x="T2" y="T3"/>
                </a:cxn>
                <a:cxn ang="0">
                  <a:pos x="T4" y="T5"/>
                </a:cxn>
              </a:cxnLst>
              <a:rect l="0" t="0" r="r" b="b"/>
              <a:pathLst>
                <a:path w="880" h="190">
                  <a:moveTo>
                    <a:pt x="0" y="190"/>
                  </a:moveTo>
                  <a:lnTo>
                    <a:pt x="440" y="0"/>
                  </a:lnTo>
                  <a:lnTo>
                    <a:pt x="880" y="190"/>
                  </a:lnTo>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Line 581">
              <a:extLst>
                <a:ext uri="{FF2B5EF4-FFF2-40B4-BE49-F238E27FC236}">
                  <a16:creationId xmlns:a16="http://schemas.microsoft.com/office/drawing/2014/main" id="{0A1383E6-E644-60E9-18EC-E4438D0FC1ED}"/>
                </a:ext>
              </a:extLst>
            </p:cNvPr>
            <p:cNvSpPr>
              <a:spLocks noChangeShapeType="1"/>
            </p:cNvSpPr>
            <p:nvPr/>
          </p:nvSpPr>
          <p:spPr bwMode="auto">
            <a:xfrm flipH="1" flipV="1">
              <a:off x="9218613" y="4914900"/>
              <a:ext cx="119063" cy="41275"/>
            </a:xfrm>
            <a:prstGeom prst="line">
              <a:avLst/>
            </a:pr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Line 582">
              <a:extLst>
                <a:ext uri="{FF2B5EF4-FFF2-40B4-BE49-F238E27FC236}">
                  <a16:creationId xmlns:a16="http://schemas.microsoft.com/office/drawing/2014/main" id="{5D3B62F2-4284-4893-D203-9944874D479C}"/>
                </a:ext>
              </a:extLst>
            </p:cNvPr>
            <p:cNvSpPr>
              <a:spLocks noChangeShapeType="1"/>
            </p:cNvSpPr>
            <p:nvPr/>
          </p:nvSpPr>
          <p:spPr bwMode="auto">
            <a:xfrm flipH="1">
              <a:off x="9545638" y="4914900"/>
              <a:ext cx="119063" cy="41275"/>
            </a:xfrm>
            <a:prstGeom prst="line">
              <a:avLst/>
            </a:pr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Line 583">
              <a:extLst>
                <a:ext uri="{FF2B5EF4-FFF2-40B4-BE49-F238E27FC236}">
                  <a16:creationId xmlns:a16="http://schemas.microsoft.com/office/drawing/2014/main" id="{3A310356-9994-F64C-D1DE-D60FE8C316A2}"/>
                </a:ext>
              </a:extLst>
            </p:cNvPr>
            <p:cNvSpPr>
              <a:spLocks noChangeShapeType="1"/>
            </p:cNvSpPr>
            <p:nvPr/>
          </p:nvSpPr>
          <p:spPr bwMode="auto">
            <a:xfrm flipH="1">
              <a:off x="9359901" y="5087938"/>
              <a:ext cx="79375" cy="168275"/>
            </a:xfrm>
            <a:prstGeom prst="line">
              <a:avLst/>
            </a:pr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Line 584">
              <a:extLst>
                <a:ext uri="{FF2B5EF4-FFF2-40B4-BE49-F238E27FC236}">
                  <a16:creationId xmlns:a16="http://schemas.microsoft.com/office/drawing/2014/main" id="{2075A71B-99F0-499F-72D9-3ECD5691C9BA}"/>
                </a:ext>
              </a:extLst>
            </p:cNvPr>
            <p:cNvSpPr>
              <a:spLocks noChangeShapeType="1"/>
            </p:cNvSpPr>
            <p:nvPr/>
          </p:nvSpPr>
          <p:spPr bwMode="auto">
            <a:xfrm flipH="1" flipV="1">
              <a:off x="9359901" y="5256213"/>
              <a:ext cx="79375" cy="146050"/>
            </a:xfrm>
            <a:prstGeom prst="line">
              <a:avLst/>
            </a:pr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585">
              <a:extLst>
                <a:ext uri="{FF2B5EF4-FFF2-40B4-BE49-F238E27FC236}">
                  <a16:creationId xmlns:a16="http://schemas.microsoft.com/office/drawing/2014/main" id="{796EBC73-98C4-B26F-11E9-3A16AE26BFB3}"/>
                </a:ext>
              </a:extLst>
            </p:cNvPr>
            <p:cNvSpPr>
              <a:spLocks/>
            </p:cNvSpPr>
            <p:nvPr/>
          </p:nvSpPr>
          <p:spPr bwMode="auto">
            <a:xfrm>
              <a:off x="9175751" y="5256213"/>
              <a:ext cx="184150" cy="146050"/>
            </a:xfrm>
            <a:custGeom>
              <a:avLst/>
              <a:gdLst>
                <a:gd name="T0" fmla="*/ 364 w 364"/>
                <a:gd name="T1" fmla="*/ 0 h 288"/>
                <a:gd name="T2" fmla="*/ 108 w 364"/>
                <a:gd name="T3" fmla="*/ 41 h 288"/>
                <a:gd name="T4" fmla="*/ 23 w 364"/>
                <a:gd name="T5" fmla="*/ 132 h 288"/>
                <a:gd name="T6" fmla="*/ 0 w 364"/>
                <a:gd name="T7" fmla="*/ 288 h 288"/>
              </a:gdLst>
              <a:ahLst/>
              <a:cxnLst>
                <a:cxn ang="0">
                  <a:pos x="T0" y="T1"/>
                </a:cxn>
                <a:cxn ang="0">
                  <a:pos x="T2" y="T3"/>
                </a:cxn>
                <a:cxn ang="0">
                  <a:pos x="T4" y="T5"/>
                </a:cxn>
                <a:cxn ang="0">
                  <a:pos x="T6" y="T7"/>
                </a:cxn>
              </a:cxnLst>
              <a:rect l="0" t="0" r="r" b="b"/>
              <a:pathLst>
                <a:path w="364" h="288">
                  <a:moveTo>
                    <a:pt x="364" y="0"/>
                  </a:moveTo>
                  <a:lnTo>
                    <a:pt x="108" y="41"/>
                  </a:lnTo>
                  <a:cubicBezTo>
                    <a:pt x="63" y="48"/>
                    <a:pt x="28" y="86"/>
                    <a:pt x="23" y="132"/>
                  </a:cubicBezTo>
                  <a:lnTo>
                    <a:pt x="0" y="288"/>
                  </a:lnTo>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Line 586">
              <a:extLst>
                <a:ext uri="{FF2B5EF4-FFF2-40B4-BE49-F238E27FC236}">
                  <a16:creationId xmlns:a16="http://schemas.microsoft.com/office/drawing/2014/main" id="{0B3DD427-AF09-C875-AC35-00AB5977750F}"/>
                </a:ext>
              </a:extLst>
            </p:cNvPr>
            <p:cNvSpPr>
              <a:spLocks noChangeShapeType="1"/>
            </p:cNvSpPr>
            <p:nvPr/>
          </p:nvSpPr>
          <p:spPr bwMode="auto">
            <a:xfrm>
              <a:off x="9439276" y="5087938"/>
              <a:ext cx="80963" cy="168275"/>
            </a:xfrm>
            <a:prstGeom prst="line">
              <a:avLst/>
            </a:pr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Line 587">
              <a:extLst>
                <a:ext uri="{FF2B5EF4-FFF2-40B4-BE49-F238E27FC236}">
                  <a16:creationId xmlns:a16="http://schemas.microsoft.com/office/drawing/2014/main" id="{D83B95D0-F3EE-B8B3-2C50-9C24546F3F99}"/>
                </a:ext>
              </a:extLst>
            </p:cNvPr>
            <p:cNvSpPr>
              <a:spLocks noChangeShapeType="1"/>
            </p:cNvSpPr>
            <p:nvPr/>
          </p:nvSpPr>
          <p:spPr bwMode="auto">
            <a:xfrm flipV="1">
              <a:off x="9439276" y="5256213"/>
              <a:ext cx="80963" cy="146050"/>
            </a:xfrm>
            <a:prstGeom prst="line">
              <a:avLst/>
            </a:pr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588">
              <a:extLst>
                <a:ext uri="{FF2B5EF4-FFF2-40B4-BE49-F238E27FC236}">
                  <a16:creationId xmlns:a16="http://schemas.microsoft.com/office/drawing/2014/main" id="{01432638-8DC6-D719-0D6E-D3AEC0B1BDC2}"/>
                </a:ext>
              </a:extLst>
            </p:cNvPr>
            <p:cNvSpPr>
              <a:spLocks/>
            </p:cNvSpPr>
            <p:nvPr/>
          </p:nvSpPr>
          <p:spPr bwMode="auto">
            <a:xfrm>
              <a:off x="9299576" y="4930775"/>
              <a:ext cx="280988" cy="333375"/>
            </a:xfrm>
            <a:custGeom>
              <a:avLst/>
              <a:gdLst>
                <a:gd name="T0" fmla="*/ 0 w 551"/>
                <a:gd name="T1" fmla="*/ 656 h 656"/>
                <a:gd name="T2" fmla="*/ 0 w 551"/>
                <a:gd name="T3" fmla="*/ 284 h 656"/>
                <a:gd name="T4" fmla="*/ 275 w 551"/>
                <a:gd name="T5" fmla="*/ 0 h 656"/>
                <a:gd name="T6" fmla="*/ 551 w 551"/>
                <a:gd name="T7" fmla="*/ 284 h 656"/>
                <a:gd name="T8" fmla="*/ 551 w 551"/>
                <a:gd name="T9" fmla="*/ 655 h 656"/>
              </a:gdLst>
              <a:ahLst/>
              <a:cxnLst>
                <a:cxn ang="0">
                  <a:pos x="T0" y="T1"/>
                </a:cxn>
                <a:cxn ang="0">
                  <a:pos x="T2" y="T3"/>
                </a:cxn>
                <a:cxn ang="0">
                  <a:pos x="T4" y="T5"/>
                </a:cxn>
                <a:cxn ang="0">
                  <a:pos x="T6" y="T7"/>
                </a:cxn>
                <a:cxn ang="0">
                  <a:pos x="T8" y="T9"/>
                </a:cxn>
              </a:cxnLst>
              <a:rect l="0" t="0" r="r" b="b"/>
              <a:pathLst>
                <a:path w="551" h="656">
                  <a:moveTo>
                    <a:pt x="0" y="656"/>
                  </a:moveTo>
                  <a:lnTo>
                    <a:pt x="0" y="284"/>
                  </a:lnTo>
                  <a:cubicBezTo>
                    <a:pt x="0" y="127"/>
                    <a:pt x="123" y="0"/>
                    <a:pt x="275" y="0"/>
                  </a:cubicBezTo>
                  <a:cubicBezTo>
                    <a:pt x="427" y="0"/>
                    <a:pt x="551" y="127"/>
                    <a:pt x="551" y="284"/>
                  </a:cubicBezTo>
                  <a:lnTo>
                    <a:pt x="551" y="655"/>
                  </a:lnTo>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589">
              <a:extLst>
                <a:ext uri="{FF2B5EF4-FFF2-40B4-BE49-F238E27FC236}">
                  <a16:creationId xmlns:a16="http://schemas.microsoft.com/office/drawing/2014/main" id="{8C5D400A-A913-C3B0-8884-DC9E0BF14DBF}"/>
                </a:ext>
              </a:extLst>
            </p:cNvPr>
            <p:cNvSpPr>
              <a:spLocks/>
            </p:cNvSpPr>
            <p:nvPr/>
          </p:nvSpPr>
          <p:spPr bwMode="auto">
            <a:xfrm>
              <a:off x="9345613" y="5083175"/>
              <a:ext cx="188913" cy="152400"/>
            </a:xfrm>
            <a:custGeom>
              <a:avLst/>
              <a:gdLst>
                <a:gd name="T0" fmla="*/ 373 w 373"/>
                <a:gd name="T1" fmla="*/ 0 h 301"/>
                <a:gd name="T2" fmla="*/ 186 w 373"/>
                <a:gd name="T3" fmla="*/ 301 h 301"/>
                <a:gd name="T4" fmla="*/ 0 w 373"/>
                <a:gd name="T5" fmla="*/ 0 h 301"/>
              </a:gdLst>
              <a:ahLst/>
              <a:cxnLst>
                <a:cxn ang="0">
                  <a:pos x="T0" y="T1"/>
                </a:cxn>
                <a:cxn ang="0">
                  <a:pos x="T2" y="T3"/>
                </a:cxn>
                <a:cxn ang="0">
                  <a:pos x="T4" y="T5"/>
                </a:cxn>
              </a:cxnLst>
              <a:rect l="0" t="0" r="r" b="b"/>
              <a:pathLst>
                <a:path w="373" h="301">
                  <a:moveTo>
                    <a:pt x="373" y="0"/>
                  </a:moveTo>
                  <a:cubicBezTo>
                    <a:pt x="373" y="166"/>
                    <a:pt x="289" y="301"/>
                    <a:pt x="186" y="301"/>
                  </a:cubicBezTo>
                  <a:cubicBezTo>
                    <a:pt x="83" y="301"/>
                    <a:pt x="0" y="166"/>
                    <a:pt x="0" y="0"/>
                  </a:cubicBezTo>
                </a:path>
              </a:pathLst>
            </a:custGeom>
            <a:grpFill/>
            <a:ln w="2857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590">
              <a:extLst>
                <a:ext uri="{FF2B5EF4-FFF2-40B4-BE49-F238E27FC236}">
                  <a16:creationId xmlns:a16="http://schemas.microsoft.com/office/drawing/2014/main" id="{ECA481FB-6C94-B259-E9A1-5FE21BE77DFD}"/>
                </a:ext>
              </a:extLst>
            </p:cNvPr>
            <p:cNvSpPr>
              <a:spLocks/>
            </p:cNvSpPr>
            <p:nvPr/>
          </p:nvSpPr>
          <p:spPr bwMode="auto">
            <a:xfrm>
              <a:off x="9345613" y="5083175"/>
              <a:ext cx="188913" cy="152400"/>
            </a:xfrm>
            <a:custGeom>
              <a:avLst/>
              <a:gdLst>
                <a:gd name="T0" fmla="*/ 373 w 373"/>
                <a:gd name="T1" fmla="*/ 0 h 301"/>
                <a:gd name="T2" fmla="*/ 186 w 373"/>
                <a:gd name="T3" fmla="*/ 301 h 301"/>
                <a:gd name="T4" fmla="*/ 0 w 373"/>
                <a:gd name="T5" fmla="*/ 0 h 301"/>
              </a:gdLst>
              <a:ahLst/>
              <a:cxnLst>
                <a:cxn ang="0">
                  <a:pos x="T0" y="T1"/>
                </a:cxn>
                <a:cxn ang="0">
                  <a:pos x="T2" y="T3"/>
                </a:cxn>
                <a:cxn ang="0">
                  <a:pos x="T4" y="T5"/>
                </a:cxn>
              </a:cxnLst>
              <a:rect l="0" t="0" r="r" b="b"/>
              <a:pathLst>
                <a:path w="373" h="301">
                  <a:moveTo>
                    <a:pt x="373" y="0"/>
                  </a:moveTo>
                  <a:cubicBezTo>
                    <a:pt x="373" y="166"/>
                    <a:pt x="289" y="301"/>
                    <a:pt x="186" y="301"/>
                  </a:cubicBezTo>
                  <a:cubicBezTo>
                    <a:pt x="83" y="301"/>
                    <a:pt x="0" y="166"/>
                    <a:pt x="0" y="0"/>
                  </a:cubicBezTo>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591">
              <a:extLst>
                <a:ext uri="{FF2B5EF4-FFF2-40B4-BE49-F238E27FC236}">
                  <a16:creationId xmlns:a16="http://schemas.microsoft.com/office/drawing/2014/main" id="{E498242D-D66E-902F-2DEA-37C3A7ECDC40}"/>
                </a:ext>
              </a:extLst>
            </p:cNvPr>
            <p:cNvSpPr>
              <a:spLocks/>
            </p:cNvSpPr>
            <p:nvPr/>
          </p:nvSpPr>
          <p:spPr bwMode="auto">
            <a:xfrm>
              <a:off x="9378951" y="5019675"/>
              <a:ext cx="155575" cy="68263"/>
            </a:xfrm>
            <a:custGeom>
              <a:avLst/>
              <a:gdLst>
                <a:gd name="T0" fmla="*/ 307 w 307"/>
                <a:gd name="T1" fmla="*/ 124 h 134"/>
                <a:gd name="T2" fmla="*/ 232 w 307"/>
                <a:gd name="T3" fmla="*/ 134 h 134"/>
                <a:gd name="T4" fmla="*/ 0 w 307"/>
                <a:gd name="T5" fmla="*/ 0 h 134"/>
              </a:gdLst>
              <a:ahLst/>
              <a:cxnLst>
                <a:cxn ang="0">
                  <a:pos x="T0" y="T1"/>
                </a:cxn>
                <a:cxn ang="0">
                  <a:pos x="T2" y="T3"/>
                </a:cxn>
                <a:cxn ang="0">
                  <a:pos x="T4" y="T5"/>
                </a:cxn>
              </a:cxnLst>
              <a:rect l="0" t="0" r="r" b="b"/>
              <a:pathLst>
                <a:path w="307" h="134">
                  <a:moveTo>
                    <a:pt x="307" y="124"/>
                  </a:moveTo>
                  <a:cubicBezTo>
                    <a:pt x="283" y="131"/>
                    <a:pt x="258" y="134"/>
                    <a:pt x="232" y="134"/>
                  </a:cubicBezTo>
                  <a:cubicBezTo>
                    <a:pt x="126" y="134"/>
                    <a:pt x="35" y="79"/>
                    <a:pt x="0" y="0"/>
                  </a:cubicBezTo>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592">
              <a:extLst>
                <a:ext uri="{FF2B5EF4-FFF2-40B4-BE49-F238E27FC236}">
                  <a16:creationId xmlns:a16="http://schemas.microsoft.com/office/drawing/2014/main" id="{94F8EB49-775E-0B50-FD17-68137457D359}"/>
                </a:ext>
              </a:extLst>
            </p:cNvPr>
            <p:cNvSpPr>
              <a:spLocks/>
            </p:cNvSpPr>
            <p:nvPr/>
          </p:nvSpPr>
          <p:spPr bwMode="auto">
            <a:xfrm>
              <a:off x="9520238" y="5256213"/>
              <a:ext cx="184150" cy="146050"/>
            </a:xfrm>
            <a:custGeom>
              <a:avLst/>
              <a:gdLst>
                <a:gd name="T0" fmla="*/ 0 w 364"/>
                <a:gd name="T1" fmla="*/ 0 h 288"/>
                <a:gd name="T2" fmla="*/ 255 w 364"/>
                <a:gd name="T3" fmla="*/ 41 h 288"/>
                <a:gd name="T4" fmla="*/ 340 w 364"/>
                <a:gd name="T5" fmla="*/ 132 h 288"/>
                <a:gd name="T6" fmla="*/ 364 w 364"/>
                <a:gd name="T7" fmla="*/ 288 h 288"/>
              </a:gdLst>
              <a:ahLst/>
              <a:cxnLst>
                <a:cxn ang="0">
                  <a:pos x="T0" y="T1"/>
                </a:cxn>
                <a:cxn ang="0">
                  <a:pos x="T2" y="T3"/>
                </a:cxn>
                <a:cxn ang="0">
                  <a:pos x="T4" y="T5"/>
                </a:cxn>
                <a:cxn ang="0">
                  <a:pos x="T6" y="T7"/>
                </a:cxn>
              </a:cxnLst>
              <a:rect l="0" t="0" r="r" b="b"/>
              <a:pathLst>
                <a:path w="364" h="288">
                  <a:moveTo>
                    <a:pt x="0" y="0"/>
                  </a:moveTo>
                  <a:lnTo>
                    <a:pt x="255" y="41"/>
                  </a:lnTo>
                  <a:cubicBezTo>
                    <a:pt x="301" y="48"/>
                    <a:pt x="336" y="86"/>
                    <a:pt x="340" y="132"/>
                  </a:cubicBezTo>
                  <a:lnTo>
                    <a:pt x="364" y="288"/>
                  </a:lnTo>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593">
              <a:extLst>
                <a:ext uri="{FF2B5EF4-FFF2-40B4-BE49-F238E27FC236}">
                  <a16:creationId xmlns:a16="http://schemas.microsoft.com/office/drawing/2014/main" id="{D66CA4EB-7DAD-B320-3C3C-2F9CFFD71BF5}"/>
                </a:ext>
              </a:extLst>
            </p:cNvPr>
            <p:cNvSpPr>
              <a:spLocks/>
            </p:cNvSpPr>
            <p:nvPr/>
          </p:nvSpPr>
          <p:spPr bwMode="auto">
            <a:xfrm>
              <a:off x="9344026" y="4883150"/>
              <a:ext cx="195263" cy="106363"/>
            </a:xfrm>
            <a:custGeom>
              <a:avLst/>
              <a:gdLst>
                <a:gd name="T0" fmla="*/ 189 w 385"/>
                <a:gd name="T1" fmla="*/ 132 h 212"/>
                <a:gd name="T2" fmla="*/ 385 w 385"/>
                <a:gd name="T3" fmla="*/ 212 h 212"/>
                <a:gd name="T4" fmla="*/ 385 w 385"/>
                <a:gd name="T5" fmla="*/ 81 h 212"/>
                <a:gd name="T6" fmla="*/ 189 w 385"/>
                <a:gd name="T7" fmla="*/ 0 h 212"/>
                <a:gd name="T8" fmla="*/ 0 w 385"/>
                <a:gd name="T9" fmla="*/ 75 h 212"/>
                <a:gd name="T10" fmla="*/ 0 w 385"/>
                <a:gd name="T11" fmla="*/ 206 h 212"/>
                <a:gd name="T12" fmla="*/ 189 w 385"/>
                <a:gd name="T13" fmla="*/ 132 h 212"/>
              </a:gdLst>
              <a:ahLst/>
              <a:cxnLst>
                <a:cxn ang="0">
                  <a:pos x="T0" y="T1"/>
                </a:cxn>
                <a:cxn ang="0">
                  <a:pos x="T2" y="T3"/>
                </a:cxn>
                <a:cxn ang="0">
                  <a:pos x="T4" y="T5"/>
                </a:cxn>
                <a:cxn ang="0">
                  <a:pos x="T6" y="T7"/>
                </a:cxn>
                <a:cxn ang="0">
                  <a:pos x="T8" y="T9"/>
                </a:cxn>
                <a:cxn ang="0">
                  <a:pos x="T10" y="T11"/>
                </a:cxn>
                <a:cxn ang="0">
                  <a:pos x="T12" y="T13"/>
                </a:cxn>
              </a:cxnLst>
              <a:rect l="0" t="0" r="r" b="b"/>
              <a:pathLst>
                <a:path w="385" h="212">
                  <a:moveTo>
                    <a:pt x="189" y="132"/>
                  </a:moveTo>
                  <a:cubicBezTo>
                    <a:pt x="266" y="132"/>
                    <a:pt x="335" y="162"/>
                    <a:pt x="385" y="212"/>
                  </a:cubicBezTo>
                  <a:lnTo>
                    <a:pt x="385" y="81"/>
                  </a:lnTo>
                  <a:cubicBezTo>
                    <a:pt x="335" y="31"/>
                    <a:pt x="266" y="0"/>
                    <a:pt x="189" y="0"/>
                  </a:cubicBezTo>
                  <a:cubicBezTo>
                    <a:pt x="116" y="0"/>
                    <a:pt x="50" y="29"/>
                    <a:pt x="0" y="75"/>
                  </a:cubicBezTo>
                  <a:lnTo>
                    <a:pt x="0" y="206"/>
                  </a:lnTo>
                  <a:cubicBezTo>
                    <a:pt x="50" y="160"/>
                    <a:pt x="116" y="132"/>
                    <a:pt x="189" y="132"/>
                  </a:cubicBezTo>
                  <a:close/>
                </a:path>
              </a:pathLst>
            </a:custGeom>
            <a:grpFill/>
            <a:ln w="2857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595">
              <a:extLst>
                <a:ext uri="{FF2B5EF4-FFF2-40B4-BE49-F238E27FC236}">
                  <a16:creationId xmlns:a16="http://schemas.microsoft.com/office/drawing/2014/main" id="{7B42F0A6-A70D-A0B3-B9BF-4CE5457A8E0F}"/>
                </a:ext>
              </a:extLst>
            </p:cNvPr>
            <p:cNvSpPr>
              <a:spLocks/>
            </p:cNvSpPr>
            <p:nvPr/>
          </p:nvSpPr>
          <p:spPr bwMode="auto">
            <a:xfrm>
              <a:off x="9344026" y="4883150"/>
              <a:ext cx="195263" cy="106363"/>
            </a:xfrm>
            <a:custGeom>
              <a:avLst/>
              <a:gdLst>
                <a:gd name="T0" fmla="*/ 189 w 385"/>
                <a:gd name="T1" fmla="*/ 132 h 212"/>
                <a:gd name="T2" fmla="*/ 385 w 385"/>
                <a:gd name="T3" fmla="*/ 212 h 212"/>
                <a:gd name="T4" fmla="*/ 385 w 385"/>
                <a:gd name="T5" fmla="*/ 81 h 212"/>
                <a:gd name="T6" fmla="*/ 189 w 385"/>
                <a:gd name="T7" fmla="*/ 0 h 212"/>
                <a:gd name="T8" fmla="*/ 0 w 385"/>
                <a:gd name="T9" fmla="*/ 75 h 212"/>
                <a:gd name="T10" fmla="*/ 0 w 385"/>
                <a:gd name="T11" fmla="*/ 206 h 212"/>
                <a:gd name="T12" fmla="*/ 189 w 385"/>
                <a:gd name="T13" fmla="*/ 132 h 212"/>
              </a:gdLst>
              <a:ahLst/>
              <a:cxnLst>
                <a:cxn ang="0">
                  <a:pos x="T0" y="T1"/>
                </a:cxn>
                <a:cxn ang="0">
                  <a:pos x="T2" y="T3"/>
                </a:cxn>
                <a:cxn ang="0">
                  <a:pos x="T4" y="T5"/>
                </a:cxn>
                <a:cxn ang="0">
                  <a:pos x="T6" y="T7"/>
                </a:cxn>
                <a:cxn ang="0">
                  <a:pos x="T8" y="T9"/>
                </a:cxn>
                <a:cxn ang="0">
                  <a:pos x="T10" y="T11"/>
                </a:cxn>
                <a:cxn ang="0">
                  <a:pos x="T12" y="T13"/>
                </a:cxn>
              </a:cxnLst>
              <a:rect l="0" t="0" r="r" b="b"/>
              <a:pathLst>
                <a:path w="385" h="212">
                  <a:moveTo>
                    <a:pt x="189" y="132"/>
                  </a:moveTo>
                  <a:cubicBezTo>
                    <a:pt x="266" y="132"/>
                    <a:pt x="335" y="162"/>
                    <a:pt x="385" y="212"/>
                  </a:cubicBezTo>
                  <a:lnTo>
                    <a:pt x="385" y="81"/>
                  </a:lnTo>
                  <a:cubicBezTo>
                    <a:pt x="335" y="31"/>
                    <a:pt x="266" y="0"/>
                    <a:pt x="189" y="0"/>
                  </a:cubicBezTo>
                  <a:cubicBezTo>
                    <a:pt x="116" y="0"/>
                    <a:pt x="50" y="29"/>
                    <a:pt x="0" y="75"/>
                  </a:cubicBezTo>
                  <a:lnTo>
                    <a:pt x="0" y="206"/>
                  </a:lnTo>
                  <a:cubicBezTo>
                    <a:pt x="50" y="160"/>
                    <a:pt x="116" y="132"/>
                    <a:pt x="189" y="132"/>
                  </a:cubicBezTo>
                  <a:close/>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Line 596">
              <a:extLst>
                <a:ext uri="{FF2B5EF4-FFF2-40B4-BE49-F238E27FC236}">
                  <a16:creationId xmlns:a16="http://schemas.microsoft.com/office/drawing/2014/main" id="{E62362DF-E7C8-89DD-303C-9CBA6E2B57E0}"/>
                </a:ext>
              </a:extLst>
            </p:cNvPr>
            <p:cNvSpPr>
              <a:spLocks noChangeShapeType="1"/>
            </p:cNvSpPr>
            <p:nvPr/>
          </p:nvSpPr>
          <p:spPr bwMode="auto">
            <a:xfrm>
              <a:off x="9664701" y="4914900"/>
              <a:ext cx="0" cy="109538"/>
            </a:xfrm>
            <a:prstGeom prst="line">
              <a:avLst/>
            </a:pr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597">
              <a:extLst>
                <a:ext uri="{FF2B5EF4-FFF2-40B4-BE49-F238E27FC236}">
                  <a16:creationId xmlns:a16="http://schemas.microsoft.com/office/drawing/2014/main" id="{0EFCEB4B-7032-6965-2673-9B5FA9F0B7C2}"/>
                </a:ext>
              </a:extLst>
            </p:cNvPr>
            <p:cNvSpPr>
              <a:spLocks/>
            </p:cNvSpPr>
            <p:nvPr/>
          </p:nvSpPr>
          <p:spPr bwMode="auto">
            <a:xfrm>
              <a:off x="9636126" y="5024438"/>
              <a:ext cx="57150" cy="57150"/>
            </a:xfrm>
            <a:custGeom>
              <a:avLst/>
              <a:gdLst>
                <a:gd name="T0" fmla="*/ 57 w 113"/>
                <a:gd name="T1" fmla="*/ 0 h 113"/>
                <a:gd name="T2" fmla="*/ 0 w 113"/>
                <a:gd name="T3" fmla="*/ 56 h 113"/>
                <a:gd name="T4" fmla="*/ 57 w 113"/>
                <a:gd name="T5" fmla="*/ 113 h 113"/>
                <a:gd name="T6" fmla="*/ 113 w 113"/>
                <a:gd name="T7" fmla="*/ 56 h 113"/>
              </a:gdLst>
              <a:ahLst/>
              <a:cxnLst>
                <a:cxn ang="0">
                  <a:pos x="T0" y="T1"/>
                </a:cxn>
                <a:cxn ang="0">
                  <a:pos x="T2" y="T3"/>
                </a:cxn>
                <a:cxn ang="0">
                  <a:pos x="T4" y="T5"/>
                </a:cxn>
                <a:cxn ang="0">
                  <a:pos x="T6" y="T7"/>
                </a:cxn>
              </a:cxnLst>
              <a:rect l="0" t="0" r="r" b="b"/>
              <a:pathLst>
                <a:path w="113" h="113">
                  <a:moveTo>
                    <a:pt x="57" y="0"/>
                  </a:moveTo>
                  <a:cubicBezTo>
                    <a:pt x="25" y="0"/>
                    <a:pt x="0" y="25"/>
                    <a:pt x="0" y="56"/>
                  </a:cubicBezTo>
                  <a:cubicBezTo>
                    <a:pt x="0" y="88"/>
                    <a:pt x="25" y="113"/>
                    <a:pt x="57" y="113"/>
                  </a:cubicBezTo>
                  <a:cubicBezTo>
                    <a:pt x="88" y="113"/>
                    <a:pt x="113" y="88"/>
                    <a:pt x="113" y="56"/>
                  </a:cubicBezTo>
                </a:path>
              </a:pathLst>
            </a:custGeom>
            <a:grpFill/>
            <a:ln w="285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1" name="Rounded Rectangle 1 - 1">
            <a:extLst>
              <a:ext uri="{FF2B5EF4-FFF2-40B4-BE49-F238E27FC236}">
                <a16:creationId xmlns:a16="http://schemas.microsoft.com/office/drawing/2014/main" id="{811C9861-3A49-A9E8-A9E6-38B0E40AC904}"/>
              </a:ext>
            </a:extLst>
          </p:cNvPr>
          <p:cNvSpPr/>
          <p:nvPr/>
        </p:nvSpPr>
        <p:spPr>
          <a:xfrm>
            <a:off x="883194" y="4633183"/>
            <a:ext cx="3863315" cy="390302"/>
          </a:xfrm>
          <a:prstGeom prst="homePlate">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AT PROJECT LEVEL</a:t>
            </a:r>
          </a:p>
        </p:txBody>
      </p:sp>
      <p:sp>
        <p:nvSpPr>
          <p:cNvPr id="72" name="Elipse 71">
            <a:extLst>
              <a:ext uri="{FF2B5EF4-FFF2-40B4-BE49-F238E27FC236}">
                <a16:creationId xmlns:a16="http://schemas.microsoft.com/office/drawing/2014/main" id="{214CA2E6-6882-6353-573E-4E9E3BB60C76}"/>
              </a:ext>
            </a:extLst>
          </p:cNvPr>
          <p:cNvSpPr/>
          <p:nvPr/>
        </p:nvSpPr>
        <p:spPr>
          <a:xfrm>
            <a:off x="970722" y="4504334"/>
            <a:ext cx="648000" cy="648000"/>
          </a:xfrm>
          <a:prstGeom prst="ellipse">
            <a:avLst/>
          </a:prstGeom>
          <a:solidFill>
            <a:schemeClr val="bg1"/>
          </a:solidFill>
          <a:ln w="28575">
            <a:solidFill>
              <a:schemeClr val="accent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3" name="University2" descr="{&quot;Key&quot;:&quot;POWER_USER_SHAPE_ICON&quot;,&quot;Value&quot;:&quot;POWER_USER_SHAPE_ICON_STYLE_1&quot;}">
            <a:extLst>
              <a:ext uri="{FF2B5EF4-FFF2-40B4-BE49-F238E27FC236}">
                <a16:creationId xmlns:a16="http://schemas.microsoft.com/office/drawing/2014/main" id="{2D375327-3B2B-A1FB-A345-086ECDEA4AFB}"/>
              </a:ext>
            </a:extLst>
          </p:cNvPr>
          <p:cNvGrpSpPr>
            <a:grpSpLocks noChangeAspect="1"/>
          </p:cNvGrpSpPr>
          <p:nvPr/>
        </p:nvGrpSpPr>
        <p:grpSpPr>
          <a:xfrm>
            <a:off x="1096798" y="4633183"/>
            <a:ext cx="394788" cy="390302"/>
            <a:chOff x="6288088" y="1884363"/>
            <a:chExt cx="558800" cy="552450"/>
          </a:xfrm>
        </p:grpSpPr>
        <p:sp>
          <p:nvSpPr>
            <p:cNvPr id="74" name="Line 615">
              <a:extLst>
                <a:ext uri="{FF2B5EF4-FFF2-40B4-BE49-F238E27FC236}">
                  <a16:creationId xmlns:a16="http://schemas.microsoft.com/office/drawing/2014/main" id="{DDC0AD84-312A-2FA1-68E3-EC969481DC9D}"/>
                </a:ext>
              </a:extLst>
            </p:cNvPr>
            <p:cNvSpPr>
              <a:spLocks noChangeShapeType="1"/>
            </p:cNvSpPr>
            <p:nvPr/>
          </p:nvSpPr>
          <p:spPr bwMode="auto">
            <a:xfrm>
              <a:off x="6316663" y="2398713"/>
              <a:ext cx="500063"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Line 616">
              <a:extLst>
                <a:ext uri="{FF2B5EF4-FFF2-40B4-BE49-F238E27FC236}">
                  <a16:creationId xmlns:a16="http://schemas.microsoft.com/office/drawing/2014/main" id="{F33A75CC-0B3F-535D-3E96-AE5DF28601B5}"/>
                </a:ext>
              </a:extLst>
            </p:cNvPr>
            <p:cNvSpPr>
              <a:spLocks noChangeShapeType="1"/>
            </p:cNvSpPr>
            <p:nvPr/>
          </p:nvSpPr>
          <p:spPr bwMode="auto">
            <a:xfrm>
              <a:off x="6288088" y="2436813"/>
              <a:ext cx="558800"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Line 617">
              <a:extLst>
                <a:ext uri="{FF2B5EF4-FFF2-40B4-BE49-F238E27FC236}">
                  <a16:creationId xmlns:a16="http://schemas.microsoft.com/office/drawing/2014/main" id="{F1821962-7C54-EA15-0D22-4EA553F431E5}"/>
                </a:ext>
              </a:extLst>
            </p:cNvPr>
            <p:cNvSpPr>
              <a:spLocks noChangeShapeType="1"/>
            </p:cNvSpPr>
            <p:nvPr/>
          </p:nvSpPr>
          <p:spPr bwMode="auto">
            <a:xfrm>
              <a:off x="6346826" y="2359026"/>
              <a:ext cx="439738"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Line 618">
              <a:extLst>
                <a:ext uri="{FF2B5EF4-FFF2-40B4-BE49-F238E27FC236}">
                  <a16:creationId xmlns:a16="http://schemas.microsoft.com/office/drawing/2014/main" id="{8BE5F54F-91D3-E47D-2D96-70D1835391F4}"/>
                </a:ext>
              </a:extLst>
            </p:cNvPr>
            <p:cNvSpPr>
              <a:spLocks noChangeShapeType="1"/>
            </p:cNvSpPr>
            <p:nvPr/>
          </p:nvSpPr>
          <p:spPr bwMode="auto">
            <a:xfrm>
              <a:off x="6364288" y="2117726"/>
              <a:ext cx="0" cy="2159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Line 619">
              <a:extLst>
                <a:ext uri="{FF2B5EF4-FFF2-40B4-BE49-F238E27FC236}">
                  <a16:creationId xmlns:a16="http://schemas.microsoft.com/office/drawing/2014/main" id="{3E967555-DF0D-02F4-ACF3-E6C39AFBEB07}"/>
                </a:ext>
              </a:extLst>
            </p:cNvPr>
            <p:cNvSpPr>
              <a:spLocks noChangeShapeType="1"/>
            </p:cNvSpPr>
            <p:nvPr/>
          </p:nvSpPr>
          <p:spPr bwMode="auto">
            <a:xfrm>
              <a:off x="6423026" y="2117726"/>
              <a:ext cx="0" cy="2159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Line 620">
              <a:extLst>
                <a:ext uri="{FF2B5EF4-FFF2-40B4-BE49-F238E27FC236}">
                  <a16:creationId xmlns:a16="http://schemas.microsoft.com/office/drawing/2014/main" id="{064FBB2D-178A-0C23-8F40-131B41763D37}"/>
                </a:ext>
              </a:extLst>
            </p:cNvPr>
            <p:cNvSpPr>
              <a:spLocks noChangeShapeType="1"/>
            </p:cNvSpPr>
            <p:nvPr/>
          </p:nvSpPr>
          <p:spPr bwMode="auto">
            <a:xfrm>
              <a:off x="6537326" y="2117726"/>
              <a:ext cx="0" cy="2159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Line 621">
              <a:extLst>
                <a:ext uri="{FF2B5EF4-FFF2-40B4-BE49-F238E27FC236}">
                  <a16:creationId xmlns:a16="http://schemas.microsoft.com/office/drawing/2014/main" id="{258AA449-9F0D-C4B5-7802-BD07E2740100}"/>
                </a:ext>
              </a:extLst>
            </p:cNvPr>
            <p:cNvSpPr>
              <a:spLocks noChangeShapeType="1"/>
            </p:cNvSpPr>
            <p:nvPr/>
          </p:nvSpPr>
          <p:spPr bwMode="auto">
            <a:xfrm>
              <a:off x="6596063" y="2117726"/>
              <a:ext cx="0" cy="2159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Line 622">
              <a:extLst>
                <a:ext uri="{FF2B5EF4-FFF2-40B4-BE49-F238E27FC236}">
                  <a16:creationId xmlns:a16="http://schemas.microsoft.com/office/drawing/2014/main" id="{EBF2ACBA-7B1C-D9DD-DEE1-4C09AA40E96D}"/>
                </a:ext>
              </a:extLst>
            </p:cNvPr>
            <p:cNvSpPr>
              <a:spLocks noChangeShapeType="1"/>
            </p:cNvSpPr>
            <p:nvPr/>
          </p:nvSpPr>
          <p:spPr bwMode="auto">
            <a:xfrm>
              <a:off x="6710363" y="2117726"/>
              <a:ext cx="0" cy="2159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Line 623">
              <a:extLst>
                <a:ext uri="{FF2B5EF4-FFF2-40B4-BE49-F238E27FC236}">
                  <a16:creationId xmlns:a16="http://schemas.microsoft.com/office/drawing/2014/main" id="{A5890433-36D8-27D8-8277-650C9DDEEE2F}"/>
                </a:ext>
              </a:extLst>
            </p:cNvPr>
            <p:cNvSpPr>
              <a:spLocks noChangeShapeType="1"/>
            </p:cNvSpPr>
            <p:nvPr/>
          </p:nvSpPr>
          <p:spPr bwMode="auto">
            <a:xfrm>
              <a:off x="6769101" y="2117726"/>
              <a:ext cx="0" cy="215900"/>
            </a:xfrm>
            <a:prstGeom prst="line">
              <a:avLst/>
            </a:prstGeom>
            <a:noFill/>
            <a:ln w="19050"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624">
              <a:extLst>
                <a:ext uri="{FF2B5EF4-FFF2-40B4-BE49-F238E27FC236}">
                  <a16:creationId xmlns:a16="http://schemas.microsoft.com/office/drawing/2014/main" id="{F0C05899-2F84-57F9-7FD6-ABD7DE8F59F6}"/>
                </a:ext>
              </a:extLst>
            </p:cNvPr>
            <p:cNvSpPr>
              <a:spLocks/>
            </p:cNvSpPr>
            <p:nvPr/>
          </p:nvSpPr>
          <p:spPr bwMode="auto">
            <a:xfrm>
              <a:off x="6300788" y="1884363"/>
              <a:ext cx="527050" cy="165100"/>
            </a:xfrm>
            <a:custGeom>
              <a:avLst/>
              <a:gdLst>
                <a:gd name="T0" fmla="*/ 17 w 1038"/>
                <a:gd name="T1" fmla="*/ 289 h 326"/>
                <a:gd name="T2" fmla="*/ 523 w 1038"/>
                <a:gd name="T3" fmla="*/ 0 h 326"/>
                <a:gd name="T4" fmla="*/ 1021 w 1038"/>
                <a:gd name="T5" fmla="*/ 289 h 326"/>
                <a:gd name="T6" fmla="*/ 1011 w 1038"/>
                <a:gd name="T7" fmla="*/ 326 h 326"/>
                <a:gd name="T8" fmla="*/ 27 w 1038"/>
                <a:gd name="T9" fmla="*/ 326 h 326"/>
                <a:gd name="T10" fmla="*/ 17 w 1038"/>
                <a:gd name="T11" fmla="*/ 289 h 326"/>
              </a:gdLst>
              <a:ahLst/>
              <a:cxnLst>
                <a:cxn ang="0">
                  <a:pos x="T0" y="T1"/>
                </a:cxn>
                <a:cxn ang="0">
                  <a:pos x="T2" y="T3"/>
                </a:cxn>
                <a:cxn ang="0">
                  <a:pos x="T4" y="T5"/>
                </a:cxn>
                <a:cxn ang="0">
                  <a:pos x="T6" y="T7"/>
                </a:cxn>
                <a:cxn ang="0">
                  <a:pos x="T8" y="T9"/>
                </a:cxn>
                <a:cxn ang="0">
                  <a:pos x="T10" y="T11"/>
                </a:cxn>
              </a:cxnLst>
              <a:rect l="0" t="0" r="r" b="b"/>
              <a:pathLst>
                <a:path w="1038" h="326">
                  <a:moveTo>
                    <a:pt x="17" y="289"/>
                  </a:moveTo>
                  <a:lnTo>
                    <a:pt x="523" y="0"/>
                  </a:lnTo>
                  <a:lnTo>
                    <a:pt x="1021" y="289"/>
                  </a:lnTo>
                  <a:cubicBezTo>
                    <a:pt x="1038" y="300"/>
                    <a:pt x="1031" y="326"/>
                    <a:pt x="1011" y="326"/>
                  </a:cubicBezTo>
                  <a:lnTo>
                    <a:pt x="27" y="326"/>
                  </a:lnTo>
                  <a:cubicBezTo>
                    <a:pt x="7" y="326"/>
                    <a:pt x="0" y="299"/>
                    <a:pt x="17" y="289"/>
                  </a:cubicBezTo>
                  <a:close/>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Line 625">
              <a:extLst>
                <a:ext uri="{FF2B5EF4-FFF2-40B4-BE49-F238E27FC236}">
                  <a16:creationId xmlns:a16="http://schemas.microsoft.com/office/drawing/2014/main" id="{3EEF98F2-F4D1-67DD-0244-95CDBC1B1CC3}"/>
                </a:ext>
              </a:extLst>
            </p:cNvPr>
            <p:cNvSpPr>
              <a:spLocks noChangeShapeType="1"/>
            </p:cNvSpPr>
            <p:nvPr/>
          </p:nvSpPr>
          <p:spPr bwMode="auto">
            <a:xfrm>
              <a:off x="6342063" y="2087563"/>
              <a:ext cx="104775"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Line 626">
              <a:extLst>
                <a:ext uri="{FF2B5EF4-FFF2-40B4-BE49-F238E27FC236}">
                  <a16:creationId xmlns:a16="http://schemas.microsoft.com/office/drawing/2014/main" id="{9F3B53A6-821E-8E78-38C2-B81C6EBFF3F8}"/>
                </a:ext>
              </a:extLst>
            </p:cNvPr>
            <p:cNvSpPr>
              <a:spLocks noChangeShapeType="1"/>
            </p:cNvSpPr>
            <p:nvPr/>
          </p:nvSpPr>
          <p:spPr bwMode="auto">
            <a:xfrm>
              <a:off x="6513513" y="2087563"/>
              <a:ext cx="106363"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Line 627">
              <a:extLst>
                <a:ext uri="{FF2B5EF4-FFF2-40B4-BE49-F238E27FC236}">
                  <a16:creationId xmlns:a16="http://schemas.microsoft.com/office/drawing/2014/main" id="{69265305-B881-3F7E-F1EB-C18BB12B9D87}"/>
                </a:ext>
              </a:extLst>
            </p:cNvPr>
            <p:cNvSpPr>
              <a:spLocks noChangeShapeType="1"/>
            </p:cNvSpPr>
            <p:nvPr/>
          </p:nvSpPr>
          <p:spPr bwMode="auto">
            <a:xfrm>
              <a:off x="6686551" y="2087563"/>
              <a:ext cx="106363"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1" name="CuadroTexto 110">
            <a:extLst>
              <a:ext uri="{FF2B5EF4-FFF2-40B4-BE49-F238E27FC236}">
                <a16:creationId xmlns:a16="http://schemas.microsoft.com/office/drawing/2014/main" id="{104D770D-248C-3730-F237-A57C9698B8BF}"/>
              </a:ext>
            </a:extLst>
          </p:cNvPr>
          <p:cNvSpPr txBox="1"/>
          <p:nvPr/>
        </p:nvSpPr>
        <p:spPr>
          <a:xfrm>
            <a:off x="883192" y="5844431"/>
            <a:ext cx="8443150"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1E858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Same unit cost for students from EU MS, third countries associated to the Programme and third countries not associated to the Programme </a:t>
            </a:r>
          </a:p>
        </p:txBody>
      </p:sp>
    </p:spTree>
    <p:extLst>
      <p:ext uri="{BB962C8B-B14F-4D97-AF65-F5344CB8AC3E}">
        <p14:creationId xmlns:p14="http://schemas.microsoft.com/office/powerpoint/2010/main" val="4083651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97577" y="1667934"/>
            <a:ext cx="2736000" cy="491066"/>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60000"/>
                    <a:lumOff val="40000"/>
                  </a:srgbClr>
                </a:solidFill>
                <a:effectLst/>
                <a:uLnTx/>
                <a:uFillTx/>
                <a:latin typeface="Arial"/>
                <a:ea typeface="+mn-ea"/>
                <a:cs typeface="+mn-cs"/>
              </a:rPr>
              <a:t>INDIVIDUAL NEEDS</a:t>
            </a:r>
          </a:p>
        </p:txBody>
      </p:sp>
      <p:sp>
        <p:nvSpPr>
          <p:cNvPr id="7" name="Title 6"/>
          <p:cNvSpPr>
            <a:spLocks noGrp="1"/>
          </p:cNvSpPr>
          <p:nvPr>
            <p:ph type="title"/>
          </p:nvPr>
        </p:nvSpPr>
        <p:spPr/>
        <p:txBody>
          <a:bodyPr/>
          <a:lstStyle/>
          <a:p>
            <a:r>
              <a:rPr lang="en-GB" dirty="0"/>
              <a:t>EMJM Funding Rules</a:t>
            </a:r>
          </a:p>
        </p:txBody>
      </p:sp>
      <p:sp>
        <p:nvSpPr>
          <p:cNvPr id="5" name="Rounded Rectangle 1 - 1">
            <a:extLst>
              <a:ext uri="{FF2B5EF4-FFF2-40B4-BE49-F238E27FC236}">
                <a16:creationId xmlns:a16="http://schemas.microsoft.com/office/drawing/2014/main" id="{7863CDD9-6531-3D41-9B8D-D0C1A399389C}"/>
              </a:ext>
            </a:extLst>
          </p:cNvPr>
          <p:cNvSpPr/>
          <p:nvPr/>
        </p:nvSpPr>
        <p:spPr>
          <a:xfrm>
            <a:off x="883194" y="1667934"/>
            <a:ext cx="2736000" cy="491066"/>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60000"/>
                    <a:lumOff val="40000"/>
                  </a:srgbClr>
                </a:solidFill>
                <a:effectLst/>
                <a:uLnTx/>
                <a:uFillTx/>
                <a:latin typeface="Arial"/>
                <a:ea typeface="+mn-ea"/>
                <a:cs typeface="+mn-cs"/>
              </a:rPr>
              <a:t>INSTITUTIONAL COSTS</a:t>
            </a:r>
          </a:p>
        </p:txBody>
      </p:sp>
      <p:sp>
        <p:nvSpPr>
          <p:cNvPr id="6" name="Rounded Rectangle 1 - 2">
            <a:extLst>
              <a:ext uri="{FF2B5EF4-FFF2-40B4-BE49-F238E27FC236}">
                <a16:creationId xmlns:a16="http://schemas.microsoft.com/office/drawing/2014/main" id="{BC29CE46-5129-F532-2E6F-24CCEFD99D8B}"/>
              </a:ext>
            </a:extLst>
          </p:cNvPr>
          <p:cNvSpPr/>
          <p:nvPr/>
        </p:nvSpPr>
        <p:spPr>
          <a:xfrm>
            <a:off x="9326342" y="1667934"/>
            <a:ext cx="2736000" cy="491066"/>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a:ea typeface="+mn-ea"/>
                <a:cs typeface="+mn-cs"/>
              </a:rPr>
              <a:t>ADDITIONAL FUNDS</a:t>
            </a:r>
            <a:endParaRPr kumimoji="0" lang="en-GB"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ounded Rectangle 1 - 3">
            <a:extLst>
              <a:ext uri="{FF2B5EF4-FFF2-40B4-BE49-F238E27FC236}">
                <a16:creationId xmlns:a16="http://schemas.microsoft.com/office/drawing/2014/main" id="{B9572E60-49FD-13C0-0F2E-B6416C7B46AA}"/>
              </a:ext>
            </a:extLst>
          </p:cNvPr>
          <p:cNvSpPr/>
          <p:nvPr/>
        </p:nvSpPr>
        <p:spPr>
          <a:xfrm>
            <a:off x="6511960" y="1667934"/>
            <a:ext cx="2736000" cy="491066"/>
          </a:xfrm>
          <a:prstGeom prst="rect">
            <a:avLst/>
          </a:prstGeom>
          <a:solidFill>
            <a:schemeClr val="accent1">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BC5DE">
                    <a:lumMod val="60000"/>
                    <a:lumOff val="40000"/>
                  </a:srgbClr>
                </a:solidFill>
                <a:effectLst/>
                <a:uLnTx/>
                <a:uFillTx/>
                <a:latin typeface="Arial"/>
                <a:ea typeface="+mn-ea"/>
                <a:cs typeface="+mn-cs"/>
              </a:rPr>
              <a:t>STUDENT SCHOLARSHIPS</a:t>
            </a:r>
            <a:endParaRPr kumimoji="0" lang="en-GB" sz="1600" b="1" i="0" u="none" strike="noStrike" kern="1200" cap="none" spc="0" normalizeH="0" baseline="0" noProof="0" dirty="0">
              <a:ln>
                <a:noFill/>
              </a:ln>
              <a:solidFill>
                <a:srgbClr val="4BC5DE">
                  <a:lumMod val="60000"/>
                  <a:lumOff val="40000"/>
                </a:srgbClr>
              </a:solidFill>
              <a:effectLst/>
              <a:uLnTx/>
              <a:uFillTx/>
              <a:latin typeface="Arial"/>
              <a:ea typeface="+mn-ea"/>
              <a:cs typeface="+mn-cs"/>
            </a:endParaRPr>
          </a:p>
        </p:txBody>
      </p:sp>
      <p:sp>
        <p:nvSpPr>
          <p:cNvPr id="32" name="Rectángulo 31">
            <a:extLst>
              <a:ext uri="{FF2B5EF4-FFF2-40B4-BE49-F238E27FC236}">
                <a16:creationId xmlns:a16="http://schemas.microsoft.com/office/drawing/2014/main" id="{1DB153CC-C388-BE37-4EAF-B179E338A19B}"/>
              </a:ext>
            </a:extLst>
          </p:cNvPr>
          <p:cNvSpPr/>
          <p:nvPr/>
        </p:nvSpPr>
        <p:spPr>
          <a:xfrm>
            <a:off x="883194" y="2362476"/>
            <a:ext cx="11179148" cy="28947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
                <a:srgbClr val="4BC5DE"/>
              </a:buClr>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33" name="CuadroTexto 32">
            <a:extLst>
              <a:ext uri="{FF2B5EF4-FFF2-40B4-BE49-F238E27FC236}">
                <a16:creationId xmlns:a16="http://schemas.microsoft.com/office/drawing/2014/main" id="{4B512FB9-FA35-2E40-B062-10068FCA8605}"/>
              </a:ext>
            </a:extLst>
          </p:cNvPr>
          <p:cNvSpPr txBox="1"/>
          <p:nvPr/>
        </p:nvSpPr>
        <p:spPr>
          <a:xfrm>
            <a:off x="883194" y="2456437"/>
            <a:ext cx="11179148" cy="280076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
                <a:srgbClr val="1E858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For students from </a:t>
            </a:r>
            <a:r>
              <a:rPr kumimoji="0" lang="en-GB" sz="1800" b="1" i="0" u="none" strike="noStrike" kern="1200" cap="none" spc="0" normalizeH="0" baseline="0" noProof="0" dirty="0">
                <a:ln>
                  <a:noFill/>
                </a:ln>
                <a:solidFill>
                  <a:srgbClr val="4D4D4D"/>
                </a:solidFill>
                <a:effectLst/>
                <a:uLnTx/>
                <a:uFillTx/>
                <a:latin typeface="Arial"/>
                <a:ea typeface="+mn-ea"/>
                <a:cs typeface="+mn-cs"/>
              </a:rPr>
              <a:t>9 target regions</a:t>
            </a:r>
          </a:p>
          <a:p>
            <a:pPr marL="0" marR="0" lvl="0" indent="0" algn="l" defTabSz="914400" rtl="0" eaLnBrk="1" fontAlgn="auto" latinLnBrk="0" hangingPunct="1">
              <a:lnSpc>
                <a:spcPct val="100000"/>
              </a:lnSpc>
              <a:spcBef>
                <a:spcPts val="0"/>
              </a:spcBef>
              <a:spcAft>
                <a:spcPts val="600"/>
              </a:spcAft>
              <a:buClr>
                <a:srgbClr val="1E858B"/>
              </a:buClr>
              <a:buSzTx/>
              <a:buFontTx/>
              <a:buNone/>
              <a:tabLst/>
              <a:defRPr/>
            </a:pPr>
            <a:endParaRPr kumimoji="0" lang="en-GB" sz="500" b="1" i="0" u="none" strike="noStrike" kern="1200" cap="none" spc="0" normalizeH="0" baseline="0" noProof="0" dirty="0">
              <a:ln>
                <a:noFill/>
              </a:ln>
              <a:solidFill>
                <a:srgbClr val="4D4D4D"/>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
                <a:srgbClr val="1E858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Response to the EU External priorities </a:t>
            </a:r>
          </a:p>
          <a:p>
            <a:pPr marL="742950" marR="0" lvl="1" indent="-285750" algn="l" defTabSz="914400" rtl="0" eaLnBrk="1" fontAlgn="auto" latinLnBrk="0" hangingPunct="1">
              <a:lnSpc>
                <a:spcPct val="100000"/>
              </a:lnSpc>
              <a:spcBef>
                <a:spcPts val="0"/>
              </a:spcBef>
              <a:spcAft>
                <a:spcPts val="600"/>
              </a:spcAft>
              <a:buClr>
                <a:srgbClr val="1E858B"/>
              </a:buClr>
              <a:buSzTx/>
              <a:buFont typeface="Courier New" panose="02070309020205020404" pitchFamily="49" charset="0"/>
              <a:buChar char="o"/>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EU financial Instruments IPA III and NDICI for students </a:t>
            </a:r>
            <a:r>
              <a:rPr kumimoji="0" lang="en-GB" sz="1800" b="1" i="0" u="none" strike="noStrike" kern="1200" cap="none" spc="0" normalizeH="0" baseline="0" noProof="0" dirty="0">
                <a:ln>
                  <a:noFill/>
                </a:ln>
                <a:solidFill>
                  <a:srgbClr val="4D4D4D"/>
                </a:solidFill>
                <a:effectLst/>
                <a:uLnTx/>
                <a:uFillTx/>
                <a:latin typeface="Arial"/>
                <a:ea typeface="+mn-ea"/>
                <a:cs typeface="+mn-cs"/>
              </a:rPr>
              <a:t>from third countries not associated to the Programme</a:t>
            </a:r>
          </a:p>
          <a:p>
            <a:pPr marL="457200" marR="0" lvl="1" indent="0" algn="l" defTabSz="914400" rtl="0" eaLnBrk="1" fontAlgn="auto" latinLnBrk="0" hangingPunct="1">
              <a:lnSpc>
                <a:spcPct val="100000"/>
              </a:lnSpc>
              <a:spcBef>
                <a:spcPts val="0"/>
              </a:spcBef>
              <a:spcAft>
                <a:spcPts val="600"/>
              </a:spcAft>
              <a:buClr>
                <a:srgbClr val="1E858B"/>
              </a:buClr>
              <a:buSzTx/>
              <a:buFontTx/>
              <a:buNone/>
              <a:tabLst/>
              <a:defRPr/>
            </a:pPr>
            <a:endParaRPr kumimoji="0" lang="en-GB" sz="500" b="1" i="0" u="none" strike="noStrike" kern="1200" cap="none" spc="0" normalizeH="0" baseline="0" noProof="0" dirty="0">
              <a:ln>
                <a:noFill/>
              </a:ln>
              <a:solidFill>
                <a:srgbClr val="4D4D4D"/>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
                <a:srgbClr val="1E858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Contribution for </a:t>
            </a:r>
            <a:r>
              <a:rPr kumimoji="0" lang="en-GB" sz="1800" b="1" i="0" u="none" strike="noStrike" kern="1200" cap="none" spc="0" normalizeH="0" baseline="0" noProof="0" dirty="0">
                <a:ln>
                  <a:noFill/>
                </a:ln>
                <a:solidFill>
                  <a:srgbClr val="4D4D4D"/>
                </a:solidFill>
                <a:effectLst/>
                <a:uLnTx/>
                <a:uFillTx/>
                <a:latin typeface="Arial"/>
                <a:ea typeface="+mn-ea"/>
                <a:cs typeface="+mn-cs"/>
              </a:rPr>
              <a:t>additional scholarships </a:t>
            </a:r>
            <a:r>
              <a:rPr kumimoji="0" lang="en-GB" sz="1800" b="0" i="0" u="none" strike="noStrike" kern="1200" cap="none" spc="0" normalizeH="0" baseline="0" noProof="0" dirty="0">
                <a:ln>
                  <a:noFill/>
                </a:ln>
                <a:solidFill>
                  <a:srgbClr val="4D4D4D"/>
                </a:solidFill>
                <a:effectLst/>
                <a:uLnTx/>
                <a:uFillTx/>
                <a:latin typeface="Arial"/>
                <a:ea typeface="+mn-ea"/>
                <a:cs typeface="+mn-cs"/>
              </a:rPr>
              <a:t>(including the corresponding institutional costs) for the entire duration of the EMJM programme: </a:t>
            </a:r>
            <a:r>
              <a:rPr kumimoji="0" lang="en-GB" sz="1800" b="1" i="0" u="none" strike="noStrike" kern="1200" cap="none" spc="0" normalizeH="0" baseline="0" noProof="0" dirty="0">
                <a:ln>
                  <a:noFill/>
                </a:ln>
                <a:solidFill>
                  <a:srgbClr val="4D4D4D"/>
                </a:solidFill>
                <a:effectLst/>
                <a:uLnTx/>
                <a:uFillTx/>
                <a:latin typeface="Arial"/>
                <a:ea typeface="+mn-ea"/>
                <a:cs typeface="+mn-cs"/>
              </a:rPr>
              <a:t>2 under IPA III </a:t>
            </a:r>
            <a:r>
              <a:rPr kumimoji="0" lang="en-GB" sz="1800" b="0" i="0" u="none" strike="noStrike" kern="1200" cap="none" spc="0" normalizeH="0" baseline="0" noProof="0" dirty="0">
                <a:ln>
                  <a:noFill/>
                </a:ln>
                <a:solidFill>
                  <a:srgbClr val="4D4D4D"/>
                </a:solidFill>
                <a:effectLst/>
                <a:uLnTx/>
                <a:uFillTx/>
                <a:latin typeface="Arial"/>
                <a:ea typeface="+mn-ea"/>
                <a:cs typeface="+mn-cs"/>
              </a:rPr>
              <a:t>and</a:t>
            </a:r>
            <a:r>
              <a:rPr kumimoji="0" lang="en-GB" sz="1800" b="1" i="0" u="none" strike="noStrike" kern="1200" cap="none" spc="0" normalizeH="0" baseline="0" noProof="0" dirty="0">
                <a:ln>
                  <a:noFill/>
                </a:ln>
                <a:solidFill>
                  <a:srgbClr val="4D4D4D"/>
                </a:solidFill>
                <a:effectLst/>
                <a:uLnTx/>
                <a:uFillTx/>
                <a:latin typeface="Arial"/>
                <a:ea typeface="+mn-ea"/>
                <a:cs typeface="+mn-cs"/>
              </a:rPr>
              <a:t> 18 under NDICI</a:t>
            </a:r>
          </a:p>
          <a:p>
            <a:pPr marL="0" marR="0" lvl="0" indent="0" algn="l" defTabSz="914400" rtl="0" eaLnBrk="1" fontAlgn="auto" latinLnBrk="0" hangingPunct="1">
              <a:lnSpc>
                <a:spcPct val="100000"/>
              </a:lnSpc>
              <a:spcBef>
                <a:spcPts val="0"/>
              </a:spcBef>
              <a:spcAft>
                <a:spcPts val="600"/>
              </a:spcAft>
              <a:buClr>
                <a:srgbClr val="1E858B"/>
              </a:buClr>
              <a:buSzTx/>
              <a:buFontTx/>
              <a:buNone/>
              <a:tabLst/>
              <a:defRPr/>
            </a:pPr>
            <a:endParaRPr kumimoji="0" lang="en-GB" sz="500" b="1" i="0" u="none" strike="noStrike" kern="1200" cap="none" spc="0" normalizeH="0" baseline="0" noProof="0" dirty="0">
              <a:ln>
                <a:noFill/>
              </a:ln>
              <a:solidFill>
                <a:srgbClr val="4D4D4D"/>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
                <a:srgbClr val="1E858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Max. amount provided: </a:t>
            </a:r>
            <a:r>
              <a:rPr kumimoji="0" lang="en-GB" sz="1800" b="1" i="0" u="none" strike="noStrike" kern="1200" cap="none" spc="0" normalizeH="0" baseline="0" noProof="0" dirty="0">
                <a:ln>
                  <a:noFill/>
                </a:ln>
                <a:solidFill>
                  <a:srgbClr val="E76C53"/>
                </a:solidFill>
                <a:effectLst/>
                <a:uLnTx/>
                <a:uFillTx/>
                <a:latin typeface="Arial"/>
                <a:ea typeface="+mn-ea"/>
                <a:cs typeface="+mn-cs"/>
              </a:rPr>
              <a:t>EUR 1,032,000 per grant</a:t>
            </a:r>
          </a:p>
        </p:txBody>
      </p:sp>
    </p:spTree>
    <p:extLst>
      <p:ext uri="{BB962C8B-B14F-4D97-AF65-F5344CB8AC3E}">
        <p14:creationId xmlns:p14="http://schemas.microsoft.com/office/powerpoint/2010/main" val="2884301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Main changes compared to call 2025</a:t>
            </a:r>
          </a:p>
        </p:txBody>
      </p:sp>
      <p:grpSp>
        <p:nvGrpSpPr>
          <p:cNvPr id="25" name="Grupo 24">
            <a:extLst>
              <a:ext uri="{FF2B5EF4-FFF2-40B4-BE49-F238E27FC236}">
                <a16:creationId xmlns:a16="http://schemas.microsoft.com/office/drawing/2014/main" id="{EA43951D-F02B-CA5B-B317-33ED5F518A09}"/>
              </a:ext>
            </a:extLst>
          </p:cNvPr>
          <p:cNvGrpSpPr/>
          <p:nvPr/>
        </p:nvGrpSpPr>
        <p:grpSpPr>
          <a:xfrm>
            <a:off x="970722" y="2161579"/>
            <a:ext cx="10597896" cy="2318084"/>
            <a:chOff x="970722" y="1920947"/>
            <a:chExt cx="10597896" cy="2318084"/>
          </a:xfrm>
        </p:grpSpPr>
        <p:sp>
          <p:nvSpPr>
            <p:cNvPr id="6" name="Elipse 5">
              <a:extLst>
                <a:ext uri="{FF2B5EF4-FFF2-40B4-BE49-F238E27FC236}">
                  <a16:creationId xmlns:a16="http://schemas.microsoft.com/office/drawing/2014/main" id="{C844EB21-2736-1626-7CCC-C096D948A8F9}"/>
                </a:ext>
              </a:extLst>
            </p:cNvPr>
            <p:cNvSpPr/>
            <p:nvPr/>
          </p:nvSpPr>
          <p:spPr>
            <a:xfrm>
              <a:off x="970722" y="1920947"/>
              <a:ext cx="914400" cy="914400"/>
            </a:xfrm>
            <a:prstGeom prst="ellipse">
              <a:avLst/>
            </a:prstGeom>
            <a:solidFill>
              <a:srgbClr val="008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Arial"/>
                  <a:ea typeface="+mn-ea"/>
                  <a:cs typeface="+mn-cs"/>
                </a:rPr>
                <a:t>1</a:t>
              </a:r>
            </a:p>
          </p:txBody>
        </p:sp>
        <p:sp>
          <p:nvSpPr>
            <p:cNvPr id="13" name="CuadroTexto 12">
              <a:extLst>
                <a:ext uri="{FF2B5EF4-FFF2-40B4-BE49-F238E27FC236}">
                  <a16:creationId xmlns:a16="http://schemas.microsoft.com/office/drawing/2014/main" id="{88D475EF-CA9F-90AA-D8FF-6CFAC9DF8362}"/>
                </a:ext>
              </a:extLst>
            </p:cNvPr>
            <p:cNvSpPr txBox="1"/>
            <p:nvPr/>
          </p:nvSpPr>
          <p:spPr>
            <a:xfrm>
              <a:off x="2093976" y="1920947"/>
              <a:ext cx="9474642" cy="923330"/>
            </a:xfrm>
            <a:prstGeom prst="rect">
              <a:avLst/>
            </a:prstGeom>
            <a:noFill/>
          </p:spPr>
          <p:txBody>
            <a:bodyPr wrap="square">
              <a:spAutoFit/>
            </a:bodyPr>
            <a:lstStyle/>
            <a:p>
              <a:pPr lvl="0">
                <a:defRPr/>
              </a:pPr>
              <a:r>
                <a:rPr lang="en-IE" dirty="0"/>
                <a:t>For proposals requesting additional scholarships under Heading 6 for regions 5, 6, 8, 9, 10 and 11, priority will be given to those addressing at least one of the Global Gateway priorities, namely in the fields of digital, climate and energy, transport, and health. </a:t>
              </a:r>
              <a:endParaRPr kumimoji="0" lang="en-GB" sz="1600" i="0" u="none" strike="noStrike" kern="1200" cap="none" spc="0" normalizeH="0" baseline="0" noProof="0" dirty="0">
                <a:ln>
                  <a:noFill/>
                </a:ln>
                <a:effectLst/>
                <a:uLnTx/>
                <a:uFillTx/>
                <a:latin typeface="Arial"/>
                <a:ea typeface="+mn-ea"/>
                <a:cs typeface="+mn-cs"/>
              </a:endParaRPr>
            </a:p>
          </p:txBody>
        </p:sp>
        <p:sp>
          <p:nvSpPr>
            <p:cNvPr id="14" name="Elipse 13">
              <a:extLst>
                <a:ext uri="{FF2B5EF4-FFF2-40B4-BE49-F238E27FC236}">
                  <a16:creationId xmlns:a16="http://schemas.microsoft.com/office/drawing/2014/main" id="{025A3DD2-6314-D05D-0157-F45364872A10}"/>
                </a:ext>
              </a:extLst>
            </p:cNvPr>
            <p:cNvSpPr/>
            <p:nvPr/>
          </p:nvSpPr>
          <p:spPr>
            <a:xfrm>
              <a:off x="970722" y="3324631"/>
              <a:ext cx="914400" cy="9144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Arial"/>
                  <a:ea typeface="+mn-ea"/>
                  <a:cs typeface="+mn-cs"/>
                </a:rPr>
                <a:t>2</a:t>
              </a:r>
            </a:p>
          </p:txBody>
        </p:sp>
        <p:sp>
          <p:nvSpPr>
            <p:cNvPr id="17" name="CuadroTexto 16">
              <a:extLst>
                <a:ext uri="{FF2B5EF4-FFF2-40B4-BE49-F238E27FC236}">
                  <a16:creationId xmlns:a16="http://schemas.microsoft.com/office/drawing/2014/main" id="{E1FB5330-2BC1-0677-D522-0C13011DD7BF}"/>
                </a:ext>
              </a:extLst>
            </p:cNvPr>
            <p:cNvSpPr txBox="1"/>
            <p:nvPr/>
          </p:nvSpPr>
          <p:spPr>
            <a:xfrm>
              <a:off x="2093976" y="3505858"/>
              <a:ext cx="9474642" cy="36933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Changes in indicative budget shares for regions 3, 5, 9 and 10 under Heading 6, NDICI. </a:t>
              </a:r>
            </a:p>
          </p:txBody>
        </p:sp>
      </p:grpSp>
    </p:spTree>
    <p:extLst>
      <p:ext uri="{BB962C8B-B14F-4D97-AF65-F5344CB8AC3E}">
        <p14:creationId xmlns:p14="http://schemas.microsoft.com/office/powerpoint/2010/main" val="301603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6315" y="1790456"/>
            <a:ext cx="10905699" cy="3881904"/>
          </a:xfrm>
        </p:spPr>
        <p:txBody>
          <a:bodyPr/>
          <a:lstStyle/>
          <a:p>
            <a:pPr>
              <a:buFont typeface="Wingdings" panose="05000000000000000000" pitchFamily="2" charset="2"/>
              <a:buChar char="ü"/>
            </a:pPr>
            <a:r>
              <a:rPr lang="en-US" dirty="0"/>
              <a:t> Publication of the Call: </a:t>
            </a:r>
            <a:r>
              <a:rPr lang="en-US" b="1" dirty="0">
                <a:solidFill>
                  <a:srgbClr val="FF0000"/>
                </a:solidFill>
              </a:rPr>
              <a:t>18</a:t>
            </a:r>
            <a:r>
              <a:rPr lang="en-US" dirty="0"/>
              <a:t> </a:t>
            </a:r>
            <a:r>
              <a:rPr lang="en-US" b="1" dirty="0"/>
              <a:t>November 2025</a:t>
            </a:r>
            <a:endParaRPr lang="en-US" sz="1600" dirty="0"/>
          </a:p>
          <a:p>
            <a:pPr>
              <a:buFont typeface="Wingdings" panose="05000000000000000000" pitchFamily="2" charset="2"/>
              <a:buChar char="ü"/>
            </a:pPr>
            <a:r>
              <a:rPr lang="en-US" b="1" dirty="0"/>
              <a:t> </a:t>
            </a:r>
            <a:r>
              <a:rPr lang="en-US" dirty="0"/>
              <a:t>Deadline: </a:t>
            </a:r>
            <a:r>
              <a:rPr lang="en-US" sz="2200" dirty="0"/>
              <a:t>please refer to the Funding &amp; Tender Opportunities Portal</a:t>
            </a:r>
          </a:p>
          <a:p>
            <a:pPr>
              <a:buFont typeface="Wingdings" panose="05000000000000000000" pitchFamily="2" charset="2"/>
              <a:buChar char="ü"/>
            </a:pPr>
            <a:r>
              <a:rPr lang="en-GB" b="1" dirty="0"/>
              <a:t> </a:t>
            </a:r>
            <a:r>
              <a:rPr lang="en-US" dirty="0"/>
              <a:t>Budget: </a:t>
            </a:r>
            <a:r>
              <a:rPr lang="en-US" b="1" dirty="0"/>
              <a:t>~ 150 m € </a:t>
            </a:r>
          </a:p>
          <a:p>
            <a:pPr>
              <a:buFont typeface="Wingdings" panose="05000000000000000000" pitchFamily="2" charset="2"/>
              <a:buChar char="ü"/>
            </a:pPr>
            <a:r>
              <a:rPr lang="en-US" dirty="0"/>
              <a:t> </a:t>
            </a:r>
            <a:r>
              <a:rPr lang="en-US" dirty="0" err="1"/>
              <a:t>Nr</a:t>
            </a:r>
            <a:r>
              <a:rPr lang="en-US" dirty="0"/>
              <a:t>. of projects: </a:t>
            </a:r>
            <a:r>
              <a:rPr lang="en-US" b="1" dirty="0"/>
              <a:t>~ 36 </a:t>
            </a:r>
          </a:p>
          <a:p>
            <a:pPr>
              <a:buFont typeface="Wingdings" panose="05000000000000000000" pitchFamily="2" charset="2"/>
              <a:buChar char="ü"/>
            </a:pPr>
            <a:r>
              <a:rPr lang="en-US" dirty="0"/>
              <a:t> Nr of scholarships per project: </a:t>
            </a:r>
            <a:r>
              <a:rPr lang="en-US" b="1" dirty="0"/>
              <a:t>max. 50 + max. 20 additional scholarships for students from 8 target regions </a:t>
            </a:r>
          </a:p>
          <a:p>
            <a:pPr>
              <a:buFont typeface="Wingdings" panose="05000000000000000000" pitchFamily="2" charset="2"/>
              <a:buChar char="ü"/>
            </a:pPr>
            <a:endParaRPr lang="fr-BE" dirty="0"/>
          </a:p>
        </p:txBody>
      </p:sp>
      <p:sp>
        <p:nvSpPr>
          <p:cNvPr id="3" name="Title 2"/>
          <p:cNvSpPr>
            <a:spLocks noGrp="1"/>
          </p:cNvSpPr>
          <p:nvPr>
            <p:ph type="title"/>
          </p:nvPr>
        </p:nvSpPr>
        <p:spPr/>
        <p:txBody>
          <a:bodyPr/>
          <a:lstStyle/>
          <a:p>
            <a:r>
              <a:rPr lang="en-US" dirty="0"/>
              <a:t>EMJM call for proposals 2026</a:t>
            </a:r>
            <a:endParaRPr lang="fr-B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6170" y="1576175"/>
            <a:ext cx="1335551" cy="1467497"/>
          </a:xfrm>
          <a:prstGeom prst="rect">
            <a:avLst/>
          </a:prstGeom>
        </p:spPr>
      </p:pic>
    </p:spTree>
    <p:extLst>
      <p:ext uri="{BB962C8B-B14F-4D97-AF65-F5344CB8AC3E}">
        <p14:creationId xmlns:p14="http://schemas.microsoft.com/office/powerpoint/2010/main" val="3260332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364A-480D-0685-FF71-2A839B7E3C75}"/>
              </a:ext>
            </a:extLst>
          </p:cNvPr>
          <p:cNvSpPr>
            <a:spLocks noGrp="1"/>
          </p:cNvSpPr>
          <p:nvPr>
            <p:ph type="title"/>
          </p:nvPr>
        </p:nvSpPr>
        <p:spPr>
          <a:xfrm>
            <a:off x="970722" y="247650"/>
            <a:ext cx="10515600" cy="1017567"/>
          </a:xfrm>
        </p:spPr>
        <p:txBody>
          <a:bodyPr>
            <a:normAutofit fontScale="90000"/>
          </a:bodyPr>
          <a:lstStyle/>
          <a:p>
            <a:r>
              <a:rPr lang="en-GB" dirty="0"/>
              <a:t>Erasmus+ EMJM call for proposals 2025</a:t>
            </a:r>
            <a:br>
              <a:rPr lang="en-GB" dirty="0"/>
            </a:br>
            <a:r>
              <a:rPr lang="en-GB" sz="3100" i="1" dirty="0">
                <a:solidFill>
                  <a:schemeClr val="tx2"/>
                </a:solidFill>
              </a:rPr>
              <a:t>Selection Roadmap</a:t>
            </a:r>
          </a:p>
        </p:txBody>
      </p:sp>
      <p:grpSp>
        <p:nvGrpSpPr>
          <p:cNvPr id="4" name="Group 3">
            <a:extLst>
              <a:ext uri="{FF2B5EF4-FFF2-40B4-BE49-F238E27FC236}">
                <a16:creationId xmlns:a16="http://schemas.microsoft.com/office/drawing/2014/main" id="{B6E55642-C2BB-6E55-C478-D6B7ACE21B6E}"/>
              </a:ext>
            </a:extLst>
          </p:cNvPr>
          <p:cNvGrpSpPr/>
          <p:nvPr/>
        </p:nvGrpSpPr>
        <p:grpSpPr>
          <a:xfrm>
            <a:off x="-389019" y="2630400"/>
            <a:ext cx="4564691" cy="2621591"/>
            <a:chOff x="1228427" y="2568261"/>
            <a:chExt cx="4564691" cy="2621591"/>
          </a:xfrm>
        </p:grpSpPr>
        <p:grpSp>
          <p:nvGrpSpPr>
            <p:cNvPr id="14" name="Group 13">
              <a:extLst>
                <a:ext uri="{FF2B5EF4-FFF2-40B4-BE49-F238E27FC236}">
                  <a16:creationId xmlns:a16="http://schemas.microsoft.com/office/drawing/2014/main" id="{9D9E2BDF-E583-0F18-C8B7-03AE8D2926A8}"/>
                </a:ext>
              </a:extLst>
            </p:cNvPr>
            <p:cNvGrpSpPr>
              <a:grpSpLocks noChangeAspect="1"/>
            </p:cNvGrpSpPr>
            <p:nvPr/>
          </p:nvGrpSpPr>
          <p:grpSpPr>
            <a:xfrm>
              <a:off x="1228427" y="2580961"/>
              <a:ext cx="2608891" cy="2608891"/>
              <a:chOff x="2415397" y="2971800"/>
              <a:chExt cx="914400" cy="914400"/>
            </a:xfrm>
          </p:grpSpPr>
          <p:sp>
            <p:nvSpPr>
              <p:cNvPr id="18" name="Block Arc 17">
                <a:extLst>
                  <a:ext uri="{FF2B5EF4-FFF2-40B4-BE49-F238E27FC236}">
                    <a16:creationId xmlns:a16="http://schemas.microsoft.com/office/drawing/2014/main" id="{F39740AB-2CA3-4564-B1AA-FBA26F7C4BD1}"/>
                  </a:ext>
                </a:extLst>
              </p:cNvPr>
              <p:cNvSpPr/>
              <p:nvPr/>
            </p:nvSpPr>
            <p:spPr>
              <a:xfrm>
                <a:off x="2415397" y="2971800"/>
                <a:ext cx="914400" cy="914400"/>
              </a:xfrm>
              <a:prstGeom prst="blockArc">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19" name="Arc 18">
                <a:extLst>
                  <a:ext uri="{FF2B5EF4-FFF2-40B4-BE49-F238E27FC236}">
                    <a16:creationId xmlns:a16="http://schemas.microsoft.com/office/drawing/2014/main" id="{FC08AD7E-27EC-124B-8C73-65B12B46545B}"/>
                  </a:ext>
                </a:extLst>
              </p:cNvPr>
              <p:cNvSpPr>
                <a:spLocks noChangeAspect="1"/>
              </p:cNvSpPr>
              <p:nvPr/>
            </p:nvSpPr>
            <p:spPr>
              <a:xfrm>
                <a:off x="2529096" y="3085499"/>
                <a:ext cx="687003" cy="687003"/>
              </a:xfrm>
              <a:prstGeom prst="arc">
                <a:avLst>
                  <a:gd name="adj1" fmla="val 10980769"/>
                  <a:gd name="adj2" fmla="val 0"/>
                </a:avLst>
              </a:prstGeom>
              <a:ln w="38100">
                <a:solidFill>
                  <a:schemeClr val="l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29177EFB-650C-E7B8-06CC-9553C6B4FED6}"/>
                </a:ext>
              </a:extLst>
            </p:cNvPr>
            <p:cNvGrpSpPr>
              <a:grpSpLocks noChangeAspect="1"/>
            </p:cNvGrpSpPr>
            <p:nvPr/>
          </p:nvGrpSpPr>
          <p:grpSpPr>
            <a:xfrm flipV="1">
              <a:off x="3184227" y="2568261"/>
              <a:ext cx="2608891" cy="2608891"/>
              <a:chOff x="2415397" y="2971800"/>
              <a:chExt cx="914400" cy="914400"/>
            </a:xfrm>
          </p:grpSpPr>
          <p:sp>
            <p:nvSpPr>
              <p:cNvPr id="16" name="Block Arc 15">
                <a:extLst>
                  <a:ext uri="{FF2B5EF4-FFF2-40B4-BE49-F238E27FC236}">
                    <a16:creationId xmlns:a16="http://schemas.microsoft.com/office/drawing/2014/main" id="{B9F599ED-6747-90ED-3D9D-C5370D18409A}"/>
                  </a:ext>
                </a:extLst>
              </p:cNvPr>
              <p:cNvSpPr/>
              <p:nvPr/>
            </p:nvSpPr>
            <p:spPr>
              <a:xfrm>
                <a:off x="2415397" y="2971800"/>
                <a:ext cx="914400" cy="914400"/>
              </a:xfrm>
              <a:prstGeom prst="blockArc">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17" name="Arc 16">
                <a:extLst>
                  <a:ext uri="{FF2B5EF4-FFF2-40B4-BE49-F238E27FC236}">
                    <a16:creationId xmlns:a16="http://schemas.microsoft.com/office/drawing/2014/main" id="{5274830B-08E4-A9E5-650D-5C3909F7C139}"/>
                  </a:ext>
                </a:extLst>
              </p:cNvPr>
              <p:cNvSpPr>
                <a:spLocks noChangeAspect="1"/>
              </p:cNvSpPr>
              <p:nvPr/>
            </p:nvSpPr>
            <p:spPr>
              <a:xfrm>
                <a:off x="2529096" y="3085499"/>
                <a:ext cx="687003" cy="687003"/>
              </a:xfrm>
              <a:prstGeom prst="arc">
                <a:avLst>
                  <a:gd name="adj1" fmla="val 10980769"/>
                  <a:gd name="adj2" fmla="val 0"/>
                </a:avLst>
              </a:prstGeom>
              <a:ln w="38100">
                <a:solidFill>
                  <a:schemeClr val="l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grpSp>
      </p:grpSp>
      <p:grpSp>
        <p:nvGrpSpPr>
          <p:cNvPr id="5" name="Group 4">
            <a:extLst>
              <a:ext uri="{FF2B5EF4-FFF2-40B4-BE49-F238E27FC236}">
                <a16:creationId xmlns:a16="http://schemas.microsoft.com/office/drawing/2014/main" id="{32C78F1F-A9DD-996E-852E-8E3D541F7E79}"/>
              </a:ext>
            </a:extLst>
          </p:cNvPr>
          <p:cNvGrpSpPr>
            <a:grpSpLocks noChangeAspect="1"/>
          </p:cNvGrpSpPr>
          <p:nvPr/>
        </p:nvGrpSpPr>
        <p:grpSpPr>
          <a:xfrm>
            <a:off x="3524729" y="2643100"/>
            <a:ext cx="2608891" cy="2608891"/>
            <a:chOff x="2415397" y="2971800"/>
            <a:chExt cx="914400" cy="914400"/>
          </a:xfrm>
        </p:grpSpPr>
        <p:sp>
          <p:nvSpPr>
            <p:cNvPr id="12" name="Block Arc 11">
              <a:extLst>
                <a:ext uri="{FF2B5EF4-FFF2-40B4-BE49-F238E27FC236}">
                  <a16:creationId xmlns:a16="http://schemas.microsoft.com/office/drawing/2014/main" id="{2191EF63-E5C4-CE21-BE85-93CB200D2C47}"/>
                </a:ext>
              </a:extLst>
            </p:cNvPr>
            <p:cNvSpPr/>
            <p:nvPr/>
          </p:nvSpPr>
          <p:spPr>
            <a:xfrm>
              <a:off x="2415397" y="2971800"/>
              <a:ext cx="914400" cy="914400"/>
            </a:xfrm>
            <a:prstGeom prst="blockArc">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13" name="Arc 12">
              <a:extLst>
                <a:ext uri="{FF2B5EF4-FFF2-40B4-BE49-F238E27FC236}">
                  <a16:creationId xmlns:a16="http://schemas.microsoft.com/office/drawing/2014/main" id="{D0C7BDC2-248E-166E-D6F1-B7C5EA23F65E}"/>
                </a:ext>
              </a:extLst>
            </p:cNvPr>
            <p:cNvSpPr>
              <a:spLocks noChangeAspect="1"/>
            </p:cNvSpPr>
            <p:nvPr/>
          </p:nvSpPr>
          <p:spPr>
            <a:xfrm>
              <a:off x="2529096" y="3085499"/>
              <a:ext cx="687003" cy="687003"/>
            </a:xfrm>
            <a:prstGeom prst="arc">
              <a:avLst>
                <a:gd name="adj1" fmla="val 10980769"/>
                <a:gd name="adj2" fmla="val 0"/>
              </a:avLst>
            </a:prstGeom>
            <a:ln w="38100">
              <a:solidFill>
                <a:schemeClr val="l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grpSp>
      <p:grpSp>
        <p:nvGrpSpPr>
          <p:cNvPr id="6" name="Group 5">
            <a:extLst>
              <a:ext uri="{FF2B5EF4-FFF2-40B4-BE49-F238E27FC236}">
                <a16:creationId xmlns:a16="http://schemas.microsoft.com/office/drawing/2014/main" id="{D3B8575F-ECC6-62D4-DAF1-65697C3BC413}"/>
              </a:ext>
            </a:extLst>
          </p:cNvPr>
          <p:cNvGrpSpPr>
            <a:grpSpLocks noChangeAspect="1"/>
          </p:cNvGrpSpPr>
          <p:nvPr/>
        </p:nvGrpSpPr>
        <p:grpSpPr>
          <a:xfrm flipV="1">
            <a:off x="5480529" y="2630400"/>
            <a:ext cx="2608891" cy="2608891"/>
            <a:chOff x="2415397" y="2971800"/>
            <a:chExt cx="914400" cy="914400"/>
          </a:xfrm>
        </p:grpSpPr>
        <p:sp>
          <p:nvSpPr>
            <p:cNvPr id="10" name="Block Arc 9">
              <a:extLst>
                <a:ext uri="{FF2B5EF4-FFF2-40B4-BE49-F238E27FC236}">
                  <a16:creationId xmlns:a16="http://schemas.microsoft.com/office/drawing/2014/main" id="{0D655D09-B42D-074C-969C-65ECFFB9233C}"/>
                </a:ext>
              </a:extLst>
            </p:cNvPr>
            <p:cNvSpPr/>
            <p:nvPr/>
          </p:nvSpPr>
          <p:spPr>
            <a:xfrm>
              <a:off x="2415397" y="2971800"/>
              <a:ext cx="914400" cy="914400"/>
            </a:xfrm>
            <a:prstGeom prst="blockArc">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11" name="Arc 10">
              <a:extLst>
                <a:ext uri="{FF2B5EF4-FFF2-40B4-BE49-F238E27FC236}">
                  <a16:creationId xmlns:a16="http://schemas.microsoft.com/office/drawing/2014/main" id="{2683B729-9943-728C-6AD6-123828F4D469}"/>
                </a:ext>
              </a:extLst>
            </p:cNvPr>
            <p:cNvSpPr>
              <a:spLocks noChangeAspect="1"/>
            </p:cNvSpPr>
            <p:nvPr/>
          </p:nvSpPr>
          <p:spPr>
            <a:xfrm>
              <a:off x="2529096" y="3085499"/>
              <a:ext cx="687003" cy="687003"/>
            </a:xfrm>
            <a:prstGeom prst="arc">
              <a:avLst>
                <a:gd name="adj1" fmla="val 10980769"/>
                <a:gd name="adj2" fmla="val 0"/>
              </a:avLst>
            </a:prstGeom>
            <a:ln w="38100">
              <a:solidFill>
                <a:schemeClr val="l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grpSp>
      <p:grpSp>
        <p:nvGrpSpPr>
          <p:cNvPr id="7" name="Group 6">
            <a:extLst>
              <a:ext uri="{FF2B5EF4-FFF2-40B4-BE49-F238E27FC236}">
                <a16:creationId xmlns:a16="http://schemas.microsoft.com/office/drawing/2014/main" id="{9526F178-36BF-56C7-FF86-B3AA3F1FEE47}"/>
              </a:ext>
            </a:extLst>
          </p:cNvPr>
          <p:cNvGrpSpPr>
            <a:grpSpLocks noChangeAspect="1"/>
          </p:cNvGrpSpPr>
          <p:nvPr/>
        </p:nvGrpSpPr>
        <p:grpSpPr>
          <a:xfrm>
            <a:off x="7438477" y="2643100"/>
            <a:ext cx="2608891" cy="2608891"/>
            <a:chOff x="2415397" y="2971800"/>
            <a:chExt cx="914400" cy="914400"/>
          </a:xfrm>
        </p:grpSpPr>
        <p:sp>
          <p:nvSpPr>
            <p:cNvPr id="8" name="Block Arc 7">
              <a:extLst>
                <a:ext uri="{FF2B5EF4-FFF2-40B4-BE49-F238E27FC236}">
                  <a16:creationId xmlns:a16="http://schemas.microsoft.com/office/drawing/2014/main" id="{86EBA5C6-0242-47FD-F279-828B8EA1DF64}"/>
                </a:ext>
              </a:extLst>
            </p:cNvPr>
            <p:cNvSpPr/>
            <p:nvPr/>
          </p:nvSpPr>
          <p:spPr>
            <a:xfrm>
              <a:off x="2415397" y="2971800"/>
              <a:ext cx="914400" cy="914400"/>
            </a:xfrm>
            <a:prstGeom prst="blockArc">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9" name="Arc 8">
              <a:extLst>
                <a:ext uri="{FF2B5EF4-FFF2-40B4-BE49-F238E27FC236}">
                  <a16:creationId xmlns:a16="http://schemas.microsoft.com/office/drawing/2014/main" id="{FE16B352-0BFF-0FD2-491D-B65E37BF2F89}"/>
                </a:ext>
              </a:extLst>
            </p:cNvPr>
            <p:cNvSpPr>
              <a:spLocks noChangeAspect="1"/>
            </p:cNvSpPr>
            <p:nvPr/>
          </p:nvSpPr>
          <p:spPr>
            <a:xfrm>
              <a:off x="2529096" y="3085499"/>
              <a:ext cx="687003" cy="687003"/>
            </a:xfrm>
            <a:prstGeom prst="arc">
              <a:avLst>
                <a:gd name="adj1" fmla="val 10980769"/>
                <a:gd name="adj2" fmla="val 0"/>
              </a:avLst>
            </a:prstGeom>
            <a:ln w="38100">
              <a:solidFill>
                <a:schemeClr val="l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grpSp>
      <p:grpSp>
        <p:nvGrpSpPr>
          <p:cNvPr id="21" name="Flag6" descr="{&quot;Key&quot;:&quot;POWER_USER_SHAPE_ICON&quot;,&quot;Value&quot;:&quot;POWER_USER_SHAPE_ICON_STYLE_1&quot;}">
            <a:extLst>
              <a:ext uri="{FF2B5EF4-FFF2-40B4-BE49-F238E27FC236}">
                <a16:creationId xmlns:a16="http://schemas.microsoft.com/office/drawing/2014/main" id="{69B4148F-F6B9-9DCC-EE48-B84EB270BF45}"/>
              </a:ext>
            </a:extLst>
          </p:cNvPr>
          <p:cNvGrpSpPr>
            <a:grpSpLocks noChangeAspect="1"/>
          </p:cNvGrpSpPr>
          <p:nvPr>
            <p:custDataLst>
              <p:tags r:id="rId1"/>
            </p:custDataLst>
          </p:nvPr>
        </p:nvGrpSpPr>
        <p:grpSpPr bwMode="auto">
          <a:xfrm>
            <a:off x="2787060" y="4392349"/>
            <a:ext cx="675409" cy="762000"/>
            <a:chOff x="86" y="47"/>
            <a:chExt cx="312" cy="352"/>
          </a:xfrm>
          <a:solidFill>
            <a:schemeClr val="accent1"/>
          </a:solidFill>
        </p:grpSpPr>
        <p:sp>
          <p:nvSpPr>
            <p:cNvPr id="22" name="Flag6">
              <a:extLst>
                <a:ext uri="{FF2B5EF4-FFF2-40B4-BE49-F238E27FC236}">
                  <a16:creationId xmlns:a16="http://schemas.microsoft.com/office/drawing/2014/main" id="{8F6A028B-E4F5-1627-269D-49228E04E14E}"/>
                </a:ext>
              </a:extLst>
            </p:cNvPr>
            <p:cNvSpPr>
              <a:spLocks noChangeArrowheads="1"/>
            </p:cNvSpPr>
            <p:nvPr>
              <p:custDataLst>
                <p:tags r:id="rId17"/>
              </p:custDataLst>
            </p:nvPr>
          </p:nvSpPr>
          <p:spPr bwMode="auto">
            <a:xfrm>
              <a:off x="86" y="86"/>
              <a:ext cx="39" cy="313"/>
            </a:xfrm>
            <a:prstGeom prst="rect">
              <a:avLst/>
            </a:prstGeom>
            <a:solidFill>
              <a:srgbClr val="59595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lag6">
              <a:extLst>
                <a:ext uri="{FF2B5EF4-FFF2-40B4-BE49-F238E27FC236}">
                  <a16:creationId xmlns:a16="http://schemas.microsoft.com/office/drawing/2014/main" id="{3E7B7BB9-E1BA-D6AB-A823-544C4BB804F2}"/>
                </a:ext>
              </a:extLst>
            </p:cNvPr>
            <p:cNvSpPr>
              <a:spLocks/>
            </p:cNvSpPr>
            <p:nvPr>
              <p:custDataLst>
                <p:tags r:id="rId18"/>
              </p:custDataLst>
            </p:nvPr>
          </p:nvSpPr>
          <p:spPr bwMode="auto">
            <a:xfrm>
              <a:off x="145" y="47"/>
              <a:ext cx="253" cy="333"/>
            </a:xfrm>
            <a:custGeom>
              <a:avLst/>
              <a:gdLst>
                <a:gd name="T0" fmla="*/ 0 w 325"/>
                <a:gd name="T1" fmla="*/ 100 h 425"/>
                <a:gd name="T2" fmla="*/ 0 w 325"/>
                <a:gd name="T3" fmla="*/ 325 h 425"/>
                <a:gd name="T4" fmla="*/ 325 w 325"/>
                <a:gd name="T5" fmla="*/ 325 h 425"/>
                <a:gd name="T6" fmla="*/ 325 w 325"/>
                <a:gd name="T7" fmla="*/ 100 h 425"/>
                <a:gd name="T8" fmla="*/ 0 w 325"/>
                <a:gd name="T9" fmla="*/ 100 h 425"/>
              </a:gdLst>
              <a:ahLst/>
              <a:cxnLst>
                <a:cxn ang="0">
                  <a:pos x="T0" y="T1"/>
                </a:cxn>
                <a:cxn ang="0">
                  <a:pos x="T2" y="T3"/>
                </a:cxn>
                <a:cxn ang="0">
                  <a:pos x="T4" y="T5"/>
                </a:cxn>
                <a:cxn ang="0">
                  <a:pos x="T6" y="T7"/>
                </a:cxn>
                <a:cxn ang="0">
                  <a:pos x="T8" y="T9"/>
                </a:cxn>
              </a:cxnLst>
              <a:rect l="0" t="0" r="r" b="b"/>
              <a:pathLst>
                <a:path w="325" h="425">
                  <a:moveTo>
                    <a:pt x="0" y="100"/>
                  </a:moveTo>
                  <a:lnTo>
                    <a:pt x="0" y="325"/>
                  </a:lnTo>
                  <a:cubicBezTo>
                    <a:pt x="100" y="225"/>
                    <a:pt x="225" y="425"/>
                    <a:pt x="325" y="325"/>
                  </a:cubicBezTo>
                  <a:lnTo>
                    <a:pt x="325" y="100"/>
                  </a:lnTo>
                  <a:cubicBezTo>
                    <a:pt x="225" y="200"/>
                    <a:pt x="100" y="0"/>
                    <a:pt x="0" y="10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 name="Flag6" descr="{&quot;Key&quot;:&quot;POWER_USER_SHAPE_ICON&quot;,&quot;Value&quot;:&quot;POWER_USER_SHAPE_ICON_STYLE_1&quot;}">
            <a:extLst>
              <a:ext uri="{FF2B5EF4-FFF2-40B4-BE49-F238E27FC236}">
                <a16:creationId xmlns:a16="http://schemas.microsoft.com/office/drawing/2014/main" id="{45844962-BC06-AB2A-17F6-0530A7D99A5F}"/>
              </a:ext>
            </a:extLst>
          </p:cNvPr>
          <p:cNvGrpSpPr>
            <a:grpSpLocks noChangeAspect="1"/>
          </p:cNvGrpSpPr>
          <p:nvPr>
            <p:custDataLst>
              <p:tags r:id="rId2"/>
            </p:custDataLst>
          </p:nvPr>
        </p:nvGrpSpPr>
        <p:grpSpPr bwMode="auto">
          <a:xfrm>
            <a:off x="4802844" y="2038305"/>
            <a:ext cx="675409" cy="762000"/>
            <a:chOff x="86" y="47"/>
            <a:chExt cx="312" cy="352"/>
          </a:xfrm>
          <a:solidFill>
            <a:schemeClr val="accent1"/>
          </a:solidFill>
        </p:grpSpPr>
        <p:sp>
          <p:nvSpPr>
            <p:cNvPr id="25" name="Flag6">
              <a:extLst>
                <a:ext uri="{FF2B5EF4-FFF2-40B4-BE49-F238E27FC236}">
                  <a16:creationId xmlns:a16="http://schemas.microsoft.com/office/drawing/2014/main" id="{EBB68F5A-B698-1827-E9E9-FE7B08224B59}"/>
                </a:ext>
              </a:extLst>
            </p:cNvPr>
            <p:cNvSpPr>
              <a:spLocks noChangeArrowheads="1"/>
            </p:cNvSpPr>
            <p:nvPr>
              <p:custDataLst>
                <p:tags r:id="rId15"/>
              </p:custDataLst>
            </p:nvPr>
          </p:nvSpPr>
          <p:spPr bwMode="auto">
            <a:xfrm>
              <a:off x="86" y="86"/>
              <a:ext cx="39" cy="313"/>
            </a:xfrm>
            <a:prstGeom prst="rect">
              <a:avLst/>
            </a:prstGeom>
            <a:solidFill>
              <a:srgbClr val="59595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lag6">
              <a:extLst>
                <a:ext uri="{FF2B5EF4-FFF2-40B4-BE49-F238E27FC236}">
                  <a16:creationId xmlns:a16="http://schemas.microsoft.com/office/drawing/2014/main" id="{BF480DB6-739D-E0C4-706F-233B2BB4A65A}"/>
                </a:ext>
              </a:extLst>
            </p:cNvPr>
            <p:cNvSpPr>
              <a:spLocks/>
            </p:cNvSpPr>
            <p:nvPr>
              <p:custDataLst>
                <p:tags r:id="rId16"/>
              </p:custDataLst>
            </p:nvPr>
          </p:nvSpPr>
          <p:spPr bwMode="auto">
            <a:xfrm>
              <a:off x="145" y="47"/>
              <a:ext cx="253" cy="333"/>
            </a:xfrm>
            <a:custGeom>
              <a:avLst/>
              <a:gdLst>
                <a:gd name="T0" fmla="*/ 0 w 325"/>
                <a:gd name="T1" fmla="*/ 100 h 425"/>
                <a:gd name="T2" fmla="*/ 0 w 325"/>
                <a:gd name="T3" fmla="*/ 325 h 425"/>
                <a:gd name="T4" fmla="*/ 325 w 325"/>
                <a:gd name="T5" fmla="*/ 325 h 425"/>
                <a:gd name="T6" fmla="*/ 325 w 325"/>
                <a:gd name="T7" fmla="*/ 100 h 425"/>
                <a:gd name="T8" fmla="*/ 0 w 325"/>
                <a:gd name="T9" fmla="*/ 100 h 425"/>
              </a:gdLst>
              <a:ahLst/>
              <a:cxnLst>
                <a:cxn ang="0">
                  <a:pos x="T0" y="T1"/>
                </a:cxn>
                <a:cxn ang="0">
                  <a:pos x="T2" y="T3"/>
                </a:cxn>
                <a:cxn ang="0">
                  <a:pos x="T4" y="T5"/>
                </a:cxn>
                <a:cxn ang="0">
                  <a:pos x="T6" y="T7"/>
                </a:cxn>
                <a:cxn ang="0">
                  <a:pos x="T8" y="T9"/>
                </a:cxn>
              </a:cxnLst>
              <a:rect l="0" t="0" r="r" b="b"/>
              <a:pathLst>
                <a:path w="325" h="425">
                  <a:moveTo>
                    <a:pt x="0" y="100"/>
                  </a:moveTo>
                  <a:lnTo>
                    <a:pt x="0" y="325"/>
                  </a:lnTo>
                  <a:cubicBezTo>
                    <a:pt x="100" y="225"/>
                    <a:pt x="225" y="425"/>
                    <a:pt x="325" y="325"/>
                  </a:cubicBezTo>
                  <a:lnTo>
                    <a:pt x="325" y="100"/>
                  </a:lnTo>
                  <a:cubicBezTo>
                    <a:pt x="225" y="200"/>
                    <a:pt x="100" y="0"/>
                    <a:pt x="0" y="10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7" name="Flag6" descr="{&quot;Key&quot;:&quot;POWER_USER_SHAPE_ICON&quot;,&quot;Value&quot;:&quot;POWER_USER_SHAPE_ICON_STYLE_1&quot;}">
            <a:extLst>
              <a:ext uri="{FF2B5EF4-FFF2-40B4-BE49-F238E27FC236}">
                <a16:creationId xmlns:a16="http://schemas.microsoft.com/office/drawing/2014/main" id="{F74743B3-2684-C0A6-FEC8-344A0EC2A5AE}"/>
              </a:ext>
            </a:extLst>
          </p:cNvPr>
          <p:cNvGrpSpPr>
            <a:grpSpLocks noChangeAspect="1"/>
          </p:cNvGrpSpPr>
          <p:nvPr>
            <p:custDataLst>
              <p:tags r:id="rId3"/>
            </p:custDataLst>
          </p:nvPr>
        </p:nvGrpSpPr>
        <p:grpSpPr bwMode="auto">
          <a:xfrm>
            <a:off x="6784974" y="4392349"/>
            <a:ext cx="675409" cy="762000"/>
            <a:chOff x="86" y="47"/>
            <a:chExt cx="312" cy="352"/>
          </a:xfrm>
          <a:solidFill>
            <a:schemeClr val="accent1"/>
          </a:solidFill>
        </p:grpSpPr>
        <p:sp>
          <p:nvSpPr>
            <p:cNvPr id="28" name="Flag6">
              <a:extLst>
                <a:ext uri="{FF2B5EF4-FFF2-40B4-BE49-F238E27FC236}">
                  <a16:creationId xmlns:a16="http://schemas.microsoft.com/office/drawing/2014/main" id="{FA44F4E0-FD1F-1A4B-DD8B-D6849D7B78DE}"/>
                </a:ext>
              </a:extLst>
            </p:cNvPr>
            <p:cNvSpPr>
              <a:spLocks noChangeArrowheads="1"/>
            </p:cNvSpPr>
            <p:nvPr>
              <p:custDataLst>
                <p:tags r:id="rId13"/>
              </p:custDataLst>
            </p:nvPr>
          </p:nvSpPr>
          <p:spPr bwMode="auto">
            <a:xfrm>
              <a:off x="86" y="86"/>
              <a:ext cx="39" cy="313"/>
            </a:xfrm>
            <a:prstGeom prst="rect">
              <a:avLst/>
            </a:prstGeom>
            <a:solidFill>
              <a:srgbClr val="59595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lag6">
              <a:extLst>
                <a:ext uri="{FF2B5EF4-FFF2-40B4-BE49-F238E27FC236}">
                  <a16:creationId xmlns:a16="http://schemas.microsoft.com/office/drawing/2014/main" id="{2A7ED047-09BC-7463-416F-E3D7F68867A0}"/>
                </a:ext>
              </a:extLst>
            </p:cNvPr>
            <p:cNvSpPr>
              <a:spLocks/>
            </p:cNvSpPr>
            <p:nvPr>
              <p:custDataLst>
                <p:tags r:id="rId14"/>
              </p:custDataLst>
            </p:nvPr>
          </p:nvSpPr>
          <p:spPr bwMode="auto">
            <a:xfrm>
              <a:off x="145" y="47"/>
              <a:ext cx="253" cy="333"/>
            </a:xfrm>
            <a:custGeom>
              <a:avLst/>
              <a:gdLst>
                <a:gd name="T0" fmla="*/ 0 w 325"/>
                <a:gd name="T1" fmla="*/ 100 h 425"/>
                <a:gd name="T2" fmla="*/ 0 w 325"/>
                <a:gd name="T3" fmla="*/ 325 h 425"/>
                <a:gd name="T4" fmla="*/ 325 w 325"/>
                <a:gd name="T5" fmla="*/ 325 h 425"/>
                <a:gd name="T6" fmla="*/ 325 w 325"/>
                <a:gd name="T7" fmla="*/ 100 h 425"/>
                <a:gd name="T8" fmla="*/ 0 w 325"/>
                <a:gd name="T9" fmla="*/ 100 h 425"/>
              </a:gdLst>
              <a:ahLst/>
              <a:cxnLst>
                <a:cxn ang="0">
                  <a:pos x="T0" y="T1"/>
                </a:cxn>
                <a:cxn ang="0">
                  <a:pos x="T2" y="T3"/>
                </a:cxn>
                <a:cxn ang="0">
                  <a:pos x="T4" y="T5"/>
                </a:cxn>
                <a:cxn ang="0">
                  <a:pos x="T6" y="T7"/>
                </a:cxn>
                <a:cxn ang="0">
                  <a:pos x="T8" y="T9"/>
                </a:cxn>
              </a:cxnLst>
              <a:rect l="0" t="0" r="r" b="b"/>
              <a:pathLst>
                <a:path w="325" h="425">
                  <a:moveTo>
                    <a:pt x="0" y="100"/>
                  </a:moveTo>
                  <a:lnTo>
                    <a:pt x="0" y="325"/>
                  </a:lnTo>
                  <a:cubicBezTo>
                    <a:pt x="100" y="225"/>
                    <a:pt x="225" y="425"/>
                    <a:pt x="325" y="325"/>
                  </a:cubicBezTo>
                  <a:lnTo>
                    <a:pt x="325" y="100"/>
                  </a:lnTo>
                  <a:cubicBezTo>
                    <a:pt x="225" y="200"/>
                    <a:pt x="100" y="0"/>
                    <a:pt x="0" y="10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0" name="Flag6" descr="{&quot;Key&quot;:&quot;POWER_USER_SHAPE_ICON&quot;,&quot;Value&quot;:&quot;POWER_USER_SHAPE_ICON_STYLE_1&quot;}">
            <a:extLst>
              <a:ext uri="{FF2B5EF4-FFF2-40B4-BE49-F238E27FC236}">
                <a16:creationId xmlns:a16="http://schemas.microsoft.com/office/drawing/2014/main" id="{CEC159BE-FBCB-2D0A-7645-61E2B5C2EF72}"/>
              </a:ext>
            </a:extLst>
          </p:cNvPr>
          <p:cNvGrpSpPr>
            <a:grpSpLocks noChangeAspect="1"/>
          </p:cNvGrpSpPr>
          <p:nvPr>
            <p:custDataLst>
              <p:tags r:id="rId4"/>
            </p:custDataLst>
          </p:nvPr>
        </p:nvGrpSpPr>
        <p:grpSpPr bwMode="auto">
          <a:xfrm>
            <a:off x="8670215" y="2038305"/>
            <a:ext cx="675409" cy="762000"/>
            <a:chOff x="86" y="47"/>
            <a:chExt cx="312" cy="352"/>
          </a:xfrm>
          <a:solidFill>
            <a:schemeClr val="accent1"/>
          </a:solidFill>
        </p:grpSpPr>
        <p:sp>
          <p:nvSpPr>
            <p:cNvPr id="31" name="Flag6">
              <a:extLst>
                <a:ext uri="{FF2B5EF4-FFF2-40B4-BE49-F238E27FC236}">
                  <a16:creationId xmlns:a16="http://schemas.microsoft.com/office/drawing/2014/main" id="{DC58BB71-5AC2-7504-422B-73BFC5180110}"/>
                </a:ext>
              </a:extLst>
            </p:cNvPr>
            <p:cNvSpPr>
              <a:spLocks noChangeArrowheads="1"/>
            </p:cNvSpPr>
            <p:nvPr>
              <p:custDataLst>
                <p:tags r:id="rId11"/>
              </p:custDataLst>
            </p:nvPr>
          </p:nvSpPr>
          <p:spPr bwMode="auto">
            <a:xfrm>
              <a:off x="86" y="86"/>
              <a:ext cx="39" cy="313"/>
            </a:xfrm>
            <a:prstGeom prst="rect">
              <a:avLst/>
            </a:prstGeom>
            <a:solidFill>
              <a:srgbClr val="59595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lag6">
              <a:extLst>
                <a:ext uri="{FF2B5EF4-FFF2-40B4-BE49-F238E27FC236}">
                  <a16:creationId xmlns:a16="http://schemas.microsoft.com/office/drawing/2014/main" id="{A534D566-4512-46B4-C0D8-6BA2AF92C496}"/>
                </a:ext>
              </a:extLst>
            </p:cNvPr>
            <p:cNvSpPr>
              <a:spLocks/>
            </p:cNvSpPr>
            <p:nvPr>
              <p:custDataLst>
                <p:tags r:id="rId12"/>
              </p:custDataLst>
            </p:nvPr>
          </p:nvSpPr>
          <p:spPr bwMode="auto">
            <a:xfrm>
              <a:off x="145" y="47"/>
              <a:ext cx="253" cy="333"/>
            </a:xfrm>
            <a:custGeom>
              <a:avLst/>
              <a:gdLst>
                <a:gd name="T0" fmla="*/ 0 w 325"/>
                <a:gd name="T1" fmla="*/ 100 h 425"/>
                <a:gd name="T2" fmla="*/ 0 w 325"/>
                <a:gd name="T3" fmla="*/ 325 h 425"/>
                <a:gd name="T4" fmla="*/ 325 w 325"/>
                <a:gd name="T5" fmla="*/ 325 h 425"/>
                <a:gd name="T6" fmla="*/ 325 w 325"/>
                <a:gd name="T7" fmla="*/ 100 h 425"/>
                <a:gd name="T8" fmla="*/ 0 w 325"/>
                <a:gd name="T9" fmla="*/ 100 h 425"/>
              </a:gdLst>
              <a:ahLst/>
              <a:cxnLst>
                <a:cxn ang="0">
                  <a:pos x="T0" y="T1"/>
                </a:cxn>
                <a:cxn ang="0">
                  <a:pos x="T2" y="T3"/>
                </a:cxn>
                <a:cxn ang="0">
                  <a:pos x="T4" y="T5"/>
                </a:cxn>
                <a:cxn ang="0">
                  <a:pos x="T6" y="T7"/>
                </a:cxn>
                <a:cxn ang="0">
                  <a:pos x="T8" y="T9"/>
                </a:cxn>
              </a:cxnLst>
              <a:rect l="0" t="0" r="r" b="b"/>
              <a:pathLst>
                <a:path w="325" h="425">
                  <a:moveTo>
                    <a:pt x="0" y="100"/>
                  </a:moveTo>
                  <a:lnTo>
                    <a:pt x="0" y="325"/>
                  </a:lnTo>
                  <a:cubicBezTo>
                    <a:pt x="100" y="225"/>
                    <a:pt x="225" y="425"/>
                    <a:pt x="325" y="325"/>
                  </a:cubicBezTo>
                  <a:lnTo>
                    <a:pt x="325" y="100"/>
                  </a:lnTo>
                  <a:cubicBezTo>
                    <a:pt x="225" y="200"/>
                    <a:pt x="100" y="0"/>
                    <a:pt x="0" y="10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 name="Flag6" descr="{&quot;Key&quot;:&quot;POWER_USER_SHAPE_ICON&quot;,&quot;Value&quot;:&quot;POWER_USER_SHAPE_ICON_STYLE_1&quot;}">
            <a:extLst>
              <a:ext uri="{FF2B5EF4-FFF2-40B4-BE49-F238E27FC236}">
                <a16:creationId xmlns:a16="http://schemas.microsoft.com/office/drawing/2014/main" id="{53206949-8577-6568-3E55-81C31ED1E5FA}"/>
              </a:ext>
            </a:extLst>
          </p:cNvPr>
          <p:cNvGrpSpPr>
            <a:grpSpLocks noChangeAspect="1"/>
          </p:cNvGrpSpPr>
          <p:nvPr>
            <p:custDataLst>
              <p:tags r:id="rId5"/>
            </p:custDataLst>
          </p:nvPr>
        </p:nvGrpSpPr>
        <p:grpSpPr bwMode="auto">
          <a:xfrm>
            <a:off x="771294" y="1995428"/>
            <a:ext cx="675409" cy="762000"/>
            <a:chOff x="86" y="47"/>
            <a:chExt cx="312" cy="352"/>
          </a:xfrm>
          <a:solidFill>
            <a:schemeClr val="accent1"/>
          </a:solidFill>
        </p:grpSpPr>
        <p:sp>
          <p:nvSpPr>
            <p:cNvPr id="34" name="Flag6">
              <a:extLst>
                <a:ext uri="{FF2B5EF4-FFF2-40B4-BE49-F238E27FC236}">
                  <a16:creationId xmlns:a16="http://schemas.microsoft.com/office/drawing/2014/main" id="{2A06AA2C-2040-32DD-4F91-103F1B5F4D0A}"/>
                </a:ext>
              </a:extLst>
            </p:cNvPr>
            <p:cNvSpPr>
              <a:spLocks noChangeArrowheads="1"/>
            </p:cNvSpPr>
            <p:nvPr>
              <p:custDataLst>
                <p:tags r:id="rId9"/>
              </p:custDataLst>
            </p:nvPr>
          </p:nvSpPr>
          <p:spPr bwMode="auto">
            <a:xfrm>
              <a:off x="86" y="86"/>
              <a:ext cx="39" cy="313"/>
            </a:xfrm>
            <a:prstGeom prst="rect">
              <a:avLst/>
            </a:prstGeom>
            <a:solidFill>
              <a:srgbClr val="59595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lag6">
              <a:extLst>
                <a:ext uri="{FF2B5EF4-FFF2-40B4-BE49-F238E27FC236}">
                  <a16:creationId xmlns:a16="http://schemas.microsoft.com/office/drawing/2014/main" id="{31A4FABE-7AC6-7037-3BF4-11D816EA74CA}"/>
                </a:ext>
              </a:extLst>
            </p:cNvPr>
            <p:cNvSpPr>
              <a:spLocks/>
            </p:cNvSpPr>
            <p:nvPr>
              <p:custDataLst>
                <p:tags r:id="rId10"/>
              </p:custDataLst>
            </p:nvPr>
          </p:nvSpPr>
          <p:spPr bwMode="auto">
            <a:xfrm>
              <a:off x="145" y="47"/>
              <a:ext cx="253" cy="333"/>
            </a:xfrm>
            <a:custGeom>
              <a:avLst/>
              <a:gdLst>
                <a:gd name="T0" fmla="*/ 0 w 325"/>
                <a:gd name="T1" fmla="*/ 100 h 425"/>
                <a:gd name="T2" fmla="*/ 0 w 325"/>
                <a:gd name="T3" fmla="*/ 325 h 425"/>
                <a:gd name="T4" fmla="*/ 325 w 325"/>
                <a:gd name="T5" fmla="*/ 325 h 425"/>
                <a:gd name="T6" fmla="*/ 325 w 325"/>
                <a:gd name="T7" fmla="*/ 100 h 425"/>
                <a:gd name="T8" fmla="*/ 0 w 325"/>
                <a:gd name="T9" fmla="*/ 100 h 425"/>
              </a:gdLst>
              <a:ahLst/>
              <a:cxnLst>
                <a:cxn ang="0">
                  <a:pos x="T0" y="T1"/>
                </a:cxn>
                <a:cxn ang="0">
                  <a:pos x="T2" y="T3"/>
                </a:cxn>
                <a:cxn ang="0">
                  <a:pos x="T4" y="T5"/>
                </a:cxn>
                <a:cxn ang="0">
                  <a:pos x="T6" y="T7"/>
                </a:cxn>
                <a:cxn ang="0">
                  <a:pos x="T8" y="T9"/>
                </a:cxn>
              </a:cxnLst>
              <a:rect l="0" t="0" r="r" b="b"/>
              <a:pathLst>
                <a:path w="325" h="425">
                  <a:moveTo>
                    <a:pt x="0" y="100"/>
                  </a:moveTo>
                  <a:lnTo>
                    <a:pt x="0" y="325"/>
                  </a:lnTo>
                  <a:cubicBezTo>
                    <a:pt x="100" y="225"/>
                    <a:pt x="225" y="425"/>
                    <a:pt x="325" y="325"/>
                  </a:cubicBezTo>
                  <a:lnTo>
                    <a:pt x="325" y="100"/>
                  </a:lnTo>
                  <a:cubicBezTo>
                    <a:pt x="225" y="200"/>
                    <a:pt x="100" y="0"/>
                    <a:pt x="0" y="100"/>
                  </a:cubicBezTo>
                  <a:close/>
                </a:path>
              </a:pathLst>
            </a:custGeom>
            <a:solidFill>
              <a:srgbClr val="0088C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6" name="Rectangle 35">
            <a:extLst>
              <a:ext uri="{FF2B5EF4-FFF2-40B4-BE49-F238E27FC236}">
                <a16:creationId xmlns:a16="http://schemas.microsoft.com/office/drawing/2014/main" id="{78880EAD-1903-9425-B0BE-59AEA88068B2}"/>
              </a:ext>
            </a:extLst>
          </p:cNvPr>
          <p:cNvSpPr/>
          <p:nvPr/>
        </p:nvSpPr>
        <p:spPr bwMode="auto">
          <a:xfrm>
            <a:off x="1531471" y="1886540"/>
            <a:ext cx="2087863" cy="937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l" defTabSz="914400" rtl="0" eaLnBrk="1" fontAlgn="base" latinLnBrk="0" hangingPunct="1">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88CE"/>
                </a:solidFill>
                <a:effectLst/>
                <a:uLnTx/>
                <a:uFillTx/>
                <a:latin typeface="Arial"/>
                <a:ea typeface="+mn-ea"/>
                <a:cs typeface="Arial" pitchFamily="34" charset="0"/>
              </a:rPr>
              <a:t>Publication of the call for proposals</a:t>
            </a:r>
            <a:endParaRPr kumimoji="0" lang="en-GB" sz="1600" b="0" i="0" u="none" strike="noStrike" kern="0" cap="none" spc="0" normalizeH="0" baseline="0" noProof="0" dirty="0">
              <a:ln>
                <a:noFill/>
              </a:ln>
              <a:solidFill>
                <a:srgbClr val="0088CE"/>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0"/>
              </a:spcBef>
              <a:spcAft>
                <a:spcPts val="0"/>
              </a:spcAft>
              <a:buClrTx/>
              <a:buSzTx/>
              <a:buFontTx/>
              <a:buNone/>
              <a:tabLst/>
              <a:defRPr/>
            </a:pPr>
            <a:r>
              <a:rPr lang="en-GB" sz="1600" i="1" kern="0" dirty="0">
                <a:solidFill>
                  <a:srgbClr val="4D4D4D"/>
                </a:solidFill>
                <a:latin typeface="Arial"/>
                <a:cs typeface="Arial" pitchFamily="34" charset="0"/>
              </a:rPr>
              <a:t> </a:t>
            </a:r>
            <a:r>
              <a:rPr lang="en-GB" sz="1600" i="1" kern="0" dirty="0">
                <a:solidFill>
                  <a:srgbClr val="FF0000"/>
                </a:solidFill>
                <a:latin typeface="Arial"/>
                <a:cs typeface="Arial" pitchFamily="34" charset="0"/>
              </a:rPr>
              <a:t>18</a:t>
            </a:r>
            <a:r>
              <a:rPr lang="en-GB" sz="1600" i="1" kern="0" dirty="0">
                <a:solidFill>
                  <a:srgbClr val="4D4D4D"/>
                </a:solidFill>
                <a:latin typeface="Arial"/>
                <a:cs typeface="Arial" pitchFamily="34" charset="0"/>
              </a:rPr>
              <a:t> </a:t>
            </a:r>
            <a:r>
              <a:rPr kumimoji="0" lang="en-GB" sz="1600" b="0" i="1" u="none" strike="noStrike" kern="0" cap="none" spc="0" normalizeH="0" baseline="0" noProof="0" dirty="0">
                <a:ln>
                  <a:noFill/>
                </a:ln>
                <a:solidFill>
                  <a:srgbClr val="4D4D4D"/>
                </a:solidFill>
                <a:effectLst/>
                <a:uLnTx/>
                <a:uFillTx/>
                <a:latin typeface="Arial"/>
                <a:ea typeface="+mn-ea"/>
                <a:cs typeface="Arial" pitchFamily="34" charset="0"/>
              </a:rPr>
              <a:t>November 2025</a:t>
            </a:r>
          </a:p>
        </p:txBody>
      </p:sp>
      <p:sp>
        <p:nvSpPr>
          <p:cNvPr id="37" name="Rectangle 36">
            <a:extLst>
              <a:ext uri="{FF2B5EF4-FFF2-40B4-BE49-F238E27FC236}">
                <a16:creationId xmlns:a16="http://schemas.microsoft.com/office/drawing/2014/main" id="{DCD89226-CACE-71DF-81DB-66AB1FC81B2E}"/>
              </a:ext>
            </a:extLst>
          </p:cNvPr>
          <p:cNvSpPr/>
          <p:nvPr/>
        </p:nvSpPr>
        <p:spPr bwMode="auto">
          <a:xfrm>
            <a:off x="1496384" y="5226588"/>
            <a:ext cx="2665777" cy="1017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lstStyle/>
          <a:p>
            <a:pPr marL="0" marR="0" lvl="0" indent="0" algn="ctr" defTabSz="914400" rtl="0" eaLnBrk="1" fontAlgn="base" latinLnBrk="0" hangingPunct="1">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34EA2"/>
                </a:solidFill>
                <a:effectLst/>
                <a:uLnTx/>
                <a:uFillTx/>
                <a:latin typeface="Arial"/>
                <a:ea typeface="+mn-ea"/>
                <a:cs typeface="Arial" pitchFamily="34" charset="0"/>
              </a:rPr>
              <a:t>Deadline for submission of applications</a:t>
            </a:r>
          </a:p>
          <a:p>
            <a:pPr marL="0" marR="0" lvl="0" indent="0" algn="ctr" defTabSz="914400" rtl="0" eaLnBrk="1" fontAlgn="base" latinLnBrk="0" hangingPunct="1">
              <a:lnSpc>
                <a:spcPct val="9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34EA2"/>
              </a:solidFill>
              <a:effectLst/>
              <a:uLnTx/>
              <a:uFillTx/>
              <a:latin typeface="Arial"/>
              <a:ea typeface="+mn-ea"/>
              <a:cs typeface="Arial" pitchFamily="34" charset="0"/>
            </a:endParaRPr>
          </a:p>
          <a:p>
            <a:pPr lvl="0" algn="ctr" fontAlgn="base">
              <a:lnSpc>
                <a:spcPct val="90000"/>
              </a:lnSpc>
              <a:defRPr/>
            </a:pPr>
            <a:r>
              <a:rPr lang="en-GB" sz="1200" b="1" kern="0" dirty="0">
                <a:solidFill>
                  <a:srgbClr val="C00000"/>
                </a:solidFill>
                <a:cs typeface="Arial" pitchFamily="34" charset="0"/>
              </a:rPr>
              <a:t>Please refer to the Funding &amp; Tender Opportunities Portal</a:t>
            </a:r>
            <a:endParaRPr lang="en-GB" sz="1200" kern="0" dirty="0">
              <a:solidFill>
                <a:srgbClr val="C00000"/>
              </a:solidFill>
              <a:cs typeface="Arial" pitchFamily="34" charset="0"/>
            </a:endParaRPr>
          </a:p>
        </p:txBody>
      </p:sp>
      <p:sp>
        <p:nvSpPr>
          <p:cNvPr id="41" name="Rectangle 35">
            <a:extLst>
              <a:ext uri="{FF2B5EF4-FFF2-40B4-BE49-F238E27FC236}">
                <a16:creationId xmlns:a16="http://schemas.microsoft.com/office/drawing/2014/main" id="{5BC43CB3-CD1D-5397-9118-5051A9C53C5C}"/>
              </a:ext>
            </a:extLst>
          </p:cNvPr>
          <p:cNvSpPr/>
          <p:nvPr/>
        </p:nvSpPr>
        <p:spPr bwMode="auto">
          <a:xfrm>
            <a:off x="5575134" y="2143454"/>
            <a:ext cx="2087863" cy="55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lstStyle/>
          <a:p>
            <a:pPr marL="0" marR="0" lvl="0" indent="0" algn="l" defTabSz="914400" rtl="0" eaLnBrk="1" fontAlgn="base" latinLnBrk="0" hangingPunct="1">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E858B"/>
                </a:solidFill>
                <a:effectLst/>
                <a:uLnTx/>
                <a:uFillTx/>
                <a:latin typeface="Arial"/>
                <a:ea typeface="+mn-ea"/>
                <a:cs typeface="Arial" pitchFamily="34" charset="0"/>
              </a:rPr>
              <a:t>Evaluation period</a:t>
            </a:r>
            <a:endParaRPr kumimoji="0" lang="en-GB" sz="1600" b="0" i="0" u="none" strike="noStrike" kern="0" cap="none" spc="0" normalizeH="0" baseline="0" noProof="0" dirty="0">
              <a:ln>
                <a:noFill/>
              </a:ln>
              <a:solidFill>
                <a:srgbClr val="1E858B"/>
              </a:solidFill>
              <a:effectLst/>
              <a:uLnTx/>
              <a:uFillTx/>
              <a:latin typeface="Arial"/>
              <a:ea typeface="+mn-ea"/>
              <a:cs typeface="Arial" pitchFamily="34" charset="0"/>
            </a:endParaRPr>
          </a:p>
          <a:p>
            <a:pPr marL="0" marR="0" lvl="0" indent="0" algn="l" defTabSz="914400" rtl="0" eaLnBrk="1" fontAlgn="base" latinLnBrk="0" hangingPunct="1">
              <a:lnSpc>
                <a:spcPct val="90000"/>
              </a:lnSpc>
              <a:spcBef>
                <a:spcPts val="0"/>
              </a:spcBef>
              <a:spcAft>
                <a:spcPts val="0"/>
              </a:spcAft>
              <a:buClrTx/>
              <a:buSzTx/>
              <a:buFontTx/>
              <a:buNone/>
              <a:tabLst/>
              <a:defRPr/>
            </a:pPr>
            <a:r>
              <a:rPr kumimoji="0" lang="en-GB" sz="1600" b="0" i="1" u="none" strike="noStrike" kern="0" cap="none" spc="0" normalizeH="0" baseline="0" noProof="0" dirty="0">
                <a:ln>
                  <a:noFill/>
                </a:ln>
                <a:solidFill>
                  <a:srgbClr val="4D4D4D"/>
                </a:solidFill>
                <a:effectLst/>
                <a:uLnTx/>
                <a:uFillTx/>
                <a:latin typeface="Arial"/>
                <a:ea typeface="+mn-ea"/>
                <a:cs typeface="Arial" pitchFamily="34" charset="0"/>
              </a:rPr>
              <a:t>February-May 2026</a:t>
            </a:r>
          </a:p>
        </p:txBody>
      </p:sp>
      <p:sp>
        <p:nvSpPr>
          <p:cNvPr id="42" name="Rectangle 36">
            <a:extLst>
              <a:ext uri="{FF2B5EF4-FFF2-40B4-BE49-F238E27FC236}">
                <a16:creationId xmlns:a16="http://schemas.microsoft.com/office/drawing/2014/main" id="{612D9AEE-5CF2-6A68-9E92-83FA0948169E}"/>
              </a:ext>
            </a:extLst>
          </p:cNvPr>
          <p:cNvSpPr/>
          <p:nvPr/>
        </p:nvSpPr>
        <p:spPr bwMode="auto">
          <a:xfrm>
            <a:off x="5496191" y="5235469"/>
            <a:ext cx="2665777" cy="773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lstStyle/>
          <a:p>
            <a:pPr marL="0" marR="0" lvl="0" indent="0" algn="ctr" defTabSz="914400" rtl="0" eaLnBrk="1" fontAlgn="base" latinLnBrk="0" hangingPunct="1">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4BC5DE"/>
                </a:solidFill>
                <a:effectLst/>
                <a:uLnTx/>
                <a:uFillTx/>
                <a:latin typeface="Arial"/>
                <a:ea typeface="+mn-ea"/>
                <a:cs typeface="Arial" pitchFamily="34" charset="0"/>
              </a:rPr>
              <a:t>Notification to applicants &amp; publications of results</a:t>
            </a:r>
            <a:endParaRPr kumimoji="0" lang="en-GB" sz="1600" b="0" i="0" u="none" strike="noStrike" kern="0" cap="none" spc="0" normalizeH="0" baseline="0" noProof="0" dirty="0">
              <a:ln>
                <a:noFill/>
              </a:ln>
              <a:solidFill>
                <a:srgbClr val="4BC5DE"/>
              </a:solidFill>
              <a:effectLst/>
              <a:uLnTx/>
              <a:uFillTx/>
              <a:latin typeface="Arial"/>
              <a:ea typeface="+mn-ea"/>
              <a:cs typeface="Arial" pitchFamily="34" charset="0"/>
            </a:endParaRPr>
          </a:p>
          <a:p>
            <a:pPr marL="0" marR="0" lvl="0" indent="0" algn="ctr" defTabSz="914400" rtl="0" eaLnBrk="1" fontAlgn="base" latinLnBrk="0" hangingPunct="1">
              <a:lnSpc>
                <a:spcPct val="90000"/>
              </a:lnSpc>
              <a:spcBef>
                <a:spcPts val="0"/>
              </a:spcBef>
              <a:spcAft>
                <a:spcPts val="0"/>
              </a:spcAft>
              <a:buClrTx/>
              <a:buSzTx/>
              <a:buFontTx/>
              <a:buNone/>
              <a:tabLst/>
              <a:defRPr/>
            </a:pPr>
            <a:r>
              <a:rPr kumimoji="0" lang="en-GB" sz="1600" b="0" i="1" u="none" strike="noStrike" kern="0" cap="none" spc="0" normalizeH="0" baseline="0" noProof="0" dirty="0">
                <a:ln>
                  <a:noFill/>
                </a:ln>
                <a:solidFill>
                  <a:srgbClr val="4D4D4D"/>
                </a:solidFill>
                <a:effectLst/>
                <a:uLnTx/>
                <a:uFillTx/>
                <a:latin typeface="Arial"/>
                <a:ea typeface="+mn-ea"/>
                <a:cs typeface="Arial" pitchFamily="34" charset="0"/>
              </a:rPr>
              <a:t>July 2026</a:t>
            </a:r>
          </a:p>
        </p:txBody>
      </p:sp>
      <p:sp>
        <p:nvSpPr>
          <p:cNvPr id="43" name="Rectangle 35">
            <a:extLst>
              <a:ext uri="{FF2B5EF4-FFF2-40B4-BE49-F238E27FC236}">
                <a16:creationId xmlns:a16="http://schemas.microsoft.com/office/drawing/2014/main" id="{5D95AC82-447D-CCB5-C259-D1B0DDCFDFB1}"/>
              </a:ext>
            </a:extLst>
          </p:cNvPr>
          <p:cNvSpPr/>
          <p:nvPr/>
        </p:nvSpPr>
        <p:spPr bwMode="auto">
          <a:xfrm>
            <a:off x="9417827" y="1946394"/>
            <a:ext cx="2176958" cy="937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lstStyle/>
          <a:p>
            <a:pPr marL="0" marR="0" lvl="0" indent="0" algn="l" defTabSz="914400" rtl="0" eaLnBrk="1" fontAlgn="base" latinLnBrk="0" hangingPunct="1">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EC08A"/>
                </a:solidFill>
                <a:effectLst/>
                <a:uLnTx/>
                <a:uFillTx/>
                <a:latin typeface="Arial"/>
                <a:ea typeface="+mn-ea"/>
                <a:cs typeface="Arial" pitchFamily="34" charset="0"/>
              </a:rPr>
              <a:t>Preparation &amp; signature of grant agreements</a:t>
            </a:r>
          </a:p>
          <a:p>
            <a:pPr marL="0" marR="0" lvl="0" indent="0" algn="l" defTabSz="914400" rtl="0" eaLnBrk="1" fontAlgn="base" latinLnBrk="0" hangingPunct="1">
              <a:lnSpc>
                <a:spcPct val="90000"/>
              </a:lnSpc>
              <a:spcBef>
                <a:spcPts val="0"/>
              </a:spcBef>
              <a:spcAft>
                <a:spcPts val="0"/>
              </a:spcAft>
              <a:buClrTx/>
              <a:buSzTx/>
              <a:buFontTx/>
              <a:buNone/>
              <a:tabLst/>
              <a:defRPr/>
            </a:pPr>
            <a:r>
              <a:rPr kumimoji="0" lang="en-GB" sz="1600" b="0" i="1" u="none" strike="noStrike" kern="0" cap="none" spc="0" normalizeH="0" baseline="0" noProof="0" dirty="0">
                <a:ln>
                  <a:noFill/>
                </a:ln>
                <a:solidFill>
                  <a:srgbClr val="4D4D4D"/>
                </a:solidFill>
                <a:effectLst/>
                <a:uLnTx/>
                <a:uFillTx/>
                <a:latin typeface="Arial"/>
                <a:ea typeface="+mn-ea"/>
                <a:cs typeface="Arial" pitchFamily="34" charset="0"/>
              </a:rPr>
              <a:t>August-October 2026</a:t>
            </a:r>
          </a:p>
        </p:txBody>
      </p:sp>
      <p:sp>
        <p:nvSpPr>
          <p:cNvPr id="44" name="Block Arc 15">
            <a:extLst>
              <a:ext uri="{FF2B5EF4-FFF2-40B4-BE49-F238E27FC236}">
                <a16:creationId xmlns:a16="http://schemas.microsoft.com/office/drawing/2014/main" id="{E8F5AF61-4E4E-38AE-4BD8-58F7FF65B738}"/>
              </a:ext>
            </a:extLst>
          </p:cNvPr>
          <p:cNvSpPr/>
          <p:nvPr/>
        </p:nvSpPr>
        <p:spPr>
          <a:xfrm flipV="1">
            <a:off x="-2346967" y="2626578"/>
            <a:ext cx="2608891" cy="2608891"/>
          </a:xfrm>
          <a:prstGeom prst="blockArc">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45" name="Arc 16">
            <a:extLst>
              <a:ext uri="{FF2B5EF4-FFF2-40B4-BE49-F238E27FC236}">
                <a16:creationId xmlns:a16="http://schemas.microsoft.com/office/drawing/2014/main" id="{BEA8CD3E-1ECF-9053-C1E2-F461543E76CE}"/>
              </a:ext>
            </a:extLst>
          </p:cNvPr>
          <p:cNvSpPr>
            <a:spLocks noChangeAspect="1"/>
          </p:cNvSpPr>
          <p:nvPr/>
        </p:nvSpPr>
        <p:spPr>
          <a:xfrm flipV="1">
            <a:off x="-2043454" y="2971221"/>
            <a:ext cx="1960101" cy="1960101"/>
          </a:xfrm>
          <a:prstGeom prst="arc">
            <a:avLst>
              <a:gd name="adj1" fmla="val 10980769"/>
              <a:gd name="adj2" fmla="val 0"/>
            </a:avLst>
          </a:prstGeom>
          <a:ln w="38100">
            <a:solidFill>
              <a:schemeClr val="l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46" name="Block Arc 15">
            <a:extLst>
              <a:ext uri="{FF2B5EF4-FFF2-40B4-BE49-F238E27FC236}">
                <a16:creationId xmlns:a16="http://schemas.microsoft.com/office/drawing/2014/main" id="{6E2C621B-2107-A792-F9C3-210F38C36E48}"/>
              </a:ext>
            </a:extLst>
          </p:cNvPr>
          <p:cNvSpPr/>
          <p:nvPr/>
        </p:nvSpPr>
        <p:spPr>
          <a:xfrm flipV="1">
            <a:off x="9394277" y="2626578"/>
            <a:ext cx="2608891" cy="2608891"/>
          </a:xfrm>
          <a:prstGeom prst="blockArc">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47" name="Arc 16">
            <a:extLst>
              <a:ext uri="{FF2B5EF4-FFF2-40B4-BE49-F238E27FC236}">
                <a16:creationId xmlns:a16="http://schemas.microsoft.com/office/drawing/2014/main" id="{F07F3270-1664-8957-D288-43A17C9F3CBB}"/>
              </a:ext>
            </a:extLst>
          </p:cNvPr>
          <p:cNvSpPr>
            <a:spLocks noChangeAspect="1"/>
          </p:cNvSpPr>
          <p:nvPr/>
        </p:nvSpPr>
        <p:spPr>
          <a:xfrm flipV="1">
            <a:off x="9697790" y="2971221"/>
            <a:ext cx="1960101" cy="1960101"/>
          </a:xfrm>
          <a:prstGeom prst="arc">
            <a:avLst>
              <a:gd name="adj1" fmla="val 10980769"/>
              <a:gd name="adj2" fmla="val 0"/>
            </a:avLst>
          </a:prstGeom>
          <a:ln w="38100">
            <a:solidFill>
              <a:schemeClr val="l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50" name="Block Arc 7">
            <a:extLst>
              <a:ext uri="{FF2B5EF4-FFF2-40B4-BE49-F238E27FC236}">
                <a16:creationId xmlns:a16="http://schemas.microsoft.com/office/drawing/2014/main" id="{6DC4A657-48FD-87F1-A2C2-58F5D2C40C9A}"/>
              </a:ext>
            </a:extLst>
          </p:cNvPr>
          <p:cNvSpPr/>
          <p:nvPr/>
        </p:nvSpPr>
        <p:spPr>
          <a:xfrm>
            <a:off x="11350378" y="2626578"/>
            <a:ext cx="2608891" cy="2608891"/>
          </a:xfrm>
          <a:prstGeom prst="blockArc">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51" name="Arc 8">
            <a:extLst>
              <a:ext uri="{FF2B5EF4-FFF2-40B4-BE49-F238E27FC236}">
                <a16:creationId xmlns:a16="http://schemas.microsoft.com/office/drawing/2014/main" id="{2988AE2C-CA1B-BC60-AF81-0EE4B8C4974B}"/>
              </a:ext>
            </a:extLst>
          </p:cNvPr>
          <p:cNvSpPr>
            <a:spLocks noChangeAspect="1"/>
          </p:cNvSpPr>
          <p:nvPr/>
        </p:nvSpPr>
        <p:spPr>
          <a:xfrm>
            <a:off x="11668426" y="2950975"/>
            <a:ext cx="1960101" cy="1960101"/>
          </a:xfrm>
          <a:prstGeom prst="arc">
            <a:avLst>
              <a:gd name="adj1" fmla="val 10980769"/>
              <a:gd name="adj2" fmla="val 0"/>
            </a:avLst>
          </a:prstGeom>
          <a:ln w="38100">
            <a:solidFill>
              <a:schemeClr val="l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53" name="CuadroTexto 52">
            <a:extLst>
              <a:ext uri="{FF2B5EF4-FFF2-40B4-BE49-F238E27FC236}">
                <a16:creationId xmlns:a16="http://schemas.microsoft.com/office/drawing/2014/main" id="{4569783C-4EAD-01F5-7D0F-D1C295CAA62B}"/>
              </a:ext>
            </a:extLst>
          </p:cNvPr>
          <p:cNvSpPr txBox="1"/>
          <p:nvPr/>
        </p:nvSpPr>
        <p:spPr>
          <a:xfrm>
            <a:off x="931113" y="2159443"/>
            <a:ext cx="46092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a:ea typeface="+mn-ea"/>
                <a:cs typeface="Arial" pitchFamily="34" charset="0"/>
              </a:rPr>
              <a:t>01</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CuadroTexto 53">
            <a:extLst>
              <a:ext uri="{FF2B5EF4-FFF2-40B4-BE49-F238E27FC236}">
                <a16:creationId xmlns:a16="http://schemas.microsoft.com/office/drawing/2014/main" id="{8D486CE1-E3BD-6E51-944B-CF8C29CDE61F}"/>
              </a:ext>
            </a:extLst>
          </p:cNvPr>
          <p:cNvSpPr txBox="1"/>
          <p:nvPr/>
        </p:nvSpPr>
        <p:spPr>
          <a:xfrm>
            <a:off x="4968173" y="2210394"/>
            <a:ext cx="46092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a:ea typeface="+mn-ea"/>
                <a:cs typeface="Arial" pitchFamily="34" charset="0"/>
              </a:rPr>
              <a:t>03</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CuadroTexto 54">
            <a:extLst>
              <a:ext uri="{FF2B5EF4-FFF2-40B4-BE49-F238E27FC236}">
                <a16:creationId xmlns:a16="http://schemas.microsoft.com/office/drawing/2014/main" id="{CD425063-E320-C3B9-503E-643271E071AD}"/>
              </a:ext>
            </a:extLst>
          </p:cNvPr>
          <p:cNvSpPr txBox="1"/>
          <p:nvPr/>
        </p:nvSpPr>
        <p:spPr>
          <a:xfrm>
            <a:off x="8843996" y="2213027"/>
            <a:ext cx="46092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a:ea typeface="+mn-ea"/>
                <a:cs typeface="Arial" pitchFamily="34" charset="0"/>
              </a:rPr>
              <a:t>05</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 name="CuadroTexto 55">
            <a:extLst>
              <a:ext uri="{FF2B5EF4-FFF2-40B4-BE49-F238E27FC236}">
                <a16:creationId xmlns:a16="http://schemas.microsoft.com/office/drawing/2014/main" id="{F13CC422-02C8-1BEF-D5EC-2E57BC53BF7D}"/>
              </a:ext>
            </a:extLst>
          </p:cNvPr>
          <p:cNvSpPr txBox="1"/>
          <p:nvPr/>
        </p:nvSpPr>
        <p:spPr>
          <a:xfrm>
            <a:off x="2958162" y="4551913"/>
            <a:ext cx="46092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a:ea typeface="+mn-ea"/>
                <a:cs typeface="Arial" pitchFamily="34" charset="0"/>
              </a:rPr>
              <a:t>02</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CuadroTexto 56">
            <a:extLst>
              <a:ext uri="{FF2B5EF4-FFF2-40B4-BE49-F238E27FC236}">
                <a16:creationId xmlns:a16="http://schemas.microsoft.com/office/drawing/2014/main" id="{DFEA70C7-BE67-9984-7335-E44BE3119753}"/>
              </a:ext>
            </a:extLst>
          </p:cNvPr>
          <p:cNvSpPr txBox="1"/>
          <p:nvPr/>
        </p:nvSpPr>
        <p:spPr>
          <a:xfrm>
            <a:off x="6963334" y="4551913"/>
            <a:ext cx="46092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a:ea typeface="+mn-ea"/>
                <a:cs typeface="Arial" pitchFamily="34" charset="0"/>
              </a:rPr>
              <a:t>04</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Arc 21">
            <a:extLst>
              <a:ext uri="{FF2B5EF4-FFF2-40B4-BE49-F238E27FC236}">
                <a16:creationId xmlns:a16="http://schemas.microsoft.com/office/drawing/2014/main" id="{757D7A6D-8F16-0C4D-0C5E-9C1A96A30FDA}"/>
              </a:ext>
            </a:extLst>
          </p:cNvPr>
          <p:cNvSpPr/>
          <p:nvPr/>
        </p:nvSpPr>
        <p:spPr>
          <a:xfrm>
            <a:off x="485724" y="3502609"/>
            <a:ext cx="838265" cy="821731"/>
          </a:xfrm>
          <a:prstGeom prst="arc">
            <a:avLst>
              <a:gd name="adj1" fmla="val 12472084"/>
              <a:gd name="adj2" fmla="val 20612193"/>
            </a:avLst>
          </a:prstGeom>
          <a:ln w="57150">
            <a:solidFill>
              <a:srgbClr val="D9D9D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59" name="Arc 21">
            <a:extLst>
              <a:ext uri="{FF2B5EF4-FFF2-40B4-BE49-F238E27FC236}">
                <a16:creationId xmlns:a16="http://schemas.microsoft.com/office/drawing/2014/main" id="{3DC3A5AD-1BDB-4B68-6FE4-2F77C436BFD5}"/>
              </a:ext>
            </a:extLst>
          </p:cNvPr>
          <p:cNvSpPr/>
          <p:nvPr/>
        </p:nvSpPr>
        <p:spPr>
          <a:xfrm>
            <a:off x="4400613" y="3502609"/>
            <a:ext cx="838265" cy="821731"/>
          </a:xfrm>
          <a:prstGeom prst="arc">
            <a:avLst>
              <a:gd name="adj1" fmla="val 12472084"/>
              <a:gd name="adj2" fmla="val 20612193"/>
            </a:avLst>
          </a:prstGeom>
          <a:ln w="57150">
            <a:solidFill>
              <a:srgbClr val="D9D9D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60" name="Arc 21">
            <a:extLst>
              <a:ext uri="{FF2B5EF4-FFF2-40B4-BE49-F238E27FC236}">
                <a16:creationId xmlns:a16="http://schemas.microsoft.com/office/drawing/2014/main" id="{957F0272-B085-D765-C177-7CF64E48DE96}"/>
              </a:ext>
            </a:extLst>
          </p:cNvPr>
          <p:cNvSpPr/>
          <p:nvPr/>
        </p:nvSpPr>
        <p:spPr>
          <a:xfrm>
            <a:off x="8312382" y="3526524"/>
            <a:ext cx="838265" cy="821731"/>
          </a:xfrm>
          <a:prstGeom prst="arc">
            <a:avLst>
              <a:gd name="adj1" fmla="val 12472084"/>
              <a:gd name="adj2" fmla="val 20612193"/>
            </a:avLst>
          </a:prstGeom>
          <a:ln w="57150">
            <a:solidFill>
              <a:srgbClr val="D9D9D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61" name="Arc 21">
            <a:extLst>
              <a:ext uri="{FF2B5EF4-FFF2-40B4-BE49-F238E27FC236}">
                <a16:creationId xmlns:a16="http://schemas.microsoft.com/office/drawing/2014/main" id="{0C9F28E5-83DA-86F8-5C7C-8526EB872C0E}"/>
              </a:ext>
            </a:extLst>
          </p:cNvPr>
          <p:cNvSpPr/>
          <p:nvPr/>
        </p:nvSpPr>
        <p:spPr>
          <a:xfrm flipV="1">
            <a:off x="2452660" y="3517938"/>
            <a:ext cx="838265" cy="821731"/>
          </a:xfrm>
          <a:prstGeom prst="arc">
            <a:avLst>
              <a:gd name="adj1" fmla="val 12472084"/>
              <a:gd name="adj2" fmla="val 20612193"/>
            </a:avLst>
          </a:prstGeom>
          <a:ln w="57150">
            <a:solidFill>
              <a:srgbClr val="D9D9D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63" name="Arc 21">
            <a:extLst>
              <a:ext uri="{FF2B5EF4-FFF2-40B4-BE49-F238E27FC236}">
                <a16:creationId xmlns:a16="http://schemas.microsoft.com/office/drawing/2014/main" id="{1B6FC101-E42C-7D30-0FF3-DF8221963319}"/>
              </a:ext>
            </a:extLst>
          </p:cNvPr>
          <p:cNvSpPr/>
          <p:nvPr/>
        </p:nvSpPr>
        <p:spPr>
          <a:xfrm flipV="1">
            <a:off x="6365992" y="3517938"/>
            <a:ext cx="838265" cy="821731"/>
          </a:xfrm>
          <a:prstGeom prst="arc">
            <a:avLst>
              <a:gd name="adj1" fmla="val 12472084"/>
              <a:gd name="adj2" fmla="val 20612193"/>
            </a:avLst>
          </a:prstGeom>
          <a:ln w="57150">
            <a:solidFill>
              <a:srgbClr val="D9D9D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n-ea"/>
              <a:cs typeface="+mn-cs"/>
            </a:endParaRPr>
          </a:p>
        </p:txBody>
      </p:sp>
      <p:grpSp>
        <p:nvGrpSpPr>
          <p:cNvPr id="3" name="Flag6" descr="{&quot;Key&quot;:&quot;POWER_USER_SHAPE_ICON&quot;,&quot;Value&quot;:&quot;POWER_USER_SHAPE_ICON_STYLE_1&quot;}">
            <a:extLst>
              <a:ext uri="{FF2B5EF4-FFF2-40B4-BE49-F238E27FC236}">
                <a16:creationId xmlns:a16="http://schemas.microsoft.com/office/drawing/2014/main" id="{FF2AFB74-901B-42CF-2C71-DB0910B1B491}"/>
              </a:ext>
            </a:extLst>
          </p:cNvPr>
          <p:cNvGrpSpPr>
            <a:grpSpLocks noChangeAspect="1"/>
          </p:cNvGrpSpPr>
          <p:nvPr>
            <p:custDataLst>
              <p:tags r:id="rId6"/>
            </p:custDataLst>
          </p:nvPr>
        </p:nvGrpSpPr>
        <p:grpSpPr bwMode="auto">
          <a:xfrm>
            <a:off x="10626174" y="4392349"/>
            <a:ext cx="675409" cy="762000"/>
            <a:chOff x="86" y="47"/>
            <a:chExt cx="312" cy="352"/>
          </a:xfrm>
          <a:solidFill>
            <a:schemeClr val="accent1"/>
          </a:solidFill>
        </p:grpSpPr>
        <p:sp>
          <p:nvSpPr>
            <p:cNvPr id="20" name="Flag6">
              <a:extLst>
                <a:ext uri="{FF2B5EF4-FFF2-40B4-BE49-F238E27FC236}">
                  <a16:creationId xmlns:a16="http://schemas.microsoft.com/office/drawing/2014/main" id="{CDB44064-B6B5-0BB9-642B-7B10B18DA10D}"/>
                </a:ext>
              </a:extLst>
            </p:cNvPr>
            <p:cNvSpPr>
              <a:spLocks noChangeArrowheads="1"/>
            </p:cNvSpPr>
            <p:nvPr>
              <p:custDataLst>
                <p:tags r:id="rId7"/>
              </p:custDataLst>
            </p:nvPr>
          </p:nvSpPr>
          <p:spPr bwMode="auto">
            <a:xfrm>
              <a:off x="86" y="86"/>
              <a:ext cx="39" cy="313"/>
            </a:xfrm>
            <a:prstGeom prst="rect">
              <a:avLst/>
            </a:prstGeom>
            <a:solidFill>
              <a:srgbClr val="59595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lag6">
              <a:extLst>
                <a:ext uri="{FF2B5EF4-FFF2-40B4-BE49-F238E27FC236}">
                  <a16:creationId xmlns:a16="http://schemas.microsoft.com/office/drawing/2014/main" id="{4CC344C1-40F0-12B5-9A1A-3D803E0CB1C8}"/>
                </a:ext>
              </a:extLst>
            </p:cNvPr>
            <p:cNvSpPr>
              <a:spLocks/>
            </p:cNvSpPr>
            <p:nvPr>
              <p:custDataLst>
                <p:tags r:id="rId8"/>
              </p:custDataLst>
            </p:nvPr>
          </p:nvSpPr>
          <p:spPr bwMode="auto">
            <a:xfrm>
              <a:off x="145" y="47"/>
              <a:ext cx="253" cy="333"/>
            </a:xfrm>
            <a:custGeom>
              <a:avLst/>
              <a:gdLst>
                <a:gd name="T0" fmla="*/ 0 w 325"/>
                <a:gd name="T1" fmla="*/ 100 h 425"/>
                <a:gd name="T2" fmla="*/ 0 w 325"/>
                <a:gd name="T3" fmla="*/ 325 h 425"/>
                <a:gd name="T4" fmla="*/ 325 w 325"/>
                <a:gd name="T5" fmla="*/ 325 h 425"/>
                <a:gd name="T6" fmla="*/ 325 w 325"/>
                <a:gd name="T7" fmla="*/ 100 h 425"/>
                <a:gd name="T8" fmla="*/ 0 w 325"/>
                <a:gd name="T9" fmla="*/ 100 h 425"/>
              </a:gdLst>
              <a:ahLst/>
              <a:cxnLst>
                <a:cxn ang="0">
                  <a:pos x="T0" y="T1"/>
                </a:cxn>
                <a:cxn ang="0">
                  <a:pos x="T2" y="T3"/>
                </a:cxn>
                <a:cxn ang="0">
                  <a:pos x="T4" y="T5"/>
                </a:cxn>
                <a:cxn ang="0">
                  <a:pos x="T6" y="T7"/>
                </a:cxn>
                <a:cxn ang="0">
                  <a:pos x="T8" y="T9"/>
                </a:cxn>
              </a:cxnLst>
              <a:rect l="0" t="0" r="r" b="b"/>
              <a:pathLst>
                <a:path w="325" h="425">
                  <a:moveTo>
                    <a:pt x="0" y="100"/>
                  </a:moveTo>
                  <a:lnTo>
                    <a:pt x="0" y="325"/>
                  </a:lnTo>
                  <a:cubicBezTo>
                    <a:pt x="100" y="225"/>
                    <a:pt x="225" y="425"/>
                    <a:pt x="325" y="325"/>
                  </a:cubicBezTo>
                  <a:lnTo>
                    <a:pt x="325" y="100"/>
                  </a:lnTo>
                  <a:cubicBezTo>
                    <a:pt x="225" y="200"/>
                    <a:pt x="100" y="0"/>
                    <a:pt x="0" y="10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9" name="Rectangle 36">
            <a:extLst>
              <a:ext uri="{FF2B5EF4-FFF2-40B4-BE49-F238E27FC236}">
                <a16:creationId xmlns:a16="http://schemas.microsoft.com/office/drawing/2014/main" id="{700A3A67-F6E2-17E7-4C74-5368EEE84B2D}"/>
              </a:ext>
            </a:extLst>
          </p:cNvPr>
          <p:cNvSpPr/>
          <p:nvPr/>
        </p:nvSpPr>
        <p:spPr bwMode="auto">
          <a:xfrm>
            <a:off x="9337391" y="5235469"/>
            <a:ext cx="2665777" cy="773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lstStyle/>
          <a:p>
            <a:pPr marL="0" marR="0" lvl="0" indent="0" algn="ctr" defTabSz="914400" rtl="0" eaLnBrk="1" fontAlgn="base" latinLnBrk="0" hangingPunct="1">
              <a:lnSpc>
                <a:spcPct val="9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ED8D2F"/>
                </a:solidFill>
                <a:effectLst/>
                <a:uLnTx/>
                <a:uFillTx/>
                <a:latin typeface="Arial"/>
                <a:ea typeface="+mn-ea"/>
                <a:cs typeface="Arial" pitchFamily="34" charset="0"/>
              </a:rPr>
              <a:t>Start of projects</a:t>
            </a:r>
            <a:endParaRPr kumimoji="0" lang="en-GB" sz="1600" b="0" i="0" u="none" strike="noStrike" kern="0" cap="none" spc="0" normalizeH="0" baseline="0" noProof="0" dirty="0">
              <a:ln>
                <a:noFill/>
              </a:ln>
              <a:solidFill>
                <a:srgbClr val="ED8D2F"/>
              </a:solidFill>
              <a:effectLst/>
              <a:uLnTx/>
              <a:uFillTx/>
              <a:latin typeface="Arial"/>
              <a:ea typeface="+mn-ea"/>
              <a:cs typeface="Arial" pitchFamily="34" charset="0"/>
            </a:endParaRPr>
          </a:p>
          <a:p>
            <a:pPr marL="0" marR="0" lvl="0" indent="0" algn="ctr" defTabSz="914400" rtl="0" eaLnBrk="1" fontAlgn="base" latinLnBrk="0" hangingPunct="1">
              <a:lnSpc>
                <a:spcPct val="90000"/>
              </a:lnSpc>
              <a:spcBef>
                <a:spcPts val="0"/>
              </a:spcBef>
              <a:spcAft>
                <a:spcPts val="0"/>
              </a:spcAft>
              <a:buClrTx/>
              <a:buSzTx/>
              <a:buFontTx/>
              <a:buNone/>
              <a:tabLst/>
              <a:defRPr/>
            </a:pPr>
            <a:r>
              <a:rPr kumimoji="0" lang="en-GB" sz="1600" b="0" i="1" u="none" strike="noStrike" kern="0" cap="none" spc="0" normalizeH="0" baseline="0" noProof="0" dirty="0">
                <a:ln>
                  <a:noFill/>
                </a:ln>
                <a:solidFill>
                  <a:srgbClr val="4D4D4D"/>
                </a:solidFill>
                <a:effectLst/>
                <a:uLnTx/>
                <a:uFillTx/>
                <a:latin typeface="Arial"/>
                <a:ea typeface="+mn-ea"/>
                <a:cs typeface="Arial" pitchFamily="34" charset="0"/>
              </a:rPr>
              <a:t>Autumn 2026</a:t>
            </a:r>
          </a:p>
        </p:txBody>
      </p:sp>
      <p:sp>
        <p:nvSpPr>
          <p:cNvPr id="40" name="CuadroTexto 39">
            <a:extLst>
              <a:ext uri="{FF2B5EF4-FFF2-40B4-BE49-F238E27FC236}">
                <a16:creationId xmlns:a16="http://schemas.microsoft.com/office/drawing/2014/main" id="{D8BFBD12-12A7-F3AD-7702-F6621A3DE94A}"/>
              </a:ext>
            </a:extLst>
          </p:cNvPr>
          <p:cNvSpPr txBox="1"/>
          <p:nvPr/>
        </p:nvSpPr>
        <p:spPr>
          <a:xfrm>
            <a:off x="10804534" y="4551913"/>
            <a:ext cx="46092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Arial"/>
                <a:ea typeface="+mn-ea"/>
                <a:cs typeface="Arial" pitchFamily="34" charset="0"/>
              </a:rPr>
              <a:t>06</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85357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GB" dirty="0"/>
              <a:t>EMJM Evaluation procedure</a:t>
            </a:r>
          </a:p>
        </p:txBody>
      </p:sp>
      <p:sp>
        <p:nvSpPr>
          <p:cNvPr id="4" name="Rectángulo 3">
            <a:extLst>
              <a:ext uri="{FF2B5EF4-FFF2-40B4-BE49-F238E27FC236}">
                <a16:creationId xmlns:a16="http://schemas.microsoft.com/office/drawing/2014/main" id="{ED2DA9BF-0BE5-306E-EE3C-5FB386F2B87D}"/>
              </a:ext>
            </a:extLst>
          </p:cNvPr>
          <p:cNvSpPr/>
          <p:nvPr/>
        </p:nvSpPr>
        <p:spPr>
          <a:xfrm>
            <a:off x="936855" y="1828319"/>
            <a:ext cx="3982278" cy="4027965"/>
          </a:xfrm>
          <a:prstGeom prst="rect">
            <a:avLst/>
          </a:prstGeom>
          <a:solidFill>
            <a:schemeClr val="bg1">
              <a:lumMod val="95000"/>
            </a:schemeClr>
          </a:solidFill>
          <a:ln w="38100">
            <a:solidFill>
              <a:srgbClr val="0088CE"/>
            </a:solidFill>
            <a:prstDash val="sysDot"/>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CuadroTexto 2">
            <a:extLst>
              <a:ext uri="{FF2B5EF4-FFF2-40B4-BE49-F238E27FC236}">
                <a16:creationId xmlns:a16="http://schemas.microsoft.com/office/drawing/2014/main" id="{A450B13C-76EF-EEC8-15C7-1DE1E94ABDD0}"/>
              </a:ext>
            </a:extLst>
          </p:cNvPr>
          <p:cNvSpPr txBox="1"/>
          <p:nvPr/>
        </p:nvSpPr>
        <p:spPr>
          <a:xfrm>
            <a:off x="951174" y="2757240"/>
            <a:ext cx="3967959" cy="28931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Peer review by independent external experts – </a:t>
            </a:r>
            <a:r>
              <a:rPr kumimoji="0" lang="en-GB" sz="1800" b="1" i="0" u="none" strike="noStrike" kern="1200" cap="none" spc="0" normalizeH="0" baseline="0" noProof="0" dirty="0">
                <a:ln>
                  <a:noFill/>
                </a:ln>
                <a:solidFill>
                  <a:srgbClr val="4D4D4D"/>
                </a:solidFill>
                <a:effectLst/>
                <a:uLnTx/>
                <a:uFillTx/>
                <a:latin typeface="Arial"/>
                <a:ea typeface="+mn-ea"/>
                <a:cs typeface="+mn-cs"/>
              </a:rPr>
              <a:t>3 experts </a:t>
            </a:r>
            <a:r>
              <a:rPr kumimoji="0" lang="en-GB" sz="1800" b="0" i="0" u="none" strike="noStrike" kern="1200" cap="none" spc="0" normalizeH="0" baseline="0" noProof="0" dirty="0">
                <a:ln>
                  <a:noFill/>
                </a:ln>
                <a:solidFill>
                  <a:srgbClr val="4D4D4D"/>
                </a:solidFill>
                <a:effectLst/>
                <a:uLnTx/>
                <a:uFillTx/>
                <a:latin typeface="Arial"/>
                <a:ea typeface="+mn-ea"/>
                <a:cs typeface="+mn-cs"/>
              </a:rPr>
              <a:t>assess each proposal in a </a:t>
            </a:r>
            <a:r>
              <a:rPr kumimoji="0" lang="en-GB" sz="1800" b="1" i="0" u="none" strike="noStrike" kern="1200" cap="none" spc="0" normalizeH="0" baseline="0" noProof="0" dirty="0">
                <a:ln>
                  <a:noFill/>
                </a:ln>
                <a:solidFill>
                  <a:srgbClr val="4D4D4D"/>
                </a:solidFill>
                <a:effectLst/>
                <a:uLnTx/>
                <a:uFillTx/>
                <a:latin typeface="Arial"/>
                <a:ea typeface="+mn-ea"/>
                <a:cs typeface="+mn-cs"/>
              </a:rPr>
              <a:t>one-step</a:t>
            </a:r>
            <a:r>
              <a:rPr kumimoji="0" lang="en-GB" sz="1800" b="0" i="0" u="none" strike="noStrike" kern="1200" cap="none" spc="0" normalizeH="0" baseline="0" noProof="0" dirty="0">
                <a:ln>
                  <a:noFill/>
                </a:ln>
                <a:solidFill>
                  <a:srgbClr val="4D4D4D"/>
                </a:solidFill>
                <a:effectLst/>
                <a:uLnTx/>
                <a:uFillTx/>
                <a:latin typeface="Arial"/>
                <a:ea typeface="+mn-ea"/>
                <a:cs typeface="+mn-cs"/>
              </a:rPr>
              <a:t> evaluation procedure</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0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In case of ex aequo, </a:t>
            </a:r>
            <a:r>
              <a:rPr kumimoji="0" lang="en-GB" sz="1800" b="1" i="0" u="none" strike="noStrike" kern="1200" cap="none" spc="0" normalizeH="0" baseline="0" noProof="0" dirty="0">
                <a:ln>
                  <a:noFill/>
                </a:ln>
                <a:solidFill>
                  <a:srgbClr val="4D4D4D"/>
                </a:solidFill>
                <a:effectLst/>
                <a:uLnTx/>
                <a:uFillTx/>
                <a:latin typeface="Arial"/>
                <a:ea typeface="+mn-ea"/>
                <a:cs typeface="+mn-cs"/>
              </a:rPr>
              <a:t>priority</a:t>
            </a:r>
            <a:r>
              <a:rPr kumimoji="0" lang="en-GB" sz="1800" b="0" i="0" u="none" strike="noStrike" kern="1200" cap="none" spc="0" normalizeH="0" baseline="0" noProof="0" dirty="0">
                <a:ln>
                  <a:noFill/>
                </a:ln>
                <a:solidFill>
                  <a:srgbClr val="4D4D4D"/>
                </a:solidFill>
                <a:effectLst/>
                <a:uLnTx/>
                <a:uFillTx/>
                <a:latin typeface="Arial"/>
                <a:ea typeface="+mn-ea"/>
                <a:cs typeface="+mn-cs"/>
              </a:rPr>
              <a:t> will be given to projects with highest scores for: “</a:t>
            </a:r>
            <a:r>
              <a:rPr kumimoji="0" lang="en-GB" sz="1800" b="1" i="1" u="none" strike="noStrike" kern="1200" cap="none" spc="0" normalizeH="0" baseline="0" noProof="0" dirty="0">
                <a:ln>
                  <a:noFill/>
                </a:ln>
                <a:solidFill>
                  <a:srgbClr val="4D4D4D"/>
                </a:solidFill>
                <a:effectLst/>
                <a:uLnTx/>
                <a:uFillTx/>
                <a:latin typeface="Arial"/>
                <a:ea typeface="+mn-ea"/>
                <a:cs typeface="+mn-cs"/>
              </a:rPr>
              <a:t>Relevance of the project</a:t>
            </a:r>
            <a:r>
              <a:rPr kumimoji="0" lang="en-GB" sz="1800" b="0" i="0" u="none" strike="noStrike" kern="1200" cap="none" spc="0" normalizeH="0" baseline="0" noProof="0" dirty="0">
                <a:ln>
                  <a:noFill/>
                </a:ln>
                <a:solidFill>
                  <a:srgbClr val="4D4D4D"/>
                </a:solidFill>
                <a:effectLst/>
                <a:uLnTx/>
                <a:uFillTx/>
                <a:latin typeface="Arial"/>
                <a:ea typeface="+mn-ea"/>
                <a:cs typeface="+mn-cs"/>
              </a:rPr>
              <a:t>”, then “</a:t>
            </a:r>
            <a:r>
              <a:rPr kumimoji="0" lang="en-GB" sz="1800" b="1" i="1" u="none" strike="noStrike" kern="1200" cap="none" spc="0" normalizeH="0" baseline="0" noProof="0" dirty="0">
                <a:ln>
                  <a:noFill/>
                </a:ln>
                <a:solidFill>
                  <a:srgbClr val="4D4D4D"/>
                </a:solidFill>
                <a:effectLst/>
                <a:uLnTx/>
                <a:uFillTx/>
                <a:latin typeface="Arial"/>
                <a:ea typeface="+mn-ea"/>
                <a:cs typeface="+mn-cs"/>
              </a:rPr>
              <a:t>Quality of the project design and implementation</a:t>
            </a:r>
            <a:r>
              <a:rPr kumimoji="0" lang="en-GB" sz="1800" b="0" i="0" u="none" strike="noStrike" kern="1200" cap="none" spc="0" normalizeH="0" baseline="0" noProof="0" dirty="0">
                <a:ln>
                  <a:noFill/>
                </a:ln>
                <a:solidFill>
                  <a:srgbClr val="4D4D4D"/>
                </a:solidFill>
                <a:effectLst/>
                <a:uLnTx/>
                <a:uFillTx/>
                <a:latin typeface="Arial"/>
                <a:ea typeface="+mn-ea"/>
                <a:cs typeface="+mn-cs"/>
              </a:rPr>
              <a:t>”, and then “</a:t>
            </a:r>
            <a:r>
              <a:rPr kumimoji="0" lang="en-GB" sz="1800" b="1" i="1" u="none" strike="noStrike" kern="1200" cap="none" spc="0" normalizeH="0" baseline="0" noProof="0" dirty="0">
                <a:ln>
                  <a:noFill/>
                </a:ln>
                <a:solidFill>
                  <a:srgbClr val="4D4D4D"/>
                </a:solidFill>
                <a:effectLst/>
                <a:uLnTx/>
                <a:uFillTx/>
                <a:latin typeface="Arial"/>
                <a:ea typeface="+mn-ea"/>
                <a:cs typeface="+mn-cs"/>
              </a:rPr>
              <a:t>Impact</a:t>
            </a:r>
            <a:r>
              <a:rPr kumimoji="0" lang="en-GB" sz="1800" b="0" i="0" u="none" strike="noStrike" kern="1200" cap="none" spc="0" normalizeH="0" baseline="0" noProof="0" dirty="0">
                <a:ln>
                  <a:noFill/>
                </a:ln>
                <a:solidFill>
                  <a:srgbClr val="4D4D4D"/>
                </a:solidFill>
                <a:effectLst/>
                <a:uLnTx/>
                <a:uFillTx/>
                <a:latin typeface="Arial"/>
                <a:ea typeface="+mn-ea"/>
                <a:cs typeface="+mn-cs"/>
              </a:rPr>
              <a:t>” </a:t>
            </a:r>
          </a:p>
        </p:txBody>
      </p:sp>
      <p:grpSp>
        <p:nvGrpSpPr>
          <p:cNvPr id="149" name="Award3" descr="{&quot;Key&quot;:&quot;POWER_USER_SHAPE_ICON&quot;,&quot;Value&quot;:&quot;POWER_USER_SHAPE_ICON_STYLE_1&quot;}">
            <a:extLst>
              <a:ext uri="{FF2B5EF4-FFF2-40B4-BE49-F238E27FC236}">
                <a16:creationId xmlns:a16="http://schemas.microsoft.com/office/drawing/2014/main" id="{D795A10B-52B6-A2F4-064B-04DAFDD340B2}"/>
              </a:ext>
            </a:extLst>
          </p:cNvPr>
          <p:cNvGrpSpPr>
            <a:grpSpLocks noChangeAspect="1"/>
          </p:cNvGrpSpPr>
          <p:nvPr/>
        </p:nvGrpSpPr>
        <p:grpSpPr>
          <a:xfrm>
            <a:off x="1148496" y="1934549"/>
            <a:ext cx="582008" cy="762001"/>
            <a:chOff x="4316421" y="1254126"/>
            <a:chExt cx="153988" cy="201612"/>
          </a:xfrm>
          <a:solidFill>
            <a:srgbClr val="0088CE"/>
          </a:solidFill>
        </p:grpSpPr>
        <p:sp>
          <p:nvSpPr>
            <p:cNvPr id="150" name="Freeform 311">
              <a:extLst>
                <a:ext uri="{FF2B5EF4-FFF2-40B4-BE49-F238E27FC236}">
                  <a16:creationId xmlns:a16="http://schemas.microsoft.com/office/drawing/2014/main" id="{CF603196-244B-39DF-E1D1-F67E55CE7354}"/>
                </a:ext>
              </a:extLst>
            </p:cNvPr>
            <p:cNvSpPr>
              <a:spLocks noEditPoints="1"/>
            </p:cNvSpPr>
            <p:nvPr/>
          </p:nvSpPr>
          <p:spPr bwMode="auto">
            <a:xfrm>
              <a:off x="4316421" y="1254126"/>
              <a:ext cx="153988" cy="153988"/>
            </a:xfrm>
            <a:custGeom>
              <a:avLst/>
              <a:gdLst>
                <a:gd name="T0" fmla="*/ 2113 w 4226"/>
                <a:gd name="T1" fmla="*/ 200 h 4226"/>
                <a:gd name="T2" fmla="*/ 200 w 4226"/>
                <a:gd name="T3" fmla="*/ 2113 h 4226"/>
                <a:gd name="T4" fmla="*/ 2113 w 4226"/>
                <a:gd name="T5" fmla="*/ 4026 h 4226"/>
                <a:gd name="T6" fmla="*/ 4026 w 4226"/>
                <a:gd name="T7" fmla="*/ 2113 h 4226"/>
                <a:gd name="T8" fmla="*/ 2113 w 4226"/>
                <a:gd name="T9" fmla="*/ 200 h 4226"/>
                <a:gd name="T10" fmla="*/ 2113 w 4226"/>
                <a:gd name="T11" fmla="*/ 4226 h 4226"/>
                <a:gd name="T12" fmla="*/ 0 w 4226"/>
                <a:gd name="T13" fmla="*/ 2113 h 4226"/>
                <a:gd name="T14" fmla="*/ 2113 w 4226"/>
                <a:gd name="T15" fmla="*/ 0 h 4226"/>
                <a:gd name="T16" fmla="*/ 4226 w 4226"/>
                <a:gd name="T17" fmla="*/ 2113 h 4226"/>
                <a:gd name="T18" fmla="*/ 2113 w 4226"/>
                <a:gd name="T19" fmla="*/ 4226 h 4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6" h="4226">
                  <a:moveTo>
                    <a:pt x="2113" y="200"/>
                  </a:moveTo>
                  <a:cubicBezTo>
                    <a:pt x="1058" y="200"/>
                    <a:pt x="200" y="1058"/>
                    <a:pt x="200" y="2113"/>
                  </a:cubicBezTo>
                  <a:cubicBezTo>
                    <a:pt x="200" y="3168"/>
                    <a:pt x="1058" y="4026"/>
                    <a:pt x="2113" y="4026"/>
                  </a:cubicBezTo>
                  <a:cubicBezTo>
                    <a:pt x="3168" y="4026"/>
                    <a:pt x="4026" y="3168"/>
                    <a:pt x="4026" y="2113"/>
                  </a:cubicBezTo>
                  <a:cubicBezTo>
                    <a:pt x="4026" y="1058"/>
                    <a:pt x="3168" y="200"/>
                    <a:pt x="2113" y="200"/>
                  </a:cubicBezTo>
                  <a:close/>
                  <a:moveTo>
                    <a:pt x="2113" y="4226"/>
                  </a:moveTo>
                  <a:cubicBezTo>
                    <a:pt x="948" y="4226"/>
                    <a:pt x="0" y="3279"/>
                    <a:pt x="0" y="2113"/>
                  </a:cubicBezTo>
                  <a:cubicBezTo>
                    <a:pt x="0" y="949"/>
                    <a:pt x="948" y="0"/>
                    <a:pt x="2113" y="0"/>
                  </a:cubicBezTo>
                  <a:cubicBezTo>
                    <a:pt x="3278" y="0"/>
                    <a:pt x="4226" y="949"/>
                    <a:pt x="4226" y="2113"/>
                  </a:cubicBezTo>
                  <a:cubicBezTo>
                    <a:pt x="4226" y="3279"/>
                    <a:pt x="3278" y="4226"/>
                    <a:pt x="2113" y="4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312">
              <a:extLst>
                <a:ext uri="{FF2B5EF4-FFF2-40B4-BE49-F238E27FC236}">
                  <a16:creationId xmlns:a16="http://schemas.microsoft.com/office/drawing/2014/main" id="{C825E3D1-FB25-C25B-7DA2-EF020FAE4C36}"/>
                </a:ext>
              </a:extLst>
            </p:cNvPr>
            <p:cNvSpPr>
              <a:spLocks noEditPoints="1"/>
            </p:cNvSpPr>
            <p:nvPr/>
          </p:nvSpPr>
          <p:spPr bwMode="auto">
            <a:xfrm>
              <a:off x="4443417" y="1336675"/>
              <a:ext cx="7938" cy="9525"/>
            </a:xfrm>
            <a:custGeom>
              <a:avLst/>
              <a:gdLst>
                <a:gd name="T0" fmla="*/ 15 w 220"/>
                <a:gd name="T1" fmla="*/ 114 h 235"/>
                <a:gd name="T2" fmla="*/ 16 w 220"/>
                <a:gd name="T3" fmla="*/ 128 h 235"/>
                <a:gd name="T4" fmla="*/ 15 w 220"/>
                <a:gd name="T5" fmla="*/ 114 h 235"/>
                <a:gd name="T6" fmla="*/ 110 w 220"/>
                <a:gd name="T7" fmla="*/ 235 h 235"/>
                <a:gd name="T8" fmla="*/ 89 w 220"/>
                <a:gd name="T9" fmla="*/ 233 h 235"/>
                <a:gd name="T10" fmla="*/ 12 w 220"/>
                <a:gd name="T11" fmla="*/ 114 h 235"/>
                <a:gd name="T12" fmla="*/ 16 w 220"/>
                <a:gd name="T13" fmla="*/ 98 h 235"/>
                <a:gd name="T14" fmla="*/ 16 w 220"/>
                <a:gd name="T15" fmla="*/ 95 h 235"/>
                <a:gd name="T16" fmla="*/ 125 w 220"/>
                <a:gd name="T17" fmla="*/ 6 h 235"/>
                <a:gd name="T18" fmla="*/ 215 w 220"/>
                <a:gd name="T19" fmla="*/ 114 h 235"/>
                <a:gd name="T20" fmla="*/ 215 w 220"/>
                <a:gd name="T21" fmla="*/ 117 h 235"/>
                <a:gd name="T22" fmla="*/ 213 w 220"/>
                <a:gd name="T23" fmla="*/ 140 h 235"/>
                <a:gd name="T24" fmla="*/ 203 w 220"/>
                <a:gd name="T25" fmla="*/ 171 h 235"/>
                <a:gd name="T26" fmla="*/ 110 w 220"/>
                <a:gd name="T27"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35">
                  <a:moveTo>
                    <a:pt x="15" y="114"/>
                  </a:moveTo>
                  <a:cubicBezTo>
                    <a:pt x="15" y="118"/>
                    <a:pt x="15" y="123"/>
                    <a:pt x="16" y="128"/>
                  </a:cubicBezTo>
                  <a:cubicBezTo>
                    <a:pt x="15" y="124"/>
                    <a:pt x="15" y="119"/>
                    <a:pt x="15" y="114"/>
                  </a:cubicBezTo>
                  <a:close/>
                  <a:moveTo>
                    <a:pt x="110" y="235"/>
                  </a:moveTo>
                  <a:cubicBezTo>
                    <a:pt x="103" y="235"/>
                    <a:pt x="96" y="235"/>
                    <a:pt x="89" y="233"/>
                  </a:cubicBezTo>
                  <a:cubicBezTo>
                    <a:pt x="35" y="222"/>
                    <a:pt x="0" y="168"/>
                    <a:pt x="12" y="114"/>
                  </a:cubicBezTo>
                  <a:cubicBezTo>
                    <a:pt x="13" y="109"/>
                    <a:pt x="14" y="103"/>
                    <a:pt x="16" y="98"/>
                  </a:cubicBezTo>
                  <a:cubicBezTo>
                    <a:pt x="16" y="97"/>
                    <a:pt x="16" y="96"/>
                    <a:pt x="16" y="95"/>
                  </a:cubicBezTo>
                  <a:cubicBezTo>
                    <a:pt x="21" y="40"/>
                    <a:pt x="70" y="0"/>
                    <a:pt x="125" y="6"/>
                  </a:cubicBezTo>
                  <a:cubicBezTo>
                    <a:pt x="180" y="11"/>
                    <a:pt x="220" y="60"/>
                    <a:pt x="215" y="114"/>
                  </a:cubicBezTo>
                  <a:cubicBezTo>
                    <a:pt x="215" y="115"/>
                    <a:pt x="215" y="116"/>
                    <a:pt x="215" y="117"/>
                  </a:cubicBezTo>
                  <a:cubicBezTo>
                    <a:pt x="215" y="124"/>
                    <a:pt x="214" y="131"/>
                    <a:pt x="213" y="140"/>
                  </a:cubicBezTo>
                  <a:cubicBezTo>
                    <a:pt x="211" y="151"/>
                    <a:pt x="208" y="162"/>
                    <a:pt x="203" y="171"/>
                  </a:cubicBezTo>
                  <a:cubicBezTo>
                    <a:pt x="187" y="210"/>
                    <a:pt x="151" y="235"/>
                    <a:pt x="110" y="2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313">
              <a:extLst>
                <a:ext uri="{FF2B5EF4-FFF2-40B4-BE49-F238E27FC236}">
                  <a16:creationId xmlns:a16="http://schemas.microsoft.com/office/drawing/2014/main" id="{3FD093B6-EF1E-F88D-E413-A914EC644692}"/>
                </a:ext>
              </a:extLst>
            </p:cNvPr>
            <p:cNvSpPr>
              <a:spLocks/>
            </p:cNvSpPr>
            <p:nvPr/>
          </p:nvSpPr>
          <p:spPr bwMode="auto">
            <a:xfrm>
              <a:off x="4333877" y="1271586"/>
              <a:ext cx="117475" cy="117475"/>
            </a:xfrm>
            <a:custGeom>
              <a:avLst/>
              <a:gdLst>
                <a:gd name="T0" fmla="*/ 1621 w 3234"/>
                <a:gd name="T1" fmla="*/ 3243 h 3243"/>
                <a:gd name="T2" fmla="*/ 0 w 3234"/>
                <a:gd name="T3" fmla="*/ 1621 h 3243"/>
                <a:gd name="T4" fmla="*/ 1621 w 3234"/>
                <a:gd name="T5" fmla="*/ 0 h 3243"/>
                <a:gd name="T6" fmla="*/ 2689 w 3234"/>
                <a:gd name="T7" fmla="*/ 401 h 3243"/>
                <a:gd name="T8" fmla="*/ 3226 w 3234"/>
                <a:gd name="T9" fmla="*/ 1393 h 3243"/>
                <a:gd name="T10" fmla="*/ 3141 w 3234"/>
                <a:gd name="T11" fmla="*/ 1505 h 3243"/>
                <a:gd name="T12" fmla="*/ 3028 w 3234"/>
                <a:gd name="T13" fmla="*/ 1421 h 3243"/>
                <a:gd name="T14" fmla="*/ 1621 w 3234"/>
                <a:gd name="T15" fmla="*/ 200 h 3243"/>
                <a:gd name="T16" fmla="*/ 200 w 3234"/>
                <a:gd name="T17" fmla="*/ 1621 h 3243"/>
                <a:gd name="T18" fmla="*/ 1621 w 3234"/>
                <a:gd name="T19" fmla="*/ 3042 h 3243"/>
                <a:gd name="T20" fmla="*/ 2858 w 3234"/>
                <a:gd name="T21" fmla="*/ 2322 h 3243"/>
                <a:gd name="T22" fmla="*/ 2994 w 3234"/>
                <a:gd name="T23" fmla="*/ 2284 h 3243"/>
                <a:gd name="T24" fmla="*/ 3032 w 3234"/>
                <a:gd name="T25" fmla="*/ 2421 h 3243"/>
                <a:gd name="T26" fmla="*/ 1621 w 3234"/>
                <a:gd name="T27" fmla="*/ 3243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4" h="3243">
                  <a:moveTo>
                    <a:pt x="1621" y="3243"/>
                  </a:moveTo>
                  <a:cubicBezTo>
                    <a:pt x="727" y="3243"/>
                    <a:pt x="0" y="2515"/>
                    <a:pt x="0" y="1621"/>
                  </a:cubicBezTo>
                  <a:cubicBezTo>
                    <a:pt x="0" y="727"/>
                    <a:pt x="727" y="0"/>
                    <a:pt x="1621" y="0"/>
                  </a:cubicBezTo>
                  <a:cubicBezTo>
                    <a:pt x="2014" y="0"/>
                    <a:pt x="2393" y="142"/>
                    <a:pt x="2689" y="401"/>
                  </a:cubicBezTo>
                  <a:cubicBezTo>
                    <a:pt x="2981" y="657"/>
                    <a:pt x="3172" y="1010"/>
                    <a:pt x="3226" y="1393"/>
                  </a:cubicBezTo>
                  <a:cubicBezTo>
                    <a:pt x="3234" y="1448"/>
                    <a:pt x="3196" y="1498"/>
                    <a:pt x="3141" y="1505"/>
                  </a:cubicBezTo>
                  <a:cubicBezTo>
                    <a:pt x="3087" y="1514"/>
                    <a:pt x="3036" y="1475"/>
                    <a:pt x="3028" y="1421"/>
                  </a:cubicBezTo>
                  <a:cubicBezTo>
                    <a:pt x="2930" y="725"/>
                    <a:pt x="2325" y="200"/>
                    <a:pt x="1621" y="200"/>
                  </a:cubicBezTo>
                  <a:cubicBezTo>
                    <a:pt x="837" y="200"/>
                    <a:pt x="200" y="837"/>
                    <a:pt x="200" y="1621"/>
                  </a:cubicBezTo>
                  <a:cubicBezTo>
                    <a:pt x="200" y="2405"/>
                    <a:pt x="837" y="3042"/>
                    <a:pt x="1621" y="3042"/>
                  </a:cubicBezTo>
                  <a:cubicBezTo>
                    <a:pt x="2131" y="3042"/>
                    <a:pt x="2605" y="2766"/>
                    <a:pt x="2858" y="2322"/>
                  </a:cubicBezTo>
                  <a:cubicBezTo>
                    <a:pt x="2885" y="2274"/>
                    <a:pt x="2946" y="2257"/>
                    <a:pt x="2994" y="2284"/>
                  </a:cubicBezTo>
                  <a:cubicBezTo>
                    <a:pt x="3042" y="2311"/>
                    <a:pt x="3059" y="2373"/>
                    <a:pt x="3032" y="2421"/>
                  </a:cubicBezTo>
                  <a:cubicBezTo>
                    <a:pt x="2744" y="2927"/>
                    <a:pt x="2203" y="3243"/>
                    <a:pt x="1621" y="32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314">
              <a:extLst>
                <a:ext uri="{FF2B5EF4-FFF2-40B4-BE49-F238E27FC236}">
                  <a16:creationId xmlns:a16="http://schemas.microsoft.com/office/drawing/2014/main" id="{47EC6A3C-5819-F965-DD2F-EAFCDE22F0CB}"/>
                </a:ext>
              </a:extLst>
            </p:cNvPr>
            <p:cNvSpPr>
              <a:spLocks noEditPoints="1"/>
            </p:cNvSpPr>
            <p:nvPr/>
          </p:nvSpPr>
          <p:spPr bwMode="auto">
            <a:xfrm>
              <a:off x="4359277" y="1295399"/>
              <a:ext cx="66675" cy="63500"/>
            </a:xfrm>
            <a:custGeom>
              <a:avLst/>
              <a:gdLst>
                <a:gd name="T0" fmla="*/ 913 w 1826"/>
                <a:gd name="T1" fmla="*/ 1271 h 1739"/>
                <a:gd name="T2" fmla="*/ 960 w 1826"/>
                <a:gd name="T3" fmla="*/ 1282 h 1739"/>
                <a:gd name="T4" fmla="*/ 1278 w 1826"/>
                <a:gd name="T5" fmla="*/ 1450 h 1739"/>
                <a:gd name="T6" fmla="*/ 1217 w 1826"/>
                <a:gd name="T7" fmla="*/ 1095 h 1739"/>
                <a:gd name="T8" fmla="*/ 1246 w 1826"/>
                <a:gd name="T9" fmla="*/ 1007 h 1739"/>
                <a:gd name="T10" fmla="*/ 1504 w 1826"/>
                <a:gd name="T11" fmla="*/ 755 h 1739"/>
                <a:gd name="T12" fmla="*/ 1148 w 1826"/>
                <a:gd name="T13" fmla="*/ 704 h 1739"/>
                <a:gd name="T14" fmla="*/ 1072 w 1826"/>
                <a:gd name="T15" fmla="*/ 649 h 1739"/>
                <a:gd name="T16" fmla="*/ 913 w 1826"/>
                <a:gd name="T17" fmla="*/ 326 h 1739"/>
                <a:gd name="T18" fmla="*/ 754 w 1826"/>
                <a:gd name="T19" fmla="*/ 649 h 1739"/>
                <a:gd name="T20" fmla="*/ 678 w 1826"/>
                <a:gd name="T21" fmla="*/ 704 h 1739"/>
                <a:gd name="T22" fmla="*/ 322 w 1826"/>
                <a:gd name="T23" fmla="*/ 755 h 1739"/>
                <a:gd name="T24" fmla="*/ 580 w 1826"/>
                <a:gd name="T25" fmla="*/ 1007 h 1739"/>
                <a:gd name="T26" fmla="*/ 609 w 1826"/>
                <a:gd name="T27" fmla="*/ 1095 h 1739"/>
                <a:gd name="T28" fmla="*/ 548 w 1826"/>
                <a:gd name="T29" fmla="*/ 1450 h 1739"/>
                <a:gd name="T30" fmla="*/ 866 w 1826"/>
                <a:gd name="T31" fmla="*/ 1282 h 1739"/>
                <a:gd name="T32" fmla="*/ 913 w 1826"/>
                <a:gd name="T33" fmla="*/ 1271 h 1739"/>
                <a:gd name="T34" fmla="*/ 415 w 1826"/>
                <a:gd name="T35" fmla="*/ 1733 h 1739"/>
                <a:gd name="T36" fmla="*/ 356 w 1826"/>
                <a:gd name="T37" fmla="*/ 1713 h 1739"/>
                <a:gd name="T38" fmla="*/ 316 w 1826"/>
                <a:gd name="T39" fmla="*/ 1616 h 1739"/>
                <a:gd name="T40" fmla="*/ 403 w 1826"/>
                <a:gd name="T41" fmla="*/ 1113 h 1739"/>
                <a:gd name="T42" fmla="*/ 37 w 1826"/>
                <a:gd name="T43" fmla="*/ 757 h 1739"/>
                <a:gd name="T44" fmla="*/ 12 w 1826"/>
                <a:gd name="T45" fmla="*/ 654 h 1739"/>
                <a:gd name="T46" fmla="*/ 93 w 1826"/>
                <a:gd name="T47" fmla="*/ 587 h 1739"/>
                <a:gd name="T48" fmla="*/ 598 w 1826"/>
                <a:gd name="T49" fmla="*/ 513 h 1739"/>
                <a:gd name="T50" fmla="*/ 823 w 1826"/>
                <a:gd name="T51" fmla="*/ 56 h 1739"/>
                <a:gd name="T52" fmla="*/ 913 w 1826"/>
                <a:gd name="T53" fmla="*/ 0 h 1739"/>
                <a:gd name="T54" fmla="*/ 1003 w 1826"/>
                <a:gd name="T55" fmla="*/ 56 h 1739"/>
                <a:gd name="T56" fmla="*/ 1229 w 1826"/>
                <a:gd name="T57" fmla="*/ 513 h 1739"/>
                <a:gd name="T58" fmla="*/ 1733 w 1826"/>
                <a:gd name="T59" fmla="*/ 587 h 1739"/>
                <a:gd name="T60" fmla="*/ 1814 w 1826"/>
                <a:gd name="T61" fmla="*/ 654 h 1739"/>
                <a:gd name="T62" fmla="*/ 1789 w 1826"/>
                <a:gd name="T63" fmla="*/ 757 h 1739"/>
                <a:gd name="T64" fmla="*/ 1423 w 1826"/>
                <a:gd name="T65" fmla="*/ 1113 h 1739"/>
                <a:gd name="T66" fmla="*/ 1510 w 1826"/>
                <a:gd name="T67" fmla="*/ 1616 h 1739"/>
                <a:gd name="T68" fmla="*/ 1470 w 1826"/>
                <a:gd name="T69" fmla="*/ 1713 h 1739"/>
                <a:gd name="T70" fmla="*/ 1365 w 1826"/>
                <a:gd name="T71" fmla="*/ 1721 h 1739"/>
                <a:gd name="T72" fmla="*/ 913 w 1826"/>
                <a:gd name="T73" fmla="*/ 1484 h 1739"/>
                <a:gd name="T74" fmla="*/ 462 w 1826"/>
                <a:gd name="T75" fmla="*/ 1721 h 1739"/>
                <a:gd name="T76" fmla="*/ 415 w 1826"/>
                <a:gd name="T77" fmla="*/ 1733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6" h="1739">
                  <a:moveTo>
                    <a:pt x="913" y="1271"/>
                  </a:moveTo>
                  <a:cubicBezTo>
                    <a:pt x="929" y="1271"/>
                    <a:pt x="945" y="1275"/>
                    <a:pt x="960" y="1282"/>
                  </a:cubicBezTo>
                  <a:lnTo>
                    <a:pt x="1278" y="1450"/>
                  </a:lnTo>
                  <a:lnTo>
                    <a:pt x="1217" y="1095"/>
                  </a:lnTo>
                  <a:cubicBezTo>
                    <a:pt x="1212" y="1063"/>
                    <a:pt x="1223" y="1029"/>
                    <a:pt x="1246" y="1007"/>
                  </a:cubicBezTo>
                  <a:lnTo>
                    <a:pt x="1504" y="755"/>
                  </a:lnTo>
                  <a:lnTo>
                    <a:pt x="1148" y="704"/>
                  </a:lnTo>
                  <a:cubicBezTo>
                    <a:pt x="1115" y="699"/>
                    <a:pt x="1087" y="679"/>
                    <a:pt x="1072" y="649"/>
                  </a:cubicBezTo>
                  <a:lnTo>
                    <a:pt x="913" y="326"/>
                  </a:lnTo>
                  <a:lnTo>
                    <a:pt x="754" y="649"/>
                  </a:lnTo>
                  <a:cubicBezTo>
                    <a:pt x="739" y="679"/>
                    <a:pt x="711" y="699"/>
                    <a:pt x="678" y="704"/>
                  </a:cubicBezTo>
                  <a:lnTo>
                    <a:pt x="322" y="755"/>
                  </a:lnTo>
                  <a:lnTo>
                    <a:pt x="580" y="1007"/>
                  </a:lnTo>
                  <a:cubicBezTo>
                    <a:pt x="604" y="1029"/>
                    <a:pt x="614" y="1063"/>
                    <a:pt x="609" y="1095"/>
                  </a:cubicBezTo>
                  <a:lnTo>
                    <a:pt x="548" y="1450"/>
                  </a:lnTo>
                  <a:lnTo>
                    <a:pt x="866" y="1282"/>
                  </a:lnTo>
                  <a:cubicBezTo>
                    <a:pt x="881" y="1275"/>
                    <a:pt x="897" y="1271"/>
                    <a:pt x="913" y="1271"/>
                  </a:cubicBezTo>
                  <a:close/>
                  <a:moveTo>
                    <a:pt x="415" y="1733"/>
                  </a:moveTo>
                  <a:cubicBezTo>
                    <a:pt x="394" y="1733"/>
                    <a:pt x="374" y="1727"/>
                    <a:pt x="356" y="1713"/>
                  </a:cubicBezTo>
                  <a:cubicBezTo>
                    <a:pt x="325" y="1691"/>
                    <a:pt x="310" y="1653"/>
                    <a:pt x="316" y="1616"/>
                  </a:cubicBezTo>
                  <a:lnTo>
                    <a:pt x="403" y="1113"/>
                  </a:lnTo>
                  <a:lnTo>
                    <a:pt x="37" y="757"/>
                  </a:lnTo>
                  <a:cubicBezTo>
                    <a:pt x="10" y="730"/>
                    <a:pt x="0" y="691"/>
                    <a:pt x="12" y="654"/>
                  </a:cubicBezTo>
                  <a:cubicBezTo>
                    <a:pt x="24" y="619"/>
                    <a:pt x="55" y="592"/>
                    <a:pt x="93" y="587"/>
                  </a:cubicBezTo>
                  <a:lnTo>
                    <a:pt x="598" y="513"/>
                  </a:lnTo>
                  <a:lnTo>
                    <a:pt x="823" y="56"/>
                  </a:lnTo>
                  <a:cubicBezTo>
                    <a:pt x="840" y="21"/>
                    <a:pt x="875" y="0"/>
                    <a:pt x="913" y="0"/>
                  </a:cubicBezTo>
                  <a:cubicBezTo>
                    <a:pt x="951" y="0"/>
                    <a:pt x="986" y="21"/>
                    <a:pt x="1003" y="56"/>
                  </a:cubicBezTo>
                  <a:lnTo>
                    <a:pt x="1229" y="513"/>
                  </a:lnTo>
                  <a:lnTo>
                    <a:pt x="1733" y="587"/>
                  </a:lnTo>
                  <a:cubicBezTo>
                    <a:pt x="1771" y="592"/>
                    <a:pt x="1802" y="619"/>
                    <a:pt x="1814" y="654"/>
                  </a:cubicBezTo>
                  <a:cubicBezTo>
                    <a:pt x="1826" y="691"/>
                    <a:pt x="1816" y="730"/>
                    <a:pt x="1789" y="757"/>
                  </a:cubicBezTo>
                  <a:lnTo>
                    <a:pt x="1423" y="1113"/>
                  </a:lnTo>
                  <a:lnTo>
                    <a:pt x="1510" y="1616"/>
                  </a:lnTo>
                  <a:cubicBezTo>
                    <a:pt x="1516" y="1653"/>
                    <a:pt x="1501" y="1691"/>
                    <a:pt x="1470" y="1713"/>
                  </a:cubicBezTo>
                  <a:cubicBezTo>
                    <a:pt x="1439" y="1736"/>
                    <a:pt x="1398" y="1739"/>
                    <a:pt x="1365" y="1721"/>
                  </a:cubicBezTo>
                  <a:lnTo>
                    <a:pt x="913" y="1484"/>
                  </a:lnTo>
                  <a:lnTo>
                    <a:pt x="462" y="1721"/>
                  </a:lnTo>
                  <a:cubicBezTo>
                    <a:pt x="447" y="1729"/>
                    <a:pt x="431" y="1733"/>
                    <a:pt x="415" y="17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315">
              <a:extLst>
                <a:ext uri="{FF2B5EF4-FFF2-40B4-BE49-F238E27FC236}">
                  <a16:creationId xmlns:a16="http://schemas.microsoft.com/office/drawing/2014/main" id="{85A25D57-B0D2-FD62-841A-FAF0F74E98DB}"/>
                </a:ext>
              </a:extLst>
            </p:cNvPr>
            <p:cNvSpPr>
              <a:spLocks/>
            </p:cNvSpPr>
            <p:nvPr/>
          </p:nvSpPr>
          <p:spPr bwMode="auto">
            <a:xfrm>
              <a:off x="4346576" y="1389063"/>
              <a:ext cx="90488" cy="66675"/>
            </a:xfrm>
            <a:custGeom>
              <a:avLst/>
              <a:gdLst>
                <a:gd name="T0" fmla="*/ 2381 w 2481"/>
                <a:gd name="T1" fmla="*/ 1819 h 1819"/>
                <a:gd name="T2" fmla="*/ 2326 w 2481"/>
                <a:gd name="T3" fmla="*/ 1802 h 1819"/>
                <a:gd name="T4" fmla="*/ 1231 w 2481"/>
                <a:gd name="T5" fmla="*/ 1085 h 1819"/>
                <a:gd name="T6" fmla="*/ 156 w 2481"/>
                <a:gd name="T7" fmla="*/ 1796 h 1819"/>
                <a:gd name="T8" fmla="*/ 53 w 2481"/>
                <a:gd name="T9" fmla="*/ 1801 h 1819"/>
                <a:gd name="T10" fmla="*/ 0 w 2481"/>
                <a:gd name="T11" fmla="*/ 1713 h 1819"/>
                <a:gd name="T12" fmla="*/ 3 w 2481"/>
                <a:gd name="T13" fmla="*/ 100 h 1819"/>
                <a:gd name="T14" fmla="*/ 103 w 2481"/>
                <a:gd name="T15" fmla="*/ 0 h 1819"/>
                <a:gd name="T16" fmla="*/ 103 w 2481"/>
                <a:gd name="T17" fmla="*/ 0 h 1819"/>
                <a:gd name="T18" fmla="*/ 203 w 2481"/>
                <a:gd name="T19" fmla="*/ 101 h 1819"/>
                <a:gd name="T20" fmla="*/ 201 w 2481"/>
                <a:gd name="T21" fmla="*/ 1526 h 1819"/>
                <a:gd name="T22" fmla="*/ 1175 w 2481"/>
                <a:gd name="T23" fmla="*/ 882 h 1819"/>
                <a:gd name="T24" fmla="*/ 1285 w 2481"/>
                <a:gd name="T25" fmla="*/ 881 h 1819"/>
                <a:gd name="T26" fmla="*/ 2281 w 2481"/>
                <a:gd name="T27" fmla="*/ 1534 h 1819"/>
                <a:gd name="T28" fmla="*/ 2281 w 2481"/>
                <a:gd name="T29" fmla="*/ 140 h 1819"/>
                <a:gd name="T30" fmla="*/ 2381 w 2481"/>
                <a:gd name="T31" fmla="*/ 41 h 1819"/>
                <a:gd name="T32" fmla="*/ 2481 w 2481"/>
                <a:gd name="T33" fmla="*/ 140 h 1819"/>
                <a:gd name="T34" fmla="*/ 2481 w 2481"/>
                <a:gd name="T35" fmla="*/ 1718 h 1819"/>
                <a:gd name="T36" fmla="*/ 2428 w 2481"/>
                <a:gd name="T37" fmla="*/ 1807 h 1819"/>
                <a:gd name="T38" fmla="*/ 2381 w 2481"/>
                <a:gd name="T39" fmla="*/ 1819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1" h="1819">
                  <a:moveTo>
                    <a:pt x="2381" y="1819"/>
                  </a:moveTo>
                  <a:cubicBezTo>
                    <a:pt x="2361" y="1819"/>
                    <a:pt x="2342" y="1813"/>
                    <a:pt x="2326" y="1802"/>
                  </a:cubicBezTo>
                  <a:lnTo>
                    <a:pt x="1231" y="1085"/>
                  </a:lnTo>
                  <a:lnTo>
                    <a:pt x="156" y="1796"/>
                  </a:lnTo>
                  <a:cubicBezTo>
                    <a:pt x="125" y="1817"/>
                    <a:pt x="85" y="1819"/>
                    <a:pt x="53" y="1801"/>
                  </a:cubicBezTo>
                  <a:cubicBezTo>
                    <a:pt x="20" y="1784"/>
                    <a:pt x="0" y="1749"/>
                    <a:pt x="0" y="1713"/>
                  </a:cubicBezTo>
                  <a:lnTo>
                    <a:pt x="3" y="100"/>
                  </a:lnTo>
                  <a:cubicBezTo>
                    <a:pt x="3" y="44"/>
                    <a:pt x="48" y="0"/>
                    <a:pt x="103" y="0"/>
                  </a:cubicBezTo>
                  <a:lnTo>
                    <a:pt x="103" y="0"/>
                  </a:lnTo>
                  <a:cubicBezTo>
                    <a:pt x="158" y="0"/>
                    <a:pt x="203" y="45"/>
                    <a:pt x="203" y="101"/>
                  </a:cubicBezTo>
                  <a:lnTo>
                    <a:pt x="201" y="1526"/>
                  </a:lnTo>
                  <a:lnTo>
                    <a:pt x="1175" y="882"/>
                  </a:lnTo>
                  <a:cubicBezTo>
                    <a:pt x="1208" y="860"/>
                    <a:pt x="1252" y="860"/>
                    <a:pt x="1285" y="881"/>
                  </a:cubicBezTo>
                  <a:lnTo>
                    <a:pt x="2281" y="1534"/>
                  </a:lnTo>
                  <a:lnTo>
                    <a:pt x="2281" y="140"/>
                  </a:lnTo>
                  <a:cubicBezTo>
                    <a:pt x="2281" y="85"/>
                    <a:pt x="2325" y="41"/>
                    <a:pt x="2381" y="41"/>
                  </a:cubicBezTo>
                  <a:cubicBezTo>
                    <a:pt x="2436" y="41"/>
                    <a:pt x="2481" y="85"/>
                    <a:pt x="2481" y="140"/>
                  </a:cubicBezTo>
                  <a:lnTo>
                    <a:pt x="2481" y="1718"/>
                  </a:lnTo>
                  <a:cubicBezTo>
                    <a:pt x="2481" y="1755"/>
                    <a:pt x="2461" y="1789"/>
                    <a:pt x="2428" y="1807"/>
                  </a:cubicBezTo>
                  <a:cubicBezTo>
                    <a:pt x="2413" y="1815"/>
                    <a:pt x="2397" y="1819"/>
                    <a:pt x="2381" y="18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6" name="CuadroTexto 155">
            <a:extLst>
              <a:ext uri="{FF2B5EF4-FFF2-40B4-BE49-F238E27FC236}">
                <a16:creationId xmlns:a16="http://schemas.microsoft.com/office/drawing/2014/main" id="{F2B6CEDF-6B4E-EAC9-DC65-30EB233136B6}"/>
              </a:ext>
            </a:extLst>
          </p:cNvPr>
          <p:cNvSpPr txBox="1"/>
          <p:nvPr/>
        </p:nvSpPr>
        <p:spPr>
          <a:xfrm>
            <a:off x="1844477" y="2089632"/>
            <a:ext cx="30124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88CE"/>
                </a:solidFill>
                <a:effectLst/>
                <a:uLnTx/>
                <a:uFillTx/>
                <a:latin typeface="Arial"/>
                <a:ea typeface="+mn-ea"/>
                <a:cs typeface="+mn-cs"/>
              </a:rPr>
              <a:t>EVALUATION</a:t>
            </a:r>
            <a:endParaRPr kumimoji="0" lang="en-GB" sz="2400" b="0" i="1" u="none" strike="noStrike" kern="1200" cap="none" spc="0" normalizeH="0" baseline="0" noProof="0" dirty="0">
              <a:ln>
                <a:noFill/>
              </a:ln>
              <a:solidFill>
                <a:srgbClr val="4D4D4D"/>
              </a:solidFill>
              <a:effectLst/>
              <a:uLnTx/>
              <a:uFillTx/>
              <a:latin typeface="Arial"/>
              <a:ea typeface="+mn-ea"/>
              <a:cs typeface="+mn-cs"/>
            </a:endParaRPr>
          </a:p>
        </p:txBody>
      </p:sp>
      <p:grpSp>
        <p:nvGrpSpPr>
          <p:cNvPr id="39" name="Grupo 38">
            <a:extLst>
              <a:ext uri="{FF2B5EF4-FFF2-40B4-BE49-F238E27FC236}">
                <a16:creationId xmlns:a16="http://schemas.microsoft.com/office/drawing/2014/main" id="{DE675945-055C-AE8B-D4B1-0DD5C934A5DC}"/>
              </a:ext>
            </a:extLst>
          </p:cNvPr>
          <p:cNvGrpSpPr/>
          <p:nvPr/>
        </p:nvGrpSpPr>
        <p:grpSpPr>
          <a:xfrm>
            <a:off x="5353367" y="1288952"/>
            <a:ext cx="6431439" cy="4661586"/>
            <a:chOff x="5353367" y="1288952"/>
            <a:chExt cx="6431439" cy="4661586"/>
          </a:xfrm>
        </p:grpSpPr>
        <p:grpSp>
          <p:nvGrpSpPr>
            <p:cNvPr id="2" name="Grupo 1">
              <a:extLst>
                <a:ext uri="{FF2B5EF4-FFF2-40B4-BE49-F238E27FC236}">
                  <a16:creationId xmlns:a16="http://schemas.microsoft.com/office/drawing/2014/main" id="{67597580-578A-7AF7-AF45-1DD5FEC1602B}"/>
                </a:ext>
              </a:extLst>
            </p:cNvPr>
            <p:cNvGrpSpPr/>
            <p:nvPr/>
          </p:nvGrpSpPr>
          <p:grpSpPr>
            <a:xfrm>
              <a:off x="5357014" y="1828319"/>
              <a:ext cx="6424145" cy="687286"/>
              <a:chOff x="5349472" y="1828319"/>
              <a:chExt cx="6424145" cy="687286"/>
            </a:xfrm>
          </p:grpSpPr>
          <p:grpSp>
            <p:nvGrpSpPr>
              <p:cNvPr id="25" name="Group 24"/>
              <p:cNvGrpSpPr/>
              <p:nvPr/>
            </p:nvGrpSpPr>
            <p:grpSpPr>
              <a:xfrm>
                <a:off x="6110000" y="2233800"/>
                <a:ext cx="4925962" cy="178455"/>
                <a:chOff x="6799006" y="3483969"/>
                <a:chExt cx="4925962" cy="178455"/>
              </a:xfrm>
            </p:grpSpPr>
            <p:sp>
              <p:nvSpPr>
                <p:cNvPr id="14" name="Rounded Rectangle 13"/>
                <p:cNvSpPr/>
                <p:nvPr/>
              </p:nvSpPr>
              <p:spPr>
                <a:xfrm>
                  <a:off x="6799006" y="3483969"/>
                  <a:ext cx="4925962" cy="17845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ounded Rectangle 14"/>
                <p:cNvSpPr/>
                <p:nvPr/>
              </p:nvSpPr>
              <p:spPr>
                <a:xfrm>
                  <a:off x="6799006" y="3483969"/>
                  <a:ext cx="3614994" cy="17822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0" name="TextBox 19"/>
              <p:cNvSpPr txBox="1"/>
              <p:nvPr/>
            </p:nvSpPr>
            <p:spPr>
              <a:xfrm>
                <a:off x="6087126" y="1828319"/>
                <a:ext cx="55276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34EA2"/>
                    </a:solidFill>
                    <a:effectLst/>
                    <a:uLnTx/>
                    <a:uFillTx/>
                    <a:latin typeface="Arial"/>
                    <a:ea typeface="+mn-ea"/>
                    <a:cs typeface="+mn-cs"/>
                  </a:rPr>
                  <a:t>Relevance of the project</a:t>
                </a:r>
              </a:p>
            </p:txBody>
          </p:sp>
          <p:sp>
            <p:nvSpPr>
              <p:cNvPr id="29" name="TextBox 28"/>
              <p:cNvSpPr txBox="1"/>
              <p:nvPr/>
            </p:nvSpPr>
            <p:spPr>
              <a:xfrm>
                <a:off x="5349472" y="2089631"/>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34EA2"/>
                    </a:solidFill>
                    <a:effectLst/>
                    <a:uLnTx/>
                    <a:uFillTx/>
                    <a:latin typeface="Arial"/>
                    <a:ea typeface="+mn-ea"/>
                    <a:cs typeface="+mn-cs"/>
                  </a:rPr>
                  <a:t>0</a:t>
                </a:r>
              </a:p>
            </p:txBody>
          </p:sp>
          <p:sp>
            <p:nvSpPr>
              <p:cNvPr id="5" name="TextBox 28">
                <a:extLst>
                  <a:ext uri="{FF2B5EF4-FFF2-40B4-BE49-F238E27FC236}">
                    <a16:creationId xmlns:a16="http://schemas.microsoft.com/office/drawing/2014/main" id="{BB6BB0E6-20E4-1F33-5B5F-A5994018D2AA}"/>
                  </a:ext>
                </a:extLst>
              </p:cNvPr>
              <p:cNvSpPr txBox="1"/>
              <p:nvPr/>
            </p:nvSpPr>
            <p:spPr>
              <a:xfrm>
                <a:off x="11035962" y="2089631"/>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34EA2"/>
                    </a:solidFill>
                    <a:effectLst/>
                    <a:uLnTx/>
                    <a:uFillTx/>
                    <a:latin typeface="Arial"/>
                    <a:ea typeface="+mn-ea"/>
                    <a:cs typeface="+mn-cs"/>
                  </a:rPr>
                  <a:t>30</a:t>
                </a:r>
              </a:p>
            </p:txBody>
          </p:sp>
          <p:sp>
            <p:nvSpPr>
              <p:cNvPr id="35" name="TextBox 28">
                <a:extLst>
                  <a:ext uri="{FF2B5EF4-FFF2-40B4-BE49-F238E27FC236}">
                    <a16:creationId xmlns:a16="http://schemas.microsoft.com/office/drawing/2014/main" id="{6BAB704F-DA8C-FEA3-F1F6-FCED1432D52F}"/>
                  </a:ext>
                </a:extLst>
              </p:cNvPr>
              <p:cNvSpPr txBox="1"/>
              <p:nvPr/>
            </p:nvSpPr>
            <p:spPr>
              <a:xfrm>
                <a:off x="9642822" y="2115495"/>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E76C53"/>
                    </a:solidFill>
                    <a:effectLst/>
                    <a:uLnTx/>
                    <a:uFillTx/>
                    <a:latin typeface="Arial"/>
                    <a:ea typeface="+mn-ea"/>
                    <a:cs typeface="+mn-cs"/>
                  </a:rPr>
                  <a:t>22</a:t>
                </a:r>
              </a:p>
            </p:txBody>
          </p:sp>
        </p:grpSp>
        <p:grpSp>
          <p:nvGrpSpPr>
            <p:cNvPr id="6" name="Grupo 5">
              <a:extLst>
                <a:ext uri="{FF2B5EF4-FFF2-40B4-BE49-F238E27FC236}">
                  <a16:creationId xmlns:a16="http://schemas.microsoft.com/office/drawing/2014/main" id="{5A32F0A7-3307-E727-A159-FAF90C7701D1}"/>
                </a:ext>
              </a:extLst>
            </p:cNvPr>
            <p:cNvGrpSpPr/>
            <p:nvPr/>
          </p:nvGrpSpPr>
          <p:grpSpPr>
            <a:xfrm>
              <a:off x="5353367" y="2676419"/>
              <a:ext cx="6431439" cy="682131"/>
              <a:chOff x="5349472" y="2777780"/>
              <a:chExt cx="6431439" cy="682131"/>
            </a:xfrm>
          </p:grpSpPr>
          <p:grpSp>
            <p:nvGrpSpPr>
              <p:cNvPr id="24" name="Group 23"/>
              <p:cNvGrpSpPr/>
              <p:nvPr/>
            </p:nvGrpSpPr>
            <p:grpSpPr>
              <a:xfrm>
                <a:off x="6110000" y="3164752"/>
                <a:ext cx="4925962" cy="178686"/>
                <a:chOff x="6799006" y="2394897"/>
                <a:chExt cx="4925962" cy="178686"/>
              </a:xfrm>
            </p:grpSpPr>
            <p:sp>
              <p:nvSpPr>
                <p:cNvPr id="12" name="Rounded Rectangle 11"/>
                <p:cNvSpPr/>
                <p:nvPr/>
              </p:nvSpPr>
              <p:spPr>
                <a:xfrm>
                  <a:off x="6799006" y="2395128"/>
                  <a:ext cx="4925962" cy="17845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ounded Rectangle 12"/>
                <p:cNvSpPr/>
                <p:nvPr/>
              </p:nvSpPr>
              <p:spPr>
                <a:xfrm>
                  <a:off x="6799006" y="2394897"/>
                  <a:ext cx="2456754" cy="17868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1" name="TextBox 20"/>
              <p:cNvSpPr txBox="1"/>
              <p:nvPr/>
            </p:nvSpPr>
            <p:spPr>
              <a:xfrm>
                <a:off x="6096000" y="2777780"/>
                <a:ext cx="5684911" cy="33855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600" b="0" i="0" u="none" strike="noStrike" kern="0" cap="none" spc="0" normalizeH="0" baseline="0">
                    <a:ln>
                      <a:noFill/>
                    </a:ln>
                    <a:effectLst/>
                    <a:uLnTx/>
                    <a:uFillTx/>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E858B"/>
                    </a:solidFill>
                    <a:effectLst/>
                    <a:uLnTx/>
                    <a:uFillTx/>
                    <a:latin typeface="Arial"/>
                    <a:ea typeface="+mn-ea"/>
                    <a:cs typeface="+mn-cs"/>
                  </a:rPr>
                  <a:t>Quality of the project design &amp; implementation</a:t>
                </a:r>
              </a:p>
            </p:txBody>
          </p:sp>
          <p:sp>
            <p:nvSpPr>
              <p:cNvPr id="28" name="TextBox 27"/>
              <p:cNvSpPr txBox="1"/>
              <p:nvPr/>
            </p:nvSpPr>
            <p:spPr>
              <a:xfrm>
                <a:off x="5349472" y="3039405"/>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1E858B"/>
                    </a:solidFill>
                    <a:effectLst/>
                    <a:uLnTx/>
                    <a:uFillTx/>
                    <a:latin typeface="Arial"/>
                    <a:ea typeface="+mn-ea"/>
                    <a:cs typeface="+mn-cs"/>
                  </a:rPr>
                  <a:t>0</a:t>
                </a:r>
              </a:p>
            </p:txBody>
          </p:sp>
          <p:sp>
            <p:nvSpPr>
              <p:cNvPr id="11" name="TextBox 27">
                <a:extLst>
                  <a:ext uri="{FF2B5EF4-FFF2-40B4-BE49-F238E27FC236}">
                    <a16:creationId xmlns:a16="http://schemas.microsoft.com/office/drawing/2014/main" id="{88619C02-34DE-45C4-F571-960440583CC3}"/>
                  </a:ext>
                </a:extLst>
              </p:cNvPr>
              <p:cNvSpPr txBox="1"/>
              <p:nvPr/>
            </p:nvSpPr>
            <p:spPr>
              <a:xfrm>
                <a:off x="11035962" y="3039405"/>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1E858B"/>
                    </a:solidFill>
                    <a:effectLst/>
                    <a:uLnTx/>
                    <a:uFillTx/>
                    <a:latin typeface="Arial"/>
                    <a:ea typeface="+mn-ea"/>
                    <a:cs typeface="+mn-cs"/>
                  </a:rPr>
                  <a:t>30</a:t>
                </a:r>
              </a:p>
            </p:txBody>
          </p:sp>
          <p:sp>
            <p:nvSpPr>
              <p:cNvPr id="36" name="TextBox 28">
                <a:extLst>
                  <a:ext uri="{FF2B5EF4-FFF2-40B4-BE49-F238E27FC236}">
                    <a16:creationId xmlns:a16="http://schemas.microsoft.com/office/drawing/2014/main" id="{C2738CC4-A155-AF76-1BE5-F8AF595AB838}"/>
                  </a:ext>
                </a:extLst>
              </p:cNvPr>
              <p:cNvSpPr txBox="1"/>
              <p:nvPr/>
            </p:nvSpPr>
            <p:spPr>
              <a:xfrm>
                <a:off x="8482926" y="3059801"/>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E76C53"/>
                    </a:solidFill>
                    <a:effectLst/>
                    <a:uLnTx/>
                    <a:uFillTx/>
                    <a:latin typeface="Arial"/>
                    <a:ea typeface="+mn-ea"/>
                    <a:cs typeface="+mn-cs"/>
                  </a:rPr>
                  <a:t>15</a:t>
                </a:r>
              </a:p>
            </p:txBody>
          </p:sp>
        </p:grpSp>
        <p:grpSp>
          <p:nvGrpSpPr>
            <p:cNvPr id="32" name="Grupo 31">
              <a:extLst>
                <a:ext uri="{FF2B5EF4-FFF2-40B4-BE49-F238E27FC236}">
                  <a16:creationId xmlns:a16="http://schemas.microsoft.com/office/drawing/2014/main" id="{157E950F-2CE9-7541-CC39-0F2D5797477D}"/>
                </a:ext>
              </a:extLst>
            </p:cNvPr>
            <p:cNvGrpSpPr/>
            <p:nvPr/>
          </p:nvGrpSpPr>
          <p:grpSpPr>
            <a:xfrm>
              <a:off x="5357014" y="3525391"/>
              <a:ext cx="6424145" cy="703234"/>
              <a:chOff x="5349472" y="3708696"/>
              <a:chExt cx="6424145" cy="703234"/>
            </a:xfrm>
          </p:grpSpPr>
          <p:sp>
            <p:nvSpPr>
              <p:cNvPr id="33" name="TextBox 30">
                <a:extLst>
                  <a:ext uri="{FF2B5EF4-FFF2-40B4-BE49-F238E27FC236}">
                    <a16:creationId xmlns:a16="http://schemas.microsoft.com/office/drawing/2014/main" id="{5A1352B5-0ADB-505F-56DE-496BD1089153}"/>
                  </a:ext>
                </a:extLst>
              </p:cNvPr>
              <p:cNvSpPr txBox="1"/>
              <p:nvPr/>
            </p:nvSpPr>
            <p:spPr>
              <a:xfrm>
                <a:off x="11035962" y="4011820"/>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4BC5DE"/>
                    </a:solidFill>
                    <a:effectLst/>
                    <a:uLnTx/>
                    <a:uFillTx/>
                    <a:latin typeface="Arial"/>
                    <a:ea typeface="+mn-ea"/>
                    <a:cs typeface="+mn-cs"/>
                  </a:rPr>
                  <a:t>20</a:t>
                </a:r>
              </a:p>
            </p:txBody>
          </p:sp>
          <p:grpSp>
            <p:nvGrpSpPr>
              <p:cNvPr id="27" name="Group 26"/>
              <p:cNvGrpSpPr/>
              <p:nvPr/>
            </p:nvGrpSpPr>
            <p:grpSpPr>
              <a:xfrm>
                <a:off x="6110000" y="4133760"/>
                <a:ext cx="4925962" cy="178456"/>
                <a:chOff x="6799006" y="5661650"/>
                <a:chExt cx="4925962" cy="178456"/>
              </a:xfrm>
            </p:grpSpPr>
            <p:sp>
              <p:nvSpPr>
                <p:cNvPr id="18" name="Rounded Rectangle 17"/>
                <p:cNvSpPr/>
                <p:nvPr/>
              </p:nvSpPr>
              <p:spPr>
                <a:xfrm>
                  <a:off x="6799006" y="5661651"/>
                  <a:ext cx="4925962" cy="17845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ounded Rectangle 18"/>
                <p:cNvSpPr/>
                <p:nvPr/>
              </p:nvSpPr>
              <p:spPr>
                <a:xfrm>
                  <a:off x="6799006" y="5661650"/>
                  <a:ext cx="2456754" cy="17044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2" name="TextBox 21"/>
              <p:cNvSpPr txBox="1"/>
              <p:nvPr/>
            </p:nvSpPr>
            <p:spPr>
              <a:xfrm>
                <a:off x="6080899" y="3708696"/>
                <a:ext cx="55276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4BC5DE"/>
                    </a:solidFill>
                    <a:effectLst/>
                    <a:uLnTx/>
                    <a:uFillTx/>
                    <a:latin typeface="Arial"/>
                    <a:ea typeface="+mn-ea"/>
                    <a:cs typeface="+mn-cs"/>
                  </a:rPr>
                  <a:t>Quality of the partnership &amp; cooperation arrangements</a:t>
                </a:r>
              </a:p>
            </p:txBody>
          </p:sp>
          <p:sp>
            <p:nvSpPr>
              <p:cNvPr id="31" name="TextBox 30"/>
              <p:cNvSpPr txBox="1"/>
              <p:nvPr/>
            </p:nvSpPr>
            <p:spPr>
              <a:xfrm>
                <a:off x="5349472" y="4011820"/>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4BC5DE"/>
                    </a:solidFill>
                    <a:effectLst/>
                    <a:uLnTx/>
                    <a:uFillTx/>
                    <a:latin typeface="Arial"/>
                    <a:ea typeface="+mn-ea"/>
                    <a:cs typeface="+mn-cs"/>
                  </a:rPr>
                  <a:t>0</a:t>
                </a:r>
              </a:p>
            </p:txBody>
          </p:sp>
          <p:sp>
            <p:nvSpPr>
              <p:cNvPr id="37" name="TextBox 28">
                <a:extLst>
                  <a:ext uri="{FF2B5EF4-FFF2-40B4-BE49-F238E27FC236}">
                    <a16:creationId xmlns:a16="http://schemas.microsoft.com/office/drawing/2014/main" id="{A9ACA35D-04E9-4490-A74A-24FC41AFA515}"/>
                  </a:ext>
                </a:extLst>
              </p:cNvPr>
              <p:cNvSpPr txBox="1"/>
              <p:nvPr/>
            </p:nvSpPr>
            <p:spPr>
              <a:xfrm>
                <a:off x="8479279" y="4004454"/>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E76C53"/>
                    </a:solidFill>
                    <a:effectLst/>
                    <a:uLnTx/>
                    <a:uFillTx/>
                    <a:latin typeface="Arial"/>
                    <a:ea typeface="+mn-ea"/>
                    <a:cs typeface="+mn-cs"/>
                  </a:rPr>
                  <a:t>10</a:t>
                </a:r>
              </a:p>
            </p:txBody>
          </p:sp>
        </p:grpSp>
        <p:grpSp>
          <p:nvGrpSpPr>
            <p:cNvPr id="8" name="Grupo 7">
              <a:extLst>
                <a:ext uri="{FF2B5EF4-FFF2-40B4-BE49-F238E27FC236}">
                  <a16:creationId xmlns:a16="http://schemas.microsoft.com/office/drawing/2014/main" id="{65472BAF-FF0D-3140-A101-4982058C97F1}"/>
                </a:ext>
              </a:extLst>
            </p:cNvPr>
            <p:cNvGrpSpPr/>
            <p:nvPr/>
          </p:nvGrpSpPr>
          <p:grpSpPr>
            <a:xfrm>
              <a:off x="5357014" y="4388438"/>
              <a:ext cx="6424145" cy="699053"/>
              <a:chOff x="5349472" y="4485237"/>
              <a:chExt cx="6424145" cy="699053"/>
            </a:xfrm>
          </p:grpSpPr>
          <p:grpSp>
            <p:nvGrpSpPr>
              <p:cNvPr id="26" name="Group 25"/>
              <p:cNvGrpSpPr/>
              <p:nvPr/>
            </p:nvGrpSpPr>
            <p:grpSpPr>
              <a:xfrm>
                <a:off x="6110000" y="4895007"/>
                <a:ext cx="4925962" cy="178456"/>
                <a:chOff x="6799006" y="4572809"/>
                <a:chExt cx="4925962" cy="178456"/>
              </a:xfrm>
            </p:grpSpPr>
            <p:sp>
              <p:nvSpPr>
                <p:cNvPr id="16" name="Rounded Rectangle 15"/>
                <p:cNvSpPr/>
                <p:nvPr/>
              </p:nvSpPr>
              <p:spPr>
                <a:xfrm>
                  <a:off x="6799006" y="4572810"/>
                  <a:ext cx="4925962" cy="17845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ounded Rectangle 16"/>
                <p:cNvSpPr/>
                <p:nvPr/>
              </p:nvSpPr>
              <p:spPr>
                <a:xfrm>
                  <a:off x="6799006" y="4572809"/>
                  <a:ext cx="2456754" cy="17845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3" name="TextBox 22"/>
              <p:cNvSpPr txBox="1"/>
              <p:nvPr/>
            </p:nvSpPr>
            <p:spPr>
              <a:xfrm>
                <a:off x="6087126" y="4485237"/>
                <a:ext cx="31979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1EC08A"/>
                    </a:solidFill>
                    <a:effectLst/>
                    <a:uLnTx/>
                    <a:uFillTx/>
                    <a:latin typeface="Arial"/>
                    <a:ea typeface="+mn-ea"/>
                    <a:cs typeface="+mn-cs"/>
                  </a:rPr>
                  <a:t>Impact</a:t>
                </a:r>
              </a:p>
            </p:txBody>
          </p:sp>
          <p:sp>
            <p:nvSpPr>
              <p:cNvPr id="30" name="TextBox 29"/>
              <p:cNvSpPr txBox="1"/>
              <p:nvPr/>
            </p:nvSpPr>
            <p:spPr>
              <a:xfrm>
                <a:off x="5349472" y="4784180"/>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1EC08A"/>
                    </a:solidFill>
                    <a:effectLst/>
                    <a:uLnTx/>
                    <a:uFillTx/>
                    <a:latin typeface="Arial"/>
                    <a:ea typeface="+mn-ea"/>
                    <a:cs typeface="+mn-cs"/>
                  </a:rPr>
                  <a:t>0</a:t>
                </a:r>
              </a:p>
            </p:txBody>
          </p:sp>
          <p:sp>
            <p:nvSpPr>
              <p:cNvPr id="34" name="TextBox 29">
                <a:extLst>
                  <a:ext uri="{FF2B5EF4-FFF2-40B4-BE49-F238E27FC236}">
                    <a16:creationId xmlns:a16="http://schemas.microsoft.com/office/drawing/2014/main" id="{74AB2B47-8A0F-D1DB-1420-ACF128CA09EE}"/>
                  </a:ext>
                </a:extLst>
              </p:cNvPr>
              <p:cNvSpPr txBox="1"/>
              <p:nvPr/>
            </p:nvSpPr>
            <p:spPr>
              <a:xfrm>
                <a:off x="11035962" y="4784180"/>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1EC08A"/>
                    </a:solidFill>
                    <a:effectLst/>
                    <a:uLnTx/>
                    <a:uFillTx/>
                    <a:latin typeface="Arial"/>
                    <a:ea typeface="+mn-ea"/>
                    <a:cs typeface="+mn-cs"/>
                  </a:rPr>
                  <a:t>20</a:t>
                </a:r>
              </a:p>
            </p:txBody>
          </p:sp>
          <p:sp>
            <p:nvSpPr>
              <p:cNvPr id="38" name="TextBox 28">
                <a:extLst>
                  <a:ext uri="{FF2B5EF4-FFF2-40B4-BE49-F238E27FC236}">
                    <a16:creationId xmlns:a16="http://schemas.microsoft.com/office/drawing/2014/main" id="{2F3CFEB6-D431-F291-FB1B-633194908D1B}"/>
                  </a:ext>
                </a:extLst>
              </p:cNvPr>
              <p:cNvSpPr txBox="1"/>
              <p:nvPr/>
            </p:nvSpPr>
            <p:spPr>
              <a:xfrm>
                <a:off x="8479279" y="4784180"/>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E76C53"/>
                    </a:solidFill>
                    <a:effectLst/>
                    <a:uLnTx/>
                    <a:uFillTx/>
                    <a:latin typeface="Arial"/>
                    <a:ea typeface="+mn-ea"/>
                    <a:cs typeface="+mn-cs"/>
                  </a:rPr>
                  <a:t>10</a:t>
                </a:r>
              </a:p>
            </p:txBody>
          </p:sp>
        </p:grpSp>
        <p:sp>
          <p:nvSpPr>
            <p:cNvPr id="160" name="CuadroTexto 159">
              <a:extLst>
                <a:ext uri="{FF2B5EF4-FFF2-40B4-BE49-F238E27FC236}">
                  <a16:creationId xmlns:a16="http://schemas.microsoft.com/office/drawing/2014/main" id="{CB2102B7-C63E-3153-CC76-456DA699083C}"/>
                </a:ext>
              </a:extLst>
            </p:cNvPr>
            <p:cNvSpPr txBox="1"/>
            <p:nvPr/>
          </p:nvSpPr>
          <p:spPr>
            <a:xfrm>
              <a:off x="6107987" y="1288952"/>
              <a:ext cx="524647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E76C53"/>
                  </a:solidFill>
                  <a:effectLst/>
                  <a:uLnTx/>
                  <a:uFillTx/>
                  <a:latin typeface="Arial"/>
                  <a:ea typeface="+mn-ea"/>
                  <a:cs typeface="+mn-cs"/>
                </a:rPr>
                <a:t>THRESHOLDS</a:t>
              </a:r>
              <a:endParaRPr kumimoji="0" lang="en-GB" sz="1800" b="0" i="1" u="none" strike="noStrike" kern="1200" cap="none" spc="0" normalizeH="0" baseline="0" noProof="0" dirty="0">
                <a:ln>
                  <a:noFill/>
                </a:ln>
                <a:solidFill>
                  <a:srgbClr val="E76C53"/>
                </a:solidFill>
                <a:effectLst/>
                <a:uLnTx/>
                <a:uFillTx/>
                <a:latin typeface="Arial"/>
                <a:ea typeface="+mn-ea"/>
                <a:cs typeface="+mn-cs"/>
              </a:endParaRPr>
            </a:p>
          </p:txBody>
        </p:sp>
        <p:grpSp>
          <p:nvGrpSpPr>
            <p:cNvPr id="9" name="Grupo 8">
              <a:extLst>
                <a:ext uri="{FF2B5EF4-FFF2-40B4-BE49-F238E27FC236}">
                  <a16:creationId xmlns:a16="http://schemas.microsoft.com/office/drawing/2014/main" id="{71B84750-D3A8-5AD6-DCFB-442C88C4F130}"/>
                </a:ext>
              </a:extLst>
            </p:cNvPr>
            <p:cNvGrpSpPr/>
            <p:nvPr/>
          </p:nvGrpSpPr>
          <p:grpSpPr>
            <a:xfrm>
              <a:off x="5357014" y="5251485"/>
              <a:ext cx="6424145" cy="699053"/>
              <a:chOff x="5343245" y="5238732"/>
              <a:chExt cx="6424145" cy="699053"/>
            </a:xfrm>
          </p:grpSpPr>
          <p:grpSp>
            <p:nvGrpSpPr>
              <p:cNvPr id="161" name="Group 25">
                <a:extLst>
                  <a:ext uri="{FF2B5EF4-FFF2-40B4-BE49-F238E27FC236}">
                    <a16:creationId xmlns:a16="http://schemas.microsoft.com/office/drawing/2014/main" id="{F10D92AD-F529-225D-926E-B67AC3B0DDC1}"/>
                  </a:ext>
                </a:extLst>
              </p:cNvPr>
              <p:cNvGrpSpPr/>
              <p:nvPr/>
            </p:nvGrpSpPr>
            <p:grpSpPr>
              <a:xfrm>
                <a:off x="6103772" y="5648502"/>
                <a:ext cx="4925963" cy="178456"/>
                <a:chOff x="6799005" y="4572809"/>
                <a:chExt cx="4925963" cy="178456"/>
              </a:xfrm>
            </p:grpSpPr>
            <p:sp>
              <p:nvSpPr>
                <p:cNvPr id="162" name="Rounded Rectangle 15">
                  <a:extLst>
                    <a:ext uri="{FF2B5EF4-FFF2-40B4-BE49-F238E27FC236}">
                      <a16:creationId xmlns:a16="http://schemas.microsoft.com/office/drawing/2014/main" id="{C19A1BE2-4501-6150-C610-FD0F8503DD1C}"/>
                    </a:ext>
                  </a:extLst>
                </p:cNvPr>
                <p:cNvSpPr/>
                <p:nvPr/>
              </p:nvSpPr>
              <p:spPr>
                <a:xfrm>
                  <a:off x="6799006" y="4572810"/>
                  <a:ext cx="4925962" cy="17845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3" name="Rounded Rectangle 16">
                  <a:extLst>
                    <a:ext uri="{FF2B5EF4-FFF2-40B4-BE49-F238E27FC236}">
                      <a16:creationId xmlns:a16="http://schemas.microsoft.com/office/drawing/2014/main" id="{EA630D50-0EEC-A3FA-F8CD-C290F7450396}"/>
                    </a:ext>
                  </a:extLst>
                </p:cNvPr>
                <p:cNvSpPr/>
                <p:nvPr/>
              </p:nvSpPr>
              <p:spPr>
                <a:xfrm>
                  <a:off x="6799005" y="4572809"/>
                  <a:ext cx="3422349" cy="17845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64" name="TextBox 22">
                <a:extLst>
                  <a:ext uri="{FF2B5EF4-FFF2-40B4-BE49-F238E27FC236}">
                    <a16:creationId xmlns:a16="http://schemas.microsoft.com/office/drawing/2014/main" id="{CD347C83-8629-4F3C-D67A-C37EDFF1651F}"/>
                  </a:ext>
                </a:extLst>
              </p:cNvPr>
              <p:cNvSpPr txBox="1"/>
              <p:nvPr/>
            </p:nvSpPr>
            <p:spPr>
              <a:xfrm>
                <a:off x="6080899" y="5238732"/>
                <a:ext cx="31979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FFC000"/>
                    </a:solidFill>
                    <a:effectLst/>
                    <a:uLnTx/>
                    <a:uFillTx/>
                    <a:latin typeface="Arial"/>
                    <a:ea typeface="+mn-ea"/>
                    <a:cs typeface="+mn-cs"/>
                  </a:rPr>
                  <a:t>Minimum overall score</a:t>
                </a:r>
              </a:p>
            </p:txBody>
          </p:sp>
          <p:sp>
            <p:nvSpPr>
              <p:cNvPr id="165" name="TextBox 29">
                <a:extLst>
                  <a:ext uri="{FF2B5EF4-FFF2-40B4-BE49-F238E27FC236}">
                    <a16:creationId xmlns:a16="http://schemas.microsoft.com/office/drawing/2014/main" id="{28F3AB63-8E42-4812-996A-7FDFAE1803EC}"/>
                  </a:ext>
                </a:extLst>
              </p:cNvPr>
              <p:cNvSpPr txBox="1"/>
              <p:nvPr/>
            </p:nvSpPr>
            <p:spPr>
              <a:xfrm>
                <a:off x="5343245" y="5537675"/>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C000"/>
                    </a:solidFill>
                    <a:effectLst/>
                    <a:uLnTx/>
                    <a:uFillTx/>
                    <a:latin typeface="Arial"/>
                    <a:ea typeface="+mn-ea"/>
                    <a:cs typeface="+mn-cs"/>
                  </a:rPr>
                  <a:t>0</a:t>
                </a:r>
              </a:p>
            </p:txBody>
          </p:sp>
          <p:sp>
            <p:nvSpPr>
              <p:cNvPr id="166" name="TextBox 29">
                <a:extLst>
                  <a:ext uri="{FF2B5EF4-FFF2-40B4-BE49-F238E27FC236}">
                    <a16:creationId xmlns:a16="http://schemas.microsoft.com/office/drawing/2014/main" id="{9DCFC252-8A93-1EDB-503D-6B69B6F037B7}"/>
                  </a:ext>
                </a:extLst>
              </p:cNvPr>
              <p:cNvSpPr txBox="1"/>
              <p:nvPr/>
            </p:nvSpPr>
            <p:spPr>
              <a:xfrm>
                <a:off x="11029735" y="5537675"/>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C000"/>
                    </a:solidFill>
                    <a:effectLst/>
                    <a:uLnTx/>
                    <a:uFillTx/>
                    <a:latin typeface="Arial"/>
                    <a:ea typeface="+mn-ea"/>
                    <a:cs typeface="+mn-cs"/>
                  </a:rPr>
                  <a:t>100</a:t>
                </a:r>
              </a:p>
            </p:txBody>
          </p:sp>
          <p:sp>
            <p:nvSpPr>
              <p:cNvPr id="167" name="TextBox 28">
                <a:extLst>
                  <a:ext uri="{FF2B5EF4-FFF2-40B4-BE49-F238E27FC236}">
                    <a16:creationId xmlns:a16="http://schemas.microsoft.com/office/drawing/2014/main" id="{00CFBF5F-CA2A-2406-7292-65D82839CD12}"/>
                  </a:ext>
                </a:extLst>
              </p:cNvPr>
              <p:cNvSpPr txBox="1"/>
              <p:nvPr/>
            </p:nvSpPr>
            <p:spPr>
              <a:xfrm>
                <a:off x="9462498" y="5537674"/>
                <a:ext cx="7376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E76C53"/>
                    </a:solidFill>
                    <a:effectLst/>
                    <a:uLnTx/>
                    <a:uFillTx/>
                    <a:latin typeface="Arial"/>
                    <a:ea typeface="+mn-ea"/>
                    <a:cs typeface="+mn-cs"/>
                  </a:rPr>
                  <a:t>70</a:t>
                </a:r>
              </a:p>
            </p:txBody>
          </p:sp>
        </p:grpSp>
      </p:grpSp>
    </p:spTree>
    <p:extLst>
      <p:ext uri="{BB962C8B-B14F-4D97-AF65-F5344CB8AC3E}">
        <p14:creationId xmlns:p14="http://schemas.microsoft.com/office/powerpoint/2010/main" val="1744332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EMJM Award Criteria (1)</a:t>
            </a:r>
          </a:p>
        </p:txBody>
      </p:sp>
      <p:cxnSp>
        <p:nvCxnSpPr>
          <p:cNvPr id="16" name="Conector recto 15">
            <a:extLst>
              <a:ext uri="{FF2B5EF4-FFF2-40B4-BE49-F238E27FC236}">
                <a16:creationId xmlns:a16="http://schemas.microsoft.com/office/drawing/2014/main" id="{B9BE18DC-3DD0-9D45-75B7-524C49B3270B}"/>
              </a:ext>
            </a:extLst>
          </p:cNvPr>
          <p:cNvCxnSpPr>
            <a:cxnSpLocks/>
          </p:cNvCxnSpPr>
          <p:nvPr/>
        </p:nvCxnSpPr>
        <p:spPr>
          <a:xfrm flipH="1">
            <a:off x="1114841" y="2593659"/>
            <a:ext cx="24671" cy="3461953"/>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970722" y="1560823"/>
            <a:ext cx="10515600" cy="39894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4"/>
          <p:cNvSpPr/>
          <p:nvPr/>
        </p:nvSpPr>
        <p:spPr>
          <a:xfrm>
            <a:off x="970722" y="1573185"/>
            <a:ext cx="105156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FFFFFF"/>
                </a:solidFill>
                <a:effectLst/>
                <a:uLnTx/>
                <a:uFillTx/>
                <a:latin typeface="Arial"/>
                <a:ea typeface="+mn-ea"/>
                <a:cs typeface="+mn-cs"/>
              </a:rPr>
              <a:t>RELEVANCE OF THE PROJECT</a:t>
            </a:r>
            <a:endParaRPr kumimoji="0" lang="en-GB" sz="1800" b="1"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p:txBody>
      </p:sp>
      <p:sp>
        <p:nvSpPr>
          <p:cNvPr id="11" name="Rectángulo 10">
            <a:extLst>
              <a:ext uri="{FF2B5EF4-FFF2-40B4-BE49-F238E27FC236}">
                <a16:creationId xmlns:a16="http://schemas.microsoft.com/office/drawing/2014/main" id="{49E06901-1D83-34A7-E6EB-5D62E082EF2F}"/>
              </a:ext>
            </a:extLst>
          </p:cNvPr>
          <p:cNvSpPr/>
          <p:nvPr/>
        </p:nvSpPr>
        <p:spPr>
          <a:xfrm>
            <a:off x="983176" y="2593659"/>
            <a:ext cx="288000" cy="28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ángulo 11">
            <a:extLst>
              <a:ext uri="{FF2B5EF4-FFF2-40B4-BE49-F238E27FC236}">
                <a16:creationId xmlns:a16="http://schemas.microsoft.com/office/drawing/2014/main" id="{2709A773-4C20-9F82-CB71-2A9917F7319A}"/>
              </a:ext>
            </a:extLst>
          </p:cNvPr>
          <p:cNvSpPr/>
          <p:nvPr/>
        </p:nvSpPr>
        <p:spPr>
          <a:xfrm>
            <a:off x="983176" y="3527917"/>
            <a:ext cx="288000" cy="28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ángulo 12">
            <a:extLst>
              <a:ext uri="{FF2B5EF4-FFF2-40B4-BE49-F238E27FC236}">
                <a16:creationId xmlns:a16="http://schemas.microsoft.com/office/drawing/2014/main" id="{98E8F84E-0765-A753-04AB-34DF2C3C4F85}"/>
              </a:ext>
            </a:extLst>
          </p:cNvPr>
          <p:cNvSpPr/>
          <p:nvPr/>
        </p:nvSpPr>
        <p:spPr>
          <a:xfrm>
            <a:off x="983176" y="4586209"/>
            <a:ext cx="288000" cy="28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ángulo 13">
            <a:extLst>
              <a:ext uri="{FF2B5EF4-FFF2-40B4-BE49-F238E27FC236}">
                <a16:creationId xmlns:a16="http://schemas.microsoft.com/office/drawing/2014/main" id="{EB900983-6015-5947-F158-384F28DC13F8}"/>
              </a:ext>
            </a:extLst>
          </p:cNvPr>
          <p:cNvSpPr/>
          <p:nvPr/>
        </p:nvSpPr>
        <p:spPr>
          <a:xfrm>
            <a:off x="983176" y="5767612"/>
            <a:ext cx="288000" cy="28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CuadroTexto 17">
            <a:extLst>
              <a:ext uri="{FF2B5EF4-FFF2-40B4-BE49-F238E27FC236}">
                <a16:creationId xmlns:a16="http://schemas.microsoft.com/office/drawing/2014/main" id="{ED54799A-D970-8D9A-2072-5E393551B380}"/>
              </a:ext>
            </a:extLst>
          </p:cNvPr>
          <p:cNvSpPr txBox="1"/>
          <p:nvPr/>
        </p:nvSpPr>
        <p:spPr>
          <a:xfrm>
            <a:off x="1319942" y="2445272"/>
            <a:ext cx="1016637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34EA2"/>
                </a:solidFill>
                <a:effectLst/>
                <a:uLnTx/>
                <a:uFillTx/>
                <a:latin typeface="Arial"/>
                <a:ea typeface="+mn-ea"/>
                <a:cs typeface="+mn-cs"/>
              </a:rPr>
              <a:t>Background and general objectives</a:t>
            </a:r>
            <a:r>
              <a:rPr kumimoji="0" lang="en-GB" sz="1600" b="0" i="0" u="none" strike="noStrike" kern="1200" cap="none" spc="0" normalizeH="0" baseline="0" noProof="0" dirty="0">
                <a:ln>
                  <a:noFill/>
                </a:ln>
                <a:solidFill>
                  <a:srgbClr val="4D4D4D"/>
                </a:solidFill>
                <a:effectLst/>
                <a:uLnTx/>
                <a:uFillTx/>
                <a:latin typeface="Arial"/>
                <a:ea typeface="+mn-ea"/>
                <a:cs typeface="+mn-cs"/>
              </a:rPr>
              <a:t>: e.g. overall aims and general objectives of your project and their relevance in relation to the EMJM</a:t>
            </a:r>
          </a:p>
        </p:txBody>
      </p:sp>
      <p:sp>
        <p:nvSpPr>
          <p:cNvPr id="20" name="CuadroTexto 19">
            <a:extLst>
              <a:ext uri="{FF2B5EF4-FFF2-40B4-BE49-F238E27FC236}">
                <a16:creationId xmlns:a16="http://schemas.microsoft.com/office/drawing/2014/main" id="{532C7A76-9D29-8625-F7B9-4A0EEF65133B}"/>
              </a:ext>
            </a:extLst>
          </p:cNvPr>
          <p:cNvSpPr txBox="1"/>
          <p:nvPr/>
        </p:nvSpPr>
        <p:spPr>
          <a:xfrm>
            <a:off x="1284768" y="3379530"/>
            <a:ext cx="1016637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34EA2"/>
                </a:solidFill>
                <a:effectLst/>
                <a:uLnTx/>
                <a:uFillTx/>
                <a:latin typeface="Arial"/>
                <a:ea typeface="+mn-ea"/>
                <a:cs typeface="+mn-cs"/>
              </a:rPr>
              <a:t>EU values</a:t>
            </a:r>
            <a:r>
              <a:rPr kumimoji="0" lang="en-GB" sz="1600" b="0" i="0" u="none" strike="noStrike" kern="1200" cap="none" spc="0" normalizeH="0" baseline="0" noProof="0" dirty="0">
                <a:ln>
                  <a:noFill/>
                </a:ln>
                <a:solidFill>
                  <a:srgbClr val="4D4D4D"/>
                </a:solidFill>
                <a:effectLst/>
                <a:uLnTx/>
                <a:uFillTx/>
                <a:latin typeface="Arial"/>
                <a:ea typeface="+mn-ea"/>
                <a:cs typeface="+mn-cs"/>
              </a:rPr>
              <a:t>: respect and promotion of shared EU values, such as respect for human dignity, freedom, democracy, equality, the rule of law and respect for human rights, as well as fighting any sort of discrimination</a:t>
            </a:r>
          </a:p>
        </p:txBody>
      </p:sp>
      <p:sp>
        <p:nvSpPr>
          <p:cNvPr id="22" name="CuadroTexto 21">
            <a:extLst>
              <a:ext uri="{FF2B5EF4-FFF2-40B4-BE49-F238E27FC236}">
                <a16:creationId xmlns:a16="http://schemas.microsoft.com/office/drawing/2014/main" id="{E81C4AB1-3862-1420-57F2-F2A42A68BE6A}"/>
              </a:ext>
            </a:extLst>
          </p:cNvPr>
          <p:cNvSpPr txBox="1"/>
          <p:nvPr/>
        </p:nvSpPr>
        <p:spPr>
          <a:xfrm>
            <a:off x="1319942" y="4314711"/>
            <a:ext cx="1016637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34EA2"/>
                </a:solidFill>
                <a:effectLst/>
                <a:uLnTx/>
                <a:uFillTx/>
                <a:latin typeface="Arial"/>
                <a:ea typeface="+mn-ea"/>
                <a:cs typeface="+mn-cs"/>
              </a:rPr>
              <a:t>Needs analysis and specific objectives</a:t>
            </a:r>
            <a:r>
              <a:rPr kumimoji="0" lang="en-GB" sz="1600" b="0" i="0" u="none" strike="noStrike" kern="1200" cap="none" spc="0" normalizeH="0" baseline="0" noProof="0" dirty="0">
                <a:ln>
                  <a:noFill/>
                </a:ln>
                <a:solidFill>
                  <a:srgbClr val="4D4D4D"/>
                </a:solidFill>
                <a:effectLst/>
                <a:uLnTx/>
                <a:uFillTx/>
                <a:latin typeface="Arial"/>
                <a:ea typeface="+mn-ea"/>
                <a:cs typeface="+mn-cs"/>
              </a:rPr>
              <a:t>: e.g. project rationale and needs analysis on which the proposal is built; issues/challenges/gaps and specific objectives that the project aims to address in academic terms, and with regard to societal and labour market needs</a:t>
            </a:r>
          </a:p>
        </p:txBody>
      </p:sp>
      <p:sp>
        <p:nvSpPr>
          <p:cNvPr id="24" name="CuadroTexto 23">
            <a:extLst>
              <a:ext uri="{FF2B5EF4-FFF2-40B4-BE49-F238E27FC236}">
                <a16:creationId xmlns:a16="http://schemas.microsoft.com/office/drawing/2014/main" id="{4175DFF1-F705-BE60-D491-B4704C3DD945}"/>
              </a:ext>
            </a:extLst>
          </p:cNvPr>
          <p:cNvSpPr txBox="1"/>
          <p:nvPr/>
        </p:nvSpPr>
        <p:spPr>
          <a:xfrm>
            <a:off x="1319942" y="5496114"/>
            <a:ext cx="101663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034EA2"/>
                </a:solidFill>
                <a:effectLst/>
                <a:uLnTx/>
                <a:uFillTx/>
                <a:latin typeface="Arial"/>
                <a:ea typeface="+mn-ea"/>
                <a:cs typeface="+mn-cs"/>
              </a:rPr>
              <a:t>Complementarity with other actions and innovation</a:t>
            </a:r>
            <a:r>
              <a:rPr kumimoji="0" lang="en-GB" sz="1600" b="0" i="0" u="none" strike="noStrike" kern="1200" cap="none" spc="0" normalizeH="0" baseline="0" noProof="0" dirty="0">
                <a:ln>
                  <a:noFill/>
                </a:ln>
                <a:solidFill>
                  <a:srgbClr val="4D4D4D"/>
                </a:solidFill>
                <a:effectLst/>
                <a:uLnTx/>
                <a:uFillTx/>
                <a:latin typeface="Arial"/>
                <a:ea typeface="+mn-ea"/>
                <a:cs typeface="+mn-cs"/>
              </a:rPr>
              <a:t>: e.g., strategy to foster excellence and innovation; support to modernisation and internationalisation strategy; project uniqueness and added value; strategy to increase attractiveness and contribute to the policy objectives of the EHEA</a:t>
            </a:r>
          </a:p>
        </p:txBody>
      </p:sp>
      <p:sp>
        <p:nvSpPr>
          <p:cNvPr id="38" name="Freeform 1138">
            <a:extLst>
              <a:ext uri="{FF2B5EF4-FFF2-40B4-BE49-F238E27FC236}">
                <a16:creationId xmlns:a16="http://schemas.microsoft.com/office/drawing/2014/main" id="{D45A2766-BA71-A6F3-F21E-3D62FC85D8E4}"/>
              </a:ext>
            </a:extLst>
          </p:cNvPr>
          <p:cNvSpPr>
            <a:spLocks/>
          </p:cNvSpPr>
          <p:nvPr/>
        </p:nvSpPr>
        <p:spPr bwMode="auto">
          <a:xfrm>
            <a:off x="981793" y="2622355"/>
            <a:ext cx="290766" cy="230608"/>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138">
            <a:extLst>
              <a:ext uri="{FF2B5EF4-FFF2-40B4-BE49-F238E27FC236}">
                <a16:creationId xmlns:a16="http://schemas.microsoft.com/office/drawing/2014/main" id="{B07B119B-B1D9-2C49-1D43-4239F8F2FCA0}"/>
              </a:ext>
            </a:extLst>
          </p:cNvPr>
          <p:cNvSpPr>
            <a:spLocks/>
          </p:cNvSpPr>
          <p:nvPr/>
        </p:nvSpPr>
        <p:spPr bwMode="auto">
          <a:xfrm>
            <a:off x="981793" y="3556613"/>
            <a:ext cx="290766" cy="230608"/>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1138">
            <a:extLst>
              <a:ext uri="{FF2B5EF4-FFF2-40B4-BE49-F238E27FC236}">
                <a16:creationId xmlns:a16="http://schemas.microsoft.com/office/drawing/2014/main" id="{5EF4C561-072E-F5A1-ABAB-388B4F941636}"/>
              </a:ext>
            </a:extLst>
          </p:cNvPr>
          <p:cNvSpPr>
            <a:spLocks/>
          </p:cNvSpPr>
          <p:nvPr/>
        </p:nvSpPr>
        <p:spPr bwMode="auto">
          <a:xfrm>
            <a:off x="981793" y="4614905"/>
            <a:ext cx="290766" cy="230608"/>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1138">
            <a:extLst>
              <a:ext uri="{FF2B5EF4-FFF2-40B4-BE49-F238E27FC236}">
                <a16:creationId xmlns:a16="http://schemas.microsoft.com/office/drawing/2014/main" id="{BEEEAF3C-EFF2-5339-2CF4-FBBC898AC951}"/>
              </a:ext>
            </a:extLst>
          </p:cNvPr>
          <p:cNvSpPr>
            <a:spLocks/>
          </p:cNvSpPr>
          <p:nvPr/>
        </p:nvSpPr>
        <p:spPr bwMode="auto">
          <a:xfrm>
            <a:off x="981793" y="5796308"/>
            <a:ext cx="290766" cy="230608"/>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CuadroTexto 74">
            <a:extLst>
              <a:ext uri="{FF2B5EF4-FFF2-40B4-BE49-F238E27FC236}">
                <a16:creationId xmlns:a16="http://schemas.microsoft.com/office/drawing/2014/main" id="{DB828439-2DE1-B9E7-7A11-41E072F50386}"/>
              </a:ext>
            </a:extLst>
          </p:cNvPr>
          <p:cNvSpPr txBox="1"/>
          <p:nvPr/>
        </p:nvSpPr>
        <p:spPr>
          <a:xfrm>
            <a:off x="970714" y="2061692"/>
            <a:ext cx="105156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4D4D4D"/>
                </a:solidFill>
                <a:effectLst/>
                <a:uLnTx/>
                <a:uFillTx/>
                <a:latin typeface="Arial"/>
                <a:ea typeface="+mn-ea"/>
                <a:cs typeface="+mn-cs"/>
              </a:rPr>
              <a:t>(max 30 points – threshold </a:t>
            </a:r>
            <a:r>
              <a:rPr kumimoji="0" lang="en-GB" sz="1400" b="1" i="1" u="none" strike="noStrike" kern="1200" cap="none" spc="0" normalizeH="0" baseline="0" noProof="0" dirty="0">
                <a:ln>
                  <a:noFill/>
                </a:ln>
                <a:solidFill>
                  <a:srgbClr val="E76C53"/>
                </a:solidFill>
                <a:effectLst/>
                <a:uLnTx/>
                <a:uFillTx/>
                <a:latin typeface="Arial"/>
                <a:ea typeface="+mn-ea"/>
                <a:cs typeface="+mn-cs"/>
              </a:rPr>
              <a:t>22 points</a:t>
            </a:r>
            <a:r>
              <a:rPr kumimoji="0" lang="en-GB" sz="1400" b="0" i="1" u="none" strike="noStrike" kern="1200" cap="none" spc="0" normalizeH="0" baseline="0" noProof="0" dirty="0">
                <a:ln>
                  <a:noFill/>
                </a:ln>
                <a:solidFill>
                  <a:srgbClr val="4D4D4D"/>
                </a:solidFill>
                <a:effectLst/>
                <a:uLnTx/>
                <a:uFillTx/>
                <a:latin typeface="Arial"/>
                <a:ea typeface="+mn-ea"/>
                <a:cs typeface="+mn-cs"/>
              </a:rPr>
              <a:t>)</a:t>
            </a:r>
          </a:p>
        </p:txBody>
      </p:sp>
    </p:spTree>
    <p:extLst>
      <p:ext uri="{BB962C8B-B14F-4D97-AF65-F5344CB8AC3E}">
        <p14:creationId xmlns:p14="http://schemas.microsoft.com/office/powerpoint/2010/main" val="4123885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uadroTexto 66">
            <a:extLst>
              <a:ext uri="{FF2B5EF4-FFF2-40B4-BE49-F238E27FC236}">
                <a16:creationId xmlns:a16="http://schemas.microsoft.com/office/drawing/2014/main" id="{B42AA551-6597-B1C8-D1B7-807446335DF7}"/>
              </a:ext>
            </a:extLst>
          </p:cNvPr>
          <p:cNvSpPr txBox="1"/>
          <p:nvPr/>
        </p:nvSpPr>
        <p:spPr>
          <a:xfrm>
            <a:off x="1319943" y="3195457"/>
            <a:ext cx="101663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1E858B"/>
                </a:solidFill>
                <a:effectLst/>
                <a:uLnTx/>
                <a:uFillTx/>
                <a:latin typeface="Arial"/>
                <a:ea typeface="+mn-ea"/>
                <a:cs typeface="+mn-cs"/>
              </a:rPr>
              <a:t>Quality assurance, monitoring and evaluation strategy</a:t>
            </a:r>
            <a:r>
              <a:rPr kumimoji="0" lang="en-GB" sz="1600" b="0" i="0" u="none" strike="noStrike" kern="1200" cap="none" spc="0" normalizeH="0" baseline="0" noProof="0" dirty="0">
                <a:ln>
                  <a:noFill/>
                </a:ln>
                <a:solidFill>
                  <a:srgbClr val="4D4D4D"/>
                </a:solidFill>
                <a:effectLst/>
                <a:uLnTx/>
                <a:uFillTx/>
                <a:latin typeface="Arial"/>
                <a:ea typeface="+mn-ea"/>
                <a:cs typeface="+mn-cs"/>
              </a:rPr>
              <a:t>: e.g. the internal and external QA measures; extent to which the jointly designed and fully integrated curriculum adheres to the Standards for Quality Assurance of Joint Programmes in the EHEA; joint degree/the degrees to be delivered</a:t>
            </a:r>
          </a:p>
        </p:txBody>
      </p:sp>
      <p:sp>
        <p:nvSpPr>
          <p:cNvPr id="7" name="Rectángulo 6">
            <a:extLst>
              <a:ext uri="{FF2B5EF4-FFF2-40B4-BE49-F238E27FC236}">
                <a16:creationId xmlns:a16="http://schemas.microsoft.com/office/drawing/2014/main" id="{54AFFC4C-8DA4-67BD-71AF-E3B50763441D}"/>
              </a:ext>
            </a:extLst>
          </p:cNvPr>
          <p:cNvSpPr/>
          <p:nvPr/>
        </p:nvSpPr>
        <p:spPr>
          <a:xfrm>
            <a:off x="9827394" y="5903917"/>
            <a:ext cx="2204185" cy="738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itle 2"/>
          <p:cNvSpPr>
            <a:spLocks noGrp="1"/>
          </p:cNvSpPr>
          <p:nvPr>
            <p:ph type="title"/>
          </p:nvPr>
        </p:nvSpPr>
        <p:spPr/>
        <p:txBody>
          <a:bodyPr/>
          <a:lstStyle/>
          <a:p>
            <a:r>
              <a:rPr lang="en-GB" dirty="0"/>
              <a:t>EMJM Award Criteria (2)</a:t>
            </a:r>
          </a:p>
        </p:txBody>
      </p:sp>
      <p:sp>
        <p:nvSpPr>
          <p:cNvPr id="34" name="Freeform 981">
            <a:extLst>
              <a:ext uri="{FF2B5EF4-FFF2-40B4-BE49-F238E27FC236}">
                <a16:creationId xmlns:a16="http://schemas.microsoft.com/office/drawing/2014/main" id="{CA8101D2-CEE1-5EA0-A788-3A8F6828D55C}"/>
              </a:ext>
            </a:extLst>
          </p:cNvPr>
          <p:cNvSpPr>
            <a:spLocks/>
          </p:cNvSpPr>
          <p:nvPr/>
        </p:nvSpPr>
        <p:spPr bwMode="auto">
          <a:xfrm>
            <a:off x="9435114" y="3754574"/>
            <a:ext cx="6698" cy="13393"/>
          </a:xfrm>
          <a:custGeom>
            <a:avLst/>
            <a:gdLst>
              <a:gd name="T0" fmla="*/ 0 w 3"/>
              <a:gd name="T1" fmla="*/ 4 h 4"/>
              <a:gd name="T2" fmla="*/ 3 w 3"/>
              <a:gd name="T3" fmla="*/ 0 h 4"/>
              <a:gd name="T4" fmla="*/ 3 w 3"/>
              <a:gd name="T5" fmla="*/ 0 h 4"/>
              <a:gd name="T6" fmla="*/ 0 w 3"/>
              <a:gd name="T7" fmla="*/ 4 h 4"/>
            </a:gdLst>
            <a:ahLst/>
            <a:cxnLst>
              <a:cxn ang="0">
                <a:pos x="T0" y="T1"/>
              </a:cxn>
              <a:cxn ang="0">
                <a:pos x="T2" y="T3"/>
              </a:cxn>
              <a:cxn ang="0">
                <a:pos x="T4" y="T5"/>
              </a:cxn>
              <a:cxn ang="0">
                <a:pos x="T6" y="T7"/>
              </a:cxn>
            </a:cxnLst>
            <a:rect l="0" t="0" r="r" b="b"/>
            <a:pathLst>
              <a:path w="3" h="4">
                <a:moveTo>
                  <a:pt x="0" y="4"/>
                </a:moveTo>
                <a:cubicBezTo>
                  <a:pt x="1" y="3"/>
                  <a:pt x="2" y="2"/>
                  <a:pt x="3" y="0"/>
                </a:cubicBezTo>
                <a:cubicBezTo>
                  <a:pt x="3" y="0"/>
                  <a:pt x="3" y="0"/>
                  <a:pt x="3" y="0"/>
                </a:cubicBezTo>
                <a:cubicBezTo>
                  <a:pt x="2" y="1"/>
                  <a:pt x="1" y="3"/>
                  <a:pt x="0" y="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CuadroTexto 67">
            <a:extLst>
              <a:ext uri="{FF2B5EF4-FFF2-40B4-BE49-F238E27FC236}">
                <a16:creationId xmlns:a16="http://schemas.microsoft.com/office/drawing/2014/main" id="{860F5668-E13A-25C9-5A9A-61D198DA58B1}"/>
              </a:ext>
            </a:extLst>
          </p:cNvPr>
          <p:cNvSpPr txBox="1"/>
          <p:nvPr/>
        </p:nvSpPr>
        <p:spPr>
          <a:xfrm>
            <a:off x="1319943" y="4315613"/>
            <a:ext cx="1016637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1E858B"/>
                </a:solidFill>
                <a:effectLst/>
                <a:uLnTx/>
                <a:uFillTx/>
                <a:latin typeface="Arial"/>
                <a:ea typeface="+mn-ea"/>
                <a:cs typeface="+mn-cs"/>
              </a:rPr>
              <a:t>Project teams, staff and experts</a:t>
            </a:r>
            <a:r>
              <a:rPr kumimoji="0" lang="en-GB" sz="1600" b="0" i="0" u="none" strike="noStrike" kern="1200" cap="none" spc="0" normalizeH="0" baseline="0" noProof="0" dirty="0">
                <a:ln>
                  <a:noFill/>
                </a:ln>
                <a:solidFill>
                  <a:srgbClr val="4D4D4D"/>
                </a:solidFill>
                <a:effectLst/>
                <a:uLnTx/>
                <a:uFillTx/>
                <a:latin typeface="Arial"/>
                <a:ea typeface="+mn-ea"/>
                <a:cs typeface="+mn-cs"/>
              </a:rPr>
              <a:t>: e.g. how they will work together to implement the project</a:t>
            </a:r>
            <a:endParaRPr kumimoji="0" lang="en-GB" sz="1600" b="1" i="0" u="none" strike="noStrike" kern="1200" cap="none" spc="0" normalizeH="0" baseline="0" noProof="0" dirty="0">
              <a:ln>
                <a:noFill/>
              </a:ln>
              <a:solidFill>
                <a:srgbClr val="4D4D4D"/>
              </a:solidFill>
              <a:effectLst/>
              <a:uLnTx/>
              <a:uFillTx/>
              <a:latin typeface="Arial"/>
              <a:ea typeface="+mn-ea"/>
              <a:cs typeface="+mn-cs"/>
            </a:endParaRPr>
          </a:p>
        </p:txBody>
      </p:sp>
      <p:sp>
        <p:nvSpPr>
          <p:cNvPr id="76" name="CuadroTexto 75">
            <a:extLst>
              <a:ext uri="{FF2B5EF4-FFF2-40B4-BE49-F238E27FC236}">
                <a16:creationId xmlns:a16="http://schemas.microsoft.com/office/drawing/2014/main" id="{9E32341C-85D0-FA3B-59D6-4D158C3D8BE3}"/>
              </a:ext>
            </a:extLst>
          </p:cNvPr>
          <p:cNvSpPr txBox="1"/>
          <p:nvPr/>
        </p:nvSpPr>
        <p:spPr>
          <a:xfrm>
            <a:off x="970714" y="2050178"/>
            <a:ext cx="1051560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4D4D4D"/>
                </a:solidFill>
                <a:effectLst/>
                <a:uLnTx/>
                <a:uFillTx/>
                <a:latin typeface="Arial"/>
                <a:ea typeface="+mn-ea"/>
                <a:cs typeface="+mn-cs"/>
              </a:rPr>
              <a:t>(max 30 points – threshold </a:t>
            </a:r>
            <a:r>
              <a:rPr kumimoji="0" lang="en-GB" sz="1400" b="1" i="1" u="none" strike="noStrike" kern="1200" cap="none" spc="0" normalizeH="0" baseline="0" noProof="0" dirty="0">
                <a:ln>
                  <a:noFill/>
                </a:ln>
                <a:solidFill>
                  <a:srgbClr val="E76C53"/>
                </a:solidFill>
                <a:effectLst/>
                <a:uLnTx/>
                <a:uFillTx/>
                <a:latin typeface="Arial"/>
                <a:ea typeface="+mn-ea"/>
                <a:cs typeface="+mn-cs"/>
              </a:rPr>
              <a:t>15 points</a:t>
            </a:r>
            <a:r>
              <a:rPr kumimoji="0" lang="en-GB" sz="1400" b="0" i="1" u="none" strike="noStrike" kern="1200" cap="none" spc="0" normalizeH="0" baseline="0" noProof="0" dirty="0">
                <a:ln>
                  <a:noFill/>
                </a:ln>
                <a:solidFill>
                  <a:srgbClr val="4D4D4D"/>
                </a:solidFill>
                <a:effectLst/>
                <a:uLnTx/>
                <a:uFillTx/>
                <a:latin typeface="Arial"/>
                <a:ea typeface="+mn-ea"/>
                <a:cs typeface="+mn-cs"/>
              </a:rPr>
              <a:t>)</a:t>
            </a:r>
          </a:p>
        </p:txBody>
      </p:sp>
      <p:sp>
        <p:nvSpPr>
          <p:cNvPr id="2" name="CuadroTexto 1">
            <a:extLst>
              <a:ext uri="{FF2B5EF4-FFF2-40B4-BE49-F238E27FC236}">
                <a16:creationId xmlns:a16="http://schemas.microsoft.com/office/drawing/2014/main" id="{D2E760FA-EEBA-4205-B332-257FDDCB502A}"/>
              </a:ext>
            </a:extLst>
          </p:cNvPr>
          <p:cNvSpPr txBox="1"/>
          <p:nvPr/>
        </p:nvSpPr>
        <p:spPr>
          <a:xfrm>
            <a:off x="1319943" y="4943326"/>
            <a:ext cx="1016637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1E858B"/>
                </a:solidFill>
                <a:effectLst/>
                <a:uLnTx/>
                <a:uFillTx/>
                <a:latin typeface="Arial"/>
                <a:ea typeface="+mn-ea"/>
                <a:cs typeface="+mn-cs"/>
              </a:rPr>
              <a:t>Cost effectiveness and financial management</a:t>
            </a:r>
            <a:r>
              <a:rPr kumimoji="0" lang="en-GB" sz="1600" b="0" i="0" u="none" strike="noStrike" kern="1200" cap="none" spc="0" normalizeH="0" baseline="0" noProof="0" dirty="0">
                <a:ln>
                  <a:noFill/>
                </a:ln>
                <a:solidFill>
                  <a:srgbClr val="4D4D4D"/>
                </a:solidFill>
                <a:effectLst/>
                <a:uLnTx/>
                <a:uFillTx/>
                <a:latin typeface="Arial"/>
                <a:ea typeface="+mn-ea"/>
                <a:cs typeface="+mn-cs"/>
              </a:rPr>
              <a:t>: e.g. management of EU funding, mobilisation of complementary funding, and budget plan</a:t>
            </a:r>
            <a:endParaRPr kumimoji="0" lang="en-GB" sz="1600" b="1" i="0" u="none" strike="noStrike" kern="1200" cap="none" spc="0" normalizeH="0" baseline="0" noProof="0" dirty="0">
              <a:ln>
                <a:noFill/>
              </a:ln>
              <a:solidFill>
                <a:srgbClr val="4D4D4D"/>
              </a:solidFill>
              <a:effectLst/>
              <a:uLnTx/>
              <a:uFillTx/>
              <a:latin typeface="Arial"/>
              <a:ea typeface="+mn-ea"/>
              <a:cs typeface="+mn-cs"/>
            </a:endParaRPr>
          </a:p>
        </p:txBody>
      </p:sp>
      <p:sp>
        <p:nvSpPr>
          <p:cNvPr id="6" name="CuadroTexto 5">
            <a:extLst>
              <a:ext uri="{FF2B5EF4-FFF2-40B4-BE49-F238E27FC236}">
                <a16:creationId xmlns:a16="http://schemas.microsoft.com/office/drawing/2014/main" id="{92A823BB-997D-888A-148B-A6C5553315F8}"/>
              </a:ext>
            </a:extLst>
          </p:cNvPr>
          <p:cNvSpPr txBox="1"/>
          <p:nvPr/>
        </p:nvSpPr>
        <p:spPr>
          <a:xfrm>
            <a:off x="1319943" y="5817260"/>
            <a:ext cx="1016637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1E858B"/>
                </a:solidFill>
                <a:effectLst/>
                <a:uLnTx/>
                <a:uFillTx/>
                <a:latin typeface="Arial"/>
                <a:ea typeface="+mn-ea"/>
                <a:cs typeface="+mn-cs"/>
              </a:rPr>
              <a:t>Risk management</a:t>
            </a:r>
            <a:r>
              <a:rPr kumimoji="0" lang="en-GB" sz="1600" b="0" i="0" u="none" strike="noStrike" kern="1200" cap="none" spc="0" normalizeH="0" baseline="0" noProof="0" dirty="0">
                <a:ln>
                  <a:noFill/>
                </a:ln>
                <a:solidFill>
                  <a:srgbClr val="4D4D4D"/>
                </a:solidFill>
                <a:effectLst/>
                <a:uLnTx/>
                <a:uFillTx/>
                <a:latin typeface="Arial"/>
                <a:ea typeface="+mn-ea"/>
                <a:cs typeface="+mn-cs"/>
              </a:rPr>
              <a:t>: e.g. identification of risks in the project implementation, and planning of adequate mitigating measures</a:t>
            </a:r>
            <a:endParaRPr kumimoji="0" lang="en-GB" sz="1600" b="1" i="0" u="none" strike="noStrike" kern="1200" cap="none" spc="0" normalizeH="0" baseline="0" noProof="0" dirty="0">
              <a:ln>
                <a:noFill/>
              </a:ln>
              <a:solidFill>
                <a:srgbClr val="4D4D4D"/>
              </a:solidFill>
              <a:effectLst/>
              <a:uLnTx/>
              <a:uFillTx/>
              <a:latin typeface="Arial"/>
              <a:ea typeface="+mn-ea"/>
              <a:cs typeface="+mn-cs"/>
            </a:endParaRPr>
          </a:p>
        </p:txBody>
      </p:sp>
      <p:sp>
        <p:nvSpPr>
          <p:cNvPr id="26" name="Rectangle 3">
            <a:extLst>
              <a:ext uri="{FF2B5EF4-FFF2-40B4-BE49-F238E27FC236}">
                <a16:creationId xmlns:a16="http://schemas.microsoft.com/office/drawing/2014/main" id="{17F19251-2B40-2E58-C46C-9C07E1B8DCF0}"/>
              </a:ext>
            </a:extLst>
          </p:cNvPr>
          <p:cNvSpPr/>
          <p:nvPr/>
        </p:nvSpPr>
        <p:spPr>
          <a:xfrm>
            <a:off x="970722" y="1560823"/>
            <a:ext cx="10515600" cy="3989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 name="Rectangle 4">
            <a:extLst>
              <a:ext uri="{FF2B5EF4-FFF2-40B4-BE49-F238E27FC236}">
                <a16:creationId xmlns:a16="http://schemas.microsoft.com/office/drawing/2014/main" id="{9E55285F-3275-6071-AFA7-5D8E6743F37C}"/>
              </a:ext>
            </a:extLst>
          </p:cNvPr>
          <p:cNvSpPr/>
          <p:nvPr/>
        </p:nvSpPr>
        <p:spPr>
          <a:xfrm>
            <a:off x="970715" y="1584668"/>
            <a:ext cx="105156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FFFFFF"/>
                </a:solidFill>
                <a:effectLst/>
                <a:uLnTx/>
                <a:uFillTx/>
                <a:latin typeface="Arial"/>
                <a:ea typeface="+mn-ea"/>
                <a:cs typeface="+mn-cs"/>
              </a:rPr>
              <a:t>QUALITY OF THE PROJECT DESIGN &amp; IMPLEMENTATION</a:t>
            </a:r>
            <a:endParaRPr kumimoji="0" lang="en-GB" sz="1800" b="1"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p:txBody>
      </p:sp>
      <p:sp>
        <p:nvSpPr>
          <p:cNvPr id="32" name="CuadroTexto 31">
            <a:extLst>
              <a:ext uri="{FF2B5EF4-FFF2-40B4-BE49-F238E27FC236}">
                <a16:creationId xmlns:a16="http://schemas.microsoft.com/office/drawing/2014/main" id="{183C63F7-E4B5-03C4-28F6-1FD715CB9C39}"/>
              </a:ext>
            </a:extLst>
          </p:cNvPr>
          <p:cNvSpPr txBox="1"/>
          <p:nvPr/>
        </p:nvSpPr>
        <p:spPr>
          <a:xfrm>
            <a:off x="1319943" y="2567744"/>
            <a:ext cx="1016637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1E858B"/>
                </a:solidFill>
                <a:effectLst/>
                <a:uLnTx/>
                <a:uFillTx/>
                <a:latin typeface="Arial"/>
                <a:ea typeface="+mn-ea"/>
                <a:cs typeface="+mn-cs"/>
              </a:rPr>
              <a:t>Concept and methodology</a:t>
            </a:r>
            <a:r>
              <a:rPr kumimoji="0" lang="en-GB" sz="1600" b="0" i="0" u="none" strike="noStrike" kern="1200" cap="none" spc="0" normalizeH="0" baseline="0" noProof="0" dirty="0">
                <a:ln>
                  <a:noFill/>
                </a:ln>
                <a:solidFill>
                  <a:srgbClr val="4D4D4D"/>
                </a:solidFill>
                <a:effectLst/>
                <a:uLnTx/>
                <a:uFillTx/>
                <a:latin typeface="Arial"/>
                <a:ea typeface="+mn-ea"/>
                <a:cs typeface="+mn-cs"/>
              </a:rPr>
              <a:t>:</a:t>
            </a:r>
            <a:r>
              <a:rPr kumimoji="0" lang="en-GB" sz="1600" b="1" i="0" u="none" strike="noStrike" kern="1200" cap="none" spc="0" normalizeH="0" baseline="0" noProof="0" dirty="0">
                <a:ln>
                  <a:noFill/>
                </a:ln>
                <a:solidFill>
                  <a:srgbClr val="4D4D4D"/>
                </a:solidFill>
                <a:effectLst/>
                <a:uLnTx/>
                <a:uFillTx/>
                <a:latin typeface="Arial"/>
                <a:ea typeface="+mn-ea"/>
                <a:cs typeface="+mn-cs"/>
              </a:rPr>
              <a:t> </a:t>
            </a:r>
            <a:r>
              <a:rPr kumimoji="0" lang="en-GB" sz="1600" b="0" i="0" u="none" strike="noStrike" kern="1200" cap="none" spc="0" normalizeH="0" baseline="0" noProof="0" dirty="0">
                <a:ln>
                  <a:noFill/>
                </a:ln>
                <a:solidFill>
                  <a:srgbClr val="4D4D4D"/>
                </a:solidFill>
                <a:effectLst/>
                <a:uLnTx/>
                <a:uFillTx/>
                <a:latin typeface="Arial"/>
                <a:ea typeface="+mn-ea"/>
                <a:cs typeface="+mn-cs"/>
              </a:rPr>
              <a:t>e.g. jointness/integration of the EMJM</a:t>
            </a:r>
          </a:p>
        </p:txBody>
      </p:sp>
      <p:cxnSp>
        <p:nvCxnSpPr>
          <p:cNvPr id="37" name="Conector recto 36">
            <a:extLst>
              <a:ext uri="{FF2B5EF4-FFF2-40B4-BE49-F238E27FC236}">
                <a16:creationId xmlns:a16="http://schemas.microsoft.com/office/drawing/2014/main" id="{DC8711AD-A331-9CE3-574E-33B04A518DD4}"/>
              </a:ext>
            </a:extLst>
          </p:cNvPr>
          <p:cNvCxnSpPr>
            <a:cxnSpLocks/>
          </p:cNvCxnSpPr>
          <p:nvPr/>
        </p:nvCxnSpPr>
        <p:spPr>
          <a:xfrm flipH="1">
            <a:off x="1122791" y="2593659"/>
            <a:ext cx="12336" cy="3659988"/>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0" name="Rectángulo 39">
            <a:extLst>
              <a:ext uri="{FF2B5EF4-FFF2-40B4-BE49-F238E27FC236}">
                <a16:creationId xmlns:a16="http://schemas.microsoft.com/office/drawing/2014/main" id="{32D07FEF-E163-A3E0-689B-F3A9C282A12B}"/>
              </a:ext>
            </a:extLst>
          </p:cNvPr>
          <p:cNvSpPr/>
          <p:nvPr/>
        </p:nvSpPr>
        <p:spPr>
          <a:xfrm>
            <a:off x="984959" y="3466955"/>
            <a:ext cx="288000" cy="28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ángulo 43">
            <a:extLst>
              <a:ext uri="{FF2B5EF4-FFF2-40B4-BE49-F238E27FC236}">
                <a16:creationId xmlns:a16="http://schemas.microsoft.com/office/drawing/2014/main" id="{EAF8A9B5-13E9-6AF0-7CA8-8EFE551AA835}"/>
              </a:ext>
            </a:extLst>
          </p:cNvPr>
          <p:cNvSpPr/>
          <p:nvPr/>
        </p:nvSpPr>
        <p:spPr>
          <a:xfrm>
            <a:off x="984959" y="4340890"/>
            <a:ext cx="288000" cy="28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Rectángulo 44">
            <a:extLst>
              <a:ext uri="{FF2B5EF4-FFF2-40B4-BE49-F238E27FC236}">
                <a16:creationId xmlns:a16="http://schemas.microsoft.com/office/drawing/2014/main" id="{BB97706A-E605-A892-DF18-FF362AED0313}"/>
              </a:ext>
            </a:extLst>
          </p:cNvPr>
          <p:cNvSpPr/>
          <p:nvPr/>
        </p:nvSpPr>
        <p:spPr>
          <a:xfrm>
            <a:off x="984959" y="5965647"/>
            <a:ext cx="288000" cy="28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Freeform 1138">
            <a:extLst>
              <a:ext uri="{FF2B5EF4-FFF2-40B4-BE49-F238E27FC236}">
                <a16:creationId xmlns:a16="http://schemas.microsoft.com/office/drawing/2014/main" id="{36596248-2C51-6C3D-43BB-B13C5043ED13}"/>
              </a:ext>
            </a:extLst>
          </p:cNvPr>
          <p:cNvSpPr>
            <a:spLocks/>
          </p:cNvSpPr>
          <p:nvPr/>
        </p:nvSpPr>
        <p:spPr bwMode="auto">
          <a:xfrm>
            <a:off x="983576" y="3495651"/>
            <a:ext cx="290766" cy="230608"/>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1138">
            <a:extLst>
              <a:ext uri="{FF2B5EF4-FFF2-40B4-BE49-F238E27FC236}">
                <a16:creationId xmlns:a16="http://schemas.microsoft.com/office/drawing/2014/main" id="{E03CDAD3-EE3E-E2E7-9EA8-BEF1013EB06A}"/>
              </a:ext>
            </a:extLst>
          </p:cNvPr>
          <p:cNvSpPr>
            <a:spLocks/>
          </p:cNvSpPr>
          <p:nvPr/>
        </p:nvSpPr>
        <p:spPr bwMode="auto">
          <a:xfrm>
            <a:off x="983576" y="4369586"/>
            <a:ext cx="290766" cy="230608"/>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1138">
            <a:extLst>
              <a:ext uri="{FF2B5EF4-FFF2-40B4-BE49-F238E27FC236}">
                <a16:creationId xmlns:a16="http://schemas.microsoft.com/office/drawing/2014/main" id="{23903358-DE73-A032-0752-239EA68278B1}"/>
              </a:ext>
            </a:extLst>
          </p:cNvPr>
          <p:cNvSpPr>
            <a:spLocks/>
          </p:cNvSpPr>
          <p:nvPr/>
        </p:nvSpPr>
        <p:spPr bwMode="auto">
          <a:xfrm>
            <a:off x="983576" y="5994343"/>
            <a:ext cx="290766" cy="230608"/>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Rectángulo 49">
            <a:extLst>
              <a:ext uri="{FF2B5EF4-FFF2-40B4-BE49-F238E27FC236}">
                <a16:creationId xmlns:a16="http://schemas.microsoft.com/office/drawing/2014/main" id="{C926297D-182C-F681-7CEE-8711F35865A9}"/>
              </a:ext>
            </a:extLst>
          </p:cNvPr>
          <p:cNvSpPr/>
          <p:nvPr/>
        </p:nvSpPr>
        <p:spPr>
          <a:xfrm>
            <a:off x="984959" y="2593021"/>
            <a:ext cx="288000" cy="28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Freeform 1138">
            <a:extLst>
              <a:ext uri="{FF2B5EF4-FFF2-40B4-BE49-F238E27FC236}">
                <a16:creationId xmlns:a16="http://schemas.microsoft.com/office/drawing/2014/main" id="{AA694B56-F2CD-E611-970F-B7A934A34D66}"/>
              </a:ext>
            </a:extLst>
          </p:cNvPr>
          <p:cNvSpPr>
            <a:spLocks/>
          </p:cNvSpPr>
          <p:nvPr/>
        </p:nvSpPr>
        <p:spPr bwMode="auto">
          <a:xfrm>
            <a:off x="983576" y="2621717"/>
            <a:ext cx="290766" cy="230608"/>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Rectángulo 51">
            <a:extLst>
              <a:ext uri="{FF2B5EF4-FFF2-40B4-BE49-F238E27FC236}">
                <a16:creationId xmlns:a16="http://schemas.microsoft.com/office/drawing/2014/main" id="{49E7CFA1-F14C-CD7C-92FA-23CCD0AB521C}"/>
              </a:ext>
            </a:extLst>
          </p:cNvPr>
          <p:cNvSpPr/>
          <p:nvPr/>
        </p:nvSpPr>
        <p:spPr>
          <a:xfrm>
            <a:off x="984959" y="5091713"/>
            <a:ext cx="288000" cy="28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Freeform 1138">
            <a:extLst>
              <a:ext uri="{FF2B5EF4-FFF2-40B4-BE49-F238E27FC236}">
                <a16:creationId xmlns:a16="http://schemas.microsoft.com/office/drawing/2014/main" id="{6008F4DF-9910-0730-4F2B-C4744BC907CA}"/>
              </a:ext>
            </a:extLst>
          </p:cNvPr>
          <p:cNvSpPr>
            <a:spLocks/>
          </p:cNvSpPr>
          <p:nvPr/>
        </p:nvSpPr>
        <p:spPr bwMode="auto">
          <a:xfrm>
            <a:off x="983576" y="5120409"/>
            <a:ext cx="290766" cy="230608"/>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007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ector recto 24">
            <a:extLst>
              <a:ext uri="{FF2B5EF4-FFF2-40B4-BE49-F238E27FC236}">
                <a16:creationId xmlns:a16="http://schemas.microsoft.com/office/drawing/2014/main" id="{7E4C11E7-D8CB-C6E3-A65F-7867587F3C9F}"/>
              </a:ext>
            </a:extLst>
          </p:cNvPr>
          <p:cNvCxnSpPr>
            <a:cxnSpLocks/>
          </p:cNvCxnSpPr>
          <p:nvPr/>
        </p:nvCxnSpPr>
        <p:spPr>
          <a:xfrm>
            <a:off x="1116097" y="2839242"/>
            <a:ext cx="0" cy="119412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2C544A8D-31BB-5F60-AB84-BA88E778DF0E}"/>
              </a:ext>
            </a:extLst>
          </p:cNvPr>
          <p:cNvSpPr txBox="1"/>
          <p:nvPr/>
        </p:nvSpPr>
        <p:spPr>
          <a:xfrm>
            <a:off x="970714" y="2050178"/>
            <a:ext cx="1051560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4D4D4D"/>
                </a:solidFill>
                <a:effectLst/>
                <a:uLnTx/>
                <a:uFillTx/>
                <a:latin typeface="Arial"/>
                <a:ea typeface="+mn-ea"/>
                <a:cs typeface="+mn-cs"/>
              </a:rPr>
              <a:t>(max 20 points – threshold </a:t>
            </a:r>
            <a:r>
              <a:rPr kumimoji="0" lang="en-GB" sz="1400" b="1" i="1" u="none" strike="noStrike" kern="1200" cap="none" spc="0" normalizeH="0" baseline="0" noProof="0" dirty="0">
                <a:ln>
                  <a:noFill/>
                </a:ln>
                <a:solidFill>
                  <a:srgbClr val="E76C53"/>
                </a:solidFill>
                <a:effectLst/>
                <a:uLnTx/>
                <a:uFillTx/>
                <a:latin typeface="Arial"/>
                <a:ea typeface="+mn-ea"/>
                <a:cs typeface="+mn-cs"/>
              </a:rPr>
              <a:t>10 points</a:t>
            </a:r>
            <a:r>
              <a:rPr kumimoji="0" lang="en-GB" sz="1400" b="0" i="1" u="none" strike="noStrike" kern="1200" cap="none" spc="0" normalizeH="0" baseline="0" noProof="0" dirty="0">
                <a:ln>
                  <a:noFill/>
                </a:ln>
                <a:solidFill>
                  <a:srgbClr val="4D4D4D"/>
                </a:solidFill>
                <a:effectLst/>
                <a:uLnTx/>
                <a:uFillTx/>
                <a:latin typeface="Arial"/>
                <a:ea typeface="+mn-ea"/>
                <a:cs typeface="+mn-cs"/>
              </a:rPr>
              <a:t>)</a:t>
            </a:r>
          </a:p>
        </p:txBody>
      </p:sp>
      <p:sp>
        <p:nvSpPr>
          <p:cNvPr id="3" name="Title 2"/>
          <p:cNvSpPr>
            <a:spLocks noGrp="1"/>
          </p:cNvSpPr>
          <p:nvPr>
            <p:ph type="title"/>
          </p:nvPr>
        </p:nvSpPr>
        <p:spPr/>
        <p:txBody>
          <a:bodyPr/>
          <a:lstStyle/>
          <a:p>
            <a:r>
              <a:rPr lang="en-GB" dirty="0"/>
              <a:t>EMJM Award Criteria (3)</a:t>
            </a:r>
          </a:p>
        </p:txBody>
      </p:sp>
      <p:sp>
        <p:nvSpPr>
          <p:cNvPr id="7" name="Rectangle 3">
            <a:extLst>
              <a:ext uri="{FF2B5EF4-FFF2-40B4-BE49-F238E27FC236}">
                <a16:creationId xmlns:a16="http://schemas.microsoft.com/office/drawing/2014/main" id="{A25F93C3-AD42-69AE-718E-44CE7CADAB6F}"/>
              </a:ext>
            </a:extLst>
          </p:cNvPr>
          <p:cNvSpPr/>
          <p:nvPr/>
        </p:nvSpPr>
        <p:spPr>
          <a:xfrm>
            <a:off x="970722" y="1560823"/>
            <a:ext cx="10515600" cy="39894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4"/>
          <p:cNvSpPr/>
          <p:nvPr/>
        </p:nvSpPr>
        <p:spPr>
          <a:xfrm>
            <a:off x="970714" y="1570993"/>
            <a:ext cx="105156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FFFFFF"/>
                </a:solidFill>
                <a:effectLst/>
                <a:uLnTx/>
                <a:uFillTx/>
                <a:latin typeface="Arial"/>
                <a:ea typeface="+mn-ea"/>
                <a:cs typeface="+mn-cs"/>
              </a:rPr>
              <a:t>QUALITY OF THE PARTNERSHIP &amp; COOPERATION ARRANGEMENT</a:t>
            </a:r>
            <a:endParaRPr kumimoji="0" lang="en-GB" sz="1800" b="1"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p:txBody>
      </p:sp>
      <p:sp>
        <p:nvSpPr>
          <p:cNvPr id="10" name="CuadroTexto 9">
            <a:extLst>
              <a:ext uri="{FF2B5EF4-FFF2-40B4-BE49-F238E27FC236}">
                <a16:creationId xmlns:a16="http://schemas.microsoft.com/office/drawing/2014/main" id="{7965B6E9-9AC4-5457-AE89-2E9B12AE4093}"/>
              </a:ext>
            </a:extLst>
          </p:cNvPr>
          <p:cNvSpPr txBox="1"/>
          <p:nvPr/>
        </p:nvSpPr>
        <p:spPr>
          <a:xfrm>
            <a:off x="1319943" y="3596977"/>
            <a:ext cx="1016637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75000"/>
                  </a:srgbClr>
                </a:solidFill>
                <a:effectLst/>
                <a:uLnTx/>
                <a:uFillTx/>
                <a:latin typeface="Arial"/>
                <a:ea typeface="+mn-ea"/>
                <a:cs typeface="+mn-cs"/>
              </a:rPr>
              <a:t>Consortium management and decision-making</a:t>
            </a:r>
            <a:r>
              <a:rPr kumimoji="0" lang="en-GB" sz="1600" b="0" i="0" u="none" strike="noStrike" kern="1200" cap="none" spc="0" normalizeH="0" baseline="0" noProof="0" dirty="0">
                <a:ln>
                  <a:noFill/>
                </a:ln>
                <a:solidFill>
                  <a:srgbClr val="4D4D4D"/>
                </a:solidFill>
                <a:effectLst/>
                <a:uLnTx/>
                <a:uFillTx/>
                <a:latin typeface="Arial"/>
                <a:ea typeface="+mn-ea"/>
                <a:cs typeface="+mn-cs"/>
              </a:rPr>
              <a:t>: e.g. cooperation arrangements, governing bodies and management tools, institutional commitment of the partners</a:t>
            </a:r>
          </a:p>
        </p:txBody>
      </p:sp>
      <p:sp>
        <p:nvSpPr>
          <p:cNvPr id="13" name="Freeform 981">
            <a:extLst>
              <a:ext uri="{FF2B5EF4-FFF2-40B4-BE49-F238E27FC236}">
                <a16:creationId xmlns:a16="http://schemas.microsoft.com/office/drawing/2014/main" id="{F55C37C7-1851-C596-89A7-84145C135209}"/>
              </a:ext>
            </a:extLst>
          </p:cNvPr>
          <p:cNvSpPr>
            <a:spLocks/>
          </p:cNvSpPr>
          <p:nvPr/>
        </p:nvSpPr>
        <p:spPr bwMode="auto">
          <a:xfrm>
            <a:off x="9435114" y="3754574"/>
            <a:ext cx="6698" cy="13393"/>
          </a:xfrm>
          <a:custGeom>
            <a:avLst/>
            <a:gdLst>
              <a:gd name="T0" fmla="*/ 0 w 3"/>
              <a:gd name="T1" fmla="*/ 4 h 4"/>
              <a:gd name="T2" fmla="*/ 3 w 3"/>
              <a:gd name="T3" fmla="*/ 0 h 4"/>
              <a:gd name="T4" fmla="*/ 3 w 3"/>
              <a:gd name="T5" fmla="*/ 0 h 4"/>
              <a:gd name="T6" fmla="*/ 0 w 3"/>
              <a:gd name="T7" fmla="*/ 4 h 4"/>
            </a:gdLst>
            <a:ahLst/>
            <a:cxnLst>
              <a:cxn ang="0">
                <a:pos x="T0" y="T1"/>
              </a:cxn>
              <a:cxn ang="0">
                <a:pos x="T2" y="T3"/>
              </a:cxn>
              <a:cxn ang="0">
                <a:pos x="T4" y="T5"/>
              </a:cxn>
              <a:cxn ang="0">
                <a:pos x="T6" y="T7"/>
              </a:cxn>
            </a:cxnLst>
            <a:rect l="0" t="0" r="r" b="b"/>
            <a:pathLst>
              <a:path w="3" h="4">
                <a:moveTo>
                  <a:pt x="0" y="4"/>
                </a:moveTo>
                <a:cubicBezTo>
                  <a:pt x="1" y="3"/>
                  <a:pt x="2" y="2"/>
                  <a:pt x="3" y="0"/>
                </a:cubicBezTo>
                <a:cubicBezTo>
                  <a:pt x="3" y="0"/>
                  <a:pt x="3" y="0"/>
                  <a:pt x="3" y="0"/>
                </a:cubicBezTo>
                <a:cubicBezTo>
                  <a:pt x="2" y="1"/>
                  <a:pt x="1" y="3"/>
                  <a:pt x="0" y="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6E8228D2-78D6-DFB6-E65F-0011F89806B8}"/>
              </a:ext>
            </a:extLst>
          </p:cNvPr>
          <p:cNvSpPr txBox="1"/>
          <p:nvPr/>
        </p:nvSpPr>
        <p:spPr>
          <a:xfrm>
            <a:off x="1319943" y="2567744"/>
            <a:ext cx="101663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75000"/>
                  </a:srgbClr>
                </a:solidFill>
                <a:effectLst/>
                <a:uLnTx/>
                <a:uFillTx/>
                <a:latin typeface="Arial"/>
                <a:ea typeface="+mn-ea"/>
                <a:cs typeface="+mn-cs"/>
              </a:rPr>
              <a:t>Consortium set-up</a:t>
            </a:r>
            <a:r>
              <a:rPr kumimoji="0" lang="en-GB" sz="1600" b="0" i="0" u="none" strike="noStrike" kern="1200" cap="none" spc="0" normalizeH="0" baseline="0" noProof="0" dirty="0">
                <a:ln>
                  <a:noFill/>
                </a:ln>
                <a:solidFill>
                  <a:srgbClr val="4D4D4D"/>
                </a:solidFill>
                <a:effectLst/>
                <a:uLnTx/>
                <a:uFillTx/>
                <a:latin typeface="Arial"/>
                <a:ea typeface="+mn-ea"/>
                <a:cs typeface="+mn-cs"/>
              </a:rPr>
              <a:t>: e.g. rationale for the consortium composition, innovative character of the consortium and inclusion of partners with different levels of experience, definition of roles and tasks of partners, cooperation with non-educational actors</a:t>
            </a:r>
          </a:p>
        </p:txBody>
      </p:sp>
      <p:sp>
        <p:nvSpPr>
          <p:cNvPr id="17" name="Rectángulo 16">
            <a:extLst>
              <a:ext uri="{FF2B5EF4-FFF2-40B4-BE49-F238E27FC236}">
                <a16:creationId xmlns:a16="http://schemas.microsoft.com/office/drawing/2014/main" id="{63CB3AA2-80C5-659F-7C7D-478B4379A706}"/>
              </a:ext>
            </a:extLst>
          </p:cNvPr>
          <p:cNvSpPr/>
          <p:nvPr/>
        </p:nvSpPr>
        <p:spPr>
          <a:xfrm>
            <a:off x="972097" y="3745364"/>
            <a:ext cx="288000" cy="28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Freeform 1138">
            <a:extLst>
              <a:ext uri="{FF2B5EF4-FFF2-40B4-BE49-F238E27FC236}">
                <a16:creationId xmlns:a16="http://schemas.microsoft.com/office/drawing/2014/main" id="{F8D06E97-DB25-E6DD-75E8-B6DAB112E6F6}"/>
              </a:ext>
            </a:extLst>
          </p:cNvPr>
          <p:cNvSpPr>
            <a:spLocks/>
          </p:cNvSpPr>
          <p:nvPr/>
        </p:nvSpPr>
        <p:spPr bwMode="auto">
          <a:xfrm>
            <a:off x="970714" y="3774060"/>
            <a:ext cx="290766" cy="230608"/>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ángulo 20">
            <a:extLst>
              <a:ext uri="{FF2B5EF4-FFF2-40B4-BE49-F238E27FC236}">
                <a16:creationId xmlns:a16="http://schemas.microsoft.com/office/drawing/2014/main" id="{0CFDD7C8-C753-34AC-6C5F-CF3930F0900C}"/>
              </a:ext>
            </a:extLst>
          </p:cNvPr>
          <p:cNvSpPr/>
          <p:nvPr/>
        </p:nvSpPr>
        <p:spPr>
          <a:xfrm>
            <a:off x="972097" y="2839242"/>
            <a:ext cx="288000" cy="28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Freeform 1138">
            <a:extLst>
              <a:ext uri="{FF2B5EF4-FFF2-40B4-BE49-F238E27FC236}">
                <a16:creationId xmlns:a16="http://schemas.microsoft.com/office/drawing/2014/main" id="{58BB77E8-5B54-C611-DCD7-515094DCFB81}"/>
              </a:ext>
            </a:extLst>
          </p:cNvPr>
          <p:cNvSpPr>
            <a:spLocks/>
          </p:cNvSpPr>
          <p:nvPr/>
        </p:nvSpPr>
        <p:spPr bwMode="auto">
          <a:xfrm>
            <a:off x="970714" y="2867938"/>
            <a:ext cx="290766" cy="230608"/>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514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ector recto 24">
            <a:extLst>
              <a:ext uri="{FF2B5EF4-FFF2-40B4-BE49-F238E27FC236}">
                <a16:creationId xmlns:a16="http://schemas.microsoft.com/office/drawing/2014/main" id="{7E4C11E7-D8CB-C6E3-A65F-7867587F3C9F}"/>
              </a:ext>
            </a:extLst>
          </p:cNvPr>
          <p:cNvCxnSpPr>
            <a:cxnSpLocks/>
          </p:cNvCxnSpPr>
          <p:nvPr/>
        </p:nvCxnSpPr>
        <p:spPr>
          <a:xfrm flipH="1">
            <a:off x="1114714" y="2716131"/>
            <a:ext cx="1383" cy="2046107"/>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2C544A8D-31BB-5F60-AB84-BA88E778DF0E}"/>
              </a:ext>
            </a:extLst>
          </p:cNvPr>
          <p:cNvSpPr txBox="1"/>
          <p:nvPr/>
        </p:nvSpPr>
        <p:spPr>
          <a:xfrm>
            <a:off x="970714" y="2050178"/>
            <a:ext cx="1051560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4D4D4D"/>
                </a:solidFill>
                <a:effectLst/>
                <a:uLnTx/>
                <a:uFillTx/>
                <a:latin typeface="Arial"/>
                <a:ea typeface="+mn-ea"/>
                <a:cs typeface="+mn-cs"/>
              </a:rPr>
              <a:t>(max 20 points – threshold </a:t>
            </a:r>
            <a:r>
              <a:rPr kumimoji="0" lang="en-GB" sz="1400" b="1" i="1" u="none" strike="noStrike" kern="1200" cap="none" spc="0" normalizeH="0" baseline="0" noProof="0" dirty="0">
                <a:ln>
                  <a:noFill/>
                </a:ln>
                <a:solidFill>
                  <a:srgbClr val="E76C53"/>
                </a:solidFill>
                <a:effectLst/>
                <a:uLnTx/>
                <a:uFillTx/>
                <a:latin typeface="Arial"/>
                <a:ea typeface="+mn-ea"/>
                <a:cs typeface="+mn-cs"/>
              </a:rPr>
              <a:t>10 points</a:t>
            </a:r>
            <a:r>
              <a:rPr kumimoji="0" lang="en-GB" sz="1400" b="0" i="1" u="none" strike="noStrike" kern="1200" cap="none" spc="0" normalizeH="0" baseline="0" noProof="0" dirty="0">
                <a:ln>
                  <a:noFill/>
                </a:ln>
                <a:solidFill>
                  <a:srgbClr val="4D4D4D"/>
                </a:solidFill>
                <a:effectLst/>
                <a:uLnTx/>
                <a:uFillTx/>
                <a:latin typeface="Arial"/>
                <a:ea typeface="+mn-ea"/>
                <a:cs typeface="+mn-cs"/>
              </a:rPr>
              <a:t>)</a:t>
            </a:r>
          </a:p>
        </p:txBody>
      </p:sp>
      <p:sp>
        <p:nvSpPr>
          <p:cNvPr id="3" name="Title 2"/>
          <p:cNvSpPr>
            <a:spLocks noGrp="1"/>
          </p:cNvSpPr>
          <p:nvPr>
            <p:ph type="title"/>
          </p:nvPr>
        </p:nvSpPr>
        <p:spPr/>
        <p:txBody>
          <a:bodyPr/>
          <a:lstStyle/>
          <a:p>
            <a:r>
              <a:rPr lang="en-GB" dirty="0"/>
              <a:t>EMJM Award Criteria (4)</a:t>
            </a:r>
          </a:p>
        </p:txBody>
      </p:sp>
      <p:sp>
        <p:nvSpPr>
          <p:cNvPr id="7" name="Rectangle 3">
            <a:extLst>
              <a:ext uri="{FF2B5EF4-FFF2-40B4-BE49-F238E27FC236}">
                <a16:creationId xmlns:a16="http://schemas.microsoft.com/office/drawing/2014/main" id="{A25F93C3-AD42-69AE-718E-44CE7CADAB6F}"/>
              </a:ext>
            </a:extLst>
          </p:cNvPr>
          <p:cNvSpPr/>
          <p:nvPr/>
        </p:nvSpPr>
        <p:spPr>
          <a:xfrm>
            <a:off x="970722" y="1560823"/>
            <a:ext cx="10515600" cy="39894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4"/>
          <p:cNvSpPr/>
          <p:nvPr/>
        </p:nvSpPr>
        <p:spPr>
          <a:xfrm>
            <a:off x="970714" y="1570993"/>
            <a:ext cx="105156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FFFFFF"/>
                </a:solidFill>
                <a:effectLst/>
                <a:uLnTx/>
                <a:uFillTx/>
                <a:latin typeface="Arial"/>
                <a:ea typeface="+mn-ea"/>
                <a:cs typeface="+mn-cs"/>
              </a:rPr>
              <a:t>IMPACT</a:t>
            </a:r>
            <a:endParaRPr kumimoji="0" lang="en-GB" sz="1800" b="1"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p:txBody>
      </p:sp>
      <p:sp>
        <p:nvSpPr>
          <p:cNvPr id="10" name="CuadroTexto 9">
            <a:extLst>
              <a:ext uri="{FF2B5EF4-FFF2-40B4-BE49-F238E27FC236}">
                <a16:creationId xmlns:a16="http://schemas.microsoft.com/office/drawing/2014/main" id="{7965B6E9-9AC4-5457-AE89-2E9B12AE4093}"/>
              </a:ext>
            </a:extLst>
          </p:cNvPr>
          <p:cNvSpPr txBox="1"/>
          <p:nvPr/>
        </p:nvSpPr>
        <p:spPr>
          <a:xfrm>
            <a:off x="1319943" y="3462186"/>
            <a:ext cx="1016637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1EC08A"/>
                </a:solidFill>
                <a:effectLst/>
                <a:uLnTx/>
                <a:uFillTx/>
                <a:latin typeface="Arial"/>
                <a:ea typeface="+mn-ea"/>
                <a:cs typeface="+mn-cs"/>
              </a:rPr>
              <a:t>Communication, dissemination and visibility</a:t>
            </a:r>
            <a:r>
              <a:rPr kumimoji="0" lang="en-GB" sz="1600" b="0" i="0" u="none" strike="noStrike" kern="1200" cap="none" spc="0" normalizeH="0" baseline="0" noProof="0" dirty="0">
                <a:ln>
                  <a:noFill/>
                </a:ln>
                <a:solidFill>
                  <a:srgbClr val="4D4D4D"/>
                </a:solidFill>
                <a:effectLst/>
                <a:uLnTx/>
                <a:uFillTx/>
                <a:latin typeface="Arial"/>
                <a:ea typeface="+mn-ea"/>
                <a:cs typeface="+mn-cs"/>
              </a:rPr>
              <a:t>: e.g. promotion strategy to attract excellent students worldwide</a:t>
            </a:r>
            <a:endParaRPr kumimoji="0" lang="en-GB" sz="1600" b="1" i="0" u="none" strike="noStrike" kern="1200" cap="none" spc="0" normalizeH="0" baseline="0" noProof="0" dirty="0">
              <a:ln>
                <a:noFill/>
              </a:ln>
              <a:solidFill>
                <a:srgbClr val="4D4D4D"/>
              </a:solidFill>
              <a:effectLst/>
              <a:uLnTx/>
              <a:uFillTx/>
              <a:latin typeface="Arial"/>
              <a:ea typeface="+mn-ea"/>
              <a:cs typeface="+mn-cs"/>
            </a:endParaRPr>
          </a:p>
        </p:txBody>
      </p:sp>
      <p:sp>
        <p:nvSpPr>
          <p:cNvPr id="13" name="Freeform 981">
            <a:extLst>
              <a:ext uri="{FF2B5EF4-FFF2-40B4-BE49-F238E27FC236}">
                <a16:creationId xmlns:a16="http://schemas.microsoft.com/office/drawing/2014/main" id="{F55C37C7-1851-C596-89A7-84145C135209}"/>
              </a:ext>
            </a:extLst>
          </p:cNvPr>
          <p:cNvSpPr>
            <a:spLocks/>
          </p:cNvSpPr>
          <p:nvPr/>
        </p:nvSpPr>
        <p:spPr bwMode="auto">
          <a:xfrm>
            <a:off x="9435114" y="3754574"/>
            <a:ext cx="6698" cy="13393"/>
          </a:xfrm>
          <a:custGeom>
            <a:avLst/>
            <a:gdLst>
              <a:gd name="T0" fmla="*/ 0 w 3"/>
              <a:gd name="T1" fmla="*/ 4 h 4"/>
              <a:gd name="T2" fmla="*/ 3 w 3"/>
              <a:gd name="T3" fmla="*/ 0 h 4"/>
              <a:gd name="T4" fmla="*/ 3 w 3"/>
              <a:gd name="T5" fmla="*/ 0 h 4"/>
              <a:gd name="T6" fmla="*/ 0 w 3"/>
              <a:gd name="T7" fmla="*/ 4 h 4"/>
            </a:gdLst>
            <a:ahLst/>
            <a:cxnLst>
              <a:cxn ang="0">
                <a:pos x="T0" y="T1"/>
              </a:cxn>
              <a:cxn ang="0">
                <a:pos x="T2" y="T3"/>
              </a:cxn>
              <a:cxn ang="0">
                <a:pos x="T4" y="T5"/>
              </a:cxn>
              <a:cxn ang="0">
                <a:pos x="T6" y="T7"/>
              </a:cxn>
            </a:cxnLst>
            <a:rect l="0" t="0" r="r" b="b"/>
            <a:pathLst>
              <a:path w="3" h="4">
                <a:moveTo>
                  <a:pt x="0" y="4"/>
                </a:moveTo>
                <a:cubicBezTo>
                  <a:pt x="1" y="3"/>
                  <a:pt x="2" y="2"/>
                  <a:pt x="3" y="0"/>
                </a:cubicBezTo>
                <a:cubicBezTo>
                  <a:pt x="3" y="0"/>
                  <a:pt x="3" y="0"/>
                  <a:pt x="3" y="0"/>
                </a:cubicBezTo>
                <a:cubicBezTo>
                  <a:pt x="2" y="1"/>
                  <a:pt x="1" y="3"/>
                  <a:pt x="0" y="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6E8228D2-78D6-DFB6-E65F-0011F89806B8}"/>
              </a:ext>
            </a:extLst>
          </p:cNvPr>
          <p:cNvSpPr txBox="1"/>
          <p:nvPr/>
        </p:nvSpPr>
        <p:spPr>
          <a:xfrm>
            <a:off x="1319943" y="2567744"/>
            <a:ext cx="1016637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1EC08A"/>
                </a:solidFill>
                <a:effectLst/>
                <a:uLnTx/>
                <a:uFillTx/>
                <a:latin typeface="Arial"/>
                <a:ea typeface="+mn-ea"/>
                <a:cs typeface="+mn-cs"/>
              </a:rPr>
              <a:t>Impact &amp; ambition</a:t>
            </a:r>
            <a:r>
              <a:rPr kumimoji="0" lang="en-GB" sz="1600" b="0" i="0" u="none" strike="noStrike" kern="1200" cap="none" spc="0" normalizeH="0" baseline="0" noProof="0" dirty="0">
                <a:ln>
                  <a:noFill/>
                </a:ln>
                <a:solidFill>
                  <a:srgbClr val="4D4D4D"/>
                </a:solidFill>
                <a:effectLst/>
                <a:uLnTx/>
                <a:uFillTx/>
                <a:latin typeface="Arial"/>
                <a:ea typeface="+mn-ea"/>
                <a:cs typeface="+mn-cs"/>
              </a:rPr>
              <a:t>:</a:t>
            </a:r>
            <a:r>
              <a:rPr kumimoji="0" lang="en-GB" sz="1600" b="1" i="0" u="none" strike="noStrike" kern="1200" cap="none" spc="0" normalizeH="0" baseline="0" noProof="0" dirty="0">
                <a:ln>
                  <a:noFill/>
                </a:ln>
                <a:solidFill>
                  <a:srgbClr val="4D4D4D"/>
                </a:solidFill>
                <a:effectLst/>
                <a:uLnTx/>
                <a:uFillTx/>
                <a:latin typeface="Arial"/>
                <a:ea typeface="+mn-ea"/>
                <a:cs typeface="+mn-cs"/>
              </a:rPr>
              <a:t> </a:t>
            </a:r>
            <a:r>
              <a:rPr kumimoji="0" lang="en-GB" sz="1600" b="0" i="0" u="none" strike="noStrike" kern="1200" cap="none" spc="0" normalizeH="0" baseline="0" noProof="0" dirty="0">
                <a:ln>
                  <a:noFill/>
                </a:ln>
                <a:solidFill>
                  <a:srgbClr val="4D4D4D"/>
                </a:solidFill>
                <a:effectLst/>
                <a:uLnTx/>
                <a:uFillTx/>
                <a:latin typeface="Arial"/>
                <a:ea typeface="+mn-ea"/>
                <a:cs typeface="+mn-cs"/>
              </a:rPr>
              <a:t>e.g. impact at system level, institutional level and individual level, projections in terms of enrolled students, measures to ensure country balance of students</a:t>
            </a:r>
          </a:p>
        </p:txBody>
      </p:sp>
      <p:sp>
        <p:nvSpPr>
          <p:cNvPr id="17" name="Rectángulo 16">
            <a:extLst>
              <a:ext uri="{FF2B5EF4-FFF2-40B4-BE49-F238E27FC236}">
                <a16:creationId xmlns:a16="http://schemas.microsoft.com/office/drawing/2014/main" id="{63CB3AA2-80C5-659F-7C7D-478B4379A706}"/>
              </a:ext>
            </a:extLst>
          </p:cNvPr>
          <p:cNvSpPr/>
          <p:nvPr/>
        </p:nvSpPr>
        <p:spPr>
          <a:xfrm>
            <a:off x="971405" y="3610573"/>
            <a:ext cx="288000" cy="28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Freeform 1138">
            <a:extLst>
              <a:ext uri="{FF2B5EF4-FFF2-40B4-BE49-F238E27FC236}">
                <a16:creationId xmlns:a16="http://schemas.microsoft.com/office/drawing/2014/main" id="{F8D06E97-DB25-E6DD-75E8-B6DAB112E6F6}"/>
              </a:ext>
            </a:extLst>
          </p:cNvPr>
          <p:cNvSpPr>
            <a:spLocks/>
          </p:cNvSpPr>
          <p:nvPr/>
        </p:nvSpPr>
        <p:spPr bwMode="auto">
          <a:xfrm>
            <a:off x="970022" y="3639269"/>
            <a:ext cx="290766" cy="230608"/>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ángulo 20">
            <a:extLst>
              <a:ext uri="{FF2B5EF4-FFF2-40B4-BE49-F238E27FC236}">
                <a16:creationId xmlns:a16="http://schemas.microsoft.com/office/drawing/2014/main" id="{0CFDD7C8-C753-34AC-6C5F-CF3930F0900C}"/>
              </a:ext>
            </a:extLst>
          </p:cNvPr>
          <p:cNvSpPr/>
          <p:nvPr/>
        </p:nvSpPr>
        <p:spPr>
          <a:xfrm>
            <a:off x="971405" y="2716131"/>
            <a:ext cx="288000" cy="28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Freeform 1138">
            <a:extLst>
              <a:ext uri="{FF2B5EF4-FFF2-40B4-BE49-F238E27FC236}">
                <a16:creationId xmlns:a16="http://schemas.microsoft.com/office/drawing/2014/main" id="{58BB77E8-5B54-C611-DCD7-515094DCFB81}"/>
              </a:ext>
            </a:extLst>
          </p:cNvPr>
          <p:cNvSpPr>
            <a:spLocks/>
          </p:cNvSpPr>
          <p:nvPr/>
        </p:nvSpPr>
        <p:spPr bwMode="auto">
          <a:xfrm>
            <a:off x="970022" y="2744827"/>
            <a:ext cx="290766" cy="230608"/>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A7F0A458-D1AE-C79F-7772-5D4C88E69378}"/>
              </a:ext>
            </a:extLst>
          </p:cNvPr>
          <p:cNvSpPr txBox="1"/>
          <p:nvPr/>
        </p:nvSpPr>
        <p:spPr>
          <a:xfrm>
            <a:off x="1319943" y="4356628"/>
            <a:ext cx="101663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1EC08A"/>
                </a:solidFill>
                <a:effectLst/>
                <a:uLnTx/>
                <a:uFillTx/>
                <a:latin typeface="Arial"/>
                <a:ea typeface="+mn-ea"/>
                <a:cs typeface="+mn-cs"/>
              </a:rPr>
              <a:t>Sustainability and continuation</a:t>
            </a:r>
            <a:r>
              <a:rPr kumimoji="0" lang="en-GB" sz="1600" b="0" i="0" u="none" strike="noStrike" kern="1200" cap="none" spc="0" normalizeH="0" baseline="0" noProof="0" dirty="0">
                <a:ln>
                  <a:noFill/>
                </a:ln>
                <a:solidFill>
                  <a:srgbClr val="4D4D4D"/>
                </a:solidFill>
                <a:effectLst/>
                <a:uLnTx/>
                <a:uFillTx/>
                <a:latin typeface="Arial"/>
                <a:ea typeface="+mn-ea"/>
                <a:cs typeface="+mn-cs"/>
              </a:rPr>
              <a:t>: e.g. mid/long-term development and sustainability strategy beyond EU funding, mobilization of other funding sources</a:t>
            </a:r>
            <a:endParaRPr kumimoji="0" lang="en-GB" sz="1600" b="1" i="0" u="none" strike="noStrike" kern="1200" cap="none" spc="0" normalizeH="0" baseline="0" noProof="0" dirty="0">
              <a:ln>
                <a:noFill/>
              </a:ln>
              <a:solidFill>
                <a:srgbClr val="4D4D4D"/>
              </a:solidFill>
              <a:effectLst/>
              <a:uLnTx/>
              <a:uFillTx/>
              <a:latin typeface="Arial"/>
              <a:ea typeface="+mn-ea"/>
              <a:cs typeface="+mn-cs"/>
            </a:endParaRPr>
          </a:p>
        </p:txBody>
      </p:sp>
      <p:sp>
        <p:nvSpPr>
          <p:cNvPr id="27" name="Rectángulo 26">
            <a:extLst>
              <a:ext uri="{FF2B5EF4-FFF2-40B4-BE49-F238E27FC236}">
                <a16:creationId xmlns:a16="http://schemas.microsoft.com/office/drawing/2014/main" id="{D64772BE-41A7-D9A7-1140-0B357A3670CF}"/>
              </a:ext>
            </a:extLst>
          </p:cNvPr>
          <p:cNvSpPr/>
          <p:nvPr/>
        </p:nvSpPr>
        <p:spPr>
          <a:xfrm>
            <a:off x="970022" y="4505015"/>
            <a:ext cx="288000" cy="28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Freeform 1138">
            <a:extLst>
              <a:ext uri="{FF2B5EF4-FFF2-40B4-BE49-F238E27FC236}">
                <a16:creationId xmlns:a16="http://schemas.microsoft.com/office/drawing/2014/main" id="{3940398E-0223-760D-9EF0-8DAC30BFDBD4}"/>
              </a:ext>
            </a:extLst>
          </p:cNvPr>
          <p:cNvSpPr>
            <a:spLocks/>
          </p:cNvSpPr>
          <p:nvPr/>
        </p:nvSpPr>
        <p:spPr bwMode="auto">
          <a:xfrm>
            <a:off x="968639" y="4533711"/>
            <a:ext cx="290766" cy="230608"/>
          </a:xfrm>
          <a:custGeom>
            <a:avLst/>
            <a:gdLst>
              <a:gd name="T0" fmla="*/ 11 w 29"/>
              <a:gd name="T1" fmla="*/ 23 h 23"/>
              <a:gd name="T2" fmla="*/ 0 w 29"/>
              <a:gd name="T3" fmla="*/ 11 h 23"/>
              <a:gd name="T4" fmla="*/ 4 w 29"/>
              <a:gd name="T5" fmla="*/ 7 h 23"/>
              <a:gd name="T6" fmla="*/ 11 w 29"/>
              <a:gd name="T7" fmla="*/ 13 h 23"/>
              <a:gd name="T8" fmla="*/ 24 w 29"/>
              <a:gd name="T9" fmla="*/ 0 h 23"/>
              <a:gd name="T10" fmla="*/ 29 w 29"/>
              <a:gd name="T11" fmla="*/ 4 h 23"/>
              <a:gd name="T12" fmla="*/ 11 w 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9" h="23">
                <a:moveTo>
                  <a:pt x="11" y="23"/>
                </a:moveTo>
                <a:lnTo>
                  <a:pt x="0" y="11"/>
                </a:lnTo>
                <a:lnTo>
                  <a:pt x="4" y="7"/>
                </a:lnTo>
                <a:lnTo>
                  <a:pt x="11" y="13"/>
                </a:lnTo>
                <a:lnTo>
                  <a:pt x="24" y="0"/>
                </a:lnTo>
                <a:lnTo>
                  <a:pt x="29" y="4"/>
                </a:lnTo>
                <a:lnTo>
                  <a:pt x="11" y="2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827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4064001"/>
            <a:ext cx="3081869" cy="1524759"/>
          </a:xfrm>
        </p:spPr>
        <p:txBody>
          <a:bodyPr/>
          <a:lstStyle/>
          <a:p>
            <a:pPr marL="0" indent="0" algn="ctr">
              <a:buNone/>
            </a:pPr>
            <a:r>
              <a:rPr lang="en-GB" dirty="0"/>
              <a:t>More than 4 million European students</a:t>
            </a:r>
          </a:p>
        </p:txBody>
      </p:sp>
      <p:sp>
        <p:nvSpPr>
          <p:cNvPr id="3" name="Content Placeholder 2"/>
          <p:cNvSpPr>
            <a:spLocks noGrp="1"/>
          </p:cNvSpPr>
          <p:nvPr>
            <p:ph sz="half" idx="13"/>
          </p:nvPr>
        </p:nvSpPr>
        <p:spPr>
          <a:xfrm>
            <a:off x="4466669" y="4064000"/>
            <a:ext cx="3026331" cy="1524759"/>
          </a:xfrm>
        </p:spPr>
        <p:txBody>
          <a:bodyPr/>
          <a:lstStyle/>
          <a:p>
            <a:pPr marL="0" indent="0" algn="ctr">
              <a:buNone/>
            </a:pPr>
            <a:r>
              <a:rPr lang="en-US" dirty="0"/>
              <a:t>Open to international dimension through academic exchanges worldwide with more funding</a:t>
            </a:r>
          </a:p>
          <a:p>
            <a:pPr algn="ctr"/>
            <a:endParaRPr lang="en-GB" dirty="0"/>
          </a:p>
        </p:txBody>
      </p:sp>
      <p:sp>
        <p:nvSpPr>
          <p:cNvPr id="4" name="Content Placeholder 3"/>
          <p:cNvSpPr>
            <a:spLocks noGrp="1"/>
          </p:cNvSpPr>
          <p:nvPr>
            <p:ph sz="half" idx="14"/>
          </p:nvPr>
        </p:nvSpPr>
        <p:spPr>
          <a:xfrm>
            <a:off x="8039602" y="4064000"/>
            <a:ext cx="3119465" cy="1524759"/>
          </a:xfrm>
        </p:spPr>
        <p:txBody>
          <a:bodyPr/>
          <a:lstStyle/>
          <a:p>
            <a:pPr marL="0" indent="0" algn="ctr">
              <a:buNone/>
            </a:pPr>
            <a:r>
              <a:rPr lang="en-US" b="1" dirty="0"/>
              <a:t>Increased International dimension: HE, VET, Youth &amp; Sport</a:t>
            </a:r>
          </a:p>
          <a:p>
            <a:pPr algn="ctr"/>
            <a:endParaRPr lang="en-US" b="1" dirty="0"/>
          </a:p>
          <a:p>
            <a:pPr algn="ctr"/>
            <a:endParaRPr lang="en-GB" b="1" dirty="0"/>
          </a:p>
        </p:txBody>
      </p:sp>
      <p:sp>
        <p:nvSpPr>
          <p:cNvPr id="5" name="Title 4"/>
          <p:cNvSpPr>
            <a:spLocks noGrp="1"/>
          </p:cNvSpPr>
          <p:nvPr>
            <p:ph type="title"/>
          </p:nvPr>
        </p:nvSpPr>
        <p:spPr/>
        <p:txBody>
          <a:bodyPr/>
          <a:lstStyle/>
          <a:p>
            <a:r>
              <a:rPr lang="en-GB" dirty="0"/>
              <a:t>30 Years of achievements of Erasmus</a:t>
            </a:r>
          </a:p>
        </p:txBody>
      </p:sp>
      <p:grpSp>
        <p:nvGrpSpPr>
          <p:cNvPr id="6" name="Group 7"/>
          <p:cNvGrpSpPr>
            <a:grpSpLocks/>
          </p:cNvGrpSpPr>
          <p:nvPr/>
        </p:nvGrpSpPr>
        <p:grpSpPr bwMode="auto">
          <a:xfrm>
            <a:off x="838198" y="1744132"/>
            <a:ext cx="10892051" cy="2015067"/>
            <a:chOff x="247" y="728"/>
            <a:chExt cx="5263" cy="368"/>
          </a:xfrm>
          <a:solidFill>
            <a:schemeClr val="accent1"/>
          </a:solidFill>
        </p:grpSpPr>
        <p:sp>
          <p:nvSpPr>
            <p:cNvPr id="7" name="AutoShape 8"/>
            <p:cNvSpPr>
              <a:spLocks noChangeArrowheads="1"/>
            </p:cNvSpPr>
            <p:nvPr/>
          </p:nvSpPr>
          <p:spPr bwMode="gray">
            <a:xfrm>
              <a:off x="247" y="728"/>
              <a:ext cx="1809" cy="368"/>
            </a:xfrm>
            <a:prstGeom prst="chevron">
              <a:avLst>
                <a:gd name="adj" fmla="val 32411"/>
              </a:avLst>
            </a:prstGeom>
            <a:solidFill>
              <a:srgbClr val="00B0F0"/>
            </a:solidFill>
            <a:ln w="12700" cap="rnd" algn="ctr">
              <a:solidFill>
                <a:schemeClr val="bg1"/>
              </a:solidFill>
              <a:miter lim="800000"/>
              <a:headEnd/>
              <a:tailEnd/>
            </a:ln>
          </p:spPr>
          <p:txBody>
            <a:bodyPr lIns="36000" tIns="36000" rIns="36000" bIns="36000" anchor="ctr"/>
            <a:lstStyle/>
            <a:p>
              <a:pPr algn="ctr">
                <a:lnSpc>
                  <a:spcPct val="110000"/>
                </a:lnSpc>
                <a:defRPr/>
              </a:pPr>
              <a:r>
                <a:rPr lang="en-US" sz="2400" b="1" dirty="0">
                  <a:solidFill>
                    <a:schemeClr val="bg1"/>
                  </a:solidFill>
                  <a:latin typeface="Arial" charset="0"/>
                  <a:cs typeface="Arial" charset="0"/>
                </a:rPr>
                <a:t>Erasmus </a:t>
              </a:r>
              <a:r>
                <a:rPr lang="en-US" sz="2400" b="1" dirty="0" err="1">
                  <a:solidFill>
                    <a:schemeClr val="bg1"/>
                  </a:solidFill>
                  <a:latin typeface="Arial" charset="0"/>
                  <a:cs typeface="Arial" charset="0"/>
                </a:rPr>
                <a:t>Programme</a:t>
              </a:r>
              <a:endParaRPr lang="en-US" sz="2400" b="1" dirty="0">
                <a:solidFill>
                  <a:schemeClr val="bg1"/>
                </a:solidFill>
                <a:latin typeface="Arial" charset="0"/>
                <a:cs typeface="Arial" charset="0"/>
              </a:endParaRPr>
            </a:p>
          </p:txBody>
        </p:sp>
        <p:sp>
          <p:nvSpPr>
            <p:cNvPr id="8" name="AutoShape 9"/>
            <p:cNvSpPr>
              <a:spLocks noChangeArrowheads="1"/>
            </p:cNvSpPr>
            <p:nvPr/>
          </p:nvSpPr>
          <p:spPr bwMode="gray">
            <a:xfrm>
              <a:off x="1978" y="728"/>
              <a:ext cx="1786" cy="368"/>
            </a:xfrm>
            <a:prstGeom prst="chevron">
              <a:avLst>
                <a:gd name="adj" fmla="val 32554"/>
              </a:avLst>
            </a:prstGeom>
            <a:solidFill>
              <a:srgbClr val="0088CE"/>
            </a:solidFill>
            <a:ln w="12700" cap="rnd" algn="ctr">
              <a:solidFill>
                <a:schemeClr val="bg1"/>
              </a:solidFill>
              <a:miter lim="800000"/>
              <a:headEnd/>
              <a:tailEnd/>
            </a:ln>
          </p:spPr>
          <p:txBody>
            <a:bodyPr lIns="36000" tIns="36000" rIns="36000" bIns="36000" anchor="ctr"/>
            <a:lstStyle/>
            <a:p>
              <a:pPr algn="ctr">
                <a:lnSpc>
                  <a:spcPct val="110000"/>
                </a:lnSpc>
                <a:defRPr/>
              </a:pPr>
              <a:r>
                <a:rPr lang="en-US" sz="2400" b="1" dirty="0">
                  <a:solidFill>
                    <a:schemeClr val="bg1"/>
                  </a:solidFill>
                  <a:latin typeface="Arial" charset="0"/>
                  <a:cs typeface="Arial" charset="0"/>
                </a:rPr>
                <a:t>Erasmus+ </a:t>
              </a:r>
              <a:r>
                <a:rPr lang="en-US" sz="2400" b="1" dirty="0" err="1">
                  <a:solidFill>
                    <a:schemeClr val="bg1"/>
                  </a:solidFill>
                  <a:latin typeface="Arial" charset="0"/>
                  <a:cs typeface="Arial" charset="0"/>
                </a:rPr>
                <a:t>Programme</a:t>
              </a:r>
              <a:endParaRPr lang="en-US" sz="2400" b="1" dirty="0">
                <a:solidFill>
                  <a:schemeClr val="bg1"/>
                </a:solidFill>
                <a:latin typeface="Arial" charset="0"/>
                <a:cs typeface="Arial" charset="0"/>
              </a:endParaRPr>
            </a:p>
            <a:p>
              <a:pPr algn="ctr">
                <a:lnSpc>
                  <a:spcPct val="110000"/>
                </a:lnSpc>
                <a:defRPr/>
              </a:pPr>
              <a:r>
                <a:rPr lang="fr-BE" sz="2400" b="1" dirty="0">
                  <a:solidFill>
                    <a:schemeClr val="bg1"/>
                  </a:solidFill>
                  <a:latin typeface="Arial" charset="0"/>
                  <a:cs typeface="Arial" charset="0"/>
                </a:rPr>
                <a:t>2014-2020</a:t>
              </a:r>
              <a:endParaRPr lang="en-US" sz="2400" b="1" dirty="0">
                <a:solidFill>
                  <a:schemeClr val="bg1"/>
                </a:solidFill>
                <a:latin typeface="Arial" charset="0"/>
                <a:cs typeface="Arial" charset="0"/>
              </a:endParaRPr>
            </a:p>
          </p:txBody>
        </p:sp>
        <p:sp>
          <p:nvSpPr>
            <p:cNvPr id="9" name="AutoShape 10"/>
            <p:cNvSpPr>
              <a:spLocks noChangeArrowheads="1"/>
            </p:cNvSpPr>
            <p:nvPr/>
          </p:nvSpPr>
          <p:spPr bwMode="gray">
            <a:xfrm>
              <a:off x="3687" y="728"/>
              <a:ext cx="1823" cy="368"/>
            </a:xfrm>
            <a:prstGeom prst="chevron">
              <a:avLst>
                <a:gd name="adj" fmla="val 32406"/>
              </a:avLst>
            </a:prstGeom>
            <a:solidFill>
              <a:srgbClr val="004494"/>
            </a:solidFill>
            <a:ln w="12700" cap="rnd" algn="ctr">
              <a:solidFill>
                <a:schemeClr val="bg1"/>
              </a:solidFill>
              <a:miter lim="800000"/>
              <a:headEnd/>
              <a:tailEnd/>
            </a:ln>
          </p:spPr>
          <p:txBody>
            <a:bodyPr lIns="36000" tIns="36000" rIns="36000" bIns="36000" anchor="ctr"/>
            <a:lstStyle/>
            <a:p>
              <a:pPr algn="ctr">
                <a:lnSpc>
                  <a:spcPct val="110000"/>
                </a:lnSpc>
                <a:defRPr/>
              </a:pPr>
              <a:r>
                <a:rPr lang="en-US" sz="2800" b="1" dirty="0">
                  <a:solidFill>
                    <a:schemeClr val="bg1"/>
                  </a:solidFill>
                  <a:latin typeface="Arial" charset="0"/>
                  <a:cs typeface="Arial" charset="0"/>
                </a:rPr>
                <a:t>Current </a:t>
              </a:r>
              <a:r>
                <a:rPr lang="en-US" sz="2800" b="1" dirty="0" err="1">
                  <a:solidFill>
                    <a:schemeClr val="bg1"/>
                  </a:solidFill>
                  <a:latin typeface="Arial" charset="0"/>
                  <a:cs typeface="Arial" charset="0"/>
                </a:rPr>
                <a:t>Programme</a:t>
              </a:r>
              <a:r>
                <a:rPr lang="en-US" sz="2800" b="1" dirty="0">
                  <a:solidFill>
                    <a:schemeClr val="bg1"/>
                  </a:solidFill>
                  <a:latin typeface="Arial" charset="0"/>
                  <a:cs typeface="Arial" charset="0"/>
                </a:rPr>
                <a:t> 2021-2027</a:t>
              </a:r>
            </a:p>
          </p:txBody>
        </p:sp>
      </p:grpSp>
    </p:spTree>
    <p:extLst>
      <p:ext uri="{BB962C8B-B14F-4D97-AF65-F5344CB8AC3E}">
        <p14:creationId xmlns:p14="http://schemas.microsoft.com/office/powerpoint/2010/main" val="231893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F5B81A-69AC-448C-ACD6-EAA6F95C99EE}"/>
              </a:ext>
            </a:extLst>
          </p:cNvPr>
          <p:cNvSpPr>
            <a:spLocks noGrp="1"/>
          </p:cNvSpPr>
          <p:nvPr>
            <p:ph type="title"/>
          </p:nvPr>
        </p:nvSpPr>
        <p:spPr/>
        <p:txBody>
          <a:bodyPr>
            <a:normAutofit/>
          </a:bodyPr>
          <a:lstStyle/>
          <a:p>
            <a:r>
              <a:rPr lang="en-GB" dirty="0"/>
              <a:t>Application package</a:t>
            </a:r>
          </a:p>
        </p:txBody>
      </p:sp>
      <p:grpSp>
        <p:nvGrpSpPr>
          <p:cNvPr id="2" name="Group 1">
            <a:extLst>
              <a:ext uri="{FF2B5EF4-FFF2-40B4-BE49-F238E27FC236}">
                <a16:creationId xmlns:a16="http://schemas.microsoft.com/office/drawing/2014/main" id="{318230B4-5E2A-1159-DD92-8164DE89DF16}"/>
              </a:ext>
            </a:extLst>
          </p:cNvPr>
          <p:cNvGrpSpPr>
            <a:grpSpLocks noChangeAspect="1"/>
          </p:cNvGrpSpPr>
          <p:nvPr/>
        </p:nvGrpSpPr>
        <p:grpSpPr>
          <a:xfrm>
            <a:off x="940498" y="1545444"/>
            <a:ext cx="3073775" cy="4624654"/>
            <a:chOff x="786809" y="1326912"/>
            <a:chExt cx="3381153" cy="5087119"/>
          </a:xfrm>
        </p:grpSpPr>
        <p:sp>
          <p:nvSpPr>
            <p:cNvPr id="5" name="Freeform: Shape 1985">
              <a:extLst>
                <a:ext uri="{FF2B5EF4-FFF2-40B4-BE49-F238E27FC236}">
                  <a16:creationId xmlns:a16="http://schemas.microsoft.com/office/drawing/2014/main" id="{AE721744-7FD9-4A23-9D69-16BE8E47CF2F}"/>
                </a:ext>
              </a:extLst>
            </p:cNvPr>
            <p:cNvSpPr>
              <a:spLocks/>
            </p:cNvSpPr>
            <p:nvPr/>
          </p:nvSpPr>
          <p:spPr bwMode="auto">
            <a:xfrm>
              <a:off x="786809" y="2156833"/>
              <a:ext cx="3381153" cy="4257198"/>
            </a:xfrm>
            <a:custGeom>
              <a:avLst/>
              <a:gdLst>
                <a:gd name="connsiteX0" fmla="*/ 169336 w 1220753"/>
                <a:gd name="connsiteY0" fmla="*/ 99880 h 1537046"/>
                <a:gd name="connsiteX1" fmla="*/ 94329 w 1220753"/>
                <a:gd name="connsiteY1" fmla="*/ 175236 h 1537046"/>
                <a:gd name="connsiteX2" fmla="*/ 94329 w 1220753"/>
                <a:gd name="connsiteY2" fmla="*/ 1365851 h 1537046"/>
                <a:gd name="connsiteX3" fmla="*/ 169336 w 1220753"/>
                <a:gd name="connsiteY3" fmla="*/ 1442713 h 1537046"/>
                <a:gd name="connsiteX4" fmla="*/ 1049913 w 1220753"/>
                <a:gd name="connsiteY4" fmla="*/ 1442713 h 1537046"/>
                <a:gd name="connsiteX5" fmla="*/ 1126420 w 1220753"/>
                <a:gd name="connsiteY5" fmla="*/ 1365851 h 1537046"/>
                <a:gd name="connsiteX6" fmla="*/ 1126420 w 1220753"/>
                <a:gd name="connsiteY6" fmla="*/ 175236 h 1537046"/>
                <a:gd name="connsiteX7" fmla="*/ 1049913 w 1220753"/>
                <a:gd name="connsiteY7" fmla="*/ 99880 h 1537046"/>
                <a:gd name="connsiteX8" fmla="*/ 134132 w 1220753"/>
                <a:gd name="connsiteY8" fmla="*/ 0 h 1537046"/>
                <a:gd name="connsiteX9" fmla="*/ 1086621 w 1220753"/>
                <a:gd name="connsiteY9" fmla="*/ 0 h 1537046"/>
                <a:gd name="connsiteX10" fmla="*/ 1220753 w 1220753"/>
                <a:gd name="connsiteY10" fmla="*/ 132219 h 1537046"/>
                <a:gd name="connsiteX11" fmla="*/ 1220753 w 1220753"/>
                <a:gd name="connsiteY11" fmla="*/ 1403325 h 1537046"/>
                <a:gd name="connsiteX12" fmla="*/ 1086621 w 1220753"/>
                <a:gd name="connsiteY12" fmla="*/ 1537046 h 1537046"/>
                <a:gd name="connsiteX13" fmla="*/ 134132 w 1220753"/>
                <a:gd name="connsiteY13" fmla="*/ 1537046 h 1537046"/>
                <a:gd name="connsiteX14" fmla="*/ 0 w 1220753"/>
                <a:gd name="connsiteY14" fmla="*/ 1403325 h 1537046"/>
                <a:gd name="connsiteX15" fmla="*/ 0 w 1220753"/>
                <a:gd name="connsiteY15" fmla="*/ 132219 h 1537046"/>
                <a:gd name="connsiteX16" fmla="*/ 134132 w 1220753"/>
                <a:gd name="connsiteY16" fmla="*/ 0 h 153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753" h="1537046">
                  <a:moveTo>
                    <a:pt x="169336" y="99880"/>
                  </a:moveTo>
                  <a:cubicBezTo>
                    <a:pt x="127332" y="99880"/>
                    <a:pt x="94329" y="133037"/>
                    <a:pt x="94329" y="175236"/>
                  </a:cubicBezTo>
                  <a:lnTo>
                    <a:pt x="94329" y="1365851"/>
                  </a:lnTo>
                  <a:cubicBezTo>
                    <a:pt x="94329" y="1408050"/>
                    <a:pt x="127332" y="1442713"/>
                    <a:pt x="169336" y="1442713"/>
                  </a:cubicBezTo>
                  <a:lnTo>
                    <a:pt x="1049913" y="1442713"/>
                  </a:lnTo>
                  <a:cubicBezTo>
                    <a:pt x="1091917" y="1442713"/>
                    <a:pt x="1126420" y="1408050"/>
                    <a:pt x="1126420" y="1365851"/>
                  </a:cubicBezTo>
                  <a:lnTo>
                    <a:pt x="1126420" y="175236"/>
                  </a:lnTo>
                  <a:cubicBezTo>
                    <a:pt x="1126420" y="133037"/>
                    <a:pt x="1091917" y="99880"/>
                    <a:pt x="1049913" y="99880"/>
                  </a:cubicBezTo>
                  <a:close/>
                  <a:moveTo>
                    <a:pt x="134132" y="0"/>
                  </a:moveTo>
                  <a:lnTo>
                    <a:pt x="1086621" y="0"/>
                  </a:lnTo>
                  <a:cubicBezTo>
                    <a:pt x="1158962" y="0"/>
                    <a:pt x="1220753" y="60100"/>
                    <a:pt x="1220753" y="132219"/>
                  </a:cubicBezTo>
                  <a:lnTo>
                    <a:pt x="1220753" y="1403325"/>
                  </a:lnTo>
                  <a:cubicBezTo>
                    <a:pt x="1220753" y="1476947"/>
                    <a:pt x="1158962" y="1537046"/>
                    <a:pt x="1086621" y="1537046"/>
                  </a:cubicBezTo>
                  <a:lnTo>
                    <a:pt x="134132" y="1537046"/>
                  </a:lnTo>
                  <a:cubicBezTo>
                    <a:pt x="60284" y="1537046"/>
                    <a:pt x="0" y="1476947"/>
                    <a:pt x="0" y="1403325"/>
                  </a:cubicBezTo>
                  <a:lnTo>
                    <a:pt x="0" y="132219"/>
                  </a:lnTo>
                  <a:cubicBezTo>
                    <a:pt x="0" y="60100"/>
                    <a:pt x="60284" y="0"/>
                    <a:pt x="134132" y="0"/>
                  </a:cubicBezTo>
                  <a:close/>
                </a:path>
              </a:pathLst>
            </a:custGeom>
            <a:solidFill>
              <a:srgbClr val="0088CE"/>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Freeform 2233">
              <a:extLst>
                <a:ext uri="{FF2B5EF4-FFF2-40B4-BE49-F238E27FC236}">
                  <a16:creationId xmlns:a16="http://schemas.microsoft.com/office/drawing/2014/main" id="{ADFF7861-968E-43EF-A532-0B037B66F0B5}"/>
                </a:ext>
              </a:extLst>
            </p:cNvPr>
            <p:cNvSpPr>
              <a:spLocks/>
            </p:cNvSpPr>
            <p:nvPr/>
          </p:nvSpPr>
          <p:spPr bwMode="auto">
            <a:xfrm>
              <a:off x="1447666" y="1618927"/>
              <a:ext cx="2059431" cy="630130"/>
            </a:xfrm>
            <a:custGeom>
              <a:avLst/>
              <a:gdLst>
                <a:gd name="T0" fmla="*/ 283 w 494"/>
                <a:gd name="T1" fmla="*/ 0 h 149"/>
                <a:gd name="T2" fmla="*/ 247 w 494"/>
                <a:gd name="T3" fmla="*/ 40 h 149"/>
                <a:gd name="T4" fmla="*/ 210 w 494"/>
                <a:gd name="T5" fmla="*/ 0 h 149"/>
                <a:gd name="T6" fmla="*/ 0 w 494"/>
                <a:gd name="T7" fmla="*/ 0 h 149"/>
                <a:gd name="T8" fmla="*/ 0 w 494"/>
                <a:gd name="T9" fmla="*/ 149 h 149"/>
                <a:gd name="T10" fmla="*/ 494 w 494"/>
                <a:gd name="T11" fmla="*/ 149 h 149"/>
                <a:gd name="T12" fmla="*/ 494 w 494"/>
                <a:gd name="T13" fmla="*/ 0 h 149"/>
                <a:gd name="T14" fmla="*/ 283 w 494"/>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149">
                  <a:moveTo>
                    <a:pt x="283" y="0"/>
                  </a:moveTo>
                  <a:cubicBezTo>
                    <a:pt x="282" y="22"/>
                    <a:pt x="266" y="40"/>
                    <a:pt x="247" y="40"/>
                  </a:cubicBezTo>
                  <a:cubicBezTo>
                    <a:pt x="228" y="40"/>
                    <a:pt x="212" y="22"/>
                    <a:pt x="210" y="0"/>
                  </a:cubicBezTo>
                  <a:lnTo>
                    <a:pt x="0" y="0"/>
                  </a:lnTo>
                  <a:lnTo>
                    <a:pt x="0" y="149"/>
                  </a:lnTo>
                  <a:lnTo>
                    <a:pt x="494" y="149"/>
                  </a:lnTo>
                  <a:lnTo>
                    <a:pt x="494" y="0"/>
                  </a:lnTo>
                  <a:lnTo>
                    <a:pt x="283" y="0"/>
                  </a:ln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2234">
              <a:extLst>
                <a:ext uri="{FF2B5EF4-FFF2-40B4-BE49-F238E27FC236}">
                  <a16:creationId xmlns:a16="http://schemas.microsoft.com/office/drawing/2014/main" id="{B7E34238-4359-42E8-93A4-86D6A38D77A8}"/>
                </a:ext>
              </a:extLst>
            </p:cNvPr>
            <p:cNvSpPr>
              <a:spLocks noChangeArrowheads="1"/>
            </p:cNvSpPr>
            <p:nvPr/>
          </p:nvSpPr>
          <p:spPr bwMode="auto">
            <a:xfrm>
              <a:off x="1447666" y="2079995"/>
              <a:ext cx="2059431" cy="169064"/>
            </a:xfrm>
            <a:prstGeom prst="rect">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Freeform 2235">
              <a:extLst>
                <a:ext uri="{FF2B5EF4-FFF2-40B4-BE49-F238E27FC236}">
                  <a16:creationId xmlns:a16="http://schemas.microsoft.com/office/drawing/2014/main" id="{54F9002D-1A5F-4D2D-9C47-C2D8E4B6008A}"/>
                </a:ext>
              </a:extLst>
            </p:cNvPr>
            <p:cNvSpPr>
              <a:spLocks noEditPoints="1"/>
            </p:cNvSpPr>
            <p:nvPr/>
          </p:nvSpPr>
          <p:spPr bwMode="auto">
            <a:xfrm>
              <a:off x="2200735" y="1326912"/>
              <a:ext cx="553281" cy="537917"/>
            </a:xfrm>
            <a:custGeom>
              <a:avLst/>
              <a:gdLst>
                <a:gd name="T0" fmla="*/ 66 w 132"/>
                <a:gd name="T1" fmla="*/ 93 h 132"/>
                <a:gd name="T2" fmla="*/ 39 w 132"/>
                <a:gd name="T3" fmla="*/ 66 h 132"/>
                <a:gd name="T4" fmla="*/ 66 w 132"/>
                <a:gd name="T5" fmla="*/ 39 h 132"/>
                <a:gd name="T6" fmla="*/ 93 w 132"/>
                <a:gd name="T7" fmla="*/ 66 h 132"/>
                <a:gd name="T8" fmla="*/ 66 w 132"/>
                <a:gd name="T9" fmla="*/ 93 h 132"/>
                <a:gd name="T10" fmla="*/ 66 w 132"/>
                <a:gd name="T11" fmla="*/ 0 h 132"/>
                <a:gd name="T12" fmla="*/ 0 w 132"/>
                <a:gd name="T13" fmla="*/ 66 h 132"/>
                <a:gd name="T14" fmla="*/ 66 w 132"/>
                <a:gd name="T15" fmla="*/ 132 h 132"/>
                <a:gd name="T16" fmla="*/ 132 w 132"/>
                <a:gd name="T17" fmla="*/ 66 h 132"/>
                <a:gd name="T18" fmla="*/ 66 w 13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93"/>
                  </a:moveTo>
                  <a:cubicBezTo>
                    <a:pt x="51" y="93"/>
                    <a:pt x="39" y="81"/>
                    <a:pt x="39" y="66"/>
                  </a:cubicBezTo>
                  <a:cubicBezTo>
                    <a:pt x="39" y="51"/>
                    <a:pt x="51" y="39"/>
                    <a:pt x="66" y="39"/>
                  </a:cubicBezTo>
                  <a:cubicBezTo>
                    <a:pt x="81" y="39"/>
                    <a:pt x="93" y="51"/>
                    <a:pt x="93" y="66"/>
                  </a:cubicBezTo>
                  <a:cubicBezTo>
                    <a:pt x="93" y="81"/>
                    <a:pt x="81" y="93"/>
                    <a:pt x="66" y="93"/>
                  </a:cubicBezTo>
                  <a:close/>
                  <a:moveTo>
                    <a:pt x="66" y="0"/>
                  </a:moveTo>
                  <a:cubicBezTo>
                    <a:pt x="30" y="0"/>
                    <a:pt x="0" y="30"/>
                    <a:pt x="0" y="66"/>
                  </a:cubicBezTo>
                  <a:cubicBezTo>
                    <a:pt x="0" y="102"/>
                    <a:pt x="30" y="132"/>
                    <a:pt x="66" y="132"/>
                  </a:cubicBezTo>
                  <a:cubicBezTo>
                    <a:pt x="102" y="132"/>
                    <a:pt x="132" y="102"/>
                    <a:pt x="132" y="66"/>
                  </a:cubicBezTo>
                  <a:cubicBezTo>
                    <a:pt x="132" y="30"/>
                    <a:pt x="102" y="0"/>
                    <a:pt x="66" y="0"/>
                  </a:cubicBez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2236">
              <a:extLst>
                <a:ext uri="{FF2B5EF4-FFF2-40B4-BE49-F238E27FC236}">
                  <a16:creationId xmlns:a16="http://schemas.microsoft.com/office/drawing/2014/main" id="{FEAE216B-4657-4416-BCE0-741B549F9786}"/>
                </a:ext>
              </a:extLst>
            </p:cNvPr>
            <p:cNvSpPr>
              <a:spLocks noChangeArrowheads="1"/>
            </p:cNvSpPr>
            <p:nvPr/>
          </p:nvSpPr>
          <p:spPr bwMode="auto">
            <a:xfrm>
              <a:off x="1447666" y="2033882"/>
              <a:ext cx="2059431" cy="46110"/>
            </a:xfrm>
            <a:prstGeom prst="rect">
              <a:avLst/>
            </a:pr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2237">
              <a:extLst>
                <a:ext uri="{FF2B5EF4-FFF2-40B4-BE49-F238E27FC236}">
                  <a16:creationId xmlns:a16="http://schemas.microsoft.com/office/drawing/2014/main" id="{6AEE5AC7-E68B-4357-8558-11C8D95D994A}"/>
                </a:ext>
              </a:extLst>
            </p:cNvPr>
            <p:cNvSpPr>
              <a:spLocks noChangeArrowheads="1"/>
            </p:cNvSpPr>
            <p:nvPr/>
          </p:nvSpPr>
          <p:spPr bwMode="auto">
            <a:xfrm>
              <a:off x="1632094" y="1588189"/>
              <a:ext cx="353489" cy="92213"/>
            </a:xfrm>
            <a:prstGeom prst="rect">
              <a:avLst/>
            </a:pr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2238">
              <a:extLst>
                <a:ext uri="{FF2B5EF4-FFF2-40B4-BE49-F238E27FC236}">
                  <a16:creationId xmlns:a16="http://schemas.microsoft.com/office/drawing/2014/main" id="{8E5F94DC-FB85-4BC0-8EB6-92EF7D164AF2}"/>
                </a:ext>
              </a:extLst>
            </p:cNvPr>
            <p:cNvSpPr>
              <a:spLocks noChangeArrowheads="1"/>
            </p:cNvSpPr>
            <p:nvPr/>
          </p:nvSpPr>
          <p:spPr bwMode="auto">
            <a:xfrm>
              <a:off x="2969180" y="1588189"/>
              <a:ext cx="353489" cy="76849"/>
            </a:xfrm>
            <a:prstGeom prst="rect">
              <a:avLst/>
            </a:pr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2239">
              <a:extLst>
                <a:ext uri="{FF2B5EF4-FFF2-40B4-BE49-F238E27FC236}">
                  <a16:creationId xmlns:a16="http://schemas.microsoft.com/office/drawing/2014/main" id="{F5DAEBB6-5091-443B-91FC-BD9D0690E36F}"/>
                </a:ext>
              </a:extLst>
            </p:cNvPr>
            <p:cNvSpPr>
              <a:spLocks noEditPoints="1"/>
            </p:cNvSpPr>
            <p:nvPr/>
          </p:nvSpPr>
          <p:spPr bwMode="auto">
            <a:xfrm>
              <a:off x="1293977" y="2909916"/>
              <a:ext cx="845293" cy="829921"/>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2240">
              <a:extLst>
                <a:ext uri="{FF2B5EF4-FFF2-40B4-BE49-F238E27FC236}">
                  <a16:creationId xmlns:a16="http://schemas.microsoft.com/office/drawing/2014/main" id="{39D64B28-F430-4FB9-8D87-EC954BE0E24C}"/>
                </a:ext>
              </a:extLst>
            </p:cNvPr>
            <p:cNvSpPr>
              <a:spLocks noChangeArrowheads="1"/>
            </p:cNvSpPr>
            <p:nvPr/>
          </p:nvSpPr>
          <p:spPr bwMode="auto">
            <a:xfrm>
              <a:off x="2292948" y="2986757"/>
              <a:ext cx="507179"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2241">
              <a:extLst>
                <a:ext uri="{FF2B5EF4-FFF2-40B4-BE49-F238E27FC236}">
                  <a16:creationId xmlns:a16="http://schemas.microsoft.com/office/drawing/2014/main" id="{5D48DE15-7372-42F0-B247-3F9BD99B11A1}"/>
                </a:ext>
              </a:extLst>
            </p:cNvPr>
            <p:cNvSpPr>
              <a:spLocks noChangeArrowheads="1"/>
            </p:cNvSpPr>
            <p:nvPr/>
          </p:nvSpPr>
          <p:spPr bwMode="auto">
            <a:xfrm>
              <a:off x="2292948" y="3186557"/>
              <a:ext cx="1337097"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2242">
              <a:extLst>
                <a:ext uri="{FF2B5EF4-FFF2-40B4-BE49-F238E27FC236}">
                  <a16:creationId xmlns:a16="http://schemas.microsoft.com/office/drawing/2014/main" id="{FCDAC809-BCAF-422A-AEF4-AC355CC5FDBC}"/>
                </a:ext>
              </a:extLst>
            </p:cNvPr>
            <p:cNvSpPr>
              <a:spLocks noChangeArrowheads="1"/>
            </p:cNvSpPr>
            <p:nvPr/>
          </p:nvSpPr>
          <p:spPr bwMode="auto">
            <a:xfrm>
              <a:off x="2292948" y="3386348"/>
              <a:ext cx="1337097"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Rectangle 2243">
              <a:extLst>
                <a:ext uri="{FF2B5EF4-FFF2-40B4-BE49-F238E27FC236}">
                  <a16:creationId xmlns:a16="http://schemas.microsoft.com/office/drawing/2014/main" id="{4DED901B-0B36-46FC-86CD-3A43EE8D27C8}"/>
                </a:ext>
              </a:extLst>
            </p:cNvPr>
            <p:cNvSpPr>
              <a:spLocks noChangeArrowheads="1"/>
            </p:cNvSpPr>
            <p:nvPr/>
          </p:nvSpPr>
          <p:spPr bwMode="auto">
            <a:xfrm>
              <a:off x="2292948" y="3586148"/>
              <a:ext cx="1337097" cy="92213"/>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Freeform 2244">
              <a:extLst>
                <a:ext uri="{FF2B5EF4-FFF2-40B4-BE49-F238E27FC236}">
                  <a16:creationId xmlns:a16="http://schemas.microsoft.com/office/drawing/2014/main" id="{B1790A10-A007-4416-9583-45077D2E14DF}"/>
                </a:ext>
              </a:extLst>
            </p:cNvPr>
            <p:cNvSpPr>
              <a:spLocks/>
            </p:cNvSpPr>
            <p:nvPr/>
          </p:nvSpPr>
          <p:spPr bwMode="auto">
            <a:xfrm>
              <a:off x="1447666" y="3125080"/>
              <a:ext cx="553281" cy="368853"/>
            </a:xfrm>
            <a:custGeom>
              <a:avLst/>
              <a:gdLst>
                <a:gd name="T0" fmla="*/ 132 w 132"/>
                <a:gd name="T1" fmla="*/ 16 h 92"/>
                <a:gd name="T2" fmla="*/ 131 w 132"/>
                <a:gd name="T3" fmla="*/ 13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3"/>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Freeform 2245">
              <a:extLst>
                <a:ext uri="{FF2B5EF4-FFF2-40B4-BE49-F238E27FC236}">
                  <a16:creationId xmlns:a16="http://schemas.microsoft.com/office/drawing/2014/main" id="{F1CA2BE3-90C5-41DC-A66A-F55D4C76D49D}"/>
                </a:ext>
              </a:extLst>
            </p:cNvPr>
            <p:cNvSpPr>
              <a:spLocks noEditPoints="1"/>
            </p:cNvSpPr>
            <p:nvPr/>
          </p:nvSpPr>
          <p:spPr bwMode="auto">
            <a:xfrm>
              <a:off x="1293977" y="3893527"/>
              <a:ext cx="845293" cy="829921"/>
            </a:xfrm>
            <a:custGeom>
              <a:avLst/>
              <a:gdLst>
                <a:gd name="T0" fmla="*/ 33 w 205"/>
                <a:gd name="T1" fmla="*/ 18 h 199"/>
                <a:gd name="T2" fmla="*/ 18 w 205"/>
                <a:gd name="T3" fmla="*/ 33 h 199"/>
                <a:gd name="T4" fmla="*/ 18 w 205"/>
                <a:gd name="T5" fmla="*/ 167 h 199"/>
                <a:gd name="T6" fmla="*/ 33 w 205"/>
                <a:gd name="T7" fmla="*/ 182 h 199"/>
                <a:gd name="T8" fmla="*/ 172 w 205"/>
                <a:gd name="T9" fmla="*/ 182 h 199"/>
                <a:gd name="T10" fmla="*/ 187 w 205"/>
                <a:gd name="T11" fmla="*/ 167 h 199"/>
                <a:gd name="T12" fmla="*/ 187 w 205"/>
                <a:gd name="T13" fmla="*/ 33 h 199"/>
                <a:gd name="T14" fmla="*/ 172 w 205"/>
                <a:gd name="T15" fmla="*/ 18 h 199"/>
                <a:gd name="T16" fmla="*/ 33 w 205"/>
                <a:gd name="T17" fmla="*/ 18 h 199"/>
                <a:gd name="T18" fmla="*/ 172 w 205"/>
                <a:gd name="T19" fmla="*/ 199 h 199"/>
                <a:gd name="T20" fmla="*/ 33 w 205"/>
                <a:gd name="T21" fmla="*/ 199 h 199"/>
                <a:gd name="T22" fmla="*/ 0 w 205"/>
                <a:gd name="T23" fmla="*/ 167 h 199"/>
                <a:gd name="T24" fmla="*/ 0 w 205"/>
                <a:gd name="T25" fmla="*/ 33 h 199"/>
                <a:gd name="T26" fmla="*/ 33 w 205"/>
                <a:gd name="T27" fmla="*/ 0 h 199"/>
                <a:gd name="T28" fmla="*/ 172 w 205"/>
                <a:gd name="T29" fmla="*/ 0 h 199"/>
                <a:gd name="T30" fmla="*/ 205 w 205"/>
                <a:gd name="T31" fmla="*/ 33 h 199"/>
                <a:gd name="T32" fmla="*/ 205 w 205"/>
                <a:gd name="T33" fmla="*/ 167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5"/>
                    <a:pt x="18" y="33"/>
                  </a:cubicBezTo>
                  <a:lnTo>
                    <a:pt x="18" y="167"/>
                  </a:lnTo>
                  <a:cubicBezTo>
                    <a:pt x="18" y="175"/>
                    <a:pt x="25" y="182"/>
                    <a:pt x="33" y="182"/>
                  </a:cubicBezTo>
                  <a:lnTo>
                    <a:pt x="172" y="182"/>
                  </a:lnTo>
                  <a:cubicBezTo>
                    <a:pt x="180" y="182"/>
                    <a:pt x="187" y="175"/>
                    <a:pt x="187" y="167"/>
                  </a:cubicBezTo>
                  <a:lnTo>
                    <a:pt x="187" y="33"/>
                  </a:lnTo>
                  <a:cubicBezTo>
                    <a:pt x="187" y="25"/>
                    <a:pt x="180" y="18"/>
                    <a:pt x="172" y="18"/>
                  </a:cubicBezTo>
                  <a:lnTo>
                    <a:pt x="33" y="18"/>
                  </a:lnTo>
                  <a:close/>
                  <a:moveTo>
                    <a:pt x="172" y="199"/>
                  </a:moveTo>
                  <a:lnTo>
                    <a:pt x="33" y="199"/>
                  </a:lnTo>
                  <a:cubicBezTo>
                    <a:pt x="15" y="199"/>
                    <a:pt x="0" y="185"/>
                    <a:pt x="0" y="167"/>
                  </a:cubicBezTo>
                  <a:lnTo>
                    <a:pt x="0" y="33"/>
                  </a:lnTo>
                  <a:cubicBezTo>
                    <a:pt x="0" y="15"/>
                    <a:pt x="15" y="0"/>
                    <a:pt x="33" y="0"/>
                  </a:cubicBezTo>
                  <a:lnTo>
                    <a:pt x="172" y="0"/>
                  </a:lnTo>
                  <a:cubicBezTo>
                    <a:pt x="190" y="0"/>
                    <a:pt x="205" y="15"/>
                    <a:pt x="205" y="33"/>
                  </a:cubicBezTo>
                  <a:lnTo>
                    <a:pt x="205" y="167"/>
                  </a:lnTo>
                  <a:cubicBezTo>
                    <a:pt x="205" y="185"/>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Rectangle 2246">
              <a:extLst>
                <a:ext uri="{FF2B5EF4-FFF2-40B4-BE49-F238E27FC236}">
                  <a16:creationId xmlns:a16="http://schemas.microsoft.com/office/drawing/2014/main" id="{376101E8-8D1E-4BF1-B968-DE4D7060E22B}"/>
                </a:ext>
              </a:extLst>
            </p:cNvPr>
            <p:cNvSpPr>
              <a:spLocks noChangeArrowheads="1"/>
            </p:cNvSpPr>
            <p:nvPr/>
          </p:nvSpPr>
          <p:spPr bwMode="auto">
            <a:xfrm>
              <a:off x="2292948" y="3985742"/>
              <a:ext cx="507179" cy="92213"/>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Rectangle 2247">
              <a:extLst>
                <a:ext uri="{FF2B5EF4-FFF2-40B4-BE49-F238E27FC236}">
                  <a16:creationId xmlns:a16="http://schemas.microsoft.com/office/drawing/2014/main" id="{E5B4C060-F8B1-4DC1-9846-A106C69722CA}"/>
                </a:ext>
              </a:extLst>
            </p:cNvPr>
            <p:cNvSpPr>
              <a:spLocks noChangeArrowheads="1"/>
            </p:cNvSpPr>
            <p:nvPr/>
          </p:nvSpPr>
          <p:spPr bwMode="auto">
            <a:xfrm>
              <a:off x="2292948" y="4185531"/>
              <a:ext cx="1337097"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Rectangle 2248">
              <a:extLst>
                <a:ext uri="{FF2B5EF4-FFF2-40B4-BE49-F238E27FC236}">
                  <a16:creationId xmlns:a16="http://schemas.microsoft.com/office/drawing/2014/main" id="{ECA03F2C-26DB-4413-8A76-7292C6A0B87E}"/>
                </a:ext>
              </a:extLst>
            </p:cNvPr>
            <p:cNvSpPr>
              <a:spLocks noChangeArrowheads="1"/>
            </p:cNvSpPr>
            <p:nvPr/>
          </p:nvSpPr>
          <p:spPr bwMode="auto">
            <a:xfrm>
              <a:off x="2292948" y="4385333"/>
              <a:ext cx="1337097"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Rectangle 2249">
              <a:extLst>
                <a:ext uri="{FF2B5EF4-FFF2-40B4-BE49-F238E27FC236}">
                  <a16:creationId xmlns:a16="http://schemas.microsoft.com/office/drawing/2014/main" id="{35C278D8-6D86-4903-BCD3-345BE1E2DA3B}"/>
                </a:ext>
              </a:extLst>
            </p:cNvPr>
            <p:cNvSpPr>
              <a:spLocks noChangeArrowheads="1"/>
            </p:cNvSpPr>
            <p:nvPr/>
          </p:nvSpPr>
          <p:spPr bwMode="auto">
            <a:xfrm>
              <a:off x="2292948" y="4569761"/>
              <a:ext cx="1337097"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Freeform 2250">
              <a:extLst>
                <a:ext uri="{FF2B5EF4-FFF2-40B4-BE49-F238E27FC236}">
                  <a16:creationId xmlns:a16="http://schemas.microsoft.com/office/drawing/2014/main" id="{0A67BD67-5C39-4170-AC47-B3AFE8FD4D81}"/>
                </a:ext>
              </a:extLst>
            </p:cNvPr>
            <p:cNvSpPr>
              <a:spLocks/>
            </p:cNvSpPr>
            <p:nvPr/>
          </p:nvSpPr>
          <p:spPr bwMode="auto">
            <a:xfrm>
              <a:off x="1447666" y="4108693"/>
              <a:ext cx="553281" cy="384228"/>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7 h 92"/>
                <a:gd name="T14" fmla="*/ 13 w 132"/>
                <a:gd name="T15" fmla="*/ 19 h 92"/>
                <a:gd name="T16" fmla="*/ 2 w 132"/>
                <a:gd name="T17" fmla="*/ 30 h 92"/>
                <a:gd name="T18" fmla="*/ 2 w 132"/>
                <a:gd name="T19" fmla="*/ 38 h 92"/>
                <a:gd name="T20" fmla="*/ 54 w 132"/>
                <a:gd name="T21" fmla="*/ 89 h 92"/>
                <a:gd name="T22" fmla="*/ 61 w 132"/>
                <a:gd name="T23" fmla="*/ 89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7"/>
                  </a:lnTo>
                  <a:lnTo>
                    <a:pt x="13" y="19"/>
                  </a:lnTo>
                  <a:lnTo>
                    <a:pt x="2" y="30"/>
                  </a:lnTo>
                  <a:cubicBezTo>
                    <a:pt x="0" y="32"/>
                    <a:pt x="0" y="36"/>
                    <a:pt x="2" y="38"/>
                  </a:cubicBezTo>
                  <a:lnTo>
                    <a:pt x="54" y="89"/>
                  </a:lnTo>
                  <a:cubicBezTo>
                    <a:pt x="56" y="92"/>
                    <a:pt x="59" y="92"/>
                    <a:pt x="61" y="89"/>
                  </a:cubicBezTo>
                  <a:lnTo>
                    <a:pt x="131" y="20"/>
                  </a:lnTo>
                  <a:lnTo>
                    <a:pt x="132" y="16"/>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Freeform 2251">
              <a:extLst>
                <a:ext uri="{FF2B5EF4-FFF2-40B4-BE49-F238E27FC236}">
                  <a16:creationId xmlns:a16="http://schemas.microsoft.com/office/drawing/2014/main" id="{E10E24C8-3114-422A-91EC-47898F34DC43}"/>
                </a:ext>
              </a:extLst>
            </p:cNvPr>
            <p:cNvSpPr>
              <a:spLocks noEditPoints="1"/>
            </p:cNvSpPr>
            <p:nvPr/>
          </p:nvSpPr>
          <p:spPr bwMode="auto">
            <a:xfrm>
              <a:off x="1293977" y="4877137"/>
              <a:ext cx="845293" cy="829921"/>
            </a:xfrm>
            <a:custGeom>
              <a:avLst/>
              <a:gdLst>
                <a:gd name="T0" fmla="*/ 33 w 205"/>
                <a:gd name="T1" fmla="*/ 18 h 199"/>
                <a:gd name="T2" fmla="*/ 18 w 205"/>
                <a:gd name="T3" fmla="*/ 32 h 199"/>
                <a:gd name="T4" fmla="*/ 18 w 205"/>
                <a:gd name="T5" fmla="*/ 166 h 199"/>
                <a:gd name="T6" fmla="*/ 33 w 205"/>
                <a:gd name="T7" fmla="*/ 181 h 199"/>
                <a:gd name="T8" fmla="*/ 172 w 205"/>
                <a:gd name="T9" fmla="*/ 181 h 199"/>
                <a:gd name="T10" fmla="*/ 187 w 205"/>
                <a:gd name="T11" fmla="*/ 166 h 199"/>
                <a:gd name="T12" fmla="*/ 187 w 205"/>
                <a:gd name="T13" fmla="*/ 32 h 199"/>
                <a:gd name="T14" fmla="*/ 172 w 205"/>
                <a:gd name="T15" fmla="*/ 18 h 199"/>
                <a:gd name="T16" fmla="*/ 33 w 205"/>
                <a:gd name="T17" fmla="*/ 18 h 199"/>
                <a:gd name="T18" fmla="*/ 172 w 205"/>
                <a:gd name="T19" fmla="*/ 199 h 199"/>
                <a:gd name="T20" fmla="*/ 33 w 205"/>
                <a:gd name="T21" fmla="*/ 199 h 199"/>
                <a:gd name="T22" fmla="*/ 0 w 205"/>
                <a:gd name="T23" fmla="*/ 166 h 199"/>
                <a:gd name="T24" fmla="*/ 0 w 205"/>
                <a:gd name="T25" fmla="*/ 32 h 199"/>
                <a:gd name="T26" fmla="*/ 33 w 205"/>
                <a:gd name="T27" fmla="*/ 0 h 199"/>
                <a:gd name="T28" fmla="*/ 172 w 205"/>
                <a:gd name="T29" fmla="*/ 0 h 199"/>
                <a:gd name="T30" fmla="*/ 205 w 205"/>
                <a:gd name="T31" fmla="*/ 32 h 199"/>
                <a:gd name="T32" fmla="*/ 205 w 205"/>
                <a:gd name="T33" fmla="*/ 166 h 199"/>
                <a:gd name="T34" fmla="*/ 172 w 205"/>
                <a:gd name="T3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99">
                  <a:moveTo>
                    <a:pt x="33" y="18"/>
                  </a:moveTo>
                  <a:cubicBezTo>
                    <a:pt x="25" y="18"/>
                    <a:pt x="18" y="24"/>
                    <a:pt x="18" y="32"/>
                  </a:cubicBezTo>
                  <a:lnTo>
                    <a:pt x="18" y="166"/>
                  </a:lnTo>
                  <a:cubicBezTo>
                    <a:pt x="18" y="174"/>
                    <a:pt x="25" y="181"/>
                    <a:pt x="33" y="181"/>
                  </a:cubicBezTo>
                  <a:lnTo>
                    <a:pt x="172" y="181"/>
                  </a:lnTo>
                  <a:cubicBezTo>
                    <a:pt x="180" y="181"/>
                    <a:pt x="187" y="174"/>
                    <a:pt x="187" y="166"/>
                  </a:cubicBezTo>
                  <a:lnTo>
                    <a:pt x="187" y="32"/>
                  </a:lnTo>
                  <a:cubicBezTo>
                    <a:pt x="187" y="24"/>
                    <a:pt x="180" y="18"/>
                    <a:pt x="172" y="18"/>
                  </a:cubicBezTo>
                  <a:lnTo>
                    <a:pt x="33" y="18"/>
                  </a:lnTo>
                  <a:close/>
                  <a:moveTo>
                    <a:pt x="172" y="199"/>
                  </a:moveTo>
                  <a:lnTo>
                    <a:pt x="33" y="199"/>
                  </a:lnTo>
                  <a:cubicBezTo>
                    <a:pt x="15" y="199"/>
                    <a:pt x="0" y="184"/>
                    <a:pt x="0" y="166"/>
                  </a:cubicBezTo>
                  <a:lnTo>
                    <a:pt x="0" y="32"/>
                  </a:lnTo>
                  <a:cubicBezTo>
                    <a:pt x="0" y="14"/>
                    <a:pt x="15" y="0"/>
                    <a:pt x="33" y="0"/>
                  </a:cubicBezTo>
                  <a:lnTo>
                    <a:pt x="172" y="0"/>
                  </a:lnTo>
                  <a:cubicBezTo>
                    <a:pt x="190" y="0"/>
                    <a:pt x="205" y="14"/>
                    <a:pt x="205" y="32"/>
                  </a:cubicBezTo>
                  <a:lnTo>
                    <a:pt x="205" y="166"/>
                  </a:lnTo>
                  <a:cubicBezTo>
                    <a:pt x="205" y="184"/>
                    <a:pt x="190" y="199"/>
                    <a:pt x="172" y="199"/>
                  </a:cubicBez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Rectangle 2252">
              <a:extLst>
                <a:ext uri="{FF2B5EF4-FFF2-40B4-BE49-F238E27FC236}">
                  <a16:creationId xmlns:a16="http://schemas.microsoft.com/office/drawing/2014/main" id="{5F472B22-CBF7-4A75-83AC-C12AC4496CBC}"/>
                </a:ext>
              </a:extLst>
            </p:cNvPr>
            <p:cNvSpPr>
              <a:spLocks noChangeArrowheads="1"/>
            </p:cNvSpPr>
            <p:nvPr/>
          </p:nvSpPr>
          <p:spPr bwMode="auto">
            <a:xfrm>
              <a:off x="2292948" y="4953978"/>
              <a:ext cx="507179"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Rectangle 2253">
              <a:extLst>
                <a:ext uri="{FF2B5EF4-FFF2-40B4-BE49-F238E27FC236}">
                  <a16:creationId xmlns:a16="http://schemas.microsoft.com/office/drawing/2014/main" id="{92AE2DA3-9382-4501-88B3-576A30126C05}"/>
                </a:ext>
              </a:extLst>
            </p:cNvPr>
            <p:cNvSpPr>
              <a:spLocks noChangeArrowheads="1"/>
            </p:cNvSpPr>
            <p:nvPr/>
          </p:nvSpPr>
          <p:spPr bwMode="auto">
            <a:xfrm>
              <a:off x="2292948" y="5153780"/>
              <a:ext cx="1337097"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Rectangle 2254">
              <a:extLst>
                <a:ext uri="{FF2B5EF4-FFF2-40B4-BE49-F238E27FC236}">
                  <a16:creationId xmlns:a16="http://schemas.microsoft.com/office/drawing/2014/main" id="{839ADF4C-6347-4AED-A0E5-AD2E00E94DC4}"/>
                </a:ext>
              </a:extLst>
            </p:cNvPr>
            <p:cNvSpPr>
              <a:spLocks noChangeArrowheads="1"/>
            </p:cNvSpPr>
            <p:nvPr/>
          </p:nvSpPr>
          <p:spPr bwMode="auto">
            <a:xfrm>
              <a:off x="2292948" y="5353569"/>
              <a:ext cx="1337097" cy="10758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Rectangle 2255">
              <a:extLst>
                <a:ext uri="{FF2B5EF4-FFF2-40B4-BE49-F238E27FC236}">
                  <a16:creationId xmlns:a16="http://schemas.microsoft.com/office/drawing/2014/main" id="{7B494483-BEA4-4DE4-9C8C-A69A251D865A}"/>
                </a:ext>
              </a:extLst>
            </p:cNvPr>
            <p:cNvSpPr>
              <a:spLocks noChangeArrowheads="1"/>
            </p:cNvSpPr>
            <p:nvPr/>
          </p:nvSpPr>
          <p:spPr bwMode="auto">
            <a:xfrm>
              <a:off x="2292948" y="5553372"/>
              <a:ext cx="1337097" cy="92213"/>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Freeform 2256">
              <a:extLst>
                <a:ext uri="{FF2B5EF4-FFF2-40B4-BE49-F238E27FC236}">
                  <a16:creationId xmlns:a16="http://schemas.microsoft.com/office/drawing/2014/main" id="{D8679D34-B90D-4A86-9D5B-0F510713BBAC}"/>
                </a:ext>
              </a:extLst>
            </p:cNvPr>
            <p:cNvSpPr>
              <a:spLocks/>
            </p:cNvSpPr>
            <p:nvPr/>
          </p:nvSpPr>
          <p:spPr bwMode="auto">
            <a:xfrm>
              <a:off x="1447666" y="5076929"/>
              <a:ext cx="553281" cy="384228"/>
            </a:xfrm>
            <a:custGeom>
              <a:avLst/>
              <a:gdLst>
                <a:gd name="T0" fmla="*/ 132 w 132"/>
                <a:gd name="T1" fmla="*/ 16 h 92"/>
                <a:gd name="T2" fmla="*/ 131 w 132"/>
                <a:gd name="T3" fmla="*/ 12 h 92"/>
                <a:gd name="T4" fmla="*/ 120 w 132"/>
                <a:gd name="T5" fmla="*/ 2 h 92"/>
                <a:gd name="T6" fmla="*/ 113 w 132"/>
                <a:gd name="T7" fmla="*/ 2 h 92"/>
                <a:gd name="T8" fmla="*/ 58 w 132"/>
                <a:gd name="T9" fmla="*/ 57 h 92"/>
                <a:gd name="T10" fmla="*/ 21 w 132"/>
                <a:gd name="T11" fmla="*/ 19 h 92"/>
                <a:gd name="T12" fmla="*/ 17 w 132"/>
                <a:gd name="T13" fmla="*/ 18 h 92"/>
                <a:gd name="T14" fmla="*/ 13 w 132"/>
                <a:gd name="T15" fmla="*/ 19 h 92"/>
                <a:gd name="T16" fmla="*/ 2 w 132"/>
                <a:gd name="T17" fmla="*/ 30 h 92"/>
                <a:gd name="T18" fmla="*/ 2 w 132"/>
                <a:gd name="T19" fmla="*/ 38 h 92"/>
                <a:gd name="T20" fmla="*/ 54 w 132"/>
                <a:gd name="T21" fmla="*/ 90 h 92"/>
                <a:gd name="T22" fmla="*/ 61 w 132"/>
                <a:gd name="T23" fmla="*/ 90 h 92"/>
                <a:gd name="T24" fmla="*/ 131 w 132"/>
                <a:gd name="T25" fmla="*/ 20 h 92"/>
                <a:gd name="T26" fmla="*/ 132 w 132"/>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92">
                  <a:moveTo>
                    <a:pt x="132" y="16"/>
                  </a:moveTo>
                  <a:lnTo>
                    <a:pt x="131" y="12"/>
                  </a:lnTo>
                  <a:lnTo>
                    <a:pt x="120" y="2"/>
                  </a:lnTo>
                  <a:cubicBezTo>
                    <a:pt x="118" y="0"/>
                    <a:pt x="115" y="0"/>
                    <a:pt x="113" y="2"/>
                  </a:cubicBezTo>
                  <a:lnTo>
                    <a:pt x="58" y="57"/>
                  </a:lnTo>
                  <a:lnTo>
                    <a:pt x="21" y="19"/>
                  </a:lnTo>
                  <a:lnTo>
                    <a:pt x="17" y="18"/>
                  </a:lnTo>
                  <a:lnTo>
                    <a:pt x="13" y="19"/>
                  </a:lnTo>
                  <a:lnTo>
                    <a:pt x="2" y="30"/>
                  </a:lnTo>
                  <a:cubicBezTo>
                    <a:pt x="0" y="32"/>
                    <a:pt x="0" y="36"/>
                    <a:pt x="2" y="38"/>
                  </a:cubicBezTo>
                  <a:lnTo>
                    <a:pt x="54" y="90"/>
                  </a:lnTo>
                  <a:cubicBezTo>
                    <a:pt x="56" y="92"/>
                    <a:pt x="59" y="92"/>
                    <a:pt x="61" y="90"/>
                  </a:cubicBezTo>
                  <a:lnTo>
                    <a:pt x="131" y="20"/>
                  </a:lnTo>
                  <a:lnTo>
                    <a:pt x="132" y="1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57" name="Grupo 56">
            <a:extLst>
              <a:ext uri="{FF2B5EF4-FFF2-40B4-BE49-F238E27FC236}">
                <a16:creationId xmlns:a16="http://schemas.microsoft.com/office/drawing/2014/main" id="{8F4FBCFC-62A3-961C-8B8D-73B0BA802C25}"/>
              </a:ext>
            </a:extLst>
          </p:cNvPr>
          <p:cNvGrpSpPr/>
          <p:nvPr/>
        </p:nvGrpSpPr>
        <p:grpSpPr>
          <a:xfrm>
            <a:off x="4475335" y="1818095"/>
            <a:ext cx="6831814" cy="4079352"/>
            <a:chOff x="4778939" y="1850514"/>
            <a:chExt cx="6831814" cy="4079352"/>
          </a:xfrm>
        </p:grpSpPr>
        <p:sp>
          <p:nvSpPr>
            <p:cNvPr id="30" name="Oval 29">
              <a:extLst>
                <a:ext uri="{FF2B5EF4-FFF2-40B4-BE49-F238E27FC236}">
                  <a16:creationId xmlns:a16="http://schemas.microsoft.com/office/drawing/2014/main" id="{34CCEE75-A0BC-4180-A474-7F71CA01FF22}"/>
                </a:ext>
              </a:extLst>
            </p:cNvPr>
            <p:cNvSpPr>
              <a:spLocks noChangeAspect="1"/>
            </p:cNvSpPr>
            <p:nvPr/>
          </p:nvSpPr>
          <p:spPr>
            <a:xfrm>
              <a:off x="4778939" y="2556880"/>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Oval 30">
              <a:extLst>
                <a:ext uri="{FF2B5EF4-FFF2-40B4-BE49-F238E27FC236}">
                  <a16:creationId xmlns:a16="http://schemas.microsoft.com/office/drawing/2014/main" id="{14FF1FBE-E5B0-43AE-92EC-BD0445622534}"/>
                </a:ext>
              </a:extLst>
            </p:cNvPr>
            <p:cNvSpPr>
              <a:spLocks noChangeAspect="1"/>
            </p:cNvSpPr>
            <p:nvPr/>
          </p:nvSpPr>
          <p:spPr>
            <a:xfrm>
              <a:off x="4778939" y="3828468"/>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Oval 31">
              <a:extLst>
                <a:ext uri="{FF2B5EF4-FFF2-40B4-BE49-F238E27FC236}">
                  <a16:creationId xmlns:a16="http://schemas.microsoft.com/office/drawing/2014/main" id="{6619D6B6-40A5-4A50-8536-8198AC71C1C1}"/>
                </a:ext>
              </a:extLst>
            </p:cNvPr>
            <p:cNvSpPr>
              <a:spLocks noChangeAspect="1"/>
            </p:cNvSpPr>
            <p:nvPr/>
          </p:nvSpPr>
          <p:spPr>
            <a:xfrm>
              <a:off x="4778939" y="5096813"/>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9" name="Grupo 38">
              <a:extLst>
                <a:ext uri="{FF2B5EF4-FFF2-40B4-BE49-F238E27FC236}">
                  <a16:creationId xmlns:a16="http://schemas.microsoft.com/office/drawing/2014/main" id="{50EAAA52-ECEB-5FD2-67AB-2C1A26F85045}"/>
                </a:ext>
              </a:extLst>
            </p:cNvPr>
            <p:cNvGrpSpPr/>
            <p:nvPr/>
          </p:nvGrpSpPr>
          <p:grpSpPr>
            <a:xfrm>
              <a:off x="5613991" y="2482771"/>
              <a:ext cx="5996762" cy="923329"/>
              <a:chOff x="5534642" y="2268052"/>
              <a:chExt cx="5996762" cy="923329"/>
            </a:xfrm>
          </p:grpSpPr>
          <p:sp>
            <p:nvSpPr>
              <p:cNvPr id="33" name="TextBox 32">
                <a:extLst>
                  <a:ext uri="{FF2B5EF4-FFF2-40B4-BE49-F238E27FC236}">
                    <a16:creationId xmlns:a16="http://schemas.microsoft.com/office/drawing/2014/main" id="{1D725343-AF1E-4082-87E7-D152328895AE}"/>
                  </a:ext>
                </a:extLst>
              </p:cNvPr>
              <p:cNvSpPr txBox="1"/>
              <p:nvPr/>
            </p:nvSpPr>
            <p:spPr>
              <a:xfrm>
                <a:off x="5534642" y="2268052"/>
                <a:ext cx="5996762"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E858B"/>
                    </a:solidFill>
                    <a:effectLst/>
                    <a:uLnTx/>
                    <a:uFillTx/>
                    <a:latin typeface="Arial"/>
                    <a:ea typeface="+mn-ea"/>
                    <a:cs typeface="+mn-cs"/>
                  </a:rPr>
                  <a:t>Part A – Administrative Forms</a:t>
                </a:r>
              </a:p>
            </p:txBody>
          </p:sp>
          <p:sp>
            <p:nvSpPr>
              <p:cNvPr id="38" name="TextBox 32">
                <a:extLst>
                  <a:ext uri="{FF2B5EF4-FFF2-40B4-BE49-F238E27FC236}">
                    <a16:creationId xmlns:a16="http://schemas.microsoft.com/office/drawing/2014/main" id="{5735BF61-3E97-7480-FA7D-9EAE962D37B3}"/>
                  </a:ext>
                </a:extLst>
              </p:cNvPr>
              <p:cNvSpPr txBox="1"/>
              <p:nvPr/>
            </p:nvSpPr>
            <p:spPr>
              <a:xfrm>
                <a:off x="5534642" y="2606606"/>
                <a:ext cx="5996762"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Contains general information about the project, data on the applicant organisation and contact persons</a:t>
                </a:r>
              </a:p>
            </p:txBody>
          </p:sp>
        </p:grpSp>
        <p:sp>
          <p:nvSpPr>
            <p:cNvPr id="40" name="TextBox 1">
              <a:extLst>
                <a:ext uri="{FF2B5EF4-FFF2-40B4-BE49-F238E27FC236}">
                  <a16:creationId xmlns:a16="http://schemas.microsoft.com/office/drawing/2014/main" id="{A81D8008-3C30-A028-A7D3-62C10169F1DF}"/>
                </a:ext>
              </a:extLst>
            </p:cNvPr>
            <p:cNvSpPr txBox="1"/>
            <p:nvPr/>
          </p:nvSpPr>
          <p:spPr>
            <a:xfrm>
              <a:off x="4899616" y="2674224"/>
              <a:ext cx="514348" cy="521014"/>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A</a:t>
              </a:r>
            </a:p>
          </p:txBody>
        </p:sp>
        <p:grpSp>
          <p:nvGrpSpPr>
            <p:cNvPr id="41" name="Grupo 40">
              <a:extLst>
                <a:ext uri="{FF2B5EF4-FFF2-40B4-BE49-F238E27FC236}">
                  <a16:creationId xmlns:a16="http://schemas.microsoft.com/office/drawing/2014/main" id="{9F553596-681D-B7AB-7E54-8D86AF8CE708}"/>
                </a:ext>
              </a:extLst>
            </p:cNvPr>
            <p:cNvGrpSpPr/>
            <p:nvPr/>
          </p:nvGrpSpPr>
          <p:grpSpPr>
            <a:xfrm>
              <a:off x="5613991" y="3744654"/>
              <a:ext cx="5996762" cy="923329"/>
              <a:chOff x="5534642" y="2268052"/>
              <a:chExt cx="5996762" cy="923329"/>
            </a:xfrm>
          </p:grpSpPr>
          <p:sp>
            <p:nvSpPr>
              <p:cNvPr id="42" name="TextBox 32">
                <a:extLst>
                  <a:ext uri="{FF2B5EF4-FFF2-40B4-BE49-F238E27FC236}">
                    <a16:creationId xmlns:a16="http://schemas.microsoft.com/office/drawing/2014/main" id="{26FD323B-C929-5623-D1D8-75FB627094D4}"/>
                  </a:ext>
                </a:extLst>
              </p:cNvPr>
              <p:cNvSpPr txBox="1"/>
              <p:nvPr/>
            </p:nvSpPr>
            <p:spPr>
              <a:xfrm>
                <a:off x="5534642" y="2268052"/>
                <a:ext cx="5996762"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BC5DE">
                        <a:lumMod val="75000"/>
                      </a:srgbClr>
                    </a:solidFill>
                    <a:effectLst/>
                    <a:uLnTx/>
                    <a:uFillTx/>
                    <a:latin typeface="Arial"/>
                    <a:ea typeface="+mn-ea"/>
                    <a:cs typeface="+mn-cs"/>
                  </a:rPr>
                  <a:t>Part B – Technical description &amp; annexes </a:t>
                </a:r>
              </a:p>
            </p:txBody>
          </p:sp>
          <p:sp>
            <p:nvSpPr>
              <p:cNvPr id="43" name="TextBox 32">
                <a:extLst>
                  <a:ext uri="{FF2B5EF4-FFF2-40B4-BE49-F238E27FC236}">
                    <a16:creationId xmlns:a16="http://schemas.microsoft.com/office/drawing/2014/main" id="{3C7D9F50-2ECC-ECDA-52CC-8B11251717BE}"/>
                  </a:ext>
                </a:extLst>
              </p:cNvPr>
              <p:cNvSpPr txBox="1"/>
              <p:nvPr/>
            </p:nvSpPr>
            <p:spPr>
              <a:xfrm>
                <a:off x="5534642" y="2606606"/>
                <a:ext cx="5996762"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Contains the narrative part of the project, the work package</a:t>
                </a:r>
                <a:r>
                  <a:rPr lang="en-GB" sz="1600" dirty="0">
                    <a:solidFill>
                      <a:srgbClr val="4D4D4D"/>
                    </a:solidFill>
                    <a:latin typeface="Arial"/>
                  </a:rPr>
                  <a:t>s</a:t>
                </a:r>
                <a:r>
                  <a:rPr kumimoji="0" lang="en-GB" sz="1600" b="0" i="0" u="none" strike="noStrike" kern="1200" cap="none" spc="0" normalizeH="0" baseline="0" noProof="0" dirty="0">
                    <a:ln>
                      <a:noFill/>
                    </a:ln>
                    <a:solidFill>
                      <a:srgbClr val="4D4D4D"/>
                    </a:solidFill>
                    <a:effectLst/>
                    <a:uLnTx/>
                    <a:uFillTx/>
                    <a:latin typeface="Arial"/>
                    <a:ea typeface="+mn-ea"/>
                    <a:cs typeface="+mn-cs"/>
                  </a:rPr>
                  <a:t>, milestones and deliverables</a:t>
                </a:r>
              </a:p>
            </p:txBody>
          </p:sp>
        </p:grpSp>
        <p:sp>
          <p:nvSpPr>
            <p:cNvPr id="46" name="TextBox 1">
              <a:extLst>
                <a:ext uri="{FF2B5EF4-FFF2-40B4-BE49-F238E27FC236}">
                  <a16:creationId xmlns:a16="http://schemas.microsoft.com/office/drawing/2014/main" id="{B8507C30-C562-1323-0664-262C47FA8575}"/>
                </a:ext>
              </a:extLst>
            </p:cNvPr>
            <p:cNvSpPr txBox="1"/>
            <p:nvPr/>
          </p:nvSpPr>
          <p:spPr>
            <a:xfrm>
              <a:off x="4899616" y="3945812"/>
              <a:ext cx="514348" cy="521014"/>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B</a:t>
              </a:r>
            </a:p>
          </p:txBody>
        </p:sp>
        <p:sp>
          <p:nvSpPr>
            <p:cNvPr id="47" name="TextBox 1">
              <a:extLst>
                <a:ext uri="{FF2B5EF4-FFF2-40B4-BE49-F238E27FC236}">
                  <a16:creationId xmlns:a16="http://schemas.microsoft.com/office/drawing/2014/main" id="{44D5FBD9-07B3-23F0-1F80-C1B4FFB24AB6}"/>
                </a:ext>
              </a:extLst>
            </p:cNvPr>
            <p:cNvSpPr txBox="1"/>
            <p:nvPr/>
          </p:nvSpPr>
          <p:spPr>
            <a:xfrm>
              <a:off x="4899616" y="5207695"/>
              <a:ext cx="514348" cy="521014"/>
            </a:xfrm>
            <a:prstGeom prst="rect">
              <a:avLst/>
            </a:prstGeom>
            <a:noFill/>
          </p:spPr>
          <p:txBody>
            <a:bodyPr wrap="none" lIns="0" tIns="0" rIns="0" bIns="0" rtlCol="0" anchor="ctr">
              <a:noAutofit/>
            </a:bodyPr>
            <a:lstStyle>
              <a:defPPr>
                <a:defRPr lang="en-US"/>
              </a:defPPr>
              <a:lvl1pPr marL="0" indent="0" algn="l" defTabSz="914400" rtl="0" eaLnBrk="1" latinLnBrk="0" hangingPunct="1">
                <a:lnSpc>
                  <a:spcPct val="110000"/>
                </a:lnSpc>
                <a:spcBef>
                  <a:spcPts val="600"/>
                </a:spcBef>
                <a:buFontTx/>
                <a:buNone/>
                <a:defRPr sz="1400" kern="1200">
                  <a:solidFill>
                    <a:schemeClr val="tx2"/>
                  </a:solidFill>
                  <a:latin typeface="+mn-lt"/>
                  <a:ea typeface="+mn-ea"/>
                  <a:cs typeface="+mn-cs"/>
                </a:defRPr>
              </a:lvl1pPr>
              <a:lvl2pPr marL="216000" indent="-216000" algn="l" defTabSz="914400"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2pPr>
              <a:lvl3pPr marL="432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3pPr>
              <a:lvl4pPr marL="648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Rockwell Extra Bold" panose="02060903040505020403" pitchFamily="18" charset="0"/>
                  <a:ea typeface="+mn-ea"/>
                  <a:cs typeface="+mn-cs"/>
                </a:rPr>
                <a:t>C</a:t>
              </a:r>
            </a:p>
          </p:txBody>
        </p:sp>
        <p:grpSp>
          <p:nvGrpSpPr>
            <p:cNvPr id="48" name="Grupo 47">
              <a:extLst>
                <a:ext uri="{FF2B5EF4-FFF2-40B4-BE49-F238E27FC236}">
                  <a16:creationId xmlns:a16="http://schemas.microsoft.com/office/drawing/2014/main" id="{0FD1AF71-BF2E-CC3C-FF03-664EF572066B}"/>
                </a:ext>
              </a:extLst>
            </p:cNvPr>
            <p:cNvGrpSpPr/>
            <p:nvPr/>
          </p:nvGrpSpPr>
          <p:grpSpPr>
            <a:xfrm>
              <a:off x="5613991" y="5006537"/>
              <a:ext cx="5996762" cy="923329"/>
              <a:chOff x="5534642" y="2268052"/>
              <a:chExt cx="5996762" cy="923329"/>
            </a:xfrm>
          </p:grpSpPr>
          <p:sp>
            <p:nvSpPr>
              <p:cNvPr id="49" name="TextBox 32">
                <a:extLst>
                  <a:ext uri="{FF2B5EF4-FFF2-40B4-BE49-F238E27FC236}">
                    <a16:creationId xmlns:a16="http://schemas.microsoft.com/office/drawing/2014/main" id="{2A966DC2-F895-A0D1-FCBC-F36F1A2AF32B}"/>
                  </a:ext>
                </a:extLst>
              </p:cNvPr>
              <p:cNvSpPr txBox="1"/>
              <p:nvPr/>
            </p:nvSpPr>
            <p:spPr>
              <a:xfrm>
                <a:off x="5534642" y="2268052"/>
                <a:ext cx="5996762" cy="33855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EC08A"/>
                    </a:solidFill>
                    <a:effectLst/>
                    <a:uLnTx/>
                    <a:uFillTx/>
                    <a:latin typeface="Arial"/>
                    <a:ea typeface="+mn-ea"/>
                    <a:cs typeface="+mn-cs"/>
                  </a:rPr>
                  <a:t>Part C – Key Performance Indicators (KPI)</a:t>
                </a:r>
              </a:p>
            </p:txBody>
          </p:sp>
          <p:sp>
            <p:nvSpPr>
              <p:cNvPr id="50" name="TextBox 32">
                <a:extLst>
                  <a:ext uri="{FF2B5EF4-FFF2-40B4-BE49-F238E27FC236}">
                    <a16:creationId xmlns:a16="http://schemas.microsoft.com/office/drawing/2014/main" id="{6E2193D6-CB99-6DC8-28E9-10DE6EDAE6C2}"/>
                  </a:ext>
                </a:extLst>
              </p:cNvPr>
              <p:cNvSpPr txBox="1"/>
              <p:nvPr/>
            </p:nvSpPr>
            <p:spPr>
              <a:xfrm>
                <a:off x="5534642" y="2606606"/>
                <a:ext cx="5996762"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Specificities about EMJM/EMDM (nº of ECTS, accreditation, type of degrees to be awarded, </a:t>
                </a:r>
                <a:r>
                  <a:rPr lang="en-GB" sz="1600" dirty="0">
                    <a:solidFill>
                      <a:srgbClr val="4D4D4D"/>
                    </a:solidFill>
                    <a:latin typeface="Arial"/>
                  </a:rPr>
                  <a:t>etc.</a:t>
                </a:r>
                <a:r>
                  <a:rPr kumimoji="0" lang="en-GB" sz="1600" b="0" i="0" u="none" strike="noStrike" kern="1200" cap="none" spc="0" normalizeH="0" baseline="0" noProof="0" dirty="0">
                    <a:ln>
                      <a:noFill/>
                    </a:ln>
                    <a:solidFill>
                      <a:srgbClr val="4D4D4D"/>
                    </a:solidFill>
                    <a:effectLst/>
                    <a:uLnTx/>
                    <a:uFillTx/>
                    <a:latin typeface="Arial"/>
                    <a:ea typeface="+mn-ea"/>
                    <a:cs typeface="+mn-cs"/>
                  </a:rPr>
                  <a:t>)</a:t>
                </a:r>
              </a:p>
            </p:txBody>
          </p:sp>
        </p:grpSp>
        <p:sp>
          <p:nvSpPr>
            <p:cNvPr id="56" name="CuadroTexto 55">
              <a:extLst>
                <a:ext uri="{FF2B5EF4-FFF2-40B4-BE49-F238E27FC236}">
                  <a16:creationId xmlns:a16="http://schemas.microsoft.com/office/drawing/2014/main" id="{1903E6E7-5A03-CED6-F2D2-4FC3ED9BDBF3}"/>
                </a:ext>
              </a:extLst>
            </p:cNvPr>
            <p:cNvSpPr txBox="1"/>
            <p:nvPr/>
          </p:nvSpPr>
          <p:spPr>
            <a:xfrm>
              <a:off x="4778939" y="1850514"/>
              <a:ext cx="6831814"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The application form is structured in three parts:</a:t>
              </a:r>
            </a:p>
          </p:txBody>
        </p:sp>
      </p:grpSp>
      <p:sp>
        <p:nvSpPr>
          <p:cNvPr id="58" name="Flecha: pentágono 57">
            <a:extLst>
              <a:ext uri="{FF2B5EF4-FFF2-40B4-BE49-F238E27FC236}">
                <a16:creationId xmlns:a16="http://schemas.microsoft.com/office/drawing/2014/main" id="{9F3A463A-B629-8306-CD05-298932B0D48A}"/>
              </a:ext>
            </a:extLst>
          </p:cNvPr>
          <p:cNvSpPr/>
          <p:nvPr/>
        </p:nvSpPr>
        <p:spPr>
          <a:xfrm flipH="1">
            <a:off x="9088096" y="857850"/>
            <a:ext cx="3082834" cy="717532"/>
          </a:xfrm>
          <a:prstGeom prst="homePlat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60" name="CuadroTexto 59">
            <a:extLst>
              <a:ext uri="{FF2B5EF4-FFF2-40B4-BE49-F238E27FC236}">
                <a16:creationId xmlns:a16="http://schemas.microsoft.com/office/drawing/2014/main" id="{D78F8734-ABE4-EED3-2AE3-E464FB8FA149}"/>
              </a:ext>
            </a:extLst>
          </p:cNvPr>
          <p:cNvSpPr txBox="1"/>
          <p:nvPr/>
        </p:nvSpPr>
        <p:spPr>
          <a:xfrm>
            <a:off x="9457509" y="857850"/>
            <a:ext cx="2734491"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C00000"/>
              </a:buClr>
              <a:buSzPct val="100000"/>
              <a:buFontTx/>
              <a:buNone/>
              <a:tabLst/>
              <a:defRPr/>
            </a:pPr>
            <a:r>
              <a:rPr kumimoji="0" lang="en-GB" sz="1100" b="0" i="0" u="none" strike="noStrike" kern="1200" cap="none" spc="0" normalizeH="0" baseline="0" noProof="0" dirty="0">
                <a:ln>
                  <a:noFill/>
                </a:ln>
                <a:solidFill>
                  <a:srgbClr val="C00000"/>
                </a:solidFill>
                <a:effectLst/>
                <a:uLnTx/>
                <a:uFillTx/>
                <a:latin typeface="Arial"/>
                <a:ea typeface="Arial Unicode MS" panose="020B0604020202020204" pitchFamily="34" charset="-128"/>
                <a:cs typeface="+mn-cs"/>
              </a:rPr>
              <a:t>Complete </a:t>
            </a:r>
            <a:r>
              <a:rPr kumimoji="0" lang="en-GB" sz="1100" b="1" i="0" u="none" strike="noStrike" kern="1200" cap="none" spc="0" normalizeH="0" baseline="0" noProof="0" dirty="0">
                <a:ln>
                  <a:noFill/>
                </a:ln>
                <a:solidFill>
                  <a:srgbClr val="C00000"/>
                </a:solidFill>
                <a:effectLst/>
                <a:uLnTx/>
                <a:uFillTx/>
                <a:latin typeface="Arial"/>
                <a:ea typeface="Arial Unicode MS" panose="020B0604020202020204" pitchFamily="34" charset="-128"/>
                <a:cs typeface="+mn-cs"/>
              </a:rPr>
              <a:t>Part A &amp; C (KPI) </a:t>
            </a:r>
            <a:r>
              <a:rPr kumimoji="0" lang="en-GB" sz="1100" b="0" i="0" u="none" strike="noStrike" kern="1200" cap="none" spc="0" normalizeH="0" baseline="0" noProof="0" dirty="0">
                <a:ln>
                  <a:noFill/>
                </a:ln>
                <a:solidFill>
                  <a:srgbClr val="C00000"/>
                </a:solidFill>
                <a:effectLst/>
                <a:uLnTx/>
                <a:uFillTx/>
                <a:latin typeface="Arial"/>
                <a:ea typeface="Arial Unicode MS" panose="020B0604020202020204" pitchFamily="34" charset="-128"/>
                <a:cs typeface="+mn-cs"/>
              </a:rPr>
              <a:t>directly on the Portal. Prepare </a:t>
            </a:r>
            <a:r>
              <a:rPr kumimoji="0" lang="en-GB" sz="1100" b="1" i="0" u="none" strike="noStrike" kern="1200" cap="none" spc="0" normalizeH="0" baseline="0" noProof="0" dirty="0">
                <a:ln>
                  <a:noFill/>
                </a:ln>
                <a:solidFill>
                  <a:srgbClr val="C00000"/>
                </a:solidFill>
                <a:effectLst/>
                <a:uLnTx/>
                <a:uFillTx/>
                <a:latin typeface="Arial"/>
                <a:ea typeface="Arial Unicode MS" panose="020B0604020202020204" pitchFamily="34" charset="-128"/>
                <a:cs typeface="+mn-cs"/>
              </a:rPr>
              <a:t>Part B</a:t>
            </a:r>
            <a:r>
              <a:rPr kumimoji="0" lang="en-GB" sz="1100" b="0" i="0" u="none" strike="noStrike" kern="1200" cap="none" spc="0" normalizeH="0" baseline="0" noProof="0" dirty="0">
                <a:ln>
                  <a:noFill/>
                </a:ln>
                <a:solidFill>
                  <a:srgbClr val="C00000"/>
                </a:solidFill>
                <a:effectLst/>
                <a:uLnTx/>
                <a:uFillTx/>
                <a:latin typeface="Arial"/>
                <a:ea typeface="Arial Unicode MS" panose="020B0604020202020204" pitchFamily="34" charset="-128"/>
                <a:cs typeface="+mn-cs"/>
              </a:rPr>
              <a:t> in advance and upload it together with the annexes</a:t>
            </a:r>
          </a:p>
        </p:txBody>
      </p:sp>
    </p:spTree>
    <p:extLst>
      <p:ext uri="{BB962C8B-B14F-4D97-AF65-F5344CB8AC3E}">
        <p14:creationId xmlns:p14="http://schemas.microsoft.com/office/powerpoint/2010/main" val="276649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0623" y="1755286"/>
            <a:ext cx="10905699" cy="3881904"/>
          </a:xfrm>
        </p:spPr>
        <p:txBody>
          <a:bodyPr/>
          <a:lstStyle/>
          <a:p>
            <a:pPr marL="0" indent="0">
              <a:buNone/>
            </a:pPr>
            <a:r>
              <a:rPr lang="en-US" dirty="0"/>
              <a:t>Funding opportunities for 2021-2027 and information on how to apply are announced on the </a:t>
            </a:r>
            <a:r>
              <a:rPr lang="en-US" b="1" dirty="0"/>
              <a:t>European Commission’s Funding &amp; Tender Opportunities Portal</a:t>
            </a:r>
            <a:r>
              <a:rPr lang="en-US" dirty="0"/>
              <a:t>: </a:t>
            </a:r>
          </a:p>
          <a:p>
            <a:pPr marL="0" indent="0">
              <a:buNone/>
            </a:pPr>
            <a:r>
              <a:rPr lang="en-US" dirty="0">
                <a:hlinkClick r:id="rId2"/>
              </a:rPr>
              <a:t>https://ec.europa.eu/info/funding-tenders/opportunities/portal/screen/home</a:t>
            </a:r>
            <a:endParaRPr lang="en-US" dirty="0"/>
          </a:p>
          <a:p>
            <a:pPr marL="0" indent="0">
              <a:buNone/>
            </a:pPr>
            <a:r>
              <a:rPr lang="en-US" dirty="0"/>
              <a:t>	</a:t>
            </a:r>
          </a:p>
          <a:p>
            <a:pPr marL="0" indent="0" algn="ctr">
              <a:buNone/>
            </a:pPr>
            <a:r>
              <a:rPr lang="en-US" dirty="0"/>
              <a:t>Applications to be submitted using an </a:t>
            </a:r>
            <a:r>
              <a:rPr lang="en-US" dirty="0" err="1"/>
              <a:t>eForm</a:t>
            </a:r>
            <a:r>
              <a:rPr lang="en-US" dirty="0"/>
              <a:t> with attachments </a:t>
            </a:r>
          </a:p>
          <a:p>
            <a:pPr marL="0" indent="0">
              <a:buNone/>
            </a:pPr>
            <a:r>
              <a:rPr lang="en-US" dirty="0"/>
              <a:t>	</a:t>
            </a:r>
            <a:endParaRPr lang="fr-BE" dirty="0"/>
          </a:p>
        </p:txBody>
      </p:sp>
      <p:sp>
        <p:nvSpPr>
          <p:cNvPr id="3" name="Title 2"/>
          <p:cNvSpPr>
            <a:spLocks noGrp="1"/>
          </p:cNvSpPr>
          <p:nvPr>
            <p:ph type="title"/>
          </p:nvPr>
        </p:nvSpPr>
        <p:spPr/>
        <p:txBody>
          <a:bodyPr/>
          <a:lstStyle/>
          <a:p>
            <a:r>
              <a:rPr lang="fr-BE" dirty="0"/>
              <a:t>How to </a:t>
            </a:r>
            <a:r>
              <a:rPr lang="fr-BE" dirty="0" err="1"/>
              <a:t>apply</a:t>
            </a:r>
            <a:r>
              <a:rPr lang="fr-BE" dirty="0"/>
              <a:t> - </a:t>
            </a:r>
            <a:r>
              <a:rPr lang="fr-BE" dirty="0" err="1"/>
              <a:t>eForm</a:t>
            </a:r>
            <a:endParaRPr lang="fr-BE" dirty="0"/>
          </a:p>
        </p:txBody>
      </p:sp>
    </p:spTree>
    <p:extLst>
      <p:ext uri="{BB962C8B-B14F-4D97-AF65-F5344CB8AC3E}">
        <p14:creationId xmlns:p14="http://schemas.microsoft.com/office/powerpoint/2010/main" val="3184060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9048" y="1616196"/>
            <a:ext cx="10509999" cy="4577869"/>
          </a:xfrm>
        </p:spPr>
        <p:txBody>
          <a:bodyPr/>
          <a:lstStyle/>
          <a:p>
            <a:pPr>
              <a:spcAft>
                <a:spcPts val="600"/>
              </a:spcAft>
              <a:buFont typeface="Wingdings" panose="05000000000000000000" pitchFamily="2" charset="2"/>
              <a:buChar char="ü"/>
            </a:pPr>
            <a:r>
              <a:rPr lang="en-IE" sz="2000" dirty="0">
                <a:hlinkClick r:id="rId3"/>
              </a:rPr>
              <a:t>Erasmus+ Programme Guide 2026 </a:t>
            </a:r>
            <a:endParaRPr lang="fr-FR" sz="2200" dirty="0">
              <a:highlight>
                <a:srgbClr val="FFFF00"/>
              </a:highlight>
            </a:endParaRPr>
          </a:p>
          <a:p>
            <a:pPr marL="0" indent="0">
              <a:spcAft>
                <a:spcPts val="600"/>
              </a:spcAft>
              <a:buNone/>
            </a:pPr>
            <a:endParaRPr lang="en-US" sz="1200" dirty="0"/>
          </a:p>
          <a:p>
            <a:pPr>
              <a:buFont typeface="Wingdings" panose="05000000000000000000" pitchFamily="2" charset="2"/>
              <a:buChar char="ü"/>
            </a:pPr>
            <a:r>
              <a:rPr lang="en-US" sz="2200" dirty="0"/>
              <a:t>Erasmus Mundus calls for proposals 2026 on Funding &amp; tender opportunities portal:</a:t>
            </a:r>
          </a:p>
          <a:p>
            <a:pPr lvl="1">
              <a:buFont typeface="Wingdings" panose="05000000000000000000" pitchFamily="2" charset="2"/>
              <a:buChar char="§"/>
            </a:pPr>
            <a:r>
              <a:rPr lang="en-US" dirty="0">
                <a:hlinkClick r:id="rId4"/>
              </a:rPr>
              <a:t>Erasmus Mundus Design Measures (EMDM)</a:t>
            </a:r>
            <a:endParaRPr lang="en-IE" dirty="0">
              <a:solidFill>
                <a:srgbClr val="FF0000"/>
              </a:solidFill>
              <a:highlight>
                <a:srgbClr val="FFFF00"/>
              </a:highlight>
            </a:endParaRPr>
          </a:p>
          <a:p>
            <a:pPr lvl="1">
              <a:buFont typeface="Wingdings" panose="05000000000000000000" pitchFamily="2" charset="2"/>
              <a:buChar char="§"/>
            </a:pPr>
            <a:r>
              <a:rPr lang="en-IE" dirty="0">
                <a:hlinkClick r:id="rId5"/>
              </a:rPr>
              <a:t>Erasmus Mundus Joint Masters (EMJM)</a:t>
            </a:r>
            <a:br>
              <a:rPr lang="en-US" sz="1800" dirty="0">
                <a:highlight>
                  <a:srgbClr val="FFFF00"/>
                </a:highlight>
              </a:rPr>
            </a:br>
            <a:endParaRPr lang="en-US" sz="1800" dirty="0">
              <a:highlight>
                <a:srgbClr val="FFFF00"/>
              </a:highlight>
            </a:endParaRPr>
          </a:p>
          <a:p>
            <a:pPr>
              <a:buFont typeface="Wingdings" panose="05000000000000000000" pitchFamily="2" charset="2"/>
              <a:buChar char="ü"/>
            </a:pPr>
            <a:r>
              <a:rPr lang="en-US" sz="2200" dirty="0">
                <a:hlinkClick r:id="rId6"/>
              </a:rPr>
              <a:t>How to get a grant (europa.eu)</a:t>
            </a:r>
            <a:r>
              <a:rPr lang="en-US" sz="2200" dirty="0"/>
              <a:t> - General info for applicants on EACEA website  </a:t>
            </a:r>
          </a:p>
          <a:p>
            <a:pPr>
              <a:buFont typeface="Wingdings" panose="05000000000000000000" pitchFamily="2" charset="2"/>
              <a:buChar char="ü"/>
            </a:pPr>
            <a:r>
              <a:rPr lang="fr-FR" sz="2000" dirty="0">
                <a:hlinkClick r:id="rId7"/>
              </a:rPr>
              <a:t>Online Q&amp;A Session: Erasmus Mundus Action 2026 (11/12/2025)</a:t>
            </a:r>
            <a:r>
              <a:rPr lang="fr-FR" sz="2200" dirty="0"/>
              <a:t>              </a:t>
            </a:r>
            <a:r>
              <a:rPr lang="fr-BE" sz="2200" dirty="0"/>
              <a:t> </a:t>
            </a:r>
            <a:endParaRPr lang="en-US" sz="2200" dirty="0"/>
          </a:p>
          <a:p>
            <a:endParaRPr lang="fr-BE" dirty="0"/>
          </a:p>
        </p:txBody>
      </p:sp>
      <p:sp>
        <p:nvSpPr>
          <p:cNvPr id="3" name="Title 2"/>
          <p:cNvSpPr>
            <a:spLocks noGrp="1"/>
          </p:cNvSpPr>
          <p:nvPr>
            <p:ph type="title"/>
          </p:nvPr>
        </p:nvSpPr>
        <p:spPr>
          <a:xfrm>
            <a:off x="1955800" y="482861"/>
            <a:ext cx="9530522" cy="545840"/>
          </a:xfrm>
        </p:spPr>
        <p:txBody>
          <a:bodyPr/>
          <a:lstStyle/>
          <a:p>
            <a:r>
              <a:rPr lang="en-US" dirty="0"/>
              <a:t>Information about the </a:t>
            </a:r>
            <a:r>
              <a:rPr lang="en-US" dirty="0" err="1"/>
              <a:t>programme</a:t>
            </a:r>
            <a:r>
              <a:rPr lang="en-US" dirty="0"/>
              <a:t> </a:t>
            </a:r>
            <a:endParaRPr lang="fr-BE" dirty="0">
              <a:solidFill>
                <a:srgbClr val="C00000"/>
              </a:solidFill>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4590" y="246017"/>
            <a:ext cx="871914" cy="871914"/>
          </a:xfrm>
          <a:prstGeom prst="rect">
            <a:avLst/>
          </a:prstGeom>
        </p:spPr>
      </p:pic>
    </p:spTree>
    <p:extLst>
      <p:ext uri="{BB962C8B-B14F-4D97-AF65-F5344CB8AC3E}">
        <p14:creationId xmlns:p14="http://schemas.microsoft.com/office/powerpoint/2010/main" val="3291030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865" y="1850577"/>
            <a:ext cx="11091093" cy="4256025"/>
          </a:xfrm>
        </p:spPr>
        <p:txBody>
          <a:bodyPr/>
          <a:lstStyle/>
          <a:p>
            <a:pPr algn="l">
              <a:spcAft>
                <a:spcPts val="600"/>
              </a:spcAft>
              <a:buFont typeface="Wingdings" panose="05000000000000000000" pitchFamily="2" charset="2"/>
              <a:buChar char="ü"/>
            </a:pP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20 years of Erasmus Mundus - Beyond borders and bound</a:t>
            </a: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a</a:t>
            </a: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ries</a:t>
            </a:r>
            <a:r>
              <a:rPr lang="en-GB" sz="16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and</a:t>
            </a:r>
            <a:r>
              <a:rPr lang="en-GB" sz="1600" dirty="0">
                <a:solidFill>
                  <a:srgbClr val="0000FF"/>
                </a:solidFill>
                <a:latin typeface="Calibri" panose="020F0502020204030204" pitchFamily="34" charset="0"/>
                <a:cs typeface="Calibri" panose="020F0502020204030204" pitchFamily="34" charset="0"/>
              </a:rPr>
              <a:t> </a:t>
            </a: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20 years of Erasmus Mundus (key figures)</a:t>
            </a:r>
            <a:endPar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spcAft>
                <a:spcPts val="600"/>
              </a:spcAft>
              <a:buFont typeface="Wingdings" panose="05000000000000000000" pitchFamily="2" charset="2"/>
              <a:buChar char="ü"/>
            </a:pPr>
            <a:r>
              <a:rPr lang="en-GB" sz="1600" u="sng" dirty="0">
                <a:solidFill>
                  <a:srgbClr val="0000FF"/>
                </a:solidFill>
                <a:effectLst/>
                <a:latin typeface="Calibri" panose="020F0502020204030204" pitchFamily="34" charset="0"/>
                <a:ea typeface="Calibri" panose="020F0502020204030204" pitchFamily="34" charset="0"/>
                <a:hlinkClick r:id="rId5"/>
              </a:rPr>
              <a:t>Erasmus Mundus 20th anniversary conference “Beyond borders and boundaries” - Conference report, 27-28 May 2024, Brussels</a:t>
            </a:r>
            <a:endParaRPr lang="en-GB" sz="1600" u="sng" dirty="0">
              <a:solidFill>
                <a:srgbClr val="0000FF"/>
              </a:solidFill>
              <a:effectLst/>
              <a:latin typeface="Calibri" panose="020F0502020204030204" pitchFamily="34" charset="0"/>
              <a:ea typeface="Calibri" panose="020F0502020204030204" pitchFamily="34" charset="0"/>
            </a:endParaRPr>
          </a:p>
          <a:p>
            <a:pPr>
              <a:spcAft>
                <a:spcPts val="6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hlinkClick r:id="rId6"/>
              </a:rPr>
              <a:t>Erasmus Mundus, analysis of the results of the second 2021-2027 call  (joint masters and design measures) </a:t>
            </a:r>
            <a:endParaRPr lang="en-US" sz="1600" u="sng" dirty="0">
              <a:latin typeface="Calibri" panose="020F0502020204030204" pitchFamily="34" charset="0"/>
              <a:cs typeface="Calibri" panose="020F0502020204030204" pitchFamily="34" charset="0"/>
              <a:hlinkClick r:id="rId3"/>
            </a:endParaRPr>
          </a:p>
          <a:p>
            <a:pPr algn="l">
              <a:spcAft>
                <a:spcPts val="600"/>
              </a:spcAft>
              <a:buFont typeface="Wingdings" panose="05000000000000000000" pitchFamily="2" charset="2"/>
              <a:buChar char="ü"/>
            </a:pPr>
            <a:r>
              <a:rPr lang="en-US" sz="1600" u="sng" dirty="0">
                <a:latin typeface="Calibri" panose="020F0502020204030204" pitchFamily="34" charset="0"/>
                <a:cs typeface="Calibri" panose="020F0502020204030204" pitchFamily="34" charset="0"/>
                <a:hlinkClick r:id="rId7"/>
              </a:rPr>
              <a:t>Erasmus Mundus, analysis of the results of the first 2021-2027 call (joint masters and design measures)</a:t>
            </a:r>
            <a:endParaRPr lang="en-US" sz="1600" u="sng" dirty="0">
              <a:latin typeface="Calibri" panose="020F0502020204030204" pitchFamily="34" charset="0"/>
              <a:cs typeface="Calibri" panose="020F0502020204030204" pitchFamily="34" charset="0"/>
            </a:endParaRPr>
          </a:p>
          <a:p>
            <a:pPr>
              <a:spcAft>
                <a:spcPts val="600"/>
              </a:spcAft>
              <a:buFont typeface="Wingdings" panose="05000000000000000000" pitchFamily="2" charset="2"/>
              <a:buChar char="ü"/>
            </a:pPr>
            <a:r>
              <a:rPr lang="en-US" sz="1600" u="sng" dirty="0">
                <a:latin typeface="Calibri" panose="020F0502020204030204" pitchFamily="34" charset="0"/>
                <a:cs typeface="Calibri" panose="020F0502020204030204" pitchFamily="34" charset="0"/>
                <a:hlinkClick r:id="rId8"/>
              </a:rPr>
              <a:t>Statistical factsheets on the achievements of the Erasmus Mundus Joint Master Degrees (2014-2020)</a:t>
            </a:r>
            <a:endParaRPr lang="en-US" sz="1600" u="sng" dirty="0">
              <a:latin typeface="Calibri" panose="020F0502020204030204" pitchFamily="34" charset="0"/>
              <a:cs typeface="Calibri" panose="020F0502020204030204" pitchFamily="34" charset="0"/>
            </a:endParaRPr>
          </a:p>
          <a:p>
            <a:pPr>
              <a:spcAft>
                <a:spcPts val="600"/>
              </a:spcAft>
              <a:buFont typeface="Wingdings" panose="05000000000000000000" pitchFamily="2" charset="2"/>
              <a:buChar char="ü"/>
            </a:pPr>
            <a:r>
              <a:rPr lang="en-US" sz="1600" u="sng" dirty="0">
                <a:latin typeface="Calibri" panose="020F0502020204030204" pitchFamily="34" charset="0"/>
                <a:cs typeface="Calibri" panose="020F0502020204030204" pitchFamily="34" charset="0"/>
                <a:hlinkClick r:id="rId9" tooltip="https://ec.europa.eu/programmes/erasmus-plus/about/factsheets_en#worldwide"/>
              </a:rPr>
              <a:t>Erasmus+ Factsheets </a:t>
            </a:r>
            <a:endParaRPr lang="en-US" sz="1600" u="sng" dirty="0">
              <a:latin typeface="Calibri" panose="020F0502020204030204" pitchFamily="34" charset="0"/>
              <a:cs typeface="Calibri" panose="020F0502020204030204" pitchFamily="34" charset="0"/>
            </a:endParaRPr>
          </a:p>
          <a:p>
            <a:pPr>
              <a:spcAft>
                <a:spcPts val="6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hlinkClick r:id="rId10"/>
              </a:rPr>
              <a:t>Report 'Implementing Joint Degrees in the Erasmus Mundus action of the Erasmus+ </a:t>
            </a:r>
            <a:r>
              <a:rPr lang="en-US" sz="1600" dirty="0" err="1">
                <a:latin typeface="Calibri" panose="020F0502020204030204" pitchFamily="34" charset="0"/>
                <a:cs typeface="Calibri" panose="020F0502020204030204" pitchFamily="34" charset="0"/>
                <a:hlinkClick r:id="rId10"/>
              </a:rPr>
              <a:t>programme</a:t>
            </a:r>
            <a:r>
              <a:rPr lang="en-US" sz="1600" dirty="0">
                <a:latin typeface="Calibri" panose="020F0502020204030204" pitchFamily="34" charset="0"/>
                <a:cs typeface="Calibri" panose="020F0502020204030204" pitchFamily="34" charset="0"/>
                <a:hlinkClick r:id="rId10"/>
              </a:rPr>
              <a:t>’</a:t>
            </a:r>
            <a:endParaRPr lang="en-US" sz="1600" dirty="0">
              <a:latin typeface="Calibri" panose="020F0502020204030204" pitchFamily="34" charset="0"/>
              <a:cs typeface="Calibri" panose="020F0502020204030204" pitchFamily="34" charset="0"/>
            </a:endParaRPr>
          </a:p>
          <a:p>
            <a:pPr>
              <a:spcAft>
                <a:spcPts val="6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hlinkClick r:id="rId11"/>
              </a:rPr>
              <a:t>Erasmus Mundus Catalogue (europa.eu)</a:t>
            </a:r>
            <a:endParaRPr lang="en-US" sz="1600" dirty="0">
              <a:latin typeface="Calibri" panose="020F0502020204030204" pitchFamily="34" charset="0"/>
              <a:cs typeface="Calibri" panose="020F0502020204030204" pitchFamily="34" charset="0"/>
            </a:endParaRPr>
          </a:p>
          <a:p>
            <a:pPr>
              <a:spcAft>
                <a:spcPts val="600"/>
              </a:spcAft>
              <a:buFont typeface="Wingdings" panose="05000000000000000000" pitchFamily="2" charset="2"/>
              <a:buChar char="ü"/>
            </a:pPr>
            <a:r>
              <a:rPr lang="en-US" sz="1600" u="sng" dirty="0">
                <a:latin typeface="Calibri" panose="020F0502020204030204" pitchFamily="34" charset="0"/>
                <a:cs typeface="Calibri" panose="020F0502020204030204" pitchFamily="34" charset="0"/>
                <a:hlinkClick r:id="rId12"/>
              </a:rPr>
              <a:t>EMJMD Cluster meeting 2018: European Approach for Quality Assurance of Joint  </a:t>
            </a:r>
            <a:r>
              <a:rPr lang="en-US" sz="1600" u="sng" dirty="0" err="1">
                <a:latin typeface="Calibri" panose="020F0502020204030204" pitchFamily="34" charset="0"/>
                <a:cs typeface="Calibri" panose="020F0502020204030204" pitchFamily="34" charset="0"/>
                <a:hlinkClick r:id="rId12"/>
              </a:rPr>
              <a:t>Programmes</a:t>
            </a:r>
            <a:endParaRPr lang="en-US" sz="1600" u="sng" dirty="0">
              <a:latin typeface="Calibri" panose="020F0502020204030204" pitchFamily="34" charset="0"/>
              <a:cs typeface="Calibri" panose="020F0502020204030204" pitchFamily="34" charset="0"/>
            </a:endParaRPr>
          </a:p>
          <a:p>
            <a:pPr marL="0" indent="0">
              <a:spcAft>
                <a:spcPts val="600"/>
              </a:spcAft>
              <a:buNone/>
            </a:pPr>
            <a:r>
              <a:rPr lang="en-US" sz="1600" dirty="0"/>
              <a:t>    </a:t>
            </a:r>
            <a:r>
              <a:rPr lang="en-US" sz="1600" dirty="0">
                <a:latin typeface="Calibri" panose="020F0502020204030204" pitchFamily="34" charset="0"/>
                <a:cs typeface="Calibri" panose="020F0502020204030204" pitchFamily="34" charset="0"/>
              </a:rPr>
              <a:t>and</a:t>
            </a:r>
            <a:r>
              <a:rPr lang="en-US" sz="1600" dirty="0"/>
              <a:t> </a:t>
            </a:r>
            <a:r>
              <a:rPr lang="en-US" sz="1600" u="sng" dirty="0">
                <a:latin typeface="Calibri" panose="020F0502020204030204" pitchFamily="34" charset="0"/>
                <a:cs typeface="Calibri" panose="020F0502020204030204" pitchFamily="34" charset="0"/>
                <a:hlinkClick r:id="rId13"/>
              </a:rPr>
              <a:t>Follow-up event 2019 "Implementing the European Approach for Quality Assurance for EMJMDs</a:t>
            </a:r>
            <a:endParaRPr lang="en-US" sz="1600" u="sng" dirty="0">
              <a:latin typeface="Calibri" panose="020F0502020204030204" pitchFamily="34" charset="0"/>
              <a:cs typeface="Calibri" panose="020F0502020204030204" pitchFamily="34" charset="0"/>
            </a:endParaRPr>
          </a:p>
          <a:p>
            <a:pPr>
              <a:spcAft>
                <a:spcPts val="6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hlinkClick r:id="rId14"/>
              </a:rPr>
              <a:t>Erasmus Mundus Joint Master Degrees - The story so far</a:t>
            </a:r>
            <a:r>
              <a:rPr lang="en-US" sz="1600" dirty="0">
                <a:latin typeface="Calibri" panose="020F0502020204030204" pitchFamily="34" charset="0"/>
                <a:cs typeface="Calibri" panose="020F0502020204030204" pitchFamily="34" charset="0"/>
              </a:rPr>
              <a:t> </a:t>
            </a:r>
          </a:p>
          <a:p>
            <a:pPr>
              <a:spcAft>
                <a:spcPts val="6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hlinkClick r:id="rId15"/>
              </a:rPr>
              <a:t>Sustainability of Erasmus Mundus Master Courses - Best practice guide</a:t>
            </a:r>
            <a:r>
              <a:rPr lang="en-US" sz="1600" dirty="0">
                <a:latin typeface="Calibri" panose="020F0502020204030204" pitchFamily="34" charset="0"/>
                <a:cs typeface="Calibri" panose="020F0502020204030204" pitchFamily="34" charset="0"/>
              </a:rPr>
              <a:t> </a:t>
            </a:r>
            <a:endParaRPr lang="en-US" sz="400" dirty="0">
              <a:hlinkClick r:id="rId16"/>
            </a:endParaRPr>
          </a:p>
          <a:p>
            <a:pPr>
              <a:spcAft>
                <a:spcPts val="6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hlinkClick r:id="rId16"/>
              </a:rPr>
              <a:t>Erasmus+ Project result platform</a:t>
            </a:r>
            <a:endParaRPr lang="en-US" sz="1600" dirty="0">
              <a:latin typeface="Calibri" panose="020F0502020204030204" pitchFamily="34" charset="0"/>
              <a:cs typeface="Calibri" panose="020F0502020204030204" pitchFamily="34" charset="0"/>
            </a:endParaRPr>
          </a:p>
          <a:p>
            <a:pPr marL="0" indent="0">
              <a:spcBef>
                <a:spcPts val="600"/>
              </a:spcBef>
              <a:spcAft>
                <a:spcPts val="0"/>
              </a:spcAft>
              <a:buNone/>
            </a:pPr>
            <a:endParaRPr lang="en-US" sz="1800" dirty="0"/>
          </a:p>
          <a:p>
            <a:pPr>
              <a:spcBef>
                <a:spcPts val="600"/>
              </a:spcBef>
              <a:spcAft>
                <a:spcPts val="0"/>
              </a:spcAft>
            </a:pPr>
            <a:endParaRPr lang="fr-BE" sz="1800" dirty="0"/>
          </a:p>
        </p:txBody>
      </p:sp>
      <p:sp>
        <p:nvSpPr>
          <p:cNvPr id="3" name="Title 2"/>
          <p:cNvSpPr>
            <a:spLocks noGrp="1"/>
          </p:cNvSpPr>
          <p:nvPr>
            <p:ph type="title"/>
          </p:nvPr>
        </p:nvSpPr>
        <p:spPr>
          <a:xfrm>
            <a:off x="1955800" y="482860"/>
            <a:ext cx="9530522" cy="782357"/>
          </a:xfrm>
        </p:spPr>
        <p:txBody>
          <a:bodyPr/>
          <a:lstStyle/>
          <a:p>
            <a:r>
              <a:rPr lang="en-US" dirty="0"/>
              <a:t>Other information sources </a:t>
            </a:r>
            <a:endParaRPr lang="fr-BE" dirty="0">
              <a:solidFill>
                <a:srgbClr val="C00000"/>
              </a:solidFill>
            </a:endParaRPr>
          </a:p>
        </p:txBody>
      </p:sp>
      <p:pic>
        <p:nvPicPr>
          <p:cNvPr id="4" name="Picture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4590" y="559284"/>
            <a:ext cx="871914" cy="871914"/>
          </a:xfrm>
          <a:prstGeom prst="rect">
            <a:avLst/>
          </a:prstGeom>
        </p:spPr>
      </p:pic>
    </p:spTree>
    <p:extLst>
      <p:ext uri="{BB962C8B-B14F-4D97-AF65-F5344CB8AC3E}">
        <p14:creationId xmlns:p14="http://schemas.microsoft.com/office/powerpoint/2010/main" val="1196530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71146"/>
            <a:ext cx="8941016" cy="1853519"/>
          </a:xfrm>
        </p:spPr>
        <p:txBody>
          <a:bodyPr wrap="square" anchor="b" anchorCtr="0"/>
          <a:lstStyle/>
          <a:p>
            <a:r>
              <a:rPr lang="en-US" sz="1050" b="1" dirty="0"/>
              <a:t>© European Union 2025</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r>
              <a:rPr lang="en-US" sz="1050" dirty="0"/>
              <a:t>Slide 1 Image, source: © European Union, 2024 (CC BY-NC-ND 4.0)</a:t>
            </a:r>
            <a:endParaRPr lang="en-GB" sz="105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586782"/>
            <a:ext cx="1023496" cy="358097"/>
          </a:xfrm>
          <a:prstGeom prst="rect">
            <a:avLst/>
          </a:prstGeom>
        </p:spPr>
      </p:pic>
      <p:sp>
        <p:nvSpPr>
          <p:cNvPr id="4" name="Rectangle 3"/>
          <p:cNvSpPr/>
          <p:nvPr/>
        </p:nvSpPr>
        <p:spPr>
          <a:xfrm>
            <a:off x="759575" y="3869854"/>
            <a:ext cx="11161492" cy="1200329"/>
          </a:xfrm>
          <a:prstGeom prst="rect">
            <a:avLst/>
          </a:prstGeom>
        </p:spPr>
        <p:txBody>
          <a:bodyPr wrap="square">
            <a:spAutoFit/>
          </a:bodyPr>
          <a:lstStyle/>
          <a:p>
            <a:r>
              <a:rPr lang="en-GB" altLang="en-US" sz="2400" dirty="0">
                <a:latin typeface="Arial" panose="020B0604020202020204" pitchFamily="34" charset="0"/>
                <a:cs typeface="Arial" panose="020B0604020202020204" pitchFamily="34" charset="0"/>
              </a:rPr>
              <a:t>Please contact us at: </a:t>
            </a:r>
            <a:r>
              <a:rPr lang="en-GB" altLang="en-US" sz="2400" dirty="0">
                <a:latin typeface="Arial" panose="020B0604020202020204" pitchFamily="34" charset="0"/>
                <a:cs typeface="Arial" panose="020B0604020202020204" pitchFamily="34" charset="0"/>
                <a:hlinkClick r:id="rId5"/>
              </a:rPr>
              <a:t>EACEA-EPLUS-ERASMUS-MUNDUS@ec.europa.eu</a:t>
            </a:r>
            <a:endParaRPr lang="fr-BE" sz="2400" dirty="0"/>
          </a:p>
          <a:p>
            <a:br>
              <a:rPr lang="en-GB" altLang="en-US" sz="2400" dirty="0">
                <a:latin typeface="Arial" panose="020B0604020202020204" pitchFamily="34" charset="0"/>
                <a:cs typeface="Arial" panose="020B0604020202020204" pitchFamily="34" charset="0"/>
              </a:rPr>
            </a:br>
            <a:endParaRPr lang="fr-BE" sz="2400"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10416" y="3697740"/>
            <a:ext cx="704534" cy="77227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5667" y="0"/>
            <a:ext cx="6646333" cy="3424768"/>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a:t>Erasmus </a:t>
            </a:r>
            <a:r>
              <a:rPr lang="fr-BE" dirty="0" err="1"/>
              <a:t>Mundus</a:t>
            </a:r>
            <a:r>
              <a:rPr lang="fr-BE" dirty="0"/>
              <a:t> 2021-2027</a:t>
            </a:r>
          </a:p>
        </p:txBody>
      </p:sp>
      <p:graphicFrame>
        <p:nvGraphicFramePr>
          <p:cNvPr id="6" name="Diagram 5"/>
          <p:cNvGraphicFramePr/>
          <p:nvPr>
            <p:extLst>
              <p:ext uri="{D42A27DB-BD31-4B8C-83A1-F6EECF244321}">
                <p14:modId xmlns:p14="http://schemas.microsoft.com/office/powerpoint/2010/main" val="2705779573"/>
              </p:ext>
            </p:extLst>
          </p:nvPr>
        </p:nvGraphicFramePr>
        <p:xfrm>
          <a:off x="2508736" y="1946402"/>
          <a:ext cx="6601397" cy="4400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6515746" y="4146867"/>
            <a:ext cx="1404166" cy="461665"/>
          </a:xfrm>
          <a:prstGeom prst="rect">
            <a:avLst/>
          </a:prstGeom>
          <a:noFill/>
        </p:spPr>
        <p:txBody>
          <a:bodyPr wrap="square" rtlCol="0">
            <a:spAutoFit/>
          </a:bodyPr>
          <a:lstStyle/>
          <a:p>
            <a:pPr lvl="0" algn="ctr"/>
            <a:r>
              <a:rPr lang="en-GB" sz="2400" b="1" dirty="0">
                <a:solidFill>
                  <a:schemeClr val="tx1"/>
                </a:solidFill>
                <a:latin typeface="Arial" panose="020B0604020202020204" pitchFamily="34" charset="0"/>
                <a:cs typeface="Arial" panose="020B0604020202020204" pitchFamily="34" charset="0"/>
              </a:rPr>
              <a:t>EMDM</a:t>
            </a:r>
            <a:endParaRPr lang="en-GB" sz="2400" b="1" dirty="0"/>
          </a:p>
        </p:txBody>
      </p:sp>
      <p:sp>
        <p:nvSpPr>
          <p:cNvPr id="13" name="TextBox 12"/>
          <p:cNvSpPr txBox="1"/>
          <p:nvPr/>
        </p:nvSpPr>
        <p:spPr>
          <a:xfrm>
            <a:off x="3811306" y="4146867"/>
            <a:ext cx="1404166" cy="461665"/>
          </a:xfrm>
          <a:prstGeom prst="rect">
            <a:avLst/>
          </a:prstGeom>
          <a:noFill/>
        </p:spPr>
        <p:txBody>
          <a:bodyPr wrap="square" rtlCol="0">
            <a:spAutoFit/>
          </a:bodyPr>
          <a:lstStyle/>
          <a:p>
            <a:pPr lvl="0" algn="ctr"/>
            <a:r>
              <a:rPr lang="en-GB" sz="2400" b="1" dirty="0">
                <a:solidFill>
                  <a:schemeClr val="tx1"/>
                </a:solidFill>
                <a:latin typeface="Arial" panose="020B0604020202020204" pitchFamily="34" charset="0"/>
                <a:cs typeface="Arial" panose="020B0604020202020204" pitchFamily="34" charset="0"/>
              </a:rPr>
              <a:t>EMJM</a:t>
            </a:r>
            <a:endParaRPr lang="en-GB" sz="2400" b="1" dirty="0"/>
          </a:p>
        </p:txBody>
      </p:sp>
      <p:sp>
        <p:nvSpPr>
          <p:cNvPr id="14" name="TextBox 13"/>
          <p:cNvSpPr txBox="1"/>
          <p:nvPr/>
        </p:nvSpPr>
        <p:spPr>
          <a:xfrm>
            <a:off x="5080000" y="2089467"/>
            <a:ext cx="1530516" cy="1200329"/>
          </a:xfrm>
          <a:prstGeom prst="rect">
            <a:avLst/>
          </a:prstGeom>
          <a:noFill/>
        </p:spPr>
        <p:txBody>
          <a:bodyPr wrap="square" rtlCol="0">
            <a:spAutoFit/>
          </a:bodyPr>
          <a:lstStyle/>
          <a:p>
            <a:pPr lvl="0" algn="ctr"/>
            <a:r>
              <a:rPr lang="en-GB" sz="2400" b="1" dirty="0">
                <a:solidFill>
                  <a:schemeClr val="tx1"/>
                </a:solidFill>
                <a:latin typeface="Arial" panose="020B0604020202020204" pitchFamily="34" charset="0"/>
                <a:cs typeface="Arial" panose="020B0604020202020204" pitchFamily="34" charset="0"/>
              </a:rPr>
              <a:t>Erasmus Mundus Action</a:t>
            </a:r>
            <a:endParaRPr lang="en-GB" sz="2400" b="1" dirty="0"/>
          </a:p>
        </p:txBody>
      </p:sp>
      <p:sp>
        <p:nvSpPr>
          <p:cNvPr id="15" name="TextBox 14"/>
          <p:cNvSpPr txBox="1"/>
          <p:nvPr/>
        </p:nvSpPr>
        <p:spPr>
          <a:xfrm>
            <a:off x="3413372" y="4528465"/>
            <a:ext cx="2200033" cy="646331"/>
          </a:xfrm>
          <a:prstGeom prst="rect">
            <a:avLst/>
          </a:prstGeom>
          <a:noFill/>
        </p:spPr>
        <p:txBody>
          <a:bodyPr wrap="square" rtlCol="0">
            <a:spAutoFit/>
          </a:bodyPr>
          <a:lstStyle/>
          <a:p>
            <a:pPr lvl="0" algn="ctr"/>
            <a:r>
              <a:rPr lang="en-GB" dirty="0">
                <a:solidFill>
                  <a:schemeClr val="tx1"/>
                </a:solidFill>
                <a:latin typeface="Arial" panose="020B0604020202020204" pitchFamily="34" charset="0"/>
                <a:cs typeface="Arial" panose="020B0604020202020204" pitchFamily="34" charset="0"/>
              </a:rPr>
              <a:t>Erasmus Mundus Joint Masters</a:t>
            </a:r>
            <a:endParaRPr lang="en-GB" dirty="0"/>
          </a:p>
        </p:txBody>
      </p:sp>
      <p:sp>
        <p:nvSpPr>
          <p:cNvPr id="16" name="TextBox 15"/>
          <p:cNvSpPr txBox="1"/>
          <p:nvPr/>
        </p:nvSpPr>
        <p:spPr>
          <a:xfrm>
            <a:off x="6117813" y="4528464"/>
            <a:ext cx="2200033" cy="646331"/>
          </a:xfrm>
          <a:prstGeom prst="rect">
            <a:avLst/>
          </a:prstGeom>
          <a:noFill/>
        </p:spPr>
        <p:txBody>
          <a:bodyPr wrap="square" rtlCol="0">
            <a:spAutoFit/>
          </a:bodyPr>
          <a:lstStyle/>
          <a:p>
            <a:pPr lvl="0" algn="ctr"/>
            <a:r>
              <a:rPr lang="en-GB" dirty="0">
                <a:solidFill>
                  <a:schemeClr val="tx1"/>
                </a:solidFill>
                <a:latin typeface="Arial" panose="020B0604020202020204" pitchFamily="34" charset="0"/>
                <a:cs typeface="Arial" panose="020B0604020202020204" pitchFamily="34" charset="0"/>
              </a:rPr>
              <a:t>Erasmus Mundus Design Measures</a:t>
            </a:r>
            <a:endParaRPr lang="en-GB" dirty="0"/>
          </a:p>
        </p:txBody>
      </p:sp>
    </p:spTree>
    <p:extLst>
      <p:ext uri="{BB962C8B-B14F-4D97-AF65-F5344CB8AC3E}">
        <p14:creationId xmlns:p14="http://schemas.microsoft.com/office/powerpoint/2010/main" val="28207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Erasmus+ Programme 2021-2027</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713" y="1145833"/>
            <a:ext cx="919954" cy="919954"/>
          </a:xfrm>
          <a:prstGeom prst="rect">
            <a:avLst/>
          </a:prstGeom>
        </p:spPr>
      </p:pic>
      <p:sp>
        <p:nvSpPr>
          <p:cNvPr id="11" name="Line 28"/>
          <p:cNvSpPr>
            <a:spLocks noChangeShapeType="1"/>
          </p:cNvSpPr>
          <p:nvPr/>
        </p:nvSpPr>
        <p:spPr bwMode="auto">
          <a:xfrm>
            <a:off x="1354668" y="2723602"/>
            <a:ext cx="9621149" cy="0"/>
          </a:xfrm>
          <a:prstGeom prst="line">
            <a:avLst/>
          </a:prstGeom>
          <a:noFill/>
          <a:ln w="12700">
            <a:solidFill>
              <a:schemeClr val="bg1">
                <a:lumMod val="65000"/>
              </a:schemeClr>
            </a:solidFill>
            <a:prstDash val="dash"/>
            <a:round/>
            <a:headEnd/>
            <a:tailEnd/>
          </a:ln>
        </p:spPr>
        <p:txBody>
          <a:bodyPr lIns="36000" tIns="36000" rIns="36000" bIns="36000" anchor="ctr"/>
          <a:lstStyle/>
          <a:p>
            <a:endParaRPr lang="en-US" sz="2000"/>
          </a:p>
        </p:txBody>
      </p:sp>
      <p:sp>
        <p:nvSpPr>
          <p:cNvPr id="8" name="Rectangle 7"/>
          <p:cNvSpPr>
            <a:spLocks noChangeArrowheads="1"/>
          </p:cNvSpPr>
          <p:nvPr/>
        </p:nvSpPr>
        <p:spPr bwMode="auto">
          <a:xfrm>
            <a:off x="1354667" y="2834346"/>
            <a:ext cx="2980246" cy="2525053"/>
          </a:xfrm>
          <a:prstGeom prst="rect">
            <a:avLst/>
          </a:prstGeom>
          <a:solidFill>
            <a:srgbClr val="0088CE"/>
          </a:solidFill>
          <a:ln w="12700" algn="ctr">
            <a:solidFill>
              <a:schemeClr val="bg1"/>
            </a:solidFill>
            <a:miter lim="800000"/>
            <a:headEnd type="none" w="sm" len="sm"/>
            <a:tailEnd/>
          </a:ln>
        </p:spPr>
        <p:txBody>
          <a:bodyPr lIns="36000" tIns="36000" rIns="36000" bIns="36000" anchor="ctr"/>
          <a:lstStyle/>
          <a:p>
            <a:pPr algn="ctr">
              <a:lnSpc>
                <a:spcPct val="75000"/>
              </a:lnSpc>
              <a:defRPr/>
            </a:pPr>
            <a:r>
              <a:rPr lang="en-US" altLang="ja-JP" sz="2000" b="1" dirty="0">
                <a:solidFill>
                  <a:schemeClr val="bg1"/>
                </a:solidFill>
                <a:latin typeface="Arial" charset="0"/>
                <a:ea typeface="ＭＳ Ｐゴシック" pitchFamily="50" charset="-128"/>
                <a:cs typeface="Arial" charset="0"/>
              </a:rPr>
              <a:t>KA1</a:t>
            </a:r>
          </a:p>
          <a:p>
            <a:pPr algn="ctr">
              <a:spcBef>
                <a:spcPts val="1800"/>
              </a:spcBef>
              <a:defRPr/>
            </a:pPr>
            <a:r>
              <a:rPr lang="en-US" altLang="ja-JP" sz="2000" dirty="0">
                <a:solidFill>
                  <a:schemeClr val="bg1"/>
                </a:solidFill>
                <a:latin typeface="Arial" charset="0"/>
                <a:ea typeface="ＭＳ Ｐゴシック" pitchFamily="50" charset="-128"/>
                <a:cs typeface="Arial" charset="0"/>
              </a:rPr>
              <a:t>Learning </a:t>
            </a:r>
            <a:br>
              <a:rPr lang="en-US" altLang="ja-JP" sz="2000" dirty="0">
                <a:solidFill>
                  <a:schemeClr val="bg1"/>
                </a:solidFill>
                <a:latin typeface="Arial" charset="0"/>
                <a:ea typeface="ＭＳ Ｐゴシック" pitchFamily="50" charset="-128"/>
                <a:cs typeface="Arial" charset="0"/>
              </a:rPr>
            </a:br>
            <a:r>
              <a:rPr lang="en-US" altLang="ja-JP" sz="2000" dirty="0">
                <a:solidFill>
                  <a:schemeClr val="bg1"/>
                </a:solidFill>
                <a:latin typeface="Arial" charset="0"/>
                <a:ea typeface="ＭＳ Ｐゴシック" pitchFamily="50" charset="-128"/>
                <a:cs typeface="Arial" charset="0"/>
              </a:rPr>
              <a:t>Mobility </a:t>
            </a:r>
            <a:br>
              <a:rPr lang="en-US" altLang="ja-JP" sz="2000" dirty="0">
                <a:solidFill>
                  <a:schemeClr val="bg1"/>
                </a:solidFill>
                <a:latin typeface="Arial" charset="0"/>
                <a:ea typeface="ＭＳ Ｐゴシック" pitchFamily="50" charset="-128"/>
                <a:cs typeface="Arial" charset="0"/>
              </a:rPr>
            </a:br>
            <a:r>
              <a:rPr lang="en-US" altLang="ja-JP" sz="2000" dirty="0">
                <a:solidFill>
                  <a:schemeClr val="bg1"/>
                </a:solidFill>
                <a:latin typeface="Arial" charset="0"/>
                <a:ea typeface="ＭＳ Ｐゴシック" pitchFamily="50" charset="-128"/>
                <a:cs typeface="Arial" charset="0"/>
              </a:rPr>
              <a:t>for </a:t>
            </a:r>
            <a:br>
              <a:rPr lang="en-US" altLang="ja-JP" sz="2000" dirty="0">
                <a:solidFill>
                  <a:schemeClr val="bg1"/>
                </a:solidFill>
                <a:latin typeface="Arial" charset="0"/>
                <a:ea typeface="ＭＳ Ｐゴシック" pitchFamily="50" charset="-128"/>
                <a:cs typeface="Arial" charset="0"/>
              </a:rPr>
            </a:br>
            <a:r>
              <a:rPr lang="en-US" altLang="ja-JP" sz="2000" dirty="0">
                <a:solidFill>
                  <a:schemeClr val="bg1"/>
                </a:solidFill>
                <a:latin typeface="Arial" charset="0"/>
                <a:ea typeface="ＭＳ Ｐゴシック" pitchFamily="50" charset="-128"/>
                <a:cs typeface="Arial" charset="0"/>
              </a:rPr>
              <a:t>Individuals</a:t>
            </a:r>
          </a:p>
        </p:txBody>
      </p:sp>
      <p:sp>
        <p:nvSpPr>
          <p:cNvPr id="9" name="Rectangle 8"/>
          <p:cNvSpPr>
            <a:spLocks noChangeArrowheads="1"/>
          </p:cNvSpPr>
          <p:nvPr/>
        </p:nvSpPr>
        <p:spPr bwMode="auto">
          <a:xfrm>
            <a:off x="4695131" y="2834347"/>
            <a:ext cx="2980246" cy="2525052"/>
          </a:xfrm>
          <a:prstGeom prst="rect">
            <a:avLst/>
          </a:prstGeom>
          <a:solidFill>
            <a:srgbClr val="0088CE"/>
          </a:solidFill>
          <a:ln w="12700" algn="ctr">
            <a:solidFill>
              <a:schemeClr val="bg1"/>
            </a:solidFill>
            <a:miter lim="800000"/>
            <a:headEnd type="none" w="sm" len="sm"/>
            <a:tailEnd/>
          </a:ln>
        </p:spPr>
        <p:txBody>
          <a:bodyPr lIns="36000" tIns="36000" rIns="36000" bIns="36000" anchor="ctr"/>
          <a:lstStyle/>
          <a:p>
            <a:pPr algn="ctr">
              <a:lnSpc>
                <a:spcPct val="75000"/>
              </a:lnSpc>
              <a:defRPr/>
            </a:pPr>
            <a:r>
              <a:rPr lang="en-US" altLang="ja-JP" sz="2200" b="1" dirty="0">
                <a:solidFill>
                  <a:schemeClr val="bg1"/>
                </a:solidFill>
                <a:latin typeface="Arial" charset="0"/>
                <a:ea typeface="ＭＳ Ｐゴシック" pitchFamily="50" charset="-128"/>
                <a:cs typeface="Arial" charset="0"/>
              </a:rPr>
              <a:t>KA2</a:t>
            </a:r>
          </a:p>
          <a:p>
            <a:pPr algn="ctr">
              <a:spcBef>
                <a:spcPts val="1800"/>
              </a:spcBef>
              <a:defRPr/>
            </a:pPr>
            <a:r>
              <a:rPr lang="en-US" altLang="ja-JP" sz="2000" dirty="0">
                <a:solidFill>
                  <a:schemeClr val="bg1"/>
                </a:solidFill>
                <a:latin typeface="Arial" charset="0"/>
                <a:ea typeface="ＭＳ Ｐゴシック" pitchFamily="50" charset="-128"/>
                <a:cs typeface="Arial" charset="0"/>
              </a:rPr>
              <a:t>Cooperation</a:t>
            </a:r>
            <a:br>
              <a:rPr lang="en-US" altLang="ja-JP" sz="2000" dirty="0">
                <a:solidFill>
                  <a:schemeClr val="bg1"/>
                </a:solidFill>
                <a:latin typeface="Arial" charset="0"/>
                <a:ea typeface="ＭＳ Ｐゴシック" pitchFamily="50" charset="-128"/>
                <a:cs typeface="Arial" charset="0"/>
              </a:rPr>
            </a:br>
            <a:r>
              <a:rPr lang="en-US" altLang="ja-JP" sz="2000" dirty="0">
                <a:solidFill>
                  <a:schemeClr val="bg1"/>
                </a:solidFill>
                <a:latin typeface="Arial" charset="0"/>
                <a:ea typeface="ＭＳ Ｐゴシック" pitchFamily="50" charset="-128"/>
                <a:cs typeface="Arial" charset="0"/>
              </a:rPr>
              <a:t>for Innovation</a:t>
            </a:r>
            <a:br>
              <a:rPr lang="en-US" altLang="ja-JP" sz="2000" dirty="0">
                <a:solidFill>
                  <a:schemeClr val="bg1"/>
                </a:solidFill>
                <a:latin typeface="Arial" charset="0"/>
                <a:ea typeface="ＭＳ Ｐゴシック" pitchFamily="50" charset="-128"/>
                <a:cs typeface="Arial" charset="0"/>
              </a:rPr>
            </a:br>
            <a:r>
              <a:rPr lang="en-US" altLang="ja-JP" sz="2000" dirty="0">
                <a:solidFill>
                  <a:schemeClr val="bg1"/>
                </a:solidFill>
                <a:latin typeface="Arial" charset="0"/>
                <a:ea typeface="ＭＳ Ｐゴシック" pitchFamily="50" charset="-128"/>
                <a:cs typeface="Arial" charset="0"/>
              </a:rPr>
              <a:t>&amp; Good </a:t>
            </a:r>
            <a:br>
              <a:rPr lang="en-US" altLang="ja-JP" sz="2000" dirty="0">
                <a:solidFill>
                  <a:schemeClr val="bg1"/>
                </a:solidFill>
                <a:latin typeface="Arial" charset="0"/>
                <a:ea typeface="ＭＳ Ｐゴシック" pitchFamily="50" charset="-128"/>
                <a:cs typeface="Arial" charset="0"/>
              </a:rPr>
            </a:br>
            <a:r>
              <a:rPr lang="en-US" altLang="ja-JP" sz="2000" dirty="0">
                <a:solidFill>
                  <a:schemeClr val="bg1"/>
                </a:solidFill>
                <a:latin typeface="Arial" charset="0"/>
                <a:ea typeface="ＭＳ Ｐゴシック" pitchFamily="50" charset="-128"/>
                <a:cs typeface="Arial" charset="0"/>
              </a:rPr>
              <a:t>practices</a:t>
            </a:r>
          </a:p>
        </p:txBody>
      </p:sp>
      <p:sp>
        <p:nvSpPr>
          <p:cNvPr id="10" name="Rectangle 9"/>
          <p:cNvSpPr>
            <a:spLocks noChangeArrowheads="1"/>
          </p:cNvSpPr>
          <p:nvPr/>
        </p:nvSpPr>
        <p:spPr bwMode="auto">
          <a:xfrm>
            <a:off x="7995570" y="2834347"/>
            <a:ext cx="2980246" cy="2525052"/>
          </a:xfrm>
          <a:prstGeom prst="rect">
            <a:avLst/>
          </a:prstGeom>
          <a:solidFill>
            <a:srgbClr val="0088CE"/>
          </a:solidFill>
          <a:ln w="12700" algn="ctr">
            <a:solidFill>
              <a:schemeClr val="bg1"/>
            </a:solidFill>
            <a:miter lim="800000"/>
            <a:headEnd type="none" w="sm" len="sm"/>
            <a:tailEnd/>
          </a:ln>
        </p:spPr>
        <p:txBody>
          <a:bodyPr lIns="36000" tIns="36000" rIns="36000" bIns="36000" anchor="ctr"/>
          <a:lstStyle/>
          <a:p>
            <a:pPr algn="ctr">
              <a:lnSpc>
                <a:spcPct val="75000"/>
              </a:lnSpc>
              <a:defRPr/>
            </a:pPr>
            <a:r>
              <a:rPr lang="en-US" altLang="ja-JP" sz="2000" b="1" dirty="0">
                <a:solidFill>
                  <a:schemeClr val="bg1"/>
                </a:solidFill>
                <a:latin typeface="Arial" charset="0"/>
                <a:ea typeface="ＭＳ Ｐゴシック" pitchFamily="50" charset="-128"/>
                <a:cs typeface="Arial" charset="0"/>
              </a:rPr>
              <a:t>KA3</a:t>
            </a:r>
          </a:p>
          <a:p>
            <a:pPr algn="ctr">
              <a:spcBef>
                <a:spcPts val="1800"/>
              </a:spcBef>
              <a:defRPr/>
            </a:pPr>
            <a:r>
              <a:rPr lang="en-US" altLang="ja-JP" sz="2000" dirty="0">
                <a:solidFill>
                  <a:schemeClr val="bg1"/>
                </a:solidFill>
                <a:latin typeface="Arial" charset="0"/>
                <a:ea typeface="ＭＳ Ｐゴシック" pitchFamily="50" charset="-128"/>
                <a:cs typeface="Arial" charset="0"/>
              </a:rPr>
              <a:t>Support</a:t>
            </a:r>
            <a:br>
              <a:rPr lang="en-US" altLang="ja-JP" sz="2000" dirty="0">
                <a:solidFill>
                  <a:schemeClr val="bg1"/>
                </a:solidFill>
                <a:latin typeface="Arial" charset="0"/>
                <a:ea typeface="ＭＳ Ｐゴシック" pitchFamily="50" charset="-128"/>
                <a:cs typeface="Arial" charset="0"/>
              </a:rPr>
            </a:br>
            <a:r>
              <a:rPr lang="en-US" altLang="ja-JP" sz="2000" dirty="0">
                <a:solidFill>
                  <a:schemeClr val="bg1"/>
                </a:solidFill>
                <a:latin typeface="Arial" charset="0"/>
                <a:ea typeface="ＭＳ Ｐゴシック" pitchFamily="50" charset="-128"/>
                <a:cs typeface="Arial" charset="0"/>
              </a:rPr>
              <a:t>for</a:t>
            </a:r>
            <a:br>
              <a:rPr lang="en-US" altLang="ja-JP" sz="2000" dirty="0">
                <a:solidFill>
                  <a:schemeClr val="bg1"/>
                </a:solidFill>
                <a:latin typeface="Arial" charset="0"/>
                <a:ea typeface="ＭＳ Ｐゴシック" pitchFamily="50" charset="-128"/>
                <a:cs typeface="Arial" charset="0"/>
              </a:rPr>
            </a:br>
            <a:r>
              <a:rPr lang="en-US" altLang="ja-JP" sz="2000" dirty="0">
                <a:solidFill>
                  <a:schemeClr val="bg1"/>
                </a:solidFill>
                <a:latin typeface="Arial" charset="0"/>
                <a:ea typeface="ＭＳ Ｐゴシック" pitchFamily="50" charset="-128"/>
                <a:cs typeface="Arial" charset="0"/>
              </a:rPr>
              <a:t>Policy</a:t>
            </a:r>
            <a:br>
              <a:rPr lang="en-US" altLang="ja-JP" sz="2000" dirty="0">
                <a:solidFill>
                  <a:schemeClr val="bg1"/>
                </a:solidFill>
                <a:latin typeface="Arial" charset="0"/>
                <a:ea typeface="ＭＳ Ｐゴシック" pitchFamily="50" charset="-128"/>
                <a:cs typeface="Arial" charset="0"/>
              </a:rPr>
            </a:br>
            <a:r>
              <a:rPr lang="en-US" altLang="ja-JP" sz="2000" dirty="0">
                <a:solidFill>
                  <a:schemeClr val="bg1"/>
                </a:solidFill>
                <a:latin typeface="Arial" charset="0"/>
                <a:ea typeface="ＭＳ Ｐゴシック" pitchFamily="50" charset="-128"/>
                <a:cs typeface="Arial" charset="0"/>
              </a:rPr>
              <a:t>reform</a:t>
            </a:r>
          </a:p>
        </p:txBody>
      </p:sp>
      <p:sp>
        <p:nvSpPr>
          <p:cNvPr id="12" name="Rectangle 11"/>
          <p:cNvSpPr>
            <a:spLocks noChangeArrowheads="1"/>
          </p:cNvSpPr>
          <p:nvPr/>
        </p:nvSpPr>
        <p:spPr bwMode="auto">
          <a:xfrm>
            <a:off x="1354668" y="1798327"/>
            <a:ext cx="9621147" cy="814532"/>
          </a:xfrm>
          <a:prstGeom prst="rect">
            <a:avLst/>
          </a:prstGeom>
          <a:solidFill>
            <a:srgbClr val="004494"/>
          </a:solidFill>
          <a:ln w="12700" algn="ctr">
            <a:solidFill>
              <a:schemeClr val="bg1"/>
            </a:solidFill>
            <a:miter lim="800000"/>
            <a:headEnd type="none" w="sm" len="sm"/>
            <a:tailEnd/>
          </a:ln>
        </p:spPr>
        <p:txBody>
          <a:bodyPr lIns="36000" tIns="36000" rIns="36000" bIns="36000" anchor="ctr"/>
          <a:lstStyle/>
          <a:p>
            <a:pPr algn="ctr">
              <a:lnSpc>
                <a:spcPct val="75000"/>
              </a:lnSpc>
              <a:defRPr/>
            </a:pPr>
            <a:r>
              <a:rPr lang="en-US" altLang="ja-JP" sz="2400" b="1" dirty="0">
                <a:solidFill>
                  <a:schemeClr val="bg1"/>
                </a:solidFill>
                <a:latin typeface="Arial" charset="0"/>
                <a:ea typeface="ＭＳ Ｐゴシック" pitchFamily="50" charset="-128"/>
                <a:cs typeface="Arial" charset="0"/>
              </a:rPr>
              <a:t>Erasmus+ </a:t>
            </a:r>
            <a:r>
              <a:rPr lang="en-US" altLang="ja-JP" sz="2400" b="1" dirty="0" err="1">
                <a:solidFill>
                  <a:schemeClr val="bg1"/>
                </a:solidFill>
                <a:latin typeface="Arial" charset="0"/>
                <a:ea typeface="ＭＳ Ｐゴシック" pitchFamily="50" charset="-128"/>
                <a:cs typeface="Arial" charset="0"/>
              </a:rPr>
              <a:t>programme</a:t>
            </a:r>
            <a:r>
              <a:rPr lang="en-US" altLang="ja-JP" sz="2400" b="1" dirty="0">
                <a:solidFill>
                  <a:schemeClr val="bg1"/>
                </a:solidFill>
                <a:latin typeface="Arial" charset="0"/>
                <a:ea typeface="ＭＳ Ｐゴシック" pitchFamily="50" charset="-128"/>
                <a:cs typeface="Arial" charset="0"/>
              </a:rPr>
              <a:t> 2021-2027</a:t>
            </a:r>
          </a:p>
        </p:txBody>
      </p:sp>
      <p:sp>
        <p:nvSpPr>
          <p:cNvPr id="16" name="Line 28"/>
          <p:cNvSpPr>
            <a:spLocks noChangeShapeType="1"/>
          </p:cNvSpPr>
          <p:nvPr/>
        </p:nvSpPr>
        <p:spPr bwMode="auto">
          <a:xfrm>
            <a:off x="4474729" y="2723601"/>
            <a:ext cx="36810" cy="2666660"/>
          </a:xfrm>
          <a:prstGeom prst="line">
            <a:avLst/>
          </a:prstGeom>
          <a:noFill/>
          <a:ln w="12700">
            <a:solidFill>
              <a:schemeClr val="bg1">
                <a:lumMod val="65000"/>
              </a:schemeClr>
            </a:solidFill>
            <a:prstDash val="dash"/>
            <a:round/>
            <a:headEnd/>
            <a:tailEnd/>
          </a:ln>
        </p:spPr>
        <p:txBody>
          <a:bodyPr lIns="36000" tIns="36000" rIns="36000" bIns="36000" anchor="ctr"/>
          <a:lstStyle/>
          <a:p>
            <a:endParaRPr lang="en-US" sz="2000"/>
          </a:p>
        </p:txBody>
      </p:sp>
      <p:sp>
        <p:nvSpPr>
          <p:cNvPr id="17" name="Line 28"/>
          <p:cNvSpPr>
            <a:spLocks noChangeShapeType="1"/>
          </p:cNvSpPr>
          <p:nvPr/>
        </p:nvSpPr>
        <p:spPr bwMode="auto">
          <a:xfrm>
            <a:off x="7822159" y="2723601"/>
            <a:ext cx="36810" cy="2666660"/>
          </a:xfrm>
          <a:prstGeom prst="line">
            <a:avLst/>
          </a:prstGeom>
          <a:noFill/>
          <a:ln w="12700">
            <a:solidFill>
              <a:schemeClr val="bg1">
                <a:lumMod val="65000"/>
              </a:schemeClr>
            </a:solidFill>
            <a:prstDash val="dash"/>
            <a:round/>
            <a:headEnd/>
            <a:tailEnd/>
          </a:ln>
        </p:spPr>
        <p:txBody>
          <a:bodyPr lIns="36000" tIns="36000" rIns="36000" bIns="36000" anchor="ctr"/>
          <a:lstStyle/>
          <a:p>
            <a:endParaRPr lang="en-US" sz="2000"/>
          </a:p>
        </p:txBody>
      </p:sp>
      <p:sp>
        <p:nvSpPr>
          <p:cNvPr id="19" name="Content Placeholder 3"/>
          <p:cNvSpPr>
            <a:spLocks noGrp="1"/>
          </p:cNvSpPr>
          <p:nvPr>
            <p:ph sz="half" idx="4294967295"/>
          </p:nvPr>
        </p:nvSpPr>
        <p:spPr>
          <a:xfrm>
            <a:off x="4619068" y="6097355"/>
            <a:ext cx="3119465" cy="685888"/>
          </a:xfrm>
          <a:prstGeom prst="rect">
            <a:avLst/>
          </a:prstGeom>
        </p:spPr>
        <p:txBody>
          <a:bodyPr/>
          <a:lstStyle/>
          <a:p>
            <a:pPr marL="0" indent="0" algn="ctr">
              <a:buNone/>
            </a:pPr>
            <a:r>
              <a:rPr lang="en-US" sz="2000" b="1" dirty="0">
                <a:solidFill>
                  <a:srgbClr val="C00000"/>
                </a:solidFill>
              </a:rPr>
              <a:t>Erasmus Mundus Action</a:t>
            </a:r>
            <a:endParaRPr lang="en-GB" sz="2000" b="1" dirty="0">
              <a:solidFill>
                <a:srgbClr val="C00000"/>
              </a:solidFill>
            </a:endParaRPr>
          </a:p>
        </p:txBody>
      </p:sp>
      <p:sp>
        <p:nvSpPr>
          <p:cNvPr id="20" name="AutoShape 8"/>
          <p:cNvSpPr>
            <a:spLocks noChangeArrowheads="1"/>
          </p:cNvSpPr>
          <p:nvPr/>
        </p:nvSpPr>
        <p:spPr bwMode="gray">
          <a:xfrm rot="5400000">
            <a:off x="5895504" y="5543891"/>
            <a:ext cx="566592" cy="419100"/>
          </a:xfrm>
          <a:prstGeom prst="chevron">
            <a:avLst>
              <a:gd name="adj" fmla="val 32411"/>
            </a:avLst>
          </a:prstGeom>
          <a:solidFill>
            <a:srgbClr val="C00000"/>
          </a:solidFill>
          <a:ln w="12700" cap="rnd" algn="ctr">
            <a:solidFill>
              <a:schemeClr val="bg1"/>
            </a:solidFill>
            <a:miter lim="800000"/>
            <a:headEnd/>
            <a:tailEnd/>
          </a:ln>
        </p:spPr>
        <p:txBody>
          <a:bodyPr lIns="36000" tIns="36000" rIns="36000" bIns="36000" anchor="ctr"/>
          <a:lstStyle/>
          <a:p>
            <a:pPr algn="ctr">
              <a:lnSpc>
                <a:spcPct val="110000"/>
              </a:lnSpc>
              <a:defRPr/>
            </a:pPr>
            <a:endParaRPr lang="en-US" sz="2400" b="1" dirty="0">
              <a:solidFill>
                <a:schemeClr val="bg1"/>
              </a:solidFill>
              <a:latin typeface="Arial" charset="0"/>
              <a:cs typeface="Arial" charset="0"/>
            </a:endParaRPr>
          </a:p>
        </p:txBody>
      </p:sp>
      <p:sp>
        <p:nvSpPr>
          <p:cNvPr id="21" name="Content Placeholder 3"/>
          <p:cNvSpPr>
            <a:spLocks noGrp="1"/>
          </p:cNvSpPr>
          <p:nvPr>
            <p:ph sz="half" idx="4294967295"/>
          </p:nvPr>
        </p:nvSpPr>
        <p:spPr>
          <a:xfrm>
            <a:off x="1215448" y="6147483"/>
            <a:ext cx="3119465" cy="635759"/>
          </a:xfrm>
          <a:prstGeom prst="rect">
            <a:avLst/>
          </a:prstGeom>
          <a:solidFill>
            <a:schemeClr val="bg1"/>
          </a:solidFill>
        </p:spPr>
        <p:txBody>
          <a:bodyPr/>
          <a:lstStyle/>
          <a:p>
            <a:pPr marL="0" indent="0" algn="ctr">
              <a:buNone/>
            </a:pPr>
            <a:r>
              <a:rPr lang="en-US" b="1" dirty="0">
                <a:solidFill>
                  <a:srgbClr val="0088CE"/>
                </a:solidFill>
              </a:rPr>
              <a:t>EMJMD</a:t>
            </a:r>
            <a:endParaRPr lang="en-GB" b="1" dirty="0">
              <a:solidFill>
                <a:srgbClr val="0088CE"/>
              </a:solidFill>
            </a:endParaRPr>
          </a:p>
        </p:txBody>
      </p:sp>
      <p:sp>
        <p:nvSpPr>
          <p:cNvPr id="22" name="AutoShape 8"/>
          <p:cNvSpPr>
            <a:spLocks noChangeArrowheads="1"/>
          </p:cNvSpPr>
          <p:nvPr/>
        </p:nvSpPr>
        <p:spPr bwMode="gray">
          <a:xfrm rot="5400000">
            <a:off x="2521767" y="5543891"/>
            <a:ext cx="566592" cy="419100"/>
          </a:xfrm>
          <a:prstGeom prst="chevron">
            <a:avLst>
              <a:gd name="adj" fmla="val 32411"/>
            </a:avLst>
          </a:prstGeom>
          <a:solidFill>
            <a:srgbClr val="0088CE"/>
          </a:solidFill>
          <a:ln w="12700" cap="rnd" algn="ctr">
            <a:solidFill>
              <a:schemeClr val="bg1"/>
            </a:solidFill>
            <a:miter lim="800000"/>
            <a:headEnd/>
            <a:tailEnd/>
          </a:ln>
        </p:spPr>
        <p:txBody>
          <a:bodyPr lIns="36000" tIns="36000" rIns="36000" bIns="36000" anchor="ctr"/>
          <a:lstStyle/>
          <a:p>
            <a:pPr algn="ctr">
              <a:lnSpc>
                <a:spcPct val="110000"/>
              </a:lnSpc>
              <a:defRPr/>
            </a:pPr>
            <a:endParaRPr lang="en-US" sz="2400" b="1" dirty="0">
              <a:solidFill>
                <a:schemeClr val="bg1"/>
              </a:solidFill>
              <a:latin typeface="Arial" charset="0"/>
              <a:cs typeface="Arial" charset="0"/>
            </a:endParaRPr>
          </a:p>
        </p:txBody>
      </p:sp>
      <p:sp>
        <p:nvSpPr>
          <p:cNvPr id="23" name="AutoShape 8"/>
          <p:cNvSpPr>
            <a:spLocks noChangeArrowheads="1"/>
          </p:cNvSpPr>
          <p:nvPr/>
        </p:nvSpPr>
        <p:spPr bwMode="gray">
          <a:xfrm>
            <a:off x="3141133" y="5623221"/>
            <a:ext cx="2692400" cy="210311"/>
          </a:xfrm>
          <a:prstGeom prst="chevron">
            <a:avLst>
              <a:gd name="adj" fmla="val 32411"/>
            </a:avLst>
          </a:prstGeom>
          <a:solidFill>
            <a:srgbClr val="004494"/>
          </a:solidFill>
          <a:ln w="12700" cap="rnd" algn="ctr">
            <a:solidFill>
              <a:schemeClr val="bg1"/>
            </a:solidFill>
            <a:miter lim="800000"/>
            <a:headEnd/>
            <a:tailEnd/>
          </a:ln>
        </p:spPr>
        <p:txBody>
          <a:bodyPr lIns="36000" tIns="36000" rIns="36000" bIns="36000" anchor="ctr"/>
          <a:lstStyle/>
          <a:p>
            <a:pPr algn="ctr">
              <a:lnSpc>
                <a:spcPct val="110000"/>
              </a:lnSpc>
              <a:defRPr/>
            </a:pPr>
            <a:endParaRPr lang="en-US" sz="2400" b="1" dirty="0">
              <a:solidFill>
                <a:schemeClr val="bg1"/>
              </a:solidFill>
              <a:latin typeface="Arial" charset="0"/>
              <a:cs typeface="Arial" charset="0"/>
            </a:endParaRPr>
          </a:p>
        </p:txBody>
      </p:sp>
    </p:spTree>
    <p:extLst>
      <p:ext uri="{BB962C8B-B14F-4D97-AF65-F5344CB8AC3E}">
        <p14:creationId xmlns:p14="http://schemas.microsoft.com/office/powerpoint/2010/main" val="375918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a:t>Key Action 2 – </a:t>
            </a:r>
            <a:r>
              <a:rPr lang="fr-BE" dirty="0" err="1"/>
              <a:t>Different</a:t>
            </a:r>
            <a:r>
              <a:rPr lang="fr-BE" dirty="0"/>
              <a:t> </a:t>
            </a:r>
            <a:r>
              <a:rPr lang="fr-BE" dirty="0" err="1"/>
              <a:t>cooperation</a:t>
            </a:r>
            <a:r>
              <a:rPr lang="fr-BE" dirty="0"/>
              <a:t> </a:t>
            </a:r>
            <a:r>
              <a:rPr lang="fr-BE" dirty="0" err="1"/>
              <a:t>models</a:t>
            </a:r>
            <a:endParaRPr lang="fr-BE" dirty="0"/>
          </a:p>
        </p:txBody>
      </p:sp>
      <p:sp>
        <p:nvSpPr>
          <p:cNvPr id="13" name="TextBox 12"/>
          <p:cNvSpPr txBox="1"/>
          <p:nvPr/>
        </p:nvSpPr>
        <p:spPr>
          <a:xfrm>
            <a:off x="4487056" y="2921231"/>
            <a:ext cx="1303020" cy="646331"/>
          </a:xfrm>
          <a:prstGeom prst="rect">
            <a:avLst/>
          </a:prstGeom>
          <a:solidFill>
            <a:srgbClr val="0088CE"/>
          </a:solidFill>
        </p:spPr>
        <p:txBody>
          <a:bodyPr wrap="square" rtlCol="0">
            <a:spAutoFit/>
          </a:bodyPr>
          <a:lstStyle/>
          <a:p>
            <a:pPr algn="ctr">
              <a:spcBef>
                <a:spcPts val="600"/>
              </a:spcBef>
              <a:spcAft>
                <a:spcPts val="600"/>
              </a:spcAft>
            </a:pPr>
            <a:r>
              <a:rPr lang="" dirty="0">
                <a:solidFill>
                  <a:schemeClr val="bg1"/>
                </a:solidFill>
                <a:latin typeface="Arial" panose="020B0604020202020204" pitchFamily="34" charset="0"/>
                <a:cs typeface="Arial" panose="020B0604020202020204" pitchFamily="34" charset="0"/>
              </a:rPr>
              <a:t>Innovation Alliances</a:t>
            </a:r>
            <a:endParaRPr lang="en-GB" dirty="0" err="1">
              <a:solidFill>
                <a:schemeClr val="bg1"/>
              </a:solidFill>
              <a:latin typeface="Arial" panose="020B0604020202020204" pitchFamily="34" charset="0"/>
              <a:cs typeface="Arial" panose="020B0604020202020204" pitchFamily="34" charset="0"/>
            </a:endParaRPr>
          </a:p>
        </p:txBody>
      </p:sp>
      <p:grpSp>
        <p:nvGrpSpPr>
          <p:cNvPr id="60" name="Group 59"/>
          <p:cNvGrpSpPr/>
          <p:nvPr/>
        </p:nvGrpSpPr>
        <p:grpSpPr>
          <a:xfrm>
            <a:off x="601178" y="1573907"/>
            <a:ext cx="10944137" cy="4275341"/>
            <a:chOff x="694315" y="1472303"/>
            <a:chExt cx="10944137" cy="4275341"/>
          </a:xfrm>
        </p:grpSpPr>
        <p:sp>
          <p:nvSpPr>
            <p:cNvPr id="9" name="TextBox 8"/>
            <p:cNvSpPr txBox="1"/>
            <p:nvPr/>
          </p:nvSpPr>
          <p:spPr>
            <a:xfrm>
              <a:off x="5786455" y="3877004"/>
              <a:ext cx="1303020" cy="923330"/>
            </a:xfrm>
            <a:prstGeom prst="rect">
              <a:avLst/>
            </a:prstGeom>
            <a:solidFill>
              <a:srgbClr val="0088CE"/>
            </a:solidFill>
          </p:spPr>
          <p:txBody>
            <a:bodyPr wrap="square" rtlCol="0">
              <a:spAutoFit/>
            </a:bodyPr>
            <a:lstStyle/>
            <a:p>
              <a:pPr algn="ctr">
                <a:spcBef>
                  <a:spcPts val="600"/>
                </a:spcBef>
                <a:spcAft>
                  <a:spcPts val="600"/>
                </a:spcAft>
              </a:pPr>
              <a:r>
                <a:rPr lang="" dirty="0">
                  <a:solidFill>
                    <a:schemeClr val="bg1"/>
                  </a:solidFill>
                  <a:latin typeface="Arial" panose="020B0604020202020204" pitchFamily="34" charset="0"/>
                  <a:cs typeface="Arial" panose="020B0604020202020204" pitchFamily="34" charset="0"/>
                </a:rPr>
                <a:t>Forward looking Projects</a:t>
              </a:r>
              <a:endParaRPr lang="en-GB" dirty="0" err="1">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421316" y="3888997"/>
              <a:ext cx="1492972" cy="646331"/>
            </a:xfrm>
            <a:prstGeom prst="rect">
              <a:avLst/>
            </a:prstGeom>
            <a:solidFill>
              <a:srgbClr val="0088CE"/>
            </a:solidFill>
          </p:spPr>
          <p:txBody>
            <a:bodyPr wrap="square" rtlCol="0">
              <a:spAutoFit/>
            </a:bodyPr>
            <a:lstStyle/>
            <a:p>
              <a:pPr algn="ctr"/>
              <a:r>
                <a:rPr lang="" dirty="0">
                  <a:solidFill>
                    <a:schemeClr val="bg1"/>
                  </a:solidFill>
                  <a:latin typeface="Arial" panose="020B0604020202020204" pitchFamily="34" charset="0"/>
                  <a:cs typeface="Arial" panose="020B0604020202020204" pitchFamily="34" charset="0"/>
                </a:rPr>
                <a:t>Cooperation Partnerships</a:t>
              </a:r>
              <a:endParaRPr lang="en-GB" dirty="0" err="1">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2914288" y="4777213"/>
              <a:ext cx="1497765" cy="646331"/>
            </a:xfrm>
            <a:prstGeom prst="rect">
              <a:avLst/>
            </a:prstGeom>
            <a:solidFill>
              <a:srgbClr val="0088CE"/>
            </a:solidFill>
          </p:spPr>
          <p:txBody>
            <a:bodyPr wrap="square" rtlCol="0">
              <a:spAutoFit/>
            </a:bodyPr>
            <a:lstStyle/>
            <a:p>
              <a:pPr algn="ctr">
                <a:spcBef>
                  <a:spcPts val="600"/>
                </a:spcBef>
                <a:spcAft>
                  <a:spcPts val="600"/>
                </a:spcAft>
              </a:pPr>
              <a:r>
                <a:rPr lang="" dirty="0">
                  <a:solidFill>
                    <a:schemeClr val="bg1"/>
                  </a:solidFill>
                  <a:latin typeface="Arial" panose="020B0604020202020204" pitchFamily="34" charset="0"/>
                  <a:cs typeface="Arial" panose="020B0604020202020204" pitchFamily="34" charset="0"/>
                </a:rPr>
                <a:t>Small Scale Partnerships</a:t>
              </a:r>
              <a:endParaRPr lang="en-GB" dirty="0" err="1">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7504448" y="3210738"/>
              <a:ext cx="1759065" cy="646331"/>
            </a:xfrm>
            <a:prstGeom prst="rect">
              <a:avLst/>
            </a:prstGeom>
            <a:solidFill>
              <a:srgbClr val="C00000"/>
            </a:solidFill>
          </p:spPr>
          <p:txBody>
            <a:bodyPr wrap="square" rtlCol="0">
              <a:spAutoFit/>
            </a:bodyPr>
            <a:lstStyle/>
            <a:p>
              <a:pPr algn="ctr"/>
              <a:r>
                <a:rPr lang="" dirty="0">
                  <a:solidFill>
                    <a:schemeClr val="bg1"/>
                  </a:solidFill>
                  <a:latin typeface="Arial" panose="020B0604020202020204" pitchFamily="34" charset="0"/>
                  <a:cs typeface="Arial" panose="020B0604020202020204" pitchFamily="34" charset="0"/>
                </a:rPr>
                <a:t>Erasmus Mundus Action</a:t>
              </a:r>
              <a:endParaRPr lang="en-GB" dirty="0" err="1">
                <a:solidFill>
                  <a:schemeClr val="bg1"/>
                </a:solidFill>
                <a:latin typeface="Arial" panose="020B0604020202020204" pitchFamily="34" charset="0"/>
                <a:cs typeface="Arial" panose="020B0604020202020204" pitchFamily="34" charset="0"/>
              </a:endParaRPr>
            </a:p>
          </p:txBody>
        </p:sp>
        <p:grpSp>
          <p:nvGrpSpPr>
            <p:cNvPr id="59" name="Group 58"/>
            <p:cNvGrpSpPr/>
            <p:nvPr/>
          </p:nvGrpSpPr>
          <p:grpSpPr>
            <a:xfrm>
              <a:off x="1421316" y="2074334"/>
              <a:ext cx="9492217" cy="3048000"/>
              <a:chOff x="499534" y="2001481"/>
              <a:chExt cx="10778066" cy="3425716"/>
            </a:xfrm>
          </p:grpSpPr>
          <p:cxnSp>
            <p:nvCxnSpPr>
              <p:cNvPr id="7" name="Straight Connector 6"/>
              <p:cNvCxnSpPr/>
              <p:nvPr/>
            </p:nvCxnSpPr>
            <p:spPr bwMode="auto">
              <a:xfrm flipV="1">
                <a:off x="970722" y="2001481"/>
                <a:ext cx="10306878" cy="3256319"/>
              </a:xfrm>
              <a:prstGeom prst="line">
                <a:avLst/>
              </a:prstGeom>
              <a:noFill/>
              <a:ln w="38100" cap="flat" cmpd="sng" algn="ctr">
                <a:solidFill>
                  <a:schemeClr val="tx2"/>
                </a:solidFill>
                <a:prstDash val="solid"/>
                <a:round/>
                <a:headEnd type="none" w="med" len="med"/>
                <a:tailEnd type="triangle" w="med" len="med"/>
              </a:ln>
              <a:effectLst/>
            </p:spPr>
          </p:cxnSp>
          <p:cxnSp>
            <p:nvCxnSpPr>
              <p:cNvPr id="38" name="Straight Connector 37"/>
              <p:cNvCxnSpPr/>
              <p:nvPr/>
            </p:nvCxnSpPr>
            <p:spPr bwMode="auto">
              <a:xfrm flipH="1">
                <a:off x="499534" y="5249333"/>
                <a:ext cx="496589" cy="177864"/>
              </a:xfrm>
              <a:prstGeom prst="line">
                <a:avLst/>
              </a:prstGeom>
              <a:noFill/>
              <a:ln w="38100" cap="flat" cmpd="sng" algn="ctr">
                <a:solidFill>
                  <a:schemeClr val="tx2"/>
                </a:solidFill>
                <a:prstDash val="solid"/>
                <a:round/>
                <a:headEnd type="none" w="med" len="med"/>
                <a:tailEnd type="triangle" w="med" len="med"/>
              </a:ln>
              <a:effectLst/>
            </p:spPr>
          </p:cxnSp>
        </p:grpSp>
        <p:sp>
          <p:nvSpPr>
            <p:cNvPr id="45" name="TextBox 44"/>
            <p:cNvSpPr txBox="1"/>
            <p:nvPr/>
          </p:nvSpPr>
          <p:spPr>
            <a:xfrm>
              <a:off x="9400166" y="3876245"/>
              <a:ext cx="1303020" cy="923330"/>
            </a:xfrm>
            <a:prstGeom prst="rect">
              <a:avLst/>
            </a:prstGeom>
            <a:solidFill>
              <a:srgbClr val="0088CE"/>
            </a:solidFill>
          </p:spPr>
          <p:txBody>
            <a:bodyPr wrap="square" rtlCol="0">
              <a:spAutoFit/>
            </a:bodyPr>
            <a:lstStyle/>
            <a:p>
              <a:pPr algn="ctr"/>
              <a:r>
                <a:rPr lang="" dirty="0">
                  <a:solidFill>
                    <a:schemeClr val="bg1"/>
                  </a:solidFill>
                  <a:latin typeface="Arial" panose="020B0604020202020204" pitchFamily="34" charset="0"/>
                  <a:cs typeface="Arial" panose="020B0604020202020204" pitchFamily="34" charset="0"/>
                </a:rPr>
                <a:t>VET Centres of Excellence</a:t>
              </a:r>
              <a:endParaRPr lang="en-GB" dirty="0" err="1">
                <a:solidFill>
                  <a:schemeClr val="bg1"/>
                </a:solidFill>
                <a:latin typeface="Arial" panose="020B0604020202020204" pitchFamily="34" charset="0"/>
                <a:cs typeface="Arial" panose="020B0604020202020204" pitchFamily="34" charset="0"/>
              </a:endParaRPr>
            </a:p>
          </p:txBody>
        </p:sp>
        <p:sp>
          <p:nvSpPr>
            <p:cNvPr id="52" name="TextBox 51"/>
            <p:cNvSpPr txBox="1"/>
            <p:nvPr/>
          </p:nvSpPr>
          <p:spPr>
            <a:xfrm>
              <a:off x="9523491" y="2678316"/>
              <a:ext cx="1390042" cy="646331"/>
            </a:xfrm>
            <a:prstGeom prst="rect">
              <a:avLst/>
            </a:prstGeom>
            <a:solidFill>
              <a:srgbClr val="0088CE"/>
            </a:solidFill>
          </p:spPr>
          <p:txBody>
            <a:bodyPr wrap="square" rtlCol="0">
              <a:spAutoFit/>
            </a:bodyPr>
            <a:lstStyle/>
            <a:p>
              <a:pPr algn="ctr"/>
              <a:r>
                <a:rPr lang="" dirty="0">
                  <a:solidFill>
                    <a:schemeClr val="bg1"/>
                  </a:solidFill>
                  <a:latin typeface="Arial" panose="020B0604020202020204" pitchFamily="34" charset="0"/>
                  <a:cs typeface="Arial" panose="020B0604020202020204" pitchFamily="34" charset="0"/>
                </a:rPr>
                <a:t>European Universities</a:t>
              </a:r>
              <a:endParaRPr lang="en-GB" dirty="0" err="1">
                <a:solidFill>
                  <a:schemeClr val="bg1"/>
                </a:solidFill>
                <a:latin typeface="Arial" panose="020B0604020202020204" pitchFamily="34" charset="0"/>
                <a:cs typeface="Arial" panose="020B0604020202020204" pitchFamily="34" charset="0"/>
              </a:endParaRPr>
            </a:p>
          </p:txBody>
        </p:sp>
        <p:sp>
          <p:nvSpPr>
            <p:cNvPr id="54" name="TextBox 53"/>
            <p:cNvSpPr txBox="1"/>
            <p:nvPr/>
          </p:nvSpPr>
          <p:spPr>
            <a:xfrm>
              <a:off x="1334717" y="3030586"/>
              <a:ext cx="2305772" cy="584775"/>
            </a:xfrm>
            <a:prstGeom prst="rect">
              <a:avLst/>
            </a:prstGeom>
            <a:noFill/>
          </p:spPr>
          <p:txBody>
            <a:bodyPr wrap="square" rtlCol="0">
              <a:spAutoFit/>
            </a:bodyPr>
            <a:lstStyle/>
            <a:p>
              <a:pPr lvl="0"/>
              <a:r>
                <a:rPr lang="en-GB" sz="1600" b="1" dirty="0">
                  <a:solidFill>
                    <a:schemeClr val="tx1"/>
                  </a:solidFill>
                  <a:latin typeface="Arial" panose="020B0604020202020204" pitchFamily="34" charset="0"/>
                  <a:cs typeface="Arial" panose="020B0604020202020204" pitchFamily="34" charset="0"/>
                </a:rPr>
                <a:t>PARTNERSHIPS FOR COOPERATION</a:t>
              </a:r>
              <a:endParaRPr lang="en-GB" sz="1600" b="1" dirty="0"/>
            </a:p>
          </p:txBody>
        </p:sp>
        <p:sp>
          <p:nvSpPr>
            <p:cNvPr id="55" name="TextBox 54"/>
            <p:cNvSpPr txBox="1"/>
            <p:nvPr/>
          </p:nvSpPr>
          <p:spPr>
            <a:xfrm>
              <a:off x="4399659" y="2077310"/>
              <a:ext cx="2305772" cy="584775"/>
            </a:xfrm>
            <a:prstGeom prst="rect">
              <a:avLst/>
            </a:prstGeom>
            <a:noFill/>
          </p:spPr>
          <p:txBody>
            <a:bodyPr wrap="square" rtlCol="0">
              <a:spAutoFit/>
            </a:bodyPr>
            <a:lstStyle/>
            <a:p>
              <a:pPr lvl="0"/>
              <a:r>
                <a:rPr lang="en-GB" sz="1600" b="1" dirty="0">
                  <a:solidFill>
                    <a:schemeClr val="tx1"/>
                  </a:solidFill>
                  <a:latin typeface="Arial" panose="020B0604020202020204" pitchFamily="34" charset="0"/>
                  <a:cs typeface="Arial" panose="020B0604020202020204" pitchFamily="34" charset="0"/>
                </a:rPr>
                <a:t>PARTNERSHIPS FOR INNOVATION</a:t>
              </a:r>
              <a:endParaRPr lang="en-GB" sz="1600" b="1" dirty="0"/>
            </a:p>
          </p:txBody>
        </p:sp>
        <p:sp>
          <p:nvSpPr>
            <p:cNvPr id="56" name="TextBox 55"/>
            <p:cNvSpPr txBox="1"/>
            <p:nvPr/>
          </p:nvSpPr>
          <p:spPr>
            <a:xfrm>
              <a:off x="7745904" y="1741569"/>
              <a:ext cx="2305772" cy="584775"/>
            </a:xfrm>
            <a:prstGeom prst="rect">
              <a:avLst/>
            </a:prstGeom>
            <a:noFill/>
          </p:spPr>
          <p:txBody>
            <a:bodyPr wrap="square" rtlCol="0">
              <a:spAutoFit/>
            </a:bodyPr>
            <a:lstStyle/>
            <a:p>
              <a:pPr lvl="0"/>
              <a:r>
                <a:rPr lang="en-GB" sz="1600" b="1" dirty="0">
                  <a:solidFill>
                    <a:srgbClr val="C00000"/>
                  </a:solidFill>
                  <a:latin typeface="Arial" panose="020B0604020202020204" pitchFamily="34" charset="0"/>
                  <a:cs typeface="Arial" panose="020B0604020202020204" pitchFamily="34" charset="0"/>
                </a:rPr>
                <a:t>PARTNERSHIPS FOR EXCELLENCE</a:t>
              </a:r>
              <a:endParaRPr lang="en-GB" sz="1600" b="1" dirty="0">
                <a:solidFill>
                  <a:srgbClr val="C00000"/>
                </a:solidFill>
              </a:endParaRPr>
            </a:p>
          </p:txBody>
        </p:sp>
        <p:sp>
          <p:nvSpPr>
            <p:cNvPr id="57" name="Right Triangle 56"/>
            <p:cNvSpPr/>
            <p:nvPr/>
          </p:nvSpPr>
          <p:spPr>
            <a:xfrm rot="10800000">
              <a:off x="10474106" y="1472303"/>
              <a:ext cx="1164346" cy="1123305"/>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
                  <a:srgbClr val="000000"/>
                </a:buClr>
              </a:pPr>
              <a:endParaRPr lang="en-GB" sz="788" kern="0">
                <a:solidFill>
                  <a:srgbClr val="FFFFFF"/>
                </a:solidFill>
                <a:latin typeface="Verdana"/>
                <a:sym typeface="Arial"/>
              </a:endParaRPr>
            </a:p>
          </p:txBody>
        </p:sp>
        <p:sp>
          <p:nvSpPr>
            <p:cNvPr id="58" name="Right Triangle 57"/>
            <p:cNvSpPr/>
            <p:nvPr/>
          </p:nvSpPr>
          <p:spPr>
            <a:xfrm>
              <a:off x="694315" y="4624339"/>
              <a:ext cx="1164346" cy="1123305"/>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
                  <a:srgbClr val="000000"/>
                </a:buClr>
              </a:pPr>
              <a:endParaRPr lang="en-GB" sz="788" kern="0">
                <a:solidFill>
                  <a:srgbClr val="FFFFFF"/>
                </a:solidFill>
                <a:latin typeface="Verdana"/>
                <a:sym typeface="Arial"/>
              </a:endParaRPr>
            </a:p>
          </p:txBody>
        </p:sp>
      </p:grpSp>
    </p:spTree>
    <p:extLst>
      <p:ext uri="{BB962C8B-B14F-4D97-AF65-F5344CB8AC3E}">
        <p14:creationId xmlns:p14="http://schemas.microsoft.com/office/powerpoint/2010/main" val="3901197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Arc 125"/>
          <p:cNvSpPr>
            <a:spLocks noChangeAspect="1"/>
          </p:cNvSpPr>
          <p:nvPr/>
        </p:nvSpPr>
        <p:spPr>
          <a:xfrm>
            <a:off x="3020590" y="1753050"/>
            <a:ext cx="6151629" cy="6151629"/>
          </a:xfrm>
          <a:prstGeom prst="arc">
            <a:avLst>
              <a:gd name="adj1" fmla="val 9460282"/>
              <a:gd name="adj2" fmla="val 1379325"/>
            </a:avLst>
          </a:prstGeom>
          <a:ln w="12700">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nvGrpSpPr>
          <p:cNvPr id="4" name="World_2"/>
          <p:cNvGrpSpPr>
            <a:grpSpLocks noChangeAspect="1"/>
          </p:cNvGrpSpPr>
          <p:nvPr/>
        </p:nvGrpSpPr>
        <p:grpSpPr>
          <a:xfrm>
            <a:off x="3450002" y="2607455"/>
            <a:ext cx="5291996" cy="3264073"/>
            <a:chOff x="1177623" y="1241946"/>
            <a:chExt cx="7229398" cy="4778929"/>
          </a:xfrm>
          <a:solidFill>
            <a:srgbClr val="D9D9D9"/>
          </a:solidFill>
        </p:grpSpPr>
        <p:sp>
          <p:nvSpPr>
            <p:cNvPr id="5" name="Freeform 101"/>
            <p:cNvSpPr>
              <a:spLocks/>
            </p:cNvSpPr>
            <p:nvPr/>
          </p:nvSpPr>
          <p:spPr bwMode="auto">
            <a:xfrm>
              <a:off x="2802239" y="1922285"/>
              <a:ext cx="20344" cy="16557"/>
            </a:xfrm>
            <a:custGeom>
              <a:avLst/>
              <a:gdLst>
                <a:gd name="T0" fmla="*/ 3 w 6"/>
                <a:gd name="T1" fmla="*/ 0 h 5"/>
                <a:gd name="T2" fmla="*/ 1 w 6"/>
                <a:gd name="T3" fmla="*/ 4 h 5"/>
                <a:gd name="T4" fmla="*/ 6 w 6"/>
                <a:gd name="T5" fmla="*/ 3 h 5"/>
                <a:gd name="T6" fmla="*/ 3 w 6"/>
                <a:gd name="T7" fmla="*/ 0 h 5"/>
              </a:gdLst>
              <a:ahLst/>
              <a:cxnLst>
                <a:cxn ang="0">
                  <a:pos x="T0" y="T1"/>
                </a:cxn>
                <a:cxn ang="0">
                  <a:pos x="T2" y="T3"/>
                </a:cxn>
                <a:cxn ang="0">
                  <a:pos x="T4" y="T5"/>
                </a:cxn>
                <a:cxn ang="0">
                  <a:pos x="T6" y="T7"/>
                </a:cxn>
              </a:cxnLst>
              <a:rect l="0" t="0" r="r" b="b"/>
              <a:pathLst>
                <a:path w="6" h="5">
                  <a:moveTo>
                    <a:pt x="3" y="0"/>
                  </a:moveTo>
                  <a:cubicBezTo>
                    <a:pt x="2" y="2"/>
                    <a:pt x="0" y="2"/>
                    <a:pt x="1" y="4"/>
                  </a:cubicBezTo>
                  <a:cubicBezTo>
                    <a:pt x="2" y="5"/>
                    <a:pt x="5" y="5"/>
                    <a:pt x="6" y="3"/>
                  </a:cubicBezTo>
                  <a:cubicBezTo>
                    <a:pt x="4" y="3"/>
                    <a:pt x="5" y="0"/>
                    <a:pt x="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 name="Freeform 102"/>
            <p:cNvSpPr>
              <a:spLocks/>
            </p:cNvSpPr>
            <p:nvPr/>
          </p:nvSpPr>
          <p:spPr bwMode="auto">
            <a:xfrm>
              <a:off x="5510902" y="2714007"/>
              <a:ext cx="300802" cy="189652"/>
            </a:xfrm>
            <a:custGeom>
              <a:avLst/>
              <a:gdLst>
                <a:gd name="T0" fmla="*/ 53 w 88"/>
                <a:gd name="T1" fmla="*/ 15 h 53"/>
                <a:gd name="T2" fmla="*/ 58 w 88"/>
                <a:gd name="T3" fmla="*/ 13 h 53"/>
                <a:gd name="T4" fmla="*/ 61 w 88"/>
                <a:gd name="T5" fmla="*/ 7 h 53"/>
                <a:gd name="T6" fmla="*/ 57 w 88"/>
                <a:gd name="T7" fmla="*/ 3 h 53"/>
                <a:gd name="T8" fmla="*/ 64 w 88"/>
                <a:gd name="T9" fmla="*/ 0 h 53"/>
                <a:gd name="T10" fmla="*/ 38 w 88"/>
                <a:gd name="T11" fmla="*/ 8 h 53"/>
                <a:gd name="T12" fmla="*/ 44 w 88"/>
                <a:gd name="T13" fmla="*/ 14 h 53"/>
                <a:gd name="T14" fmla="*/ 52 w 88"/>
                <a:gd name="T15" fmla="*/ 14 h 53"/>
                <a:gd name="T16" fmla="*/ 45 w 88"/>
                <a:gd name="T17" fmla="*/ 17 h 53"/>
                <a:gd name="T18" fmla="*/ 32 w 88"/>
                <a:gd name="T19" fmla="*/ 20 h 53"/>
                <a:gd name="T20" fmla="*/ 34 w 88"/>
                <a:gd name="T21" fmla="*/ 16 h 53"/>
                <a:gd name="T22" fmla="*/ 28 w 88"/>
                <a:gd name="T23" fmla="*/ 15 h 53"/>
                <a:gd name="T24" fmla="*/ 34 w 88"/>
                <a:gd name="T25" fmla="*/ 9 h 53"/>
                <a:gd name="T26" fmla="*/ 25 w 88"/>
                <a:gd name="T27" fmla="*/ 3 h 53"/>
                <a:gd name="T28" fmla="*/ 12 w 88"/>
                <a:gd name="T29" fmla="*/ 13 h 53"/>
                <a:gd name="T30" fmla="*/ 12 w 88"/>
                <a:gd name="T31" fmla="*/ 19 h 53"/>
                <a:gd name="T32" fmla="*/ 8 w 88"/>
                <a:gd name="T33" fmla="*/ 20 h 53"/>
                <a:gd name="T34" fmla="*/ 6 w 88"/>
                <a:gd name="T35" fmla="*/ 31 h 53"/>
                <a:gd name="T36" fmla="*/ 0 w 88"/>
                <a:gd name="T37" fmla="*/ 38 h 53"/>
                <a:gd name="T38" fmla="*/ 4 w 88"/>
                <a:gd name="T39" fmla="*/ 45 h 53"/>
                <a:gd name="T40" fmla="*/ 20 w 88"/>
                <a:gd name="T41" fmla="*/ 48 h 53"/>
                <a:gd name="T42" fmla="*/ 44 w 88"/>
                <a:gd name="T43" fmla="*/ 39 h 53"/>
                <a:gd name="T44" fmla="*/ 45 w 88"/>
                <a:gd name="T45" fmla="*/ 43 h 53"/>
                <a:gd name="T46" fmla="*/ 50 w 88"/>
                <a:gd name="T47" fmla="*/ 43 h 53"/>
                <a:gd name="T48" fmla="*/ 79 w 88"/>
                <a:gd name="T49" fmla="*/ 35 h 53"/>
                <a:gd name="T50" fmla="*/ 53 w 88"/>
                <a:gd name="T51"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53">
                  <a:moveTo>
                    <a:pt x="53" y="15"/>
                  </a:moveTo>
                  <a:cubicBezTo>
                    <a:pt x="55" y="14"/>
                    <a:pt x="55" y="13"/>
                    <a:pt x="58" y="13"/>
                  </a:cubicBezTo>
                  <a:cubicBezTo>
                    <a:pt x="58" y="10"/>
                    <a:pt x="59" y="8"/>
                    <a:pt x="61" y="7"/>
                  </a:cubicBezTo>
                  <a:cubicBezTo>
                    <a:pt x="59" y="6"/>
                    <a:pt x="58" y="5"/>
                    <a:pt x="57" y="3"/>
                  </a:cubicBezTo>
                  <a:cubicBezTo>
                    <a:pt x="60" y="2"/>
                    <a:pt x="63" y="2"/>
                    <a:pt x="64" y="0"/>
                  </a:cubicBezTo>
                  <a:cubicBezTo>
                    <a:pt x="54" y="1"/>
                    <a:pt x="47" y="6"/>
                    <a:pt x="38" y="8"/>
                  </a:cubicBezTo>
                  <a:cubicBezTo>
                    <a:pt x="40" y="10"/>
                    <a:pt x="44" y="10"/>
                    <a:pt x="44" y="14"/>
                  </a:cubicBezTo>
                  <a:cubicBezTo>
                    <a:pt x="46" y="13"/>
                    <a:pt x="51" y="12"/>
                    <a:pt x="52" y="14"/>
                  </a:cubicBezTo>
                  <a:cubicBezTo>
                    <a:pt x="52" y="19"/>
                    <a:pt x="48" y="16"/>
                    <a:pt x="45" y="17"/>
                  </a:cubicBezTo>
                  <a:cubicBezTo>
                    <a:pt x="39" y="19"/>
                    <a:pt x="37" y="25"/>
                    <a:pt x="32" y="20"/>
                  </a:cubicBezTo>
                  <a:cubicBezTo>
                    <a:pt x="33" y="20"/>
                    <a:pt x="33" y="18"/>
                    <a:pt x="34" y="16"/>
                  </a:cubicBezTo>
                  <a:cubicBezTo>
                    <a:pt x="32" y="14"/>
                    <a:pt x="29" y="15"/>
                    <a:pt x="28" y="15"/>
                  </a:cubicBezTo>
                  <a:cubicBezTo>
                    <a:pt x="26" y="12"/>
                    <a:pt x="33" y="11"/>
                    <a:pt x="34" y="9"/>
                  </a:cubicBezTo>
                  <a:cubicBezTo>
                    <a:pt x="29" y="9"/>
                    <a:pt x="23" y="8"/>
                    <a:pt x="25" y="3"/>
                  </a:cubicBezTo>
                  <a:cubicBezTo>
                    <a:pt x="18" y="3"/>
                    <a:pt x="17" y="10"/>
                    <a:pt x="12" y="13"/>
                  </a:cubicBezTo>
                  <a:cubicBezTo>
                    <a:pt x="15" y="14"/>
                    <a:pt x="12" y="16"/>
                    <a:pt x="12" y="19"/>
                  </a:cubicBezTo>
                  <a:cubicBezTo>
                    <a:pt x="12" y="19"/>
                    <a:pt x="10" y="20"/>
                    <a:pt x="8" y="20"/>
                  </a:cubicBezTo>
                  <a:cubicBezTo>
                    <a:pt x="7" y="23"/>
                    <a:pt x="5" y="26"/>
                    <a:pt x="6" y="31"/>
                  </a:cubicBezTo>
                  <a:cubicBezTo>
                    <a:pt x="1" y="30"/>
                    <a:pt x="4" y="37"/>
                    <a:pt x="0" y="38"/>
                  </a:cubicBezTo>
                  <a:cubicBezTo>
                    <a:pt x="3" y="39"/>
                    <a:pt x="3" y="43"/>
                    <a:pt x="4" y="45"/>
                  </a:cubicBezTo>
                  <a:cubicBezTo>
                    <a:pt x="10" y="47"/>
                    <a:pt x="14" y="47"/>
                    <a:pt x="20" y="48"/>
                  </a:cubicBezTo>
                  <a:cubicBezTo>
                    <a:pt x="25" y="40"/>
                    <a:pt x="37" y="42"/>
                    <a:pt x="44" y="39"/>
                  </a:cubicBezTo>
                  <a:cubicBezTo>
                    <a:pt x="43" y="41"/>
                    <a:pt x="45" y="41"/>
                    <a:pt x="45" y="43"/>
                  </a:cubicBezTo>
                  <a:cubicBezTo>
                    <a:pt x="47" y="44"/>
                    <a:pt x="47" y="42"/>
                    <a:pt x="50" y="43"/>
                  </a:cubicBezTo>
                  <a:cubicBezTo>
                    <a:pt x="55" y="51"/>
                    <a:pt x="88" y="53"/>
                    <a:pt x="79" y="35"/>
                  </a:cubicBezTo>
                  <a:cubicBezTo>
                    <a:pt x="69" y="30"/>
                    <a:pt x="60" y="23"/>
                    <a:pt x="53" y="1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 name="Freeform 103"/>
            <p:cNvSpPr>
              <a:spLocks/>
            </p:cNvSpPr>
            <p:nvPr/>
          </p:nvSpPr>
          <p:spPr bwMode="auto">
            <a:xfrm>
              <a:off x="6015143" y="2864524"/>
              <a:ext cx="33423" cy="31609"/>
            </a:xfrm>
            <a:custGeom>
              <a:avLst/>
              <a:gdLst>
                <a:gd name="T0" fmla="*/ 10 w 10"/>
                <a:gd name="T1" fmla="*/ 6 h 9"/>
                <a:gd name="T2" fmla="*/ 6 w 10"/>
                <a:gd name="T3" fmla="*/ 0 h 9"/>
                <a:gd name="T4" fmla="*/ 1 w 10"/>
                <a:gd name="T5" fmla="*/ 1 h 9"/>
                <a:gd name="T6" fmla="*/ 1 w 10"/>
                <a:gd name="T7" fmla="*/ 8 h 9"/>
                <a:gd name="T8" fmla="*/ 7 w 10"/>
                <a:gd name="T9" fmla="*/ 9 h 9"/>
                <a:gd name="T10" fmla="*/ 10 w 10"/>
                <a:gd name="T11" fmla="*/ 6 h 9"/>
              </a:gdLst>
              <a:ahLst/>
              <a:cxnLst>
                <a:cxn ang="0">
                  <a:pos x="T0" y="T1"/>
                </a:cxn>
                <a:cxn ang="0">
                  <a:pos x="T2" y="T3"/>
                </a:cxn>
                <a:cxn ang="0">
                  <a:pos x="T4" y="T5"/>
                </a:cxn>
                <a:cxn ang="0">
                  <a:pos x="T6" y="T7"/>
                </a:cxn>
                <a:cxn ang="0">
                  <a:pos x="T8" y="T9"/>
                </a:cxn>
                <a:cxn ang="0">
                  <a:pos x="T10" y="T11"/>
                </a:cxn>
              </a:cxnLst>
              <a:rect l="0" t="0" r="r" b="b"/>
              <a:pathLst>
                <a:path w="10" h="9">
                  <a:moveTo>
                    <a:pt x="10" y="6"/>
                  </a:moveTo>
                  <a:cubicBezTo>
                    <a:pt x="7" y="5"/>
                    <a:pt x="5" y="3"/>
                    <a:pt x="6" y="0"/>
                  </a:cubicBezTo>
                  <a:cubicBezTo>
                    <a:pt x="4" y="0"/>
                    <a:pt x="2" y="0"/>
                    <a:pt x="1" y="1"/>
                  </a:cubicBezTo>
                  <a:cubicBezTo>
                    <a:pt x="0" y="4"/>
                    <a:pt x="1" y="6"/>
                    <a:pt x="1" y="8"/>
                  </a:cubicBezTo>
                  <a:cubicBezTo>
                    <a:pt x="4" y="6"/>
                    <a:pt x="4" y="8"/>
                    <a:pt x="7" y="9"/>
                  </a:cubicBezTo>
                  <a:cubicBezTo>
                    <a:pt x="6" y="6"/>
                    <a:pt x="10" y="8"/>
                    <a:pt x="10" y="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 name="Freeform 104"/>
            <p:cNvSpPr>
              <a:spLocks/>
            </p:cNvSpPr>
            <p:nvPr/>
          </p:nvSpPr>
          <p:spPr bwMode="auto">
            <a:xfrm>
              <a:off x="5503636" y="2893123"/>
              <a:ext cx="30517" cy="21073"/>
            </a:xfrm>
            <a:custGeom>
              <a:avLst/>
              <a:gdLst>
                <a:gd name="T0" fmla="*/ 0 w 9"/>
                <a:gd name="T1" fmla="*/ 2 h 6"/>
                <a:gd name="T2" fmla="*/ 9 w 9"/>
                <a:gd name="T3" fmla="*/ 1 h 6"/>
                <a:gd name="T4" fmla="*/ 0 w 9"/>
                <a:gd name="T5" fmla="*/ 2 h 6"/>
              </a:gdLst>
              <a:ahLst/>
              <a:cxnLst>
                <a:cxn ang="0">
                  <a:pos x="T0" y="T1"/>
                </a:cxn>
                <a:cxn ang="0">
                  <a:pos x="T2" y="T3"/>
                </a:cxn>
                <a:cxn ang="0">
                  <a:pos x="T4" y="T5"/>
                </a:cxn>
              </a:cxnLst>
              <a:rect l="0" t="0" r="r" b="b"/>
              <a:pathLst>
                <a:path w="9" h="6">
                  <a:moveTo>
                    <a:pt x="0" y="2"/>
                  </a:moveTo>
                  <a:cubicBezTo>
                    <a:pt x="4" y="0"/>
                    <a:pt x="6" y="6"/>
                    <a:pt x="9" y="1"/>
                  </a:cubicBezTo>
                  <a:cubicBezTo>
                    <a:pt x="5" y="1"/>
                    <a:pt x="2" y="0"/>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 name="Freeform 105"/>
            <p:cNvSpPr>
              <a:spLocks/>
            </p:cNvSpPr>
            <p:nvPr/>
          </p:nvSpPr>
          <p:spPr bwMode="auto">
            <a:xfrm>
              <a:off x="5894533" y="2718523"/>
              <a:ext cx="140956" cy="298024"/>
            </a:xfrm>
            <a:custGeom>
              <a:avLst/>
              <a:gdLst>
                <a:gd name="T0" fmla="*/ 36 w 41"/>
                <a:gd name="T1" fmla="*/ 61 h 84"/>
                <a:gd name="T2" fmla="*/ 37 w 41"/>
                <a:gd name="T3" fmla="*/ 57 h 84"/>
                <a:gd name="T4" fmla="*/ 33 w 41"/>
                <a:gd name="T5" fmla="*/ 55 h 84"/>
                <a:gd name="T6" fmla="*/ 33 w 41"/>
                <a:gd name="T7" fmla="*/ 35 h 84"/>
                <a:gd name="T8" fmla="*/ 19 w 41"/>
                <a:gd name="T9" fmla="*/ 23 h 84"/>
                <a:gd name="T10" fmla="*/ 24 w 41"/>
                <a:gd name="T11" fmla="*/ 19 h 84"/>
                <a:gd name="T12" fmla="*/ 33 w 41"/>
                <a:gd name="T13" fmla="*/ 12 h 84"/>
                <a:gd name="T14" fmla="*/ 36 w 41"/>
                <a:gd name="T15" fmla="*/ 1 h 84"/>
                <a:gd name="T16" fmla="*/ 26 w 41"/>
                <a:gd name="T17" fmla="*/ 0 h 84"/>
                <a:gd name="T18" fmla="*/ 0 w 41"/>
                <a:gd name="T19" fmla="*/ 20 h 84"/>
                <a:gd name="T20" fmla="*/ 6 w 41"/>
                <a:gd name="T21" fmla="*/ 26 h 84"/>
                <a:gd name="T22" fmla="*/ 16 w 41"/>
                <a:gd name="T23" fmla="*/ 51 h 84"/>
                <a:gd name="T24" fmla="*/ 21 w 41"/>
                <a:gd name="T25" fmla="*/ 55 h 84"/>
                <a:gd name="T26" fmla="*/ 16 w 41"/>
                <a:gd name="T27" fmla="*/ 55 h 84"/>
                <a:gd name="T28" fmla="*/ 12 w 41"/>
                <a:gd name="T29" fmla="*/ 75 h 84"/>
                <a:gd name="T30" fmla="*/ 18 w 41"/>
                <a:gd name="T31" fmla="*/ 75 h 84"/>
                <a:gd name="T32" fmla="*/ 41 w 41"/>
                <a:gd name="T33" fmla="*/ 80 h 84"/>
                <a:gd name="T34" fmla="*/ 41 w 41"/>
                <a:gd name="T35" fmla="*/ 64 h 84"/>
                <a:gd name="T36" fmla="*/ 36 w 41"/>
                <a:gd name="T37"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84">
                  <a:moveTo>
                    <a:pt x="36" y="61"/>
                  </a:moveTo>
                  <a:cubicBezTo>
                    <a:pt x="35" y="59"/>
                    <a:pt x="38" y="60"/>
                    <a:pt x="37" y="57"/>
                  </a:cubicBezTo>
                  <a:cubicBezTo>
                    <a:pt x="34" y="58"/>
                    <a:pt x="34" y="56"/>
                    <a:pt x="33" y="55"/>
                  </a:cubicBezTo>
                  <a:cubicBezTo>
                    <a:pt x="36" y="46"/>
                    <a:pt x="29" y="42"/>
                    <a:pt x="33" y="35"/>
                  </a:cubicBezTo>
                  <a:cubicBezTo>
                    <a:pt x="23" y="35"/>
                    <a:pt x="27" y="25"/>
                    <a:pt x="19" y="23"/>
                  </a:cubicBezTo>
                  <a:cubicBezTo>
                    <a:pt x="17" y="17"/>
                    <a:pt x="23" y="19"/>
                    <a:pt x="24" y="19"/>
                  </a:cubicBezTo>
                  <a:cubicBezTo>
                    <a:pt x="22" y="15"/>
                    <a:pt x="27" y="10"/>
                    <a:pt x="33" y="12"/>
                  </a:cubicBezTo>
                  <a:cubicBezTo>
                    <a:pt x="36" y="9"/>
                    <a:pt x="35" y="5"/>
                    <a:pt x="36" y="1"/>
                  </a:cubicBezTo>
                  <a:cubicBezTo>
                    <a:pt x="31" y="0"/>
                    <a:pt x="29" y="3"/>
                    <a:pt x="26" y="0"/>
                  </a:cubicBezTo>
                  <a:cubicBezTo>
                    <a:pt x="14" y="5"/>
                    <a:pt x="7" y="10"/>
                    <a:pt x="0" y="20"/>
                  </a:cubicBezTo>
                  <a:cubicBezTo>
                    <a:pt x="4" y="21"/>
                    <a:pt x="3" y="25"/>
                    <a:pt x="6" y="26"/>
                  </a:cubicBezTo>
                  <a:cubicBezTo>
                    <a:pt x="3" y="37"/>
                    <a:pt x="14" y="41"/>
                    <a:pt x="16" y="51"/>
                  </a:cubicBezTo>
                  <a:cubicBezTo>
                    <a:pt x="20" y="50"/>
                    <a:pt x="21" y="51"/>
                    <a:pt x="21" y="55"/>
                  </a:cubicBezTo>
                  <a:cubicBezTo>
                    <a:pt x="18" y="54"/>
                    <a:pt x="18" y="54"/>
                    <a:pt x="16" y="55"/>
                  </a:cubicBezTo>
                  <a:cubicBezTo>
                    <a:pt x="17" y="63"/>
                    <a:pt x="11" y="64"/>
                    <a:pt x="12" y="75"/>
                  </a:cubicBezTo>
                  <a:cubicBezTo>
                    <a:pt x="14" y="75"/>
                    <a:pt x="15" y="76"/>
                    <a:pt x="18" y="75"/>
                  </a:cubicBezTo>
                  <a:cubicBezTo>
                    <a:pt x="22" y="84"/>
                    <a:pt x="31" y="80"/>
                    <a:pt x="41" y="80"/>
                  </a:cubicBezTo>
                  <a:cubicBezTo>
                    <a:pt x="41" y="74"/>
                    <a:pt x="39" y="69"/>
                    <a:pt x="41" y="64"/>
                  </a:cubicBezTo>
                  <a:cubicBezTo>
                    <a:pt x="39" y="62"/>
                    <a:pt x="37" y="62"/>
                    <a:pt x="36"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 name="Freeform 106"/>
            <p:cNvSpPr>
              <a:spLocks/>
            </p:cNvSpPr>
            <p:nvPr/>
          </p:nvSpPr>
          <p:spPr bwMode="auto">
            <a:xfrm>
              <a:off x="3148088" y="1241946"/>
              <a:ext cx="1219189" cy="1867923"/>
            </a:xfrm>
            <a:custGeom>
              <a:avLst/>
              <a:gdLst>
                <a:gd name="T0" fmla="*/ 264 w 355"/>
                <a:gd name="T1" fmla="*/ 374 h 525"/>
                <a:gd name="T2" fmla="*/ 289 w 355"/>
                <a:gd name="T3" fmla="*/ 373 h 525"/>
                <a:gd name="T4" fmla="*/ 298 w 355"/>
                <a:gd name="T5" fmla="*/ 356 h 525"/>
                <a:gd name="T6" fmla="*/ 271 w 355"/>
                <a:gd name="T7" fmla="*/ 320 h 525"/>
                <a:gd name="T8" fmla="*/ 310 w 355"/>
                <a:gd name="T9" fmla="*/ 319 h 525"/>
                <a:gd name="T10" fmla="*/ 303 w 355"/>
                <a:gd name="T11" fmla="*/ 301 h 525"/>
                <a:gd name="T12" fmla="*/ 315 w 355"/>
                <a:gd name="T13" fmla="*/ 281 h 525"/>
                <a:gd name="T14" fmla="*/ 306 w 355"/>
                <a:gd name="T15" fmla="*/ 245 h 525"/>
                <a:gd name="T16" fmla="*/ 322 w 355"/>
                <a:gd name="T17" fmla="*/ 229 h 525"/>
                <a:gd name="T18" fmla="*/ 307 w 355"/>
                <a:gd name="T19" fmla="*/ 211 h 525"/>
                <a:gd name="T20" fmla="*/ 312 w 355"/>
                <a:gd name="T21" fmla="*/ 187 h 525"/>
                <a:gd name="T22" fmla="*/ 311 w 355"/>
                <a:gd name="T23" fmla="*/ 152 h 525"/>
                <a:gd name="T24" fmla="*/ 332 w 355"/>
                <a:gd name="T25" fmla="*/ 78 h 525"/>
                <a:gd name="T26" fmla="*/ 289 w 355"/>
                <a:gd name="T27" fmla="*/ 129 h 525"/>
                <a:gd name="T28" fmla="*/ 275 w 355"/>
                <a:gd name="T29" fmla="*/ 79 h 525"/>
                <a:gd name="T30" fmla="*/ 280 w 355"/>
                <a:gd name="T31" fmla="*/ 65 h 525"/>
                <a:gd name="T32" fmla="*/ 275 w 355"/>
                <a:gd name="T33" fmla="*/ 13 h 525"/>
                <a:gd name="T34" fmla="*/ 255 w 355"/>
                <a:gd name="T35" fmla="*/ 4 h 525"/>
                <a:gd name="T36" fmla="*/ 228 w 355"/>
                <a:gd name="T37" fmla="*/ 9 h 525"/>
                <a:gd name="T38" fmla="*/ 184 w 355"/>
                <a:gd name="T39" fmla="*/ 17 h 525"/>
                <a:gd name="T40" fmla="*/ 168 w 355"/>
                <a:gd name="T41" fmla="*/ 84 h 525"/>
                <a:gd name="T42" fmla="*/ 137 w 355"/>
                <a:gd name="T43" fmla="*/ 86 h 525"/>
                <a:gd name="T44" fmla="*/ 111 w 355"/>
                <a:gd name="T45" fmla="*/ 60 h 525"/>
                <a:gd name="T46" fmla="*/ 74 w 355"/>
                <a:gd name="T47" fmla="*/ 79 h 525"/>
                <a:gd name="T48" fmla="*/ 41 w 355"/>
                <a:gd name="T49" fmla="*/ 150 h 525"/>
                <a:gd name="T50" fmla="*/ 24 w 355"/>
                <a:gd name="T51" fmla="*/ 187 h 525"/>
                <a:gd name="T52" fmla="*/ 22 w 355"/>
                <a:gd name="T53" fmla="*/ 223 h 525"/>
                <a:gd name="T54" fmla="*/ 12 w 355"/>
                <a:gd name="T55" fmla="*/ 233 h 525"/>
                <a:gd name="T56" fmla="*/ 42 w 355"/>
                <a:gd name="T57" fmla="*/ 264 h 525"/>
                <a:gd name="T58" fmla="*/ 87 w 355"/>
                <a:gd name="T59" fmla="*/ 267 h 525"/>
                <a:gd name="T60" fmla="*/ 111 w 355"/>
                <a:gd name="T61" fmla="*/ 333 h 525"/>
                <a:gd name="T62" fmla="*/ 120 w 355"/>
                <a:gd name="T63" fmla="*/ 350 h 525"/>
                <a:gd name="T64" fmla="*/ 133 w 355"/>
                <a:gd name="T65" fmla="*/ 377 h 525"/>
                <a:gd name="T66" fmla="*/ 135 w 355"/>
                <a:gd name="T67" fmla="*/ 398 h 525"/>
                <a:gd name="T68" fmla="*/ 135 w 355"/>
                <a:gd name="T69" fmla="*/ 417 h 525"/>
                <a:gd name="T70" fmla="*/ 118 w 355"/>
                <a:gd name="T71" fmla="*/ 431 h 525"/>
                <a:gd name="T72" fmla="*/ 121 w 355"/>
                <a:gd name="T73" fmla="*/ 441 h 525"/>
                <a:gd name="T74" fmla="*/ 137 w 355"/>
                <a:gd name="T75" fmla="*/ 464 h 525"/>
                <a:gd name="T76" fmla="*/ 137 w 355"/>
                <a:gd name="T77" fmla="*/ 494 h 525"/>
                <a:gd name="T78" fmla="*/ 163 w 355"/>
                <a:gd name="T79" fmla="*/ 510 h 525"/>
                <a:gd name="T80" fmla="*/ 172 w 355"/>
                <a:gd name="T81" fmla="*/ 521 h 525"/>
                <a:gd name="T82" fmla="*/ 181 w 355"/>
                <a:gd name="T83" fmla="*/ 516 h 525"/>
                <a:gd name="T84" fmla="*/ 186 w 355"/>
                <a:gd name="T85" fmla="*/ 490 h 525"/>
                <a:gd name="T86" fmla="*/ 189 w 355"/>
                <a:gd name="T87" fmla="*/ 478 h 525"/>
                <a:gd name="T88" fmla="*/ 194 w 355"/>
                <a:gd name="T89" fmla="*/ 469 h 525"/>
                <a:gd name="T90" fmla="*/ 197 w 355"/>
                <a:gd name="T91" fmla="*/ 452 h 525"/>
                <a:gd name="T92" fmla="*/ 209 w 355"/>
                <a:gd name="T93" fmla="*/ 451 h 525"/>
                <a:gd name="T94" fmla="*/ 242 w 355"/>
                <a:gd name="T95" fmla="*/ 416 h 525"/>
                <a:gd name="T96" fmla="*/ 255 w 355"/>
                <a:gd name="T97" fmla="*/ 4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5" h="525">
                  <a:moveTo>
                    <a:pt x="299" y="380"/>
                  </a:moveTo>
                  <a:cubicBezTo>
                    <a:pt x="292" y="382"/>
                    <a:pt x="289" y="379"/>
                    <a:pt x="285" y="377"/>
                  </a:cubicBezTo>
                  <a:cubicBezTo>
                    <a:pt x="276" y="378"/>
                    <a:pt x="266" y="382"/>
                    <a:pt x="264" y="374"/>
                  </a:cubicBezTo>
                  <a:cubicBezTo>
                    <a:pt x="262" y="364"/>
                    <a:pt x="274" y="365"/>
                    <a:pt x="279" y="360"/>
                  </a:cubicBezTo>
                  <a:cubicBezTo>
                    <a:pt x="279" y="357"/>
                    <a:pt x="277" y="356"/>
                    <a:pt x="275" y="355"/>
                  </a:cubicBezTo>
                  <a:cubicBezTo>
                    <a:pt x="283" y="351"/>
                    <a:pt x="287" y="365"/>
                    <a:pt x="289" y="373"/>
                  </a:cubicBezTo>
                  <a:cubicBezTo>
                    <a:pt x="293" y="375"/>
                    <a:pt x="299" y="374"/>
                    <a:pt x="303" y="376"/>
                  </a:cubicBezTo>
                  <a:cubicBezTo>
                    <a:pt x="304" y="370"/>
                    <a:pt x="304" y="361"/>
                    <a:pt x="302" y="356"/>
                  </a:cubicBezTo>
                  <a:cubicBezTo>
                    <a:pt x="300" y="355"/>
                    <a:pt x="299" y="359"/>
                    <a:pt x="298" y="356"/>
                  </a:cubicBezTo>
                  <a:cubicBezTo>
                    <a:pt x="297" y="345"/>
                    <a:pt x="286" y="343"/>
                    <a:pt x="283" y="334"/>
                  </a:cubicBezTo>
                  <a:cubicBezTo>
                    <a:pt x="277" y="335"/>
                    <a:pt x="275" y="331"/>
                    <a:pt x="270" y="331"/>
                  </a:cubicBezTo>
                  <a:cubicBezTo>
                    <a:pt x="269" y="328"/>
                    <a:pt x="267" y="321"/>
                    <a:pt x="271" y="320"/>
                  </a:cubicBezTo>
                  <a:cubicBezTo>
                    <a:pt x="280" y="323"/>
                    <a:pt x="283" y="316"/>
                    <a:pt x="289" y="313"/>
                  </a:cubicBezTo>
                  <a:cubicBezTo>
                    <a:pt x="291" y="318"/>
                    <a:pt x="294" y="323"/>
                    <a:pt x="302" y="323"/>
                  </a:cubicBezTo>
                  <a:cubicBezTo>
                    <a:pt x="304" y="320"/>
                    <a:pt x="306" y="318"/>
                    <a:pt x="310" y="319"/>
                  </a:cubicBezTo>
                  <a:cubicBezTo>
                    <a:pt x="311" y="314"/>
                    <a:pt x="310" y="312"/>
                    <a:pt x="308" y="308"/>
                  </a:cubicBezTo>
                  <a:cubicBezTo>
                    <a:pt x="306" y="307"/>
                    <a:pt x="303" y="307"/>
                    <a:pt x="301" y="305"/>
                  </a:cubicBezTo>
                  <a:cubicBezTo>
                    <a:pt x="301" y="303"/>
                    <a:pt x="301" y="301"/>
                    <a:pt x="303" y="301"/>
                  </a:cubicBezTo>
                  <a:cubicBezTo>
                    <a:pt x="308" y="303"/>
                    <a:pt x="314" y="304"/>
                    <a:pt x="318" y="300"/>
                  </a:cubicBezTo>
                  <a:cubicBezTo>
                    <a:pt x="320" y="289"/>
                    <a:pt x="304" y="291"/>
                    <a:pt x="309" y="278"/>
                  </a:cubicBezTo>
                  <a:cubicBezTo>
                    <a:pt x="311" y="279"/>
                    <a:pt x="312" y="280"/>
                    <a:pt x="315" y="281"/>
                  </a:cubicBezTo>
                  <a:cubicBezTo>
                    <a:pt x="318" y="274"/>
                    <a:pt x="317" y="261"/>
                    <a:pt x="312" y="257"/>
                  </a:cubicBezTo>
                  <a:cubicBezTo>
                    <a:pt x="303" y="258"/>
                    <a:pt x="297" y="248"/>
                    <a:pt x="300" y="242"/>
                  </a:cubicBezTo>
                  <a:cubicBezTo>
                    <a:pt x="302" y="243"/>
                    <a:pt x="303" y="245"/>
                    <a:pt x="306" y="245"/>
                  </a:cubicBezTo>
                  <a:cubicBezTo>
                    <a:pt x="307" y="242"/>
                    <a:pt x="308" y="241"/>
                    <a:pt x="311" y="239"/>
                  </a:cubicBezTo>
                  <a:cubicBezTo>
                    <a:pt x="316" y="240"/>
                    <a:pt x="319" y="242"/>
                    <a:pt x="324" y="243"/>
                  </a:cubicBezTo>
                  <a:cubicBezTo>
                    <a:pt x="326" y="238"/>
                    <a:pt x="325" y="231"/>
                    <a:pt x="322" y="229"/>
                  </a:cubicBezTo>
                  <a:cubicBezTo>
                    <a:pt x="317" y="232"/>
                    <a:pt x="310" y="228"/>
                    <a:pt x="311" y="221"/>
                  </a:cubicBezTo>
                  <a:cubicBezTo>
                    <a:pt x="313" y="220"/>
                    <a:pt x="315" y="221"/>
                    <a:pt x="317" y="222"/>
                  </a:cubicBezTo>
                  <a:cubicBezTo>
                    <a:pt x="319" y="213"/>
                    <a:pt x="314" y="211"/>
                    <a:pt x="307" y="211"/>
                  </a:cubicBezTo>
                  <a:cubicBezTo>
                    <a:pt x="305" y="214"/>
                    <a:pt x="305" y="218"/>
                    <a:pt x="303" y="220"/>
                  </a:cubicBezTo>
                  <a:cubicBezTo>
                    <a:pt x="301" y="209"/>
                    <a:pt x="306" y="198"/>
                    <a:pt x="307" y="187"/>
                  </a:cubicBezTo>
                  <a:cubicBezTo>
                    <a:pt x="309" y="187"/>
                    <a:pt x="310" y="188"/>
                    <a:pt x="312" y="187"/>
                  </a:cubicBezTo>
                  <a:cubicBezTo>
                    <a:pt x="316" y="181"/>
                    <a:pt x="313" y="167"/>
                    <a:pt x="317" y="162"/>
                  </a:cubicBezTo>
                  <a:cubicBezTo>
                    <a:pt x="324" y="162"/>
                    <a:pt x="327" y="157"/>
                    <a:pt x="326" y="150"/>
                  </a:cubicBezTo>
                  <a:cubicBezTo>
                    <a:pt x="319" y="147"/>
                    <a:pt x="312" y="151"/>
                    <a:pt x="311" y="152"/>
                  </a:cubicBezTo>
                  <a:cubicBezTo>
                    <a:pt x="308" y="136"/>
                    <a:pt x="320" y="135"/>
                    <a:pt x="333" y="135"/>
                  </a:cubicBezTo>
                  <a:cubicBezTo>
                    <a:pt x="340" y="122"/>
                    <a:pt x="343" y="106"/>
                    <a:pt x="355" y="99"/>
                  </a:cubicBezTo>
                  <a:cubicBezTo>
                    <a:pt x="355" y="84"/>
                    <a:pt x="347" y="78"/>
                    <a:pt x="332" y="78"/>
                  </a:cubicBezTo>
                  <a:cubicBezTo>
                    <a:pt x="328" y="82"/>
                    <a:pt x="328" y="91"/>
                    <a:pt x="322" y="93"/>
                  </a:cubicBezTo>
                  <a:cubicBezTo>
                    <a:pt x="320" y="92"/>
                    <a:pt x="318" y="91"/>
                    <a:pt x="315" y="90"/>
                  </a:cubicBezTo>
                  <a:cubicBezTo>
                    <a:pt x="303" y="100"/>
                    <a:pt x="299" y="117"/>
                    <a:pt x="289" y="129"/>
                  </a:cubicBezTo>
                  <a:cubicBezTo>
                    <a:pt x="285" y="108"/>
                    <a:pt x="308" y="96"/>
                    <a:pt x="299" y="75"/>
                  </a:cubicBezTo>
                  <a:cubicBezTo>
                    <a:pt x="292" y="79"/>
                    <a:pt x="289" y="86"/>
                    <a:pt x="283" y="90"/>
                  </a:cubicBezTo>
                  <a:cubicBezTo>
                    <a:pt x="280" y="87"/>
                    <a:pt x="279" y="82"/>
                    <a:pt x="275" y="79"/>
                  </a:cubicBezTo>
                  <a:cubicBezTo>
                    <a:pt x="264" y="82"/>
                    <a:pt x="246" y="80"/>
                    <a:pt x="240" y="88"/>
                  </a:cubicBezTo>
                  <a:cubicBezTo>
                    <a:pt x="233" y="68"/>
                    <a:pt x="252" y="66"/>
                    <a:pt x="264" y="62"/>
                  </a:cubicBezTo>
                  <a:cubicBezTo>
                    <a:pt x="269" y="63"/>
                    <a:pt x="275" y="64"/>
                    <a:pt x="280" y="65"/>
                  </a:cubicBezTo>
                  <a:cubicBezTo>
                    <a:pt x="290" y="61"/>
                    <a:pt x="303" y="58"/>
                    <a:pt x="298" y="42"/>
                  </a:cubicBezTo>
                  <a:cubicBezTo>
                    <a:pt x="293" y="40"/>
                    <a:pt x="291" y="32"/>
                    <a:pt x="284" y="34"/>
                  </a:cubicBezTo>
                  <a:cubicBezTo>
                    <a:pt x="280" y="28"/>
                    <a:pt x="278" y="20"/>
                    <a:pt x="275" y="13"/>
                  </a:cubicBezTo>
                  <a:cubicBezTo>
                    <a:pt x="270" y="12"/>
                    <a:pt x="266" y="8"/>
                    <a:pt x="261" y="6"/>
                  </a:cubicBezTo>
                  <a:cubicBezTo>
                    <a:pt x="260" y="6"/>
                    <a:pt x="260" y="8"/>
                    <a:pt x="259" y="8"/>
                  </a:cubicBezTo>
                  <a:cubicBezTo>
                    <a:pt x="258" y="8"/>
                    <a:pt x="255" y="5"/>
                    <a:pt x="255" y="4"/>
                  </a:cubicBezTo>
                  <a:cubicBezTo>
                    <a:pt x="253" y="4"/>
                    <a:pt x="251" y="6"/>
                    <a:pt x="250" y="5"/>
                  </a:cubicBezTo>
                  <a:cubicBezTo>
                    <a:pt x="247" y="4"/>
                    <a:pt x="246" y="1"/>
                    <a:pt x="243" y="0"/>
                  </a:cubicBezTo>
                  <a:cubicBezTo>
                    <a:pt x="236" y="0"/>
                    <a:pt x="234" y="6"/>
                    <a:pt x="228" y="9"/>
                  </a:cubicBezTo>
                  <a:cubicBezTo>
                    <a:pt x="222" y="2"/>
                    <a:pt x="209" y="4"/>
                    <a:pt x="204" y="10"/>
                  </a:cubicBezTo>
                  <a:cubicBezTo>
                    <a:pt x="204" y="20"/>
                    <a:pt x="205" y="28"/>
                    <a:pt x="203" y="37"/>
                  </a:cubicBezTo>
                  <a:cubicBezTo>
                    <a:pt x="193" y="34"/>
                    <a:pt x="194" y="20"/>
                    <a:pt x="184" y="17"/>
                  </a:cubicBezTo>
                  <a:cubicBezTo>
                    <a:pt x="178" y="20"/>
                    <a:pt x="176" y="26"/>
                    <a:pt x="167" y="26"/>
                  </a:cubicBezTo>
                  <a:cubicBezTo>
                    <a:pt x="162" y="35"/>
                    <a:pt x="171" y="42"/>
                    <a:pt x="172" y="53"/>
                  </a:cubicBezTo>
                  <a:cubicBezTo>
                    <a:pt x="173" y="63"/>
                    <a:pt x="170" y="79"/>
                    <a:pt x="168" y="84"/>
                  </a:cubicBezTo>
                  <a:cubicBezTo>
                    <a:pt x="156" y="77"/>
                    <a:pt x="150" y="63"/>
                    <a:pt x="140" y="53"/>
                  </a:cubicBezTo>
                  <a:cubicBezTo>
                    <a:pt x="137" y="53"/>
                    <a:pt x="135" y="53"/>
                    <a:pt x="133" y="52"/>
                  </a:cubicBezTo>
                  <a:cubicBezTo>
                    <a:pt x="130" y="64"/>
                    <a:pt x="140" y="76"/>
                    <a:pt x="137" y="86"/>
                  </a:cubicBezTo>
                  <a:cubicBezTo>
                    <a:pt x="132" y="80"/>
                    <a:pt x="130" y="71"/>
                    <a:pt x="121" y="69"/>
                  </a:cubicBezTo>
                  <a:cubicBezTo>
                    <a:pt x="119" y="76"/>
                    <a:pt x="123" y="90"/>
                    <a:pt x="117" y="94"/>
                  </a:cubicBezTo>
                  <a:cubicBezTo>
                    <a:pt x="116" y="82"/>
                    <a:pt x="121" y="63"/>
                    <a:pt x="111" y="60"/>
                  </a:cubicBezTo>
                  <a:cubicBezTo>
                    <a:pt x="104" y="64"/>
                    <a:pt x="98" y="70"/>
                    <a:pt x="90" y="74"/>
                  </a:cubicBezTo>
                  <a:cubicBezTo>
                    <a:pt x="89" y="83"/>
                    <a:pt x="99" y="90"/>
                    <a:pt x="94" y="96"/>
                  </a:cubicBezTo>
                  <a:cubicBezTo>
                    <a:pt x="88" y="90"/>
                    <a:pt x="86" y="77"/>
                    <a:pt x="74" y="79"/>
                  </a:cubicBezTo>
                  <a:cubicBezTo>
                    <a:pt x="72" y="88"/>
                    <a:pt x="75" y="99"/>
                    <a:pt x="73" y="107"/>
                  </a:cubicBezTo>
                  <a:cubicBezTo>
                    <a:pt x="70" y="107"/>
                    <a:pt x="67" y="109"/>
                    <a:pt x="63" y="108"/>
                  </a:cubicBezTo>
                  <a:cubicBezTo>
                    <a:pt x="49" y="114"/>
                    <a:pt x="26" y="133"/>
                    <a:pt x="41" y="150"/>
                  </a:cubicBezTo>
                  <a:cubicBezTo>
                    <a:pt x="44" y="150"/>
                    <a:pt x="44" y="147"/>
                    <a:pt x="49" y="148"/>
                  </a:cubicBezTo>
                  <a:cubicBezTo>
                    <a:pt x="55" y="153"/>
                    <a:pt x="50" y="170"/>
                    <a:pt x="47" y="176"/>
                  </a:cubicBezTo>
                  <a:cubicBezTo>
                    <a:pt x="37" y="174"/>
                    <a:pt x="27" y="179"/>
                    <a:pt x="24" y="187"/>
                  </a:cubicBezTo>
                  <a:cubicBezTo>
                    <a:pt x="11" y="188"/>
                    <a:pt x="0" y="202"/>
                    <a:pt x="11" y="213"/>
                  </a:cubicBezTo>
                  <a:cubicBezTo>
                    <a:pt x="12" y="213"/>
                    <a:pt x="14" y="213"/>
                    <a:pt x="16" y="213"/>
                  </a:cubicBezTo>
                  <a:cubicBezTo>
                    <a:pt x="18" y="217"/>
                    <a:pt x="19" y="221"/>
                    <a:pt x="22" y="223"/>
                  </a:cubicBezTo>
                  <a:cubicBezTo>
                    <a:pt x="29" y="221"/>
                    <a:pt x="36" y="223"/>
                    <a:pt x="40" y="217"/>
                  </a:cubicBezTo>
                  <a:cubicBezTo>
                    <a:pt x="43" y="219"/>
                    <a:pt x="43" y="223"/>
                    <a:pt x="43" y="228"/>
                  </a:cubicBezTo>
                  <a:cubicBezTo>
                    <a:pt x="36" y="237"/>
                    <a:pt x="19" y="225"/>
                    <a:pt x="12" y="233"/>
                  </a:cubicBezTo>
                  <a:cubicBezTo>
                    <a:pt x="14" y="242"/>
                    <a:pt x="24" y="243"/>
                    <a:pt x="31" y="245"/>
                  </a:cubicBezTo>
                  <a:cubicBezTo>
                    <a:pt x="31" y="250"/>
                    <a:pt x="28" y="251"/>
                    <a:pt x="26" y="255"/>
                  </a:cubicBezTo>
                  <a:cubicBezTo>
                    <a:pt x="32" y="258"/>
                    <a:pt x="34" y="264"/>
                    <a:pt x="42" y="264"/>
                  </a:cubicBezTo>
                  <a:cubicBezTo>
                    <a:pt x="43" y="261"/>
                    <a:pt x="40" y="258"/>
                    <a:pt x="42" y="257"/>
                  </a:cubicBezTo>
                  <a:cubicBezTo>
                    <a:pt x="44" y="258"/>
                    <a:pt x="45" y="260"/>
                    <a:pt x="49" y="260"/>
                  </a:cubicBezTo>
                  <a:cubicBezTo>
                    <a:pt x="61" y="246"/>
                    <a:pt x="76" y="261"/>
                    <a:pt x="87" y="267"/>
                  </a:cubicBezTo>
                  <a:cubicBezTo>
                    <a:pt x="90" y="270"/>
                    <a:pt x="90" y="275"/>
                    <a:pt x="90" y="281"/>
                  </a:cubicBezTo>
                  <a:cubicBezTo>
                    <a:pt x="92" y="283"/>
                    <a:pt x="95" y="285"/>
                    <a:pt x="97" y="288"/>
                  </a:cubicBezTo>
                  <a:cubicBezTo>
                    <a:pt x="101" y="304"/>
                    <a:pt x="106" y="318"/>
                    <a:pt x="111" y="333"/>
                  </a:cubicBezTo>
                  <a:cubicBezTo>
                    <a:pt x="109" y="333"/>
                    <a:pt x="109" y="331"/>
                    <a:pt x="106" y="332"/>
                  </a:cubicBezTo>
                  <a:cubicBezTo>
                    <a:pt x="108" y="343"/>
                    <a:pt x="100" y="362"/>
                    <a:pt x="112" y="360"/>
                  </a:cubicBezTo>
                  <a:cubicBezTo>
                    <a:pt x="117" y="359"/>
                    <a:pt x="115" y="352"/>
                    <a:pt x="120" y="350"/>
                  </a:cubicBezTo>
                  <a:cubicBezTo>
                    <a:pt x="120" y="353"/>
                    <a:pt x="126" y="352"/>
                    <a:pt x="127" y="355"/>
                  </a:cubicBezTo>
                  <a:cubicBezTo>
                    <a:pt x="126" y="356"/>
                    <a:pt x="125" y="357"/>
                    <a:pt x="125" y="359"/>
                  </a:cubicBezTo>
                  <a:cubicBezTo>
                    <a:pt x="130" y="362"/>
                    <a:pt x="131" y="371"/>
                    <a:pt x="133" y="377"/>
                  </a:cubicBezTo>
                  <a:cubicBezTo>
                    <a:pt x="128" y="373"/>
                    <a:pt x="120" y="366"/>
                    <a:pt x="112" y="369"/>
                  </a:cubicBezTo>
                  <a:cubicBezTo>
                    <a:pt x="115" y="379"/>
                    <a:pt x="126" y="381"/>
                    <a:pt x="134" y="386"/>
                  </a:cubicBezTo>
                  <a:cubicBezTo>
                    <a:pt x="132" y="392"/>
                    <a:pt x="134" y="393"/>
                    <a:pt x="135" y="398"/>
                  </a:cubicBezTo>
                  <a:cubicBezTo>
                    <a:pt x="131" y="398"/>
                    <a:pt x="133" y="404"/>
                    <a:pt x="131" y="407"/>
                  </a:cubicBezTo>
                  <a:cubicBezTo>
                    <a:pt x="126" y="408"/>
                    <a:pt x="125" y="402"/>
                    <a:pt x="121" y="405"/>
                  </a:cubicBezTo>
                  <a:cubicBezTo>
                    <a:pt x="123" y="412"/>
                    <a:pt x="132" y="412"/>
                    <a:pt x="135" y="417"/>
                  </a:cubicBezTo>
                  <a:cubicBezTo>
                    <a:pt x="134" y="418"/>
                    <a:pt x="135" y="422"/>
                    <a:pt x="134" y="422"/>
                  </a:cubicBezTo>
                  <a:cubicBezTo>
                    <a:pt x="129" y="420"/>
                    <a:pt x="122" y="416"/>
                    <a:pt x="117" y="421"/>
                  </a:cubicBezTo>
                  <a:cubicBezTo>
                    <a:pt x="119" y="426"/>
                    <a:pt x="117" y="427"/>
                    <a:pt x="118" y="431"/>
                  </a:cubicBezTo>
                  <a:cubicBezTo>
                    <a:pt x="119" y="433"/>
                    <a:pt x="124" y="430"/>
                    <a:pt x="124" y="434"/>
                  </a:cubicBezTo>
                  <a:cubicBezTo>
                    <a:pt x="124" y="438"/>
                    <a:pt x="118" y="435"/>
                    <a:pt x="118" y="439"/>
                  </a:cubicBezTo>
                  <a:cubicBezTo>
                    <a:pt x="117" y="442"/>
                    <a:pt x="122" y="439"/>
                    <a:pt x="121" y="441"/>
                  </a:cubicBezTo>
                  <a:cubicBezTo>
                    <a:pt x="117" y="445"/>
                    <a:pt x="121" y="453"/>
                    <a:pt x="125" y="454"/>
                  </a:cubicBezTo>
                  <a:cubicBezTo>
                    <a:pt x="126" y="458"/>
                    <a:pt x="127" y="463"/>
                    <a:pt x="126" y="469"/>
                  </a:cubicBezTo>
                  <a:cubicBezTo>
                    <a:pt x="130" y="471"/>
                    <a:pt x="132" y="461"/>
                    <a:pt x="137" y="464"/>
                  </a:cubicBezTo>
                  <a:cubicBezTo>
                    <a:pt x="136" y="470"/>
                    <a:pt x="129" y="470"/>
                    <a:pt x="129" y="478"/>
                  </a:cubicBezTo>
                  <a:cubicBezTo>
                    <a:pt x="134" y="479"/>
                    <a:pt x="133" y="485"/>
                    <a:pt x="138" y="487"/>
                  </a:cubicBezTo>
                  <a:cubicBezTo>
                    <a:pt x="137" y="489"/>
                    <a:pt x="137" y="491"/>
                    <a:pt x="137" y="494"/>
                  </a:cubicBezTo>
                  <a:cubicBezTo>
                    <a:pt x="138" y="496"/>
                    <a:pt x="142" y="495"/>
                    <a:pt x="143" y="497"/>
                  </a:cubicBezTo>
                  <a:cubicBezTo>
                    <a:pt x="139" y="506"/>
                    <a:pt x="150" y="507"/>
                    <a:pt x="151" y="515"/>
                  </a:cubicBezTo>
                  <a:cubicBezTo>
                    <a:pt x="154" y="512"/>
                    <a:pt x="160" y="512"/>
                    <a:pt x="163" y="510"/>
                  </a:cubicBezTo>
                  <a:cubicBezTo>
                    <a:pt x="164" y="513"/>
                    <a:pt x="162" y="514"/>
                    <a:pt x="163" y="516"/>
                  </a:cubicBezTo>
                  <a:cubicBezTo>
                    <a:pt x="167" y="517"/>
                    <a:pt x="169" y="520"/>
                    <a:pt x="169" y="525"/>
                  </a:cubicBezTo>
                  <a:cubicBezTo>
                    <a:pt x="172" y="525"/>
                    <a:pt x="170" y="522"/>
                    <a:pt x="172" y="521"/>
                  </a:cubicBezTo>
                  <a:cubicBezTo>
                    <a:pt x="175" y="521"/>
                    <a:pt x="175" y="525"/>
                    <a:pt x="179" y="525"/>
                  </a:cubicBezTo>
                  <a:cubicBezTo>
                    <a:pt x="180" y="521"/>
                    <a:pt x="178" y="519"/>
                    <a:pt x="177" y="516"/>
                  </a:cubicBezTo>
                  <a:cubicBezTo>
                    <a:pt x="179" y="516"/>
                    <a:pt x="180" y="516"/>
                    <a:pt x="181" y="516"/>
                  </a:cubicBezTo>
                  <a:cubicBezTo>
                    <a:pt x="180" y="513"/>
                    <a:pt x="180" y="509"/>
                    <a:pt x="179" y="507"/>
                  </a:cubicBezTo>
                  <a:cubicBezTo>
                    <a:pt x="188" y="505"/>
                    <a:pt x="181" y="491"/>
                    <a:pt x="179" y="490"/>
                  </a:cubicBezTo>
                  <a:cubicBezTo>
                    <a:pt x="182" y="489"/>
                    <a:pt x="182" y="489"/>
                    <a:pt x="186" y="490"/>
                  </a:cubicBezTo>
                  <a:cubicBezTo>
                    <a:pt x="186" y="488"/>
                    <a:pt x="186" y="486"/>
                    <a:pt x="186" y="484"/>
                  </a:cubicBezTo>
                  <a:cubicBezTo>
                    <a:pt x="187" y="485"/>
                    <a:pt x="188" y="485"/>
                    <a:pt x="189" y="484"/>
                  </a:cubicBezTo>
                  <a:cubicBezTo>
                    <a:pt x="189" y="482"/>
                    <a:pt x="189" y="480"/>
                    <a:pt x="189" y="478"/>
                  </a:cubicBezTo>
                  <a:cubicBezTo>
                    <a:pt x="191" y="479"/>
                    <a:pt x="192" y="478"/>
                    <a:pt x="193" y="477"/>
                  </a:cubicBezTo>
                  <a:cubicBezTo>
                    <a:pt x="194" y="472"/>
                    <a:pt x="189" y="472"/>
                    <a:pt x="189" y="469"/>
                  </a:cubicBezTo>
                  <a:cubicBezTo>
                    <a:pt x="190" y="469"/>
                    <a:pt x="192" y="469"/>
                    <a:pt x="194" y="469"/>
                  </a:cubicBezTo>
                  <a:cubicBezTo>
                    <a:pt x="195" y="464"/>
                    <a:pt x="191" y="461"/>
                    <a:pt x="192" y="459"/>
                  </a:cubicBezTo>
                  <a:cubicBezTo>
                    <a:pt x="195" y="460"/>
                    <a:pt x="196" y="460"/>
                    <a:pt x="198" y="459"/>
                  </a:cubicBezTo>
                  <a:cubicBezTo>
                    <a:pt x="198" y="456"/>
                    <a:pt x="197" y="455"/>
                    <a:pt x="197" y="452"/>
                  </a:cubicBezTo>
                  <a:cubicBezTo>
                    <a:pt x="199" y="451"/>
                    <a:pt x="203" y="451"/>
                    <a:pt x="205" y="450"/>
                  </a:cubicBezTo>
                  <a:cubicBezTo>
                    <a:pt x="208" y="448"/>
                    <a:pt x="209" y="443"/>
                    <a:pt x="209" y="441"/>
                  </a:cubicBezTo>
                  <a:cubicBezTo>
                    <a:pt x="214" y="441"/>
                    <a:pt x="208" y="448"/>
                    <a:pt x="209" y="451"/>
                  </a:cubicBezTo>
                  <a:cubicBezTo>
                    <a:pt x="211" y="452"/>
                    <a:pt x="214" y="446"/>
                    <a:pt x="218" y="450"/>
                  </a:cubicBezTo>
                  <a:cubicBezTo>
                    <a:pt x="219" y="447"/>
                    <a:pt x="221" y="445"/>
                    <a:pt x="221" y="441"/>
                  </a:cubicBezTo>
                  <a:cubicBezTo>
                    <a:pt x="234" y="444"/>
                    <a:pt x="232" y="420"/>
                    <a:pt x="242" y="416"/>
                  </a:cubicBezTo>
                  <a:cubicBezTo>
                    <a:pt x="243" y="413"/>
                    <a:pt x="239" y="409"/>
                    <a:pt x="242" y="408"/>
                  </a:cubicBezTo>
                  <a:cubicBezTo>
                    <a:pt x="244" y="411"/>
                    <a:pt x="245" y="417"/>
                    <a:pt x="251" y="417"/>
                  </a:cubicBezTo>
                  <a:cubicBezTo>
                    <a:pt x="254" y="416"/>
                    <a:pt x="253" y="412"/>
                    <a:pt x="255" y="410"/>
                  </a:cubicBezTo>
                  <a:cubicBezTo>
                    <a:pt x="266" y="412"/>
                    <a:pt x="280" y="404"/>
                    <a:pt x="284" y="394"/>
                  </a:cubicBezTo>
                  <a:cubicBezTo>
                    <a:pt x="292" y="392"/>
                    <a:pt x="297" y="387"/>
                    <a:pt x="299" y="38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 name="Freeform 107"/>
            <p:cNvSpPr>
              <a:spLocks/>
            </p:cNvSpPr>
            <p:nvPr/>
          </p:nvSpPr>
          <p:spPr bwMode="auto">
            <a:xfrm>
              <a:off x="2792067" y="1309679"/>
              <a:ext cx="607415" cy="850424"/>
            </a:xfrm>
            <a:custGeom>
              <a:avLst/>
              <a:gdLst>
                <a:gd name="T0" fmla="*/ 13 w 177"/>
                <a:gd name="T1" fmla="*/ 90 h 239"/>
                <a:gd name="T2" fmla="*/ 14 w 177"/>
                <a:gd name="T3" fmla="*/ 101 h 239"/>
                <a:gd name="T4" fmla="*/ 38 w 177"/>
                <a:gd name="T5" fmla="*/ 89 h 239"/>
                <a:gd name="T6" fmla="*/ 48 w 177"/>
                <a:gd name="T7" fmla="*/ 103 h 239"/>
                <a:gd name="T8" fmla="*/ 80 w 177"/>
                <a:gd name="T9" fmla="*/ 103 h 239"/>
                <a:gd name="T10" fmla="*/ 59 w 177"/>
                <a:gd name="T11" fmla="*/ 140 h 239"/>
                <a:gd name="T12" fmla="*/ 34 w 177"/>
                <a:gd name="T13" fmla="*/ 142 h 239"/>
                <a:gd name="T14" fmla="*/ 55 w 177"/>
                <a:gd name="T15" fmla="*/ 169 h 239"/>
                <a:gd name="T16" fmla="*/ 31 w 177"/>
                <a:gd name="T17" fmla="*/ 164 h 239"/>
                <a:gd name="T18" fmla="*/ 31 w 177"/>
                <a:gd name="T19" fmla="*/ 184 h 239"/>
                <a:gd name="T20" fmla="*/ 38 w 177"/>
                <a:gd name="T21" fmla="*/ 201 h 239"/>
                <a:gd name="T22" fmla="*/ 46 w 177"/>
                <a:gd name="T23" fmla="*/ 209 h 239"/>
                <a:gd name="T24" fmla="*/ 21 w 177"/>
                <a:gd name="T25" fmla="*/ 193 h 239"/>
                <a:gd name="T26" fmla="*/ 15 w 177"/>
                <a:gd name="T27" fmla="*/ 217 h 239"/>
                <a:gd name="T28" fmla="*/ 11 w 177"/>
                <a:gd name="T29" fmla="*/ 229 h 239"/>
                <a:gd name="T30" fmla="*/ 22 w 177"/>
                <a:gd name="T31" fmla="*/ 229 h 239"/>
                <a:gd name="T32" fmla="*/ 55 w 177"/>
                <a:gd name="T33" fmla="*/ 233 h 239"/>
                <a:gd name="T34" fmla="*/ 59 w 177"/>
                <a:gd name="T35" fmla="*/ 229 h 239"/>
                <a:gd name="T36" fmla="*/ 79 w 177"/>
                <a:gd name="T37" fmla="*/ 215 h 239"/>
                <a:gd name="T38" fmla="*/ 60 w 177"/>
                <a:gd name="T39" fmla="*/ 205 h 239"/>
                <a:gd name="T40" fmla="*/ 79 w 177"/>
                <a:gd name="T41" fmla="*/ 192 h 239"/>
                <a:gd name="T42" fmla="*/ 88 w 177"/>
                <a:gd name="T43" fmla="*/ 182 h 239"/>
                <a:gd name="T44" fmla="*/ 94 w 177"/>
                <a:gd name="T45" fmla="*/ 173 h 239"/>
                <a:gd name="T46" fmla="*/ 84 w 177"/>
                <a:gd name="T47" fmla="*/ 149 h 239"/>
                <a:gd name="T48" fmla="*/ 107 w 177"/>
                <a:gd name="T49" fmla="*/ 145 h 239"/>
                <a:gd name="T50" fmla="*/ 124 w 177"/>
                <a:gd name="T51" fmla="*/ 113 h 239"/>
                <a:gd name="T52" fmla="*/ 148 w 177"/>
                <a:gd name="T53" fmla="*/ 85 h 239"/>
                <a:gd name="T54" fmla="*/ 154 w 177"/>
                <a:gd name="T55" fmla="*/ 76 h 239"/>
                <a:gd name="T56" fmla="*/ 141 w 177"/>
                <a:gd name="T57" fmla="*/ 71 h 239"/>
                <a:gd name="T58" fmla="*/ 161 w 177"/>
                <a:gd name="T59" fmla="*/ 56 h 239"/>
                <a:gd name="T60" fmla="*/ 174 w 177"/>
                <a:gd name="T61" fmla="*/ 42 h 239"/>
                <a:gd name="T62" fmla="*/ 154 w 177"/>
                <a:gd name="T63" fmla="*/ 14 h 239"/>
                <a:gd name="T64" fmla="*/ 121 w 177"/>
                <a:gd name="T65" fmla="*/ 0 h 239"/>
                <a:gd name="T66" fmla="*/ 118 w 177"/>
                <a:gd name="T67" fmla="*/ 13 h 239"/>
                <a:gd name="T68" fmla="*/ 105 w 177"/>
                <a:gd name="T69" fmla="*/ 17 h 239"/>
                <a:gd name="T70" fmla="*/ 90 w 177"/>
                <a:gd name="T71" fmla="*/ 28 h 239"/>
                <a:gd name="T72" fmla="*/ 62 w 177"/>
                <a:gd name="T73" fmla="*/ 18 h 239"/>
                <a:gd name="T74" fmla="*/ 28 w 177"/>
                <a:gd name="T75" fmla="*/ 53 h 239"/>
                <a:gd name="T76" fmla="*/ 3 w 177"/>
                <a:gd name="T77" fmla="*/ 55 h 239"/>
                <a:gd name="T78" fmla="*/ 4 w 177"/>
                <a:gd name="T79" fmla="*/ 7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7" h="239">
                  <a:moveTo>
                    <a:pt x="11" y="79"/>
                  </a:moveTo>
                  <a:cubicBezTo>
                    <a:pt x="12" y="83"/>
                    <a:pt x="12" y="87"/>
                    <a:pt x="13" y="90"/>
                  </a:cubicBezTo>
                  <a:cubicBezTo>
                    <a:pt x="11" y="89"/>
                    <a:pt x="12" y="92"/>
                    <a:pt x="10" y="93"/>
                  </a:cubicBezTo>
                  <a:cubicBezTo>
                    <a:pt x="12" y="95"/>
                    <a:pt x="10" y="101"/>
                    <a:pt x="14" y="101"/>
                  </a:cubicBezTo>
                  <a:cubicBezTo>
                    <a:pt x="18" y="92"/>
                    <a:pt x="24" y="85"/>
                    <a:pt x="32" y="81"/>
                  </a:cubicBezTo>
                  <a:cubicBezTo>
                    <a:pt x="35" y="81"/>
                    <a:pt x="38" y="85"/>
                    <a:pt x="38" y="89"/>
                  </a:cubicBezTo>
                  <a:cubicBezTo>
                    <a:pt x="34" y="93"/>
                    <a:pt x="34" y="105"/>
                    <a:pt x="35" y="112"/>
                  </a:cubicBezTo>
                  <a:cubicBezTo>
                    <a:pt x="36" y="106"/>
                    <a:pt x="44" y="103"/>
                    <a:pt x="48" y="103"/>
                  </a:cubicBezTo>
                  <a:cubicBezTo>
                    <a:pt x="48" y="105"/>
                    <a:pt x="51" y="104"/>
                    <a:pt x="50" y="107"/>
                  </a:cubicBezTo>
                  <a:cubicBezTo>
                    <a:pt x="62" y="105"/>
                    <a:pt x="73" y="84"/>
                    <a:pt x="80" y="103"/>
                  </a:cubicBezTo>
                  <a:cubicBezTo>
                    <a:pt x="66" y="107"/>
                    <a:pt x="54" y="112"/>
                    <a:pt x="53" y="129"/>
                  </a:cubicBezTo>
                  <a:cubicBezTo>
                    <a:pt x="55" y="132"/>
                    <a:pt x="63" y="136"/>
                    <a:pt x="59" y="140"/>
                  </a:cubicBezTo>
                  <a:cubicBezTo>
                    <a:pt x="53" y="129"/>
                    <a:pt x="48" y="119"/>
                    <a:pt x="31" y="120"/>
                  </a:cubicBezTo>
                  <a:cubicBezTo>
                    <a:pt x="28" y="130"/>
                    <a:pt x="32" y="133"/>
                    <a:pt x="34" y="142"/>
                  </a:cubicBezTo>
                  <a:cubicBezTo>
                    <a:pt x="36" y="142"/>
                    <a:pt x="36" y="141"/>
                    <a:pt x="36" y="140"/>
                  </a:cubicBezTo>
                  <a:cubicBezTo>
                    <a:pt x="39" y="154"/>
                    <a:pt x="49" y="158"/>
                    <a:pt x="55" y="169"/>
                  </a:cubicBezTo>
                  <a:cubicBezTo>
                    <a:pt x="54" y="169"/>
                    <a:pt x="54" y="170"/>
                    <a:pt x="53" y="171"/>
                  </a:cubicBezTo>
                  <a:cubicBezTo>
                    <a:pt x="48" y="165"/>
                    <a:pt x="38" y="162"/>
                    <a:pt x="31" y="164"/>
                  </a:cubicBezTo>
                  <a:cubicBezTo>
                    <a:pt x="28" y="171"/>
                    <a:pt x="25" y="178"/>
                    <a:pt x="27" y="187"/>
                  </a:cubicBezTo>
                  <a:cubicBezTo>
                    <a:pt x="29" y="187"/>
                    <a:pt x="29" y="184"/>
                    <a:pt x="31" y="184"/>
                  </a:cubicBezTo>
                  <a:cubicBezTo>
                    <a:pt x="33" y="186"/>
                    <a:pt x="36" y="186"/>
                    <a:pt x="38" y="188"/>
                  </a:cubicBezTo>
                  <a:cubicBezTo>
                    <a:pt x="38" y="194"/>
                    <a:pt x="37" y="195"/>
                    <a:pt x="38" y="201"/>
                  </a:cubicBezTo>
                  <a:cubicBezTo>
                    <a:pt x="41" y="203"/>
                    <a:pt x="45" y="203"/>
                    <a:pt x="48" y="202"/>
                  </a:cubicBezTo>
                  <a:cubicBezTo>
                    <a:pt x="46" y="205"/>
                    <a:pt x="48" y="208"/>
                    <a:pt x="46" y="209"/>
                  </a:cubicBezTo>
                  <a:cubicBezTo>
                    <a:pt x="35" y="210"/>
                    <a:pt x="36" y="199"/>
                    <a:pt x="30" y="194"/>
                  </a:cubicBezTo>
                  <a:cubicBezTo>
                    <a:pt x="27" y="195"/>
                    <a:pt x="25" y="193"/>
                    <a:pt x="21" y="193"/>
                  </a:cubicBezTo>
                  <a:cubicBezTo>
                    <a:pt x="17" y="199"/>
                    <a:pt x="22" y="206"/>
                    <a:pt x="25" y="211"/>
                  </a:cubicBezTo>
                  <a:cubicBezTo>
                    <a:pt x="20" y="211"/>
                    <a:pt x="16" y="216"/>
                    <a:pt x="15" y="217"/>
                  </a:cubicBezTo>
                  <a:cubicBezTo>
                    <a:pt x="15" y="217"/>
                    <a:pt x="14" y="216"/>
                    <a:pt x="13" y="217"/>
                  </a:cubicBezTo>
                  <a:cubicBezTo>
                    <a:pt x="12" y="219"/>
                    <a:pt x="13" y="223"/>
                    <a:pt x="11" y="229"/>
                  </a:cubicBezTo>
                  <a:cubicBezTo>
                    <a:pt x="14" y="230"/>
                    <a:pt x="15" y="232"/>
                    <a:pt x="19" y="233"/>
                  </a:cubicBezTo>
                  <a:cubicBezTo>
                    <a:pt x="21" y="232"/>
                    <a:pt x="20" y="229"/>
                    <a:pt x="22" y="229"/>
                  </a:cubicBezTo>
                  <a:cubicBezTo>
                    <a:pt x="26" y="235"/>
                    <a:pt x="45" y="236"/>
                    <a:pt x="43" y="228"/>
                  </a:cubicBezTo>
                  <a:cubicBezTo>
                    <a:pt x="44" y="232"/>
                    <a:pt x="49" y="233"/>
                    <a:pt x="55" y="233"/>
                  </a:cubicBezTo>
                  <a:cubicBezTo>
                    <a:pt x="56" y="230"/>
                    <a:pt x="52" y="228"/>
                    <a:pt x="55" y="227"/>
                  </a:cubicBezTo>
                  <a:cubicBezTo>
                    <a:pt x="56" y="228"/>
                    <a:pt x="58" y="228"/>
                    <a:pt x="59" y="229"/>
                  </a:cubicBezTo>
                  <a:cubicBezTo>
                    <a:pt x="60" y="232"/>
                    <a:pt x="61" y="235"/>
                    <a:pt x="61" y="239"/>
                  </a:cubicBezTo>
                  <a:cubicBezTo>
                    <a:pt x="71" y="236"/>
                    <a:pt x="86" y="230"/>
                    <a:pt x="79" y="215"/>
                  </a:cubicBezTo>
                  <a:cubicBezTo>
                    <a:pt x="70" y="215"/>
                    <a:pt x="65" y="212"/>
                    <a:pt x="58" y="210"/>
                  </a:cubicBezTo>
                  <a:cubicBezTo>
                    <a:pt x="58" y="207"/>
                    <a:pt x="59" y="206"/>
                    <a:pt x="60" y="205"/>
                  </a:cubicBezTo>
                  <a:cubicBezTo>
                    <a:pt x="64" y="208"/>
                    <a:pt x="70" y="208"/>
                    <a:pt x="75" y="210"/>
                  </a:cubicBezTo>
                  <a:cubicBezTo>
                    <a:pt x="80" y="206"/>
                    <a:pt x="78" y="197"/>
                    <a:pt x="79" y="192"/>
                  </a:cubicBezTo>
                  <a:cubicBezTo>
                    <a:pt x="80" y="194"/>
                    <a:pt x="86" y="193"/>
                    <a:pt x="90" y="192"/>
                  </a:cubicBezTo>
                  <a:cubicBezTo>
                    <a:pt x="92" y="189"/>
                    <a:pt x="89" y="186"/>
                    <a:pt x="88" y="182"/>
                  </a:cubicBezTo>
                  <a:cubicBezTo>
                    <a:pt x="90" y="182"/>
                    <a:pt x="92" y="182"/>
                    <a:pt x="93" y="182"/>
                  </a:cubicBezTo>
                  <a:cubicBezTo>
                    <a:pt x="93" y="179"/>
                    <a:pt x="95" y="177"/>
                    <a:pt x="94" y="173"/>
                  </a:cubicBezTo>
                  <a:cubicBezTo>
                    <a:pt x="102" y="169"/>
                    <a:pt x="99" y="155"/>
                    <a:pt x="92" y="151"/>
                  </a:cubicBezTo>
                  <a:cubicBezTo>
                    <a:pt x="88" y="150"/>
                    <a:pt x="87" y="153"/>
                    <a:pt x="84" y="149"/>
                  </a:cubicBezTo>
                  <a:cubicBezTo>
                    <a:pt x="85" y="148"/>
                    <a:pt x="85" y="145"/>
                    <a:pt x="86" y="145"/>
                  </a:cubicBezTo>
                  <a:cubicBezTo>
                    <a:pt x="92" y="145"/>
                    <a:pt x="101" y="150"/>
                    <a:pt x="107" y="145"/>
                  </a:cubicBezTo>
                  <a:cubicBezTo>
                    <a:pt x="107" y="140"/>
                    <a:pt x="99" y="137"/>
                    <a:pt x="102" y="131"/>
                  </a:cubicBezTo>
                  <a:cubicBezTo>
                    <a:pt x="114" y="143"/>
                    <a:pt x="132" y="131"/>
                    <a:pt x="124" y="113"/>
                  </a:cubicBezTo>
                  <a:cubicBezTo>
                    <a:pt x="125" y="112"/>
                    <a:pt x="127" y="112"/>
                    <a:pt x="130" y="112"/>
                  </a:cubicBezTo>
                  <a:cubicBezTo>
                    <a:pt x="133" y="104"/>
                    <a:pt x="143" y="88"/>
                    <a:pt x="148" y="85"/>
                  </a:cubicBezTo>
                  <a:cubicBezTo>
                    <a:pt x="148" y="85"/>
                    <a:pt x="148" y="82"/>
                    <a:pt x="149" y="82"/>
                  </a:cubicBezTo>
                  <a:cubicBezTo>
                    <a:pt x="151" y="80"/>
                    <a:pt x="154" y="79"/>
                    <a:pt x="154" y="76"/>
                  </a:cubicBezTo>
                  <a:cubicBezTo>
                    <a:pt x="155" y="73"/>
                    <a:pt x="152" y="69"/>
                    <a:pt x="151" y="65"/>
                  </a:cubicBezTo>
                  <a:cubicBezTo>
                    <a:pt x="147" y="64"/>
                    <a:pt x="146" y="71"/>
                    <a:pt x="141" y="71"/>
                  </a:cubicBezTo>
                  <a:cubicBezTo>
                    <a:pt x="137" y="62"/>
                    <a:pt x="141" y="55"/>
                    <a:pt x="149" y="52"/>
                  </a:cubicBezTo>
                  <a:cubicBezTo>
                    <a:pt x="153" y="52"/>
                    <a:pt x="156" y="55"/>
                    <a:pt x="161" y="56"/>
                  </a:cubicBezTo>
                  <a:cubicBezTo>
                    <a:pt x="166" y="57"/>
                    <a:pt x="167" y="49"/>
                    <a:pt x="170" y="45"/>
                  </a:cubicBezTo>
                  <a:cubicBezTo>
                    <a:pt x="171" y="43"/>
                    <a:pt x="173" y="44"/>
                    <a:pt x="174" y="42"/>
                  </a:cubicBezTo>
                  <a:cubicBezTo>
                    <a:pt x="177" y="35"/>
                    <a:pt x="173" y="30"/>
                    <a:pt x="169" y="26"/>
                  </a:cubicBezTo>
                  <a:cubicBezTo>
                    <a:pt x="163" y="24"/>
                    <a:pt x="160" y="19"/>
                    <a:pt x="154" y="14"/>
                  </a:cubicBezTo>
                  <a:cubicBezTo>
                    <a:pt x="149" y="14"/>
                    <a:pt x="143" y="14"/>
                    <a:pt x="139" y="15"/>
                  </a:cubicBezTo>
                  <a:cubicBezTo>
                    <a:pt x="133" y="10"/>
                    <a:pt x="127" y="5"/>
                    <a:pt x="121" y="0"/>
                  </a:cubicBezTo>
                  <a:cubicBezTo>
                    <a:pt x="121" y="1"/>
                    <a:pt x="120" y="2"/>
                    <a:pt x="119" y="2"/>
                  </a:cubicBezTo>
                  <a:cubicBezTo>
                    <a:pt x="116" y="4"/>
                    <a:pt x="120" y="11"/>
                    <a:pt x="118" y="13"/>
                  </a:cubicBezTo>
                  <a:cubicBezTo>
                    <a:pt x="116" y="7"/>
                    <a:pt x="114" y="3"/>
                    <a:pt x="105" y="4"/>
                  </a:cubicBezTo>
                  <a:cubicBezTo>
                    <a:pt x="103" y="9"/>
                    <a:pt x="107" y="13"/>
                    <a:pt x="105" y="17"/>
                  </a:cubicBezTo>
                  <a:cubicBezTo>
                    <a:pt x="103" y="8"/>
                    <a:pt x="94" y="6"/>
                    <a:pt x="88" y="2"/>
                  </a:cubicBezTo>
                  <a:cubicBezTo>
                    <a:pt x="82" y="11"/>
                    <a:pt x="92" y="19"/>
                    <a:pt x="90" y="28"/>
                  </a:cubicBezTo>
                  <a:cubicBezTo>
                    <a:pt x="88" y="19"/>
                    <a:pt x="83" y="12"/>
                    <a:pt x="74" y="9"/>
                  </a:cubicBezTo>
                  <a:cubicBezTo>
                    <a:pt x="71" y="13"/>
                    <a:pt x="66" y="14"/>
                    <a:pt x="62" y="18"/>
                  </a:cubicBezTo>
                  <a:cubicBezTo>
                    <a:pt x="53" y="29"/>
                    <a:pt x="60" y="42"/>
                    <a:pt x="67" y="55"/>
                  </a:cubicBezTo>
                  <a:cubicBezTo>
                    <a:pt x="56" y="48"/>
                    <a:pt x="31" y="25"/>
                    <a:pt x="28" y="53"/>
                  </a:cubicBezTo>
                  <a:cubicBezTo>
                    <a:pt x="28" y="50"/>
                    <a:pt x="26" y="49"/>
                    <a:pt x="23" y="48"/>
                  </a:cubicBezTo>
                  <a:cubicBezTo>
                    <a:pt x="18" y="50"/>
                    <a:pt x="11" y="52"/>
                    <a:pt x="3" y="55"/>
                  </a:cubicBezTo>
                  <a:cubicBezTo>
                    <a:pt x="4" y="58"/>
                    <a:pt x="2" y="60"/>
                    <a:pt x="0" y="61"/>
                  </a:cubicBezTo>
                  <a:cubicBezTo>
                    <a:pt x="3" y="66"/>
                    <a:pt x="1" y="75"/>
                    <a:pt x="4" y="79"/>
                  </a:cubicBezTo>
                  <a:cubicBezTo>
                    <a:pt x="7" y="78"/>
                    <a:pt x="8" y="80"/>
                    <a:pt x="11"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 name="Freeform 108"/>
            <p:cNvSpPr>
              <a:spLocks/>
            </p:cNvSpPr>
            <p:nvPr/>
          </p:nvSpPr>
          <p:spPr bwMode="auto">
            <a:xfrm>
              <a:off x="2691800" y="1583621"/>
              <a:ext cx="229596" cy="391346"/>
            </a:xfrm>
            <a:custGeom>
              <a:avLst/>
              <a:gdLst>
                <a:gd name="T0" fmla="*/ 0 w 67"/>
                <a:gd name="T1" fmla="*/ 49 h 110"/>
                <a:gd name="T2" fmla="*/ 9 w 67"/>
                <a:gd name="T3" fmla="*/ 73 h 110"/>
                <a:gd name="T4" fmla="*/ 31 w 67"/>
                <a:gd name="T5" fmla="*/ 79 h 110"/>
                <a:gd name="T6" fmla="*/ 14 w 67"/>
                <a:gd name="T7" fmla="*/ 80 h 110"/>
                <a:gd name="T8" fmla="*/ 22 w 67"/>
                <a:gd name="T9" fmla="*/ 103 h 110"/>
                <a:gd name="T10" fmla="*/ 38 w 67"/>
                <a:gd name="T11" fmla="*/ 107 h 110"/>
                <a:gd name="T12" fmla="*/ 40 w 67"/>
                <a:gd name="T13" fmla="*/ 100 h 110"/>
                <a:gd name="T14" fmla="*/ 45 w 67"/>
                <a:gd name="T15" fmla="*/ 105 h 110"/>
                <a:gd name="T16" fmla="*/ 47 w 67"/>
                <a:gd name="T17" fmla="*/ 91 h 110"/>
                <a:gd name="T18" fmla="*/ 51 w 67"/>
                <a:gd name="T19" fmla="*/ 95 h 110"/>
                <a:gd name="T20" fmla="*/ 63 w 67"/>
                <a:gd name="T21" fmla="*/ 76 h 110"/>
                <a:gd name="T22" fmla="*/ 67 w 67"/>
                <a:gd name="T23" fmla="*/ 77 h 110"/>
                <a:gd name="T24" fmla="*/ 63 w 67"/>
                <a:gd name="T25" fmla="*/ 69 h 110"/>
                <a:gd name="T26" fmla="*/ 56 w 67"/>
                <a:gd name="T27" fmla="*/ 70 h 110"/>
                <a:gd name="T28" fmla="*/ 49 w 67"/>
                <a:gd name="T29" fmla="*/ 36 h 110"/>
                <a:gd name="T30" fmla="*/ 46 w 67"/>
                <a:gd name="T31" fmla="*/ 48 h 110"/>
                <a:gd name="T32" fmla="*/ 39 w 67"/>
                <a:gd name="T33" fmla="*/ 27 h 110"/>
                <a:gd name="T34" fmla="*/ 35 w 67"/>
                <a:gd name="T35" fmla="*/ 30 h 110"/>
                <a:gd name="T36" fmla="*/ 18 w 67"/>
                <a:gd name="T37" fmla="*/ 0 h 110"/>
                <a:gd name="T38" fmla="*/ 18 w 67"/>
                <a:gd name="T39" fmla="*/ 12 h 110"/>
                <a:gd name="T40" fmla="*/ 9 w 67"/>
                <a:gd name="T41" fmla="*/ 17 h 110"/>
                <a:gd name="T42" fmla="*/ 13 w 67"/>
                <a:gd name="T43" fmla="*/ 32 h 110"/>
                <a:gd name="T44" fmla="*/ 8 w 67"/>
                <a:gd name="T45" fmla="*/ 32 h 110"/>
                <a:gd name="T46" fmla="*/ 9 w 67"/>
                <a:gd name="T47" fmla="*/ 49 h 110"/>
                <a:gd name="T48" fmla="*/ 0 w 67"/>
                <a:gd name="T49"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10">
                  <a:moveTo>
                    <a:pt x="0" y="49"/>
                  </a:moveTo>
                  <a:cubicBezTo>
                    <a:pt x="0" y="59"/>
                    <a:pt x="6" y="65"/>
                    <a:pt x="9" y="73"/>
                  </a:cubicBezTo>
                  <a:cubicBezTo>
                    <a:pt x="17" y="69"/>
                    <a:pt x="30" y="69"/>
                    <a:pt x="31" y="79"/>
                  </a:cubicBezTo>
                  <a:cubicBezTo>
                    <a:pt x="26" y="76"/>
                    <a:pt x="17" y="75"/>
                    <a:pt x="14" y="80"/>
                  </a:cubicBezTo>
                  <a:cubicBezTo>
                    <a:pt x="14" y="90"/>
                    <a:pt x="20" y="94"/>
                    <a:pt x="22" y="103"/>
                  </a:cubicBezTo>
                  <a:cubicBezTo>
                    <a:pt x="28" y="104"/>
                    <a:pt x="31" y="110"/>
                    <a:pt x="38" y="107"/>
                  </a:cubicBezTo>
                  <a:cubicBezTo>
                    <a:pt x="40" y="105"/>
                    <a:pt x="38" y="101"/>
                    <a:pt x="40" y="100"/>
                  </a:cubicBezTo>
                  <a:cubicBezTo>
                    <a:pt x="41" y="102"/>
                    <a:pt x="42" y="105"/>
                    <a:pt x="45" y="105"/>
                  </a:cubicBezTo>
                  <a:cubicBezTo>
                    <a:pt x="49" y="102"/>
                    <a:pt x="44" y="94"/>
                    <a:pt x="47" y="91"/>
                  </a:cubicBezTo>
                  <a:cubicBezTo>
                    <a:pt x="48" y="93"/>
                    <a:pt x="48" y="95"/>
                    <a:pt x="51" y="95"/>
                  </a:cubicBezTo>
                  <a:cubicBezTo>
                    <a:pt x="53" y="86"/>
                    <a:pt x="57" y="80"/>
                    <a:pt x="63" y="76"/>
                  </a:cubicBezTo>
                  <a:cubicBezTo>
                    <a:pt x="65" y="76"/>
                    <a:pt x="65" y="79"/>
                    <a:pt x="67" y="77"/>
                  </a:cubicBezTo>
                  <a:cubicBezTo>
                    <a:pt x="67" y="74"/>
                    <a:pt x="63" y="73"/>
                    <a:pt x="63" y="69"/>
                  </a:cubicBezTo>
                  <a:cubicBezTo>
                    <a:pt x="60" y="69"/>
                    <a:pt x="59" y="71"/>
                    <a:pt x="56" y="70"/>
                  </a:cubicBezTo>
                  <a:cubicBezTo>
                    <a:pt x="53" y="60"/>
                    <a:pt x="57" y="42"/>
                    <a:pt x="49" y="36"/>
                  </a:cubicBezTo>
                  <a:cubicBezTo>
                    <a:pt x="46" y="38"/>
                    <a:pt x="49" y="47"/>
                    <a:pt x="46" y="48"/>
                  </a:cubicBezTo>
                  <a:cubicBezTo>
                    <a:pt x="42" y="42"/>
                    <a:pt x="45" y="30"/>
                    <a:pt x="39" y="27"/>
                  </a:cubicBezTo>
                  <a:cubicBezTo>
                    <a:pt x="39" y="29"/>
                    <a:pt x="37" y="29"/>
                    <a:pt x="35" y="30"/>
                  </a:cubicBezTo>
                  <a:cubicBezTo>
                    <a:pt x="29" y="20"/>
                    <a:pt x="31" y="2"/>
                    <a:pt x="18" y="0"/>
                  </a:cubicBezTo>
                  <a:cubicBezTo>
                    <a:pt x="17" y="4"/>
                    <a:pt x="19" y="7"/>
                    <a:pt x="18" y="12"/>
                  </a:cubicBezTo>
                  <a:cubicBezTo>
                    <a:pt x="13" y="10"/>
                    <a:pt x="11" y="14"/>
                    <a:pt x="9" y="17"/>
                  </a:cubicBezTo>
                  <a:cubicBezTo>
                    <a:pt x="9" y="23"/>
                    <a:pt x="13" y="26"/>
                    <a:pt x="13" y="32"/>
                  </a:cubicBezTo>
                  <a:cubicBezTo>
                    <a:pt x="11" y="30"/>
                    <a:pt x="10" y="32"/>
                    <a:pt x="8" y="32"/>
                  </a:cubicBezTo>
                  <a:cubicBezTo>
                    <a:pt x="3" y="37"/>
                    <a:pt x="6" y="45"/>
                    <a:pt x="9" y="49"/>
                  </a:cubicBezTo>
                  <a:cubicBezTo>
                    <a:pt x="6" y="51"/>
                    <a:pt x="3" y="51"/>
                    <a:pt x="0" y="4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 name="Freeform 109"/>
            <p:cNvSpPr>
              <a:spLocks/>
            </p:cNvSpPr>
            <p:nvPr/>
          </p:nvSpPr>
          <p:spPr bwMode="auto">
            <a:xfrm>
              <a:off x="4977597" y="1682962"/>
              <a:ext cx="186003" cy="192663"/>
            </a:xfrm>
            <a:custGeom>
              <a:avLst/>
              <a:gdLst>
                <a:gd name="T0" fmla="*/ 21 w 54"/>
                <a:gd name="T1" fmla="*/ 35 h 54"/>
                <a:gd name="T2" fmla="*/ 15 w 54"/>
                <a:gd name="T3" fmla="*/ 52 h 54"/>
                <a:gd name="T4" fmla="*/ 34 w 54"/>
                <a:gd name="T5" fmla="*/ 54 h 54"/>
                <a:gd name="T6" fmla="*/ 54 w 54"/>
                <a:gd name="T7" fmla="*/ 28 h 54"/>
                <a:gd name="T8" fmla="*/ 41 w 54"/>
                <a:gd name="T9" fmla="*/ 19 h 54"/>
                <a:gd name="T10" fmla="*/ 37 w 54"/>
                <a:gd name="T11" fmla="*/ 9 h 54"/>
                <a:gd name="T12" fmla="*/ 30 w 54"/>
                <a:gd name="T13" fmla="*/ 21 h 54"/>
                <a:gd name="T14" fmla="*/ 29 w 54"/>
                <a:gd name="T15" fmla="*/ 3 h 54"/>
                <a:gd name="T16" fmla="*/ 23 w 54"/>
                <a:gd name="T17" fmla="*/ 18 h 54"/>
                <a:gd name="T18" fmla="*/ 15 w 54"/>
                <a:gd name="T19" fmla="*/ 14 h 54"/>
                <a:gd name="T20" fmla="*/ 9 w 54"/>
                <a:gd name="T21" fmla="*/ 0 h 54"/>
                <a:gd name="T22" fmla="*/ 0 w 54"/>
                <a:gd name="T23" fmla="*/ 30 h 54"/>
                <a:gd name="T24" fmla="*/ 21 w 54"/>
                <a:gd name="T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1" y="35"/>
                  </a:moveTo>
                  <a:cubicBezTo>
                    <a:pt x="21" y="42"/>
                    <a:pt x="14" y="43"/>
                    <a:pt x="15" y="52"/>
                  </a:cubicBezTo>
                  <a:cubicBezTo>
                    <a:pt x="21" y="53"/>
                    <a:pt x="27" y="53"/>
                    <a:pt x="34" y="54"/>
                  </a:cubicBezTo>
                  <a:cubicBezTo>
                    <a:pt x="41" y="45"/>
                    <a:pt x="50" y="39"/>
                    <a:pt x="54" y="28"/>
                  </a:cubicBezTo>
                  <a:cubicBezTo>
                    <a:pt x="53" y="20"/>
                    <a:pt x="49" y="16"/>
                    <a:pt x="41" y="19"/>
                  </a:cubicBezTo>
                  <a:cubicBezTo>
                    <a:pt x="41" y="14"/>
                    <a:pt x="40" y="11"/>
                    <a:pt x="37" y="9"/>
                  </a:cubicBezTo>
                  <a:cubicBezTo>
                    <a:pt x="32" y="10"/>
                    <a:pt x="33" y="17"/>
                    <a:pt x="30" y="21"/>
                  </a:cubicBezTo>
                  <a:cubicBezTo>
                    <a:pt x="29" y="15"/>
                    <a:pt x="33" y="6"/>
                    <a:pt x="29" y="3"/>
                  </a:cubicBezTo>
                  <a:cubicBezTo>
                    <a:pt x="25" y="6"/>
                    <a:pt x="26" y="14"/>
                    <a:pt x="23" y="18"/>
                  </a:cubicBezTo>
                  <a:cubicBezTo>
                    <a:pt x="23" y="13"/>
                    <a:pt x="18" y="15"/>
                    <a:pt x="15" y="14"/>
                  </a:cubicBezTo>
                  <a:cubicBezTo>
                    <a:pt x="13" y="10"/>
                    <a:pt x="13" y="3"/>
                    <a:pt x="9" y="0"/>
                  </a:cubicBezTo>
                  <a:cubicBezTo>
                    <a:pt x="8" y="12"/>
                    <a:pt x="3" y="20"/>
                    <a:pt x="0" y="30"/>
                  </a:cubicBezTo>
                  <a:cubicBezTo>
                    <a:pt x="4" y="38"/>
                    <a:pt x="13" y="31"/>
                    <a:pt x="21" y="3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 name="Freeform 110"/>
            <p:cNvSpPr>
              <a:spLocks/>
            </p:cNvSpPr>
            <p:nvPr/>
          </p:nvSpPr>
          <p:spPr bwMode="auto">
            <a:xfrm>
              <a:off x="4820658" y="1765746"/>
              <a:ext cx="219426" cy="347696"/>
            </a:xfrm>
            <a:custGeom>
              <a:avLst/>
              <a:gdLst>
                <a:gd name="T0" fmla="*/ 12 w 64"/>
                <a:gd name="T1" fmla="*/ 30 h 98"/>
                <a:gd name="T2" fmla="*/ 20 w 64"/>
                <a:gd name="T3" fmla="*/ 57 h 98"/>
                <a:gd name="T4" fmla="*/ 29 w 64"/>
                <a:gd name="T5" fmla="*/ 43 h 98"/>
                <a:gd name="T6" fmla="*/ 36 w 64"/>
                <a:gd name="T7" fmla="*/ 50 h 98"/>
                <a:gd name="T8" fmla="*/ 21 w 64"/>
                <a:gd name="T9" fmla="*/ 62 h 98"/>
                <a:gd name="T10" fmla="*/ 22 w 64"/>
                <a:gd name="T11" fmla="*/ 71 h 98"/>
                <a:gd name="T12" fmla="*/ 36 w 64"/>
                <a:gd name="T13" fmla="*/ 68 h 98"/>
                <a:gd name="T14" fmla="*/ 26 w 64"/>
                <a:gd name="T15" fmla="*/ 75 h 98"/>
                <a:gd name="T16" fmla="*/ 41 w 64"/>
                <a:gd name="T17" fmla="*/ 98 h 98"/>
                <a:gd name="T18" fmla="*/ 49 w 64"/>
                <a:gd name="T19" fmla="*/ 77 h 98"/>
                <a:gd name="T20" fmla="*/ 54 w 64"/>
                <a:gd name="T21" fmla="*/ 48 h 98"/>
                <a:gd name="T22" fmla="*/ 64 w 64"/>
                <a:gd name="T23" fmla="*/ 40 h 98"/>
                <a:gd name="T24" fmla="*/ 50 w 64"/>
                <a:gd name="T25" fmla="*/ 15 h 98"/>
                <a:gd name="T26" fmla="*/ 45 w 64"/>
                <a:gd name="T27" fmla="*/ 21 h 98"/>
                <a:gd name="T28" fmla="*/ 45 w 64"/>
                <a:gd name="T29" fmla="*/ 6 h 98"/>
                <a:gd name="T30" fmla="*/ 35 w 64"/>
                <a:gd name="T31" fmla="*/ 0 h 98"/>
                <a:gd name="T32" fmla="*/ 34 w 64"/>
                <a:gd name="T33" fmla="*/ 27 h 98"/>
                <a:gd name="T34" fmla="*/ 26 w 64"/>
                <a:gd name="T35" fmla="*/ 7 h 98"/>
                <a:gd name="T36" fmla="*/ 22 w 64"/>
                <a:gd name="T37" fmla="*/ 21 h 98"/>
                <a:gd name="T38" fmla="*/ 18 w 64"/>
                <a:gd name="T39" fmla="*/ 7 h 98"/>
                <a:gd name="T40" fmla="*/ 6 w 64"/>
                <a:gd name="T41" fmla="*/ 30 h 98"/>
                <a:gd name="T42" fmla="*/ 12 w 64"/>
                <a:gd name="T43" fmla="*/ 3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98">
                  <a:moveTo>
                    <a:pt x="12" y="30"/>
                  </a:moveTo>
                  <a:cubicBezTo>
                    <a:pt x="5" y="40"/>
                    <a:pt x="12" y="52"/>
                    <a:pt x="20" y="57"/>
                  </a:cubicBezTo>
                  <a:cubicBezTo>
                    <a:pt x="26" y="55"/>
                    <a:pt x="25" y="47"/>
                    <a:pt x="29" y="43"/>
                  </a:cubicBezTo>
                  <a:cubicBezTo>
                    <a:pt x="30" y="47"/>
                    <a:pt x="34" y="48"/>
                    <a:pt x="36" y="50"/>
                  </a:cubicBezTo>
                  <a:cubicBezTo>
                    <a:pt x="32" y="55"/>
                    <a:pt x="28" y="60"/>
                    <a:pt x="21" y="62"/>
                  </a:cubicBezTo>
                  <a:cubicBezTo>
                    <a:pt x="21" y="66"/>
                    <a:pt x="21" y="68"/>
                    <a:pt x="22" y="71"/>
                  </a:cubicBezTo>
                  <a:cubicBezTo>
                    <a:pt x="28" y="72"/>
                    <a:pt x="33" y="67"/>
                    <a:pt x="36" y="68"/>
                  </a:cubicBezTo>
                  <a:cubicBezTo>
                    <a:pt x="36" y="74"/>
                    <a:pt x="31" y="75"/>
                    <a:pt x="26" y="75"/>
                  </a:cubicBezTo>
                  <a:cubicBezTo>
                    <a:pt x="22" y="85"/>
                    <a:pt x="30" y="96"/>
                    <a:pt x="41" y="98"/>
                  </a:cubicBezTo>
                  <a:cubicBezTo>
                    <a:pt x="44" y="92"/>
                    <a:pt x="41" y="79"/>
                    <a:pt x="49" y="77"/>
                  </a:cubicBezTo>
                  <a:cubicBezTo>
                    <a:pt x="51" y="68"/>
                    <a:pt x="51" y="57"/>
                    <a:pt x="54" y="48"/>
                  </a:cubicBezTo>
                  <a:cubicBezTo>
                    <a:pt x="58" y="46"/>
                    <a:pt x="62" y="44"/>
                    <a:pt x="64" y="40"/>
                  </a:cubicBezTo>
                  <a:cubicBezTo>
                    <a:pt x="60" y="30"/>
                    <a:pt x="50" y="27"/>
                    <a:pt x="50" y="15"/>
                  </a:cubicBezTo>
                  <a:cubicBezTo>
                    <a:pt x="46" y="15"/>
                    <a:pt x="47" y="19"/>
                    <a:pt x="45" y="21"/>
                  </a:cubicBezTo>
                  <a:cubicBezTo>
                    <a:pt x="46" y="17"/>
                    <a:pt x="46" y="10"/>
                    <a:pt x="45" y="6"/>
                  </a:cubicBezTo>
                  <a:cubicBezTo>
                    <a:pt x="40" y="6"/>
                    <a:pt x="40" y="0"/>
                    <a:pt x="35" y="0"/>
                  </a:cubicBezTo>
                  <a:cubicBezTo>
                    <a:pt x="29" y="7"/>
                    <a:pt x="35" y="20"/>
                    <a:pt x="34" y="27"/>
                  </a:cubicBezTo>
                  <a:cubicBezTo>
                    <a:pt x="31" y="21"/>
                    <a:pt x="32" y="11"/>
                    <a:pt x="26" y="7"/>
                  </a:cubicBezTo>
                  <a:cubicBezTo>
                    <a:pt x="21" y="9"/>
                    <a:pt x="23" y="17"/>
                    <a:pt x="22" y="21"/>
                  </a:cubicBezTo>
                  <a:cubicBezTo>
                    <a:pt x="17" y="20"/>
                    <a:pt x="21" y="11"/>
                    <a:pt x="18" y="7"/>
                  </a:cubicBezTo>
                  <a:cubicBezTo>
                    <a:pt x="6" y="6"/>
                    <a:pt x="0" y="18"/>
                    <a:pt x="6" y="30"/>
                  </a:cubicBezTo>
                  <a:cubicBezTo>
                    <a:pt x="8" y="33"/>
                    <a:pt x="10" y="25"/>
                    <a:pt x="12"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 name="Freeform 111"/>
            <p:cNvSpPr>
              <a:spLocks/>
            </p:cNvSpPr>
            <p:nvPr/>
          </p:nvSpPr>
          <p:spPr bwMode="auto">
            <a:xfrm>
              <a:off x="2507251" y="1833481"/>
              <a:ext cx="161300" cy="183631"/>
            </a:xfrm>
            <a:custGeom>
              <a:avLst/>
              <a:gdLst>
                <a:gd name="T0" fmla="*/ 14 w 47"/>
                <a:gd name="T1" fmla="*/ 26 h 52"/>
                <a:gd name="T2" fmla="*/ 6 w 47"/>
                <a:gd name="T3" fmla="*/ 23 h 52"/>
                <a:gd name="T4" fmla="*/ 29 w 47"/>
                <a:gd name="T5" fmla="*/ 39 h 52"/>
                <a:gd name="T6" fmla="*/ 36 w 47"/>
                <a:gd name="T7" fmla="*/ 51 h 52"/>
                <a:gd name="T8" fmla="*/ 32 w 47"/>
                <a:gd name="T9" fmla="*/ 18 h 52"/>
                <a:gd name="T10" fmla="*/ 16 w 47"/>
                <a:gd name="T11" fmla="*/ 2 h 52"/>
                <a:gd name="T12" fmla="*/ 2 w 47"/>
                <a:gd name="T13" fmla="*/ 2 h 52"/>
                <a:gd name="T14" fmla="*/ 14 w 47"/>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2">
                  <a:moveTo>
                    <a:pt x="14" y="26"/>
                  </a:moveTo>
                  <a:cubicBezTo>
                    <a:pt x="11" y="26"/>
                    <a:pt x="11" y="22"/>
                    <a:pt x="6" y="23"/>
                  </a:cubicBezTo>
                  <a:cubicBezTo>
                    <a:pt x="0" y="38"/>
                    <a:pt x="19" y="37"/>
                    <a:pt x="29" y="39"/>
                  </a:cubicBezTo>
                  <a:cubicBezTo>
                    <a:pt x="30" y="44"/>
                    <a:pt x="30" y="52"/>
                    <a:pt x="36" y="51"/>
                  </a:cubicBezTo>
                  <a:cubicBezTo>
                    <a:pt x="47" y="50"/>
                    <a:pt x="36" y="23"/>
                    <a:pt x="32" y="18"/>
                  </a:cubicBezTo>
                  <a:cubicBezTo>
                    <a:pt x="22" y="18"/>
                    <a:pt x="18" y="11"/>
                    <a:pt x="16" y="2"/>
                  </a:cubicBezTo>
                  <a:cubicBezTo>
                    <a:pt x="11" y="0"/>
                    <a:pt x="7" y="0"/>
                    <a:pt x="2" y="2"/>
                  </a:cubicBezTo>
                  <a:cubicBezTo>
                    <a:pt x="1" y="16"/>
                    <a:pt x="16" y="12"/>
                    <a:pt x="14"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 name="Freeform 112"/>
            <p:cNvSpPr>
              <a:spLocks/>
            </p:cNvSpPr>
            <p:nvPr/>
          </p:nvSpPr>
          <p:spPr bwMode="auto">
            <a:xfrm>
              <a:off x="2630768" y="1899708"/>
              <a:ext cx="95907" cy="96331"/>
            </a:xfrm>
            <a:custGeom>
              <a:avLst/>
              <a:gdLst>
                <a:gd name="T0" fmla="*/ 16 w 28"/>
                <a:gd name="T1" fmla="*/ 26 h 27"/>
                <a:gd name="T2" fmla="*/ 27 w 28"/>
                <a:gd name="T3" fmla="*/ 22 h 27"/>
                <a:gd name="T4" fmla="*/ 28 w 28"/>
                <a:gd name="T5" fmla="*/ 13 h 27"/>
                <a:gd name="T6" fmla="*/ 13 w 28"/>
                <a:gd name="T7" fmla="*/ 1 h 27"/>
                <a:gd name="T8" fmla="*/ 16 w 28"/>
                <a:gd name="T9" fmla="*/ 26 h 27"/>
              </a:gdLst>
              <a:ahLst/>
              <a:cxnLst>
                <a:cxn ang="0">
                  <a:pos x="T0" y="T1"/>
                </a:cxn>
                <a:cxn ang="0">
                  <a:pos x="T2" y="T3"/>
                </a:cxn>
                <a:cxn ang="0">
                  <a:pos x="T4" y="T5"/>
                </a:cxn>
                <a:cxn ang="0">
                  <a:pos x="T6" y="T7"/>
                </a:cxn>
                <a:cxn ang="0">
                  <a:pos x="T8" y="T9"/>
                </a:cxn>
              </a:cxnLst>
              <a:rect l="0" t="0" r="r" b="b"/>
              <a:pathLst>
                <a:path w="28" h="27">
                  <a:moveTo>
                    <a:pt x="16" y="26"/>
                  </a:moveTo>
                  <a:cubicBezTo>
                    <a:pt x="20" y="27"/>
                    <a:pt x="22" y="24"/>
                    <a:pt x="27" y="22"/>
                  </a:cubicBezTo>
                  <a:cubicBezTo>
                    <a:pt x="27" y="18"/>
                    <a:pt x="28" y="17"/>
                    <a:pt x="28" y="13"/>
                  </a:cubicBezTo>
                  <a:cubicBezTo>
                    <a:pt x="22" y="9"/>
                    <a:pt x="20" y="1"/>
                    <a:pt x="13" y="1"/>
                  </a:cubicBezTo>
                  <a:cubicBezTo>
                    <a:pt x="0" y="0"/>
                    <a:pt x="10" y="24"/>
                    <a:pt x="16"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7" name="Freeform 113"/>
            <p:cNvSpPr>
              <a:spLocks/>
            </p:cNvSpPr>
            <p:nvPr/>
          </p:nvSpPr>
          <p:spPr bwMode="auto">
            <a:xfrm>
              <a:off x="2341593" y="1977977"/>
              <a:ext cx="93001" cy="67733"/>
            </a:xfrm>
            <a:custGeom>
              <a:avLst/>
              <a:gdLst>
                <a:gd name="T0" fmla="*/ 22 w 27"/>
                <a:gd name="T1" fmla="*/ 17 h 19"/>
                <a:gd name="T2" fmla="*/ 27 w 27"/>
                <a:gd name="T3" fmla="*/ 4 h 19"/>
                <a:gd name="T4" fmla="*/ 6 w 27"/>
                <a:gd name="T5" fmla="*/ 15 h 19"/>
                <a:gd name="T6" fmla="*/ 22 w 27"/>
                <a:gd name="T7" fmla="*/ 17 h 19"/>
              </a:gdLst>
              <a:ahLst/>
              <a:cxnLst>
                <a:cxn ang="0">
                  <a:pos x="T0" y="T1"/>
                </a:cxn>
                <a:cxn ang="0">
                  <a:pos x="T2" y="T3"/>
                </a:cxn>
                <a:cxn ang="0">
                  <a:pos x="T4" y="T5"/>
                </a:cxn>
                <a:cxn ang="0">
                  <a:pos x="T6" y="T7"/>
                </a:cxn>
              </a:cxnLst>
              <a:rect l="0" t="0" r="r" b="b"/>
              <a:pathLst>
                <a:path w="27" h="19">
                  <a:moveTo>
                    <a:pt x="22" y="17"/>
                  </a:moveTo>
                  <a:cubicBezTo>
                    <a:pt x="23" y="11"/>
                    <a:pt x="27" y="9"/>
                    <a:pt x="27" y="4"/>
                  </a:cubicBezTo>
                  <a:cubicBezTo>
                    <a:pt x="17" y="1"/>
                    <a:pt x="0" y="0"/>
                    <a:pt x="6" y="15"/>
                  </a:cubicBezTo>
                  <a:cubicBezTo>
                    <a:pt x="10" y="19"/>
                    <a:pt x="16" y="18"/>
                    <a:pt x="22"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8" name="Freeform 114"/>
            <p:cNvSpPr>
              <a:spLocks/>
            </p:cNvSpPr>
            <p:nvPr/>
          </p:nvSpPr>
          <p:spPr bwMode="auto">
            <a:xfrm>
              <a:off x="2167214" y="2021625"/>
              <a:ext cx="151128" cy="159549"/>
            </a:xfrm>
            <a:custGeom>
              <a:avLst/>
              <a:gdLst>
                <a:gd name="T0" fmla="*/ 10 w 44"/>
                <a:gd name="T1" fmla="*/ 38 h 45"/>
                <a:gd name="T2" fmla="*/ 15 w 44"/>
                <a:gd name="T3" fmla="*/ 45 h 45"/>
                <a:gd name="T4" fmla="*/ 26 w 44"/>
                <a:gd name="T5" fmla="*/ 22 h 45"/>
                <a:gd name="T6" fmla="*/ 29 w 44"/>
                <a:gd name="T7" fmla="*/ 34 h 45"/>
                <a:gd name="T8" fmla="*/ 40 w 44"/>
                <a:gd name="T9" fmla="*/ 25 h 45"/>
                <a:gd name="T10" fmla="*/ 39 w 44"/>
                <a:gd name="T11" fmla="*/ 13 h 45"/>
                <a:gd name="T12" fmla="*/ 44 w 44"/>
                <a:gd name="T13" fmla="*/ 9 h 45"/>
                <a:gd name="T14" fmla="*/ 32 w 44"/>
                <a:gd name="T15" fmla="*/ 6 h 45"/>
                <a:gd name="T16" fmla="*/ 0 w 44"/>
                <a:gd name="T17" fmla="*/ 30 h 45"/>
                <a:gd name="T18" fmla="*/ 3 w 44"/>
                <a:gd name="T19" fmla="*/ 41 h 45"/>
                <a:gd name="T20" fmla="*/ 10 w 44"/>
                <a:gd name="T2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5">
                  <a:moveTo>
                    <a:pt x="10" y="38"/>
                  </a:moveTo>
                  <a:cubicBezTo>
                    <a:pt x="11" y="41"/>
                    <a:pt x="11" y="44"/>
                    <a:pt x="15" y="45"/>
                  </a:cubicBezTo>
                  <a:cubicBezTo>
                    <a:pt x="23" y="42"/>
                    <a:pt x="21" y="28"/>
                    <a:pt x="26" y="22"/>
                  </a:cubicBezTo>
                  <a:cubicBezTo>
                    <a:pt x="27" y="26"/>
                    <a:pt x="28" y="30"/>
                    <a:pt x="29" y="34"/>
                  </a:cubicBezTo>
                  <a:cubicBezTo>
                    <a:pt x="38" y="36"/>
                    <a:pt x="32" y="23"/>
                    <a:pt x="40" y="25"/>
                  </a:cubicBezTo>
                  <a:cubicBezTo>
                    <a:pt x="40" y="21"/>
                    <a:pt x="39" y="18"/>
                    <a:pt x="39" y="13"/>
                  </a:cubicBezTo>
                  <a:cubicBezTo>
                    <a:pt x="41" y="12"/>
                    <a:pt x="42" y="10"/>
                    <a:pt x="44" y="9"/>
                  </a:cubicBezTo>
                  <a:cubicBezTo>
                    <a:pt x="43" y="3"/>
                    <a:pt x="35" y="0"/>
                    <a:pt x="32" y="6"/>
                  </a:cubicBezTo>
                  <a:cubicBezTo>
                    <a:pt x="12" y="5"/>
                    <a:pt x="13" y="24"/>
                    <a:pt x="0" y="30"/>
                  </a:cubicBezTo>
                  <a:cubicBezTo>
                    <a:pt x="0" y="35"/>
                    <a:pt x="2" y="38"/>
                    <a:pt x="3" y="41"/>
                  </a:cubicBezTo>
                  <a:cubicBezTo>
                    <a:pt x="6" y="41"/>
                    <a:pt x="8" y="39"/>
                    <a:pt x="10" y="3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9" name="Freeform 115"/>
            <p:cNvSpPr>
              <a:spLocks/>
            </p:cNvSpPr>
            <p:nvPr/>
          </p:nvSpPr>
          <p:spPr bwMode="auto">
            <a:xfrm>
              <a:off x="2681628" y="2071296"/>
              <a:ext cx="75564" cy="70743"/>
            </a:xfrm>
            <a:custGeom>
              <a:avLst/>
              <a:gdLst>
                <a:gd name="T0" fmla="*/ 19 w 22"/>
                <a:gd name="T1" fmla="*/ 20 h 20"/>
                <a:gd name="T2" fmla="*/ 18 w 22"/>
                <a:gd name="T3" fmla="*/ 6 h 20"/>
                <a:gd name="T4" fmla="*/ 2 w 22"/>
                <a:gd name="T5" fmla="*/ 2 h 20"/>
                <a:gd name="T6" fmla="*/ 7 w 22"/>
                <a:gd name="T7" fmla="*/ 19 h 20"/>
                <a:gd name="T8" fmla="*/ 19 w 22"/>
                <a:gd name="T9" fmla="*/ 20 h 20"/>
              </a:gdLst>
              <a:ahLst/>
              <a:cxnLst>
                <a:cxn ang="0">
                  <a:pos x="T0" y="T1"/>
                </a:cxn>
                <a:cxn ang="0">
                  <a:pos x="T2" y="T3"/>
                </a:cxn>
                <a:cxn ang="0">
                  <a:pos x="T4" y="T5"/>
                </a:cxn>
                <a:cxn ang="0">
                  <a:pos x="T6" y="T7"/>
                </a:cxn>
                <a:cxn ang="0">
                  <a:pos x="T8" y="T9"/>
                </a:cxn>
              </a:cxnLst>
              <a:rect l="0" t="0" r="r" b="b"/>
              <a:pathLst>
                <a:path w="22" h="20">
                  <a:moveTo>
                    <a:pt x="19" y="20"/>
                  </a:moveTo>
                  <a:cubicBezTo>
                    <a:pt x="22" y="16"/>
                    <a:pt x="21" y="10"/>
                    <a:pt x="18" y="6"/>
                  </a:cubicBezTo>
                  <a:cubicBezTo>
                    <a:pt x="11" y="6"/>
                    <a:pt x="10" y="0"/>
                    <a:pt x="2" y="2"/>
                  </a:cubicBezTo>
                  <a:cubicBezTo>
                    <a:pt x="0" y="9"/>
                    <a:pt x="7" y="12"/>
                    <a:pt x="7" y="19"/>
                  </a:cubicBezTo>
                  <a:cubicBezTo>
                    <a:pt x="12" y="17"/>
                    <a:pt x="14" y="20"/>
                    <a:pt x="1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0" name="Freeform 116"/>
            <p:cNvSpPr>
              <a:spLocks/>
            </p:cNvSpPr>
            <p:nvPr/>
          </p:nvSpPr>
          <p:spPr bwMode="auto">
            <a:xfrm>
              <a:off x="5688186" y="2071296"/>
              <a:ext cx="322599" cy="313076"/>
            </a:xfrm>
            <a:custGeom>
              <a:avLst/>
              <a:gdLst>
                <a:gd name="T0" fmla="*/ 12 w 94"/>
                <a:gd name="T1" fmla="*/ 84 h 88"/>
                <a:gd name="T2" fmla="*/ 19 w 94"/>
                <a:gd name="T3" fmla="*/ 88 h 88"/>
                <a:gd name="T4" fmla="*/ 23 w 94"/>
                <a:gd name="T5" fmla="*/ 71 h 88"/>
                <a:gd name="T6" fmla="*/ 27 w 94"/>
                <a:gd name="T7" fmla="*/ 73 h 88"/>
                <a:gd name="T8" fmla="*/ 30 w 94"/>
                <a:gd name="T9" fmla="*/ 61 h 88"/>
                <a:gd name="T10" fmla="*/ 37 w 94"/>
                <a:gd name="T11" fmla="*/ 61 h 88"/>
                <a:gd name="T12" fmla="*/ 40 w 94"/>
                <a:gd name="T13" fmla="*/ 49 h 88"/>
                <a:gd name="T14" fmla="*/ 60 w 94"/>
                <a:gd name="T15" fmla="*/ 38 h 88"/>
                <a:gd name="T16" fmla="*/ 86 w 94"/>
                <a:gd name="T17" fmla="*/ 22 h 88"/>
                <a:gd name="T18" fmla="*/ 72 w 94"/>
                <a:gd name="T19" fmla="*/ 8 h 88"/>
                <a:gd name="T20" fmla="*/ 69 w 94"/>
                <a:gd name="T21" fmla="*/ 16 h 88"/>
                <a:gd name="T22" fmla="*/ 51 w 94"/>
                <a:gd name="T23" fmla="*/ 24 h 88"/>
                <a:gd name="T24" fmla="*/ 43 w 94"/>
                <a:gd name="T25" fmla="*/ 21 h 88"/>
                <a:gd name="T26" fmla="*/ 39 w 94"/>
                <a:gd name="T27" fmla="*/ 30 h 88"/>
                <a:gd name="T28" fmla="*/ 22 w 94"/>
                <a:gd name="T29" fmla="*/ 44 h 88"/>
                <a:gd name="T30" fmla="*/ 18 w 94"/>
                <a:gd name="T31" fmla="*/ 44 h 88"/>
                <a:gd name="T32" fmla="*/ 15 w 94"/>
                <a:gd name="T33" fmla="*/ 59 h 88"/>
                <a:gd name="T34" fmla="*/ 12 w 94"/>
                <a:gd name="T35" fmla="*/ 71 h 88"/>
                <a:gd name="T36" fmla="*/ 0 w 94"/>
                <a:gd name="T37" fmla="*/ 80 h 88"/>
                <a:gd name="T38" fmla="*/ 4 w 94"/>
                <a:gd name="T39" fmla="*/ 86 h 88"/>
                <a:gd name="T40" fmla="*/ 12 w 94"/>
                <a:gd name="T41"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88">
                  <a:moveTo>
                    <a:pt x="12" y="84"/>
                  </a:moveTo>
                  <a:cubicBezTo>
                    <a:pt x="15" y="85"/>
                    <a:pt x="15" y="88"/>
                    <a:pt x="19" y="88"/>
                  </a:cubicBezTo>
                  <a:cubicBezTo>
                    <a:pt x="24" y="85"/>
                    <a:pt x="26" y="75"/>
                    <a:pt x="23" y="71"/>
                  </a:cubicBezTo>
                  <a:cubicBezTo>
                    <a:pt x="25" y="72"/>
                    <a:pt x="24" y="74"/>
                    <a:pt x="27" y="73"/>
                  </a:cubicBezTo>
                  <a:cubicBezTo>
                    <a:pt x="30" y="70"/>
                    <a:pt x="30" y="65"/>
                    <a:pt x="30" y="61"/>
                  </a:cubicBezTo>
                  <a:cubicBezTo>
                    <a:pt x="32" y="61"/>
                    <a:pt x="35" y="61"/>
                    <a:pt x="37" y="61"/>
                  </a:cubicBezTo>
                  <a:cubicBezTo>
                    <a:pt x="39" y="58"/>
                    <a:pt x="42" y="54"/>
                    <a:pt x="40" y="49"/>
                  </a:cubicBezTo>
                  <a:cubicBezTo>
                    <a:pt x="48" y="45"/>
                    <a:pt x="52" y="42"/>
                    <a:pt x="60" y="38"/>
                  </a:cubicBezTo>
                  <a:cubicBezTo>
                    <a:pt x="69" y="33"/>
                    <a:pt x="82" y="28"/>
                    <a:pt x="86" y="22"/>
                  </a:cubicBezTo>
                  <a:cubicBezTo>
                    <a:pt x="94" y="10"/>
                    <a:pt x="85" y="0"/>
                    <a:pt x="72" y="8"/>
                  </a:cubicBezTo>
                  <a:cubicBezTo>
                    <a:pt x="71" y="10"/>
                    <a:pt x="70" y="13"/>
                    <a:pt x="69" y="16"/>
                  </a:cubicBezTo>
                  <a:cubicBezTo>
                    <a:pt x="62" y="18"/>
                    <a:pt x="57" y="21"/>
                    <a:pt x="51" y="24"/>
                  </a:cubicBezTo>
                  <a:cubicBezTo>
                    <a:pt x="49" y="21"/>
                    <a:pt x="45" y="22"/>
                    <a:pt x="43" y="21"/>
                  </a:cubicBezTo>
                  <a:cubicBezTo>
                    <a:pt x="42" y="24"/>
                    <a:pt x="42" y="29"/>
                    <a:pt x="39" y="30"/>
                  </a:cubicBezTo>
                  <a:cubicBezTo>
                    <a:pt x="30" y="29"/>
                    <a:pt x="25" y="38"/>
                    <a:pt x="22" y="44"/>
                  </a:cubicBezTo>
                  <a:cubicBezTo>
                    <a:pt x="20" y="43"/>
                    <a:pt x="20" y="43"/>
                    <a:pt x="18" y="44"/>
                  </a:cubicBezTo>
                  <a:cubicBezTo>
                    <a:pt x="17" y="49"/>
                    <a:pt x="12" y="54"/>
                    <a:pt x="15" y="59"/>
                  </a:cubicBezTo>
                  <a:cubicBezTo>
                    <a:pt x="9" y="60"/>
                    <a:pt x="9" y="66"/>
                    <a:pt x="12" y="71"/>
                  </a:cubicBezTo>
                  <a:cubicBezTo>
                    <a:pt x="4" y="70"/>
                    <a:pt x="3" y="75"/>
                    <a:pt x="0" y="80"/>
                  </a:cubicBezTo>
                  <a:cubicBezTo>
                    <a:pt x="1" y="82"/>
                    <a:pt x="3" y="84"/>
                    <a:pt x="4" y="86"/>
                  </a:cubicBezTo>
                  <a:cubicBezTo>
                    <a:pt x="6" y="85"/>
                    <a:pt x="9" y="85"/>
                    <a:pt x="12" y="8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1" name="Freeform 117"/>
            <p:cNvSpPr>
              <a:spLocks/>
            </p:cNvSpPr>
            <p:nvPr/>
          </p:nvSpPr>
          <p:spPr bwMode="auto">
            <a:xfrm>
              <a:off x="2273295" y="2092369"/>
              <a:ext cx="257207" cy="248355"/>
            </a:xfrm>
            <a:custGeom>
              <a:avLst/>
              <a:gdLst>
                <a:gd name="T0" fmla="*/ 12 w 75"/>
                <a:gd name="T1" fmla="*/ 29 h 70"/>
                <a:gd name="T2" fmla="*/ 0 w 75"/>
                <a:gd name="T3" fmla="*/ 37 h 70"/>
                <a:gd name="T4" fmla="*/ 5 w 75"/>
                <a:gd name="T5" fmla="*/ 42 h 70"/>
                <a:gd name="T6" fmla="*/ 14 w 75"/>
                <a:gd name="T7" fmla="*/ 44 h 70"/>
                <a:gd name="T8" fmla="*/ 37 w 75"/>
                <a:gd name="T9" fmla="*/ 40 h 70"/>
                <a:gd name="T10" fmla="*/ 36 w 75"/>
                <a:gd name="T11" fmla="*/ 43 h 70"/>
                <a:gd name="T12" fmla="*/ 19 w 75"/>
                <a:gd name="T13" fmla="*/ 49 h 70"/>
                <a:gd name="T14" fmla="*/ 51 w 75"/>
                <a:gd name="T15" fmla="*/ 44 h 70"/>
                <a:gd name="T16" fmla="*/ 69 w 75"/>
                <a:gd name="T17" fmla="*/ 45 h 70"/>
                <a:gd name="T18" fmla="*/ 63 w 75"/>
                <a:gd name="T19" fmla="*/ 19 h 70"/>
                <a:gd name="T20" fmla="*/ 62 w 75"/>
                <a:gd name="T21" fmla="*/ 26 h 70"/>
                <a:gd name="T22" fmla="*/ 51 w 75"/>
                <a:gd name="T23" fmla="*/ 0 h 70"/>
                <a:gd name="T24" fmla="*/ 42 w 75"/>
                <a:gd name="T25" fmla="*/ 12 h 70"/>
                <a:gd name="T26" fmla="*/ 49 w 75"/>
                <a:gd name="T27" fmla="*/ 29 h 70"/>
                <a:gd name="T28" fmla="*/ 37 w 75"/>
                <a:gd name="T29" fmla="*/ 30 h 70"/>
                <a:gd name="T30" fmla="*/ 28 w 75"/>
                <a:gd name="T31" fmla="*/ 17 h 70"/>
                <a:gd name="T32" fmla="*/ 23 w 75"/>
                <a:gd name="T33" fmla="*/ 19 h 70"/>
                <a:gd name="T34" fmla="*/ 20 w 75"/>
                <a:gd name="T35" fmla="*/ 11 h 70"/>
                <a:gd name="T36" fmla="*/ 7 w 75"/>
                <a:gd name="T37" fmla="*/ 16 h 70"/>
                <a:gd name="T38" fmla="*/ 12 w 75"/>
                <a:gd name="T39"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70">
                  <a:moveTo>
                    <a:pt x="12" y="29"/>
                  </a:moveTo>
                  <a:cubicBezTo>
                    <a:pt x="5" y="29"/>
                    <a:pt x="1" y="32"/>
                    <a:pt x="0" y="37"/>
                  </a:cubicBezTo>
                  <a:cubicBezTo>
                    <a:pt x="2" y="39"/>
                    <a:pt x="3" y="41"/>
                    <a:pt x="5" y="42"/>
                  </a:cubicBezTo>
                  <a:cubicBezTo>
                    <a:pt x="9" y="39"/>
                    <a:pt x="10" y="44"/>
                    <a:pt x="14" y="44"/>
                  </a:cubicBezTo>
                  <a:cubicBezTo>
                    <a:pt x="22" y="44"/>
                    <a:pt x="29" y="34"/>
                    <a:pt x="37" y="40"/>
                  </a:cubicBezTo>
                  <a:cubicBezTo>
                    <a:pt x="35" y="40"/>
                    <a:pt x="36" y="42"/>
                    <a:pt x="36" y="43"/>
                  </a:cubicBezTo>
                  <a:cubicBezTo>
                    <a:pt x="31" y="45"/>
                    <a:pt x="25" y="46"/>
                    <a:pt x="19" y="49"/>
                  </a:cubicBezTo>
                  <a:cubicBezTo>
                    <a:pt x="22" y="70"/>
                    <a:pt x="46" y="49"/>
                    <a:pt x="51" y="44"/>
                  </a:cubicBezTo>
                  <a:cubicBezTo>
                    <a:pt x="57" y="48"/>
                    <a:pt x="62" y="47"/>
                    <a:pt x="69" y="45"/>
                  </a:cubicBezTo>
                  <a:cubicBezTo>
                    <a:pt x="72" y="36"/>
                    <a:pt x="75" y="20"/>
                    <a:pt x="63" y="19"/>
                  </a:cubicBezTo>
                  <a:cubicBezTo>
                    <a:pt x="62" y="21"/>
                    <a:pt x="62" y="24"/>
                    <a:pt x="62" y="26"/>
                  </a:cubicBezTo>
                  <a:cubicBezTo>
                    <a:pt x="51" y="24"/>
                    <a:pt x="57" y="6"/>
                    <a:pt x="51" y="0"/>
                  </a:cubicBezTo>
                  <a:cubicBezTo>
                    <a:pt x="45" y="2"/>
                    <a:pt x="44" y="8"/>
                    <a:pt x="42" y="12"/>
                  </a:cubicBezTo>
                  <a:cubicBezTo>
                    <a:pt x="44" y="17"/>
                    <a:pt x="49" y="21"/>
                    <a:pt x="49" y="29"/>
                  </a:cubicBezTo>
                  <a:cubicBezTo>
                    <a:pt x="46" y="32"/>
                    <a:pt x="40" y="30"/>
                    <a:pt x="37" y="30"/>
                  </a:cubicBezTo>
                  <a:cubicBezTo>
                    <a:pt x="34" y="26"/>
                    <a:pt x="32" y="21"/>
                    <a:pt x="28" y="17"/>
                  </a:cubicBezTo>
                  <a:cubicBezTo>
                    <a:pt x="26" y="17"/>
                    <a:pt x="26" y="19"/>
                    <a:pt x="23" y="19"/>
                  </a:cubicBezTo>
                  <a:cubicBezTo>
                    <a:pt x="22" y="16"/>
                    <a:pt x="22" y="13"/>
                    <a:pt x="20" y="11"/>
                  </a:cubicBezTo>
                  <a:cubicBezTo>
                    <a:pt x="13" y="10"/>
                    <a:pt x="12" y="15"/>
                    <a:pt x="7" y="16"/>
                  </a:cubicBezTo>
                  <a:cubicBezTo>
                    <a:pt x="5" y="24"/>
                    <a:pt x="11" y="27"/>
                    <a:pt x="12" y="2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 name="Freeform 118"/>
            <p:cNvSpPr>
              <a:spLocks/>
            </p:cNvSpPr>
            <p:nvPr/>
          </p:nvSpPr>
          <p:spPr bwMode="auto">
            <a:xfrm>
              <a:off x="2571189" y="2105914"/>
              <a:ext cx="123517" cy="153527"/>
            </a:xfrm>
            <a:custGeom>
              <a:avLst/>
              <a:gdLst>
                <a:gd name="T0" fmla="*/ 11 w 36"/>
                <a:gd name="T1" fmla="*/ 3 h 43"/>
                <a:gd name="T2" fmla="*/ 16 w 36"/>
                <a:gd name="T3" fmla="*/ 17 h 43"/>
                <a:gd name="T4" fmla="*/ 5 w 36"/>
                <a:gd name="T5" fmla="*/ 5 h 43"/>
                <a:gd name="T6" fmla="*/ 5 w 36"/>
                <a:gd name="T7" fmla="*/ 16 h 43"/>
                <a:gd name="T8" fmla="*/ 0 w 36"/>
                <a:gd name="T9" fmla="*/ 22 h 43"/>
                <a:gd name="T10" fmla="*/ 4 w 36"/>
                <a:gd name="T11" fmla="*/ 29 h 43"/>
                <a:gd name="T12" fmla="*/ 15 w 36"/>
                <a:gd name="T13" fmla="*/ 25 h 43"/>
                <a:gd name="T14" fmla="*/ 12 w 36"/>
                <a:gd name="T15" fmla="*/ 38 h 43"/>
                <a:gd name="T16" fmla="*/ 27 w 36"/>
                <a:gd name="T17" fmla="*/ 41 h 43"/>
                <a:gd name="T18" fmla="*/ 23 w 36"/>
                <a:gd name="T19" fmla="*/ 1 h 43"/>
                <a:gd name="T20" fmla="*/ 20 w 36"/>
                <a:gd name="T21" fmla="*/ 7 h 43"/>
                <a:gd name="T22" fmla="*/ 11 w 36"/>
                <a:gd name="T23"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11" y="3"/>
                  </a:moveTo>
                  <a:cubicBezTo>
                    <a:pt x="11" y="9"/>
                    <a:pt x="14" y="12"/>
                    <a:pt x="16" y="17"/>
                  </a:cubicBezTo>
                  <a:cubicBezTo>
                    <a:pt x="11" y="14"/>
                    <a:pt x="11" y="6"/>
                    <a:pt x="5" y="5"/>
                  </a:cubicBezTo>
                  <a:cubicBezTo>
                    <a:pt x="4" y="8"/>
                    <a:pt x="4" y="13"/>
                    <a:pt x="5" y="16"/>
                  </a:cubicBezTo>
                  <a:cubicBezTo>
                    <a:pt x="4" y="19"/>
                    <a:pt x="1" y="19"/>
                    <a:pt x="0" y="22"/>
                  </a:cubicBezTo>
                  <a:cubicBezTo>
                    <a:pt x="0" y="26"/>
                    <a:pt x="2" y="27"/>
                    <a:pt x="4" y="29"/>
                  </a:cubicBezTo>
                  <a:cubicBezTo>
                    <a:pt x="8" y="28"/>
                    <a:pt x="10" y="25"/>
                    <a:pt x="15" y="25"/>
                  </a:cubicBezTo>
                  <a:cubicBezTo>
                    <a:pt x="17" y="31"/>
                    <a:pt x="11" y="32"/>
                    <a:pt x="12" y="38"/>
                  </a:cubicBezTo>
                  <a:cubicBezTo>
                    <a:pt x="15" y="43"/>
                    <a:pt x="22" y="39"/>
                    <a:pt x="27" y="41"/>
                  </a:cubicBezTo>
                  <a:cubicBezTo>
                    <a:pt x="26" y="30"/>
                    <a:pt x="36" y="7"/>
                    <a:pt x="23" y="1"/>
                  </a:cubicBezTo>
                  <a:cubicBezTo>
                    <a:pt x="22" y="3"/>
                    <a:pt x="22" y="6"/>
                    <a:pt x="20" y="7"/>
                  </a:cubicBezTo>
                  <a:cubicBezTo>
                    <a:pt x="19" y="3"/>
                    <a:pt x="15" y="0"/>
                    <a:pt x="11"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 name="Freeform 119"/>
            <p:cNvSpPr>
              <a:spLocks/>
            </p:cNvSpPr>
            <p:nvPr/>
          </p:nvSpPr>
          <p:spPr bwMode="auto">
            <a:xfrm>
              <a:off x="2757192" y="2105914"/>
              <a:ext cx="305160" cy="195673"/>
            </a:xfrm>
            <a:custGeom>
              <a:avLst/>
              <a:gdLst>
                <a:gd name="T0" fmla="*/ 27 w 89"/>
                <a:gd name="T1" fmla="*/ 44 h 55"/>
                <a:gd name="T2" fmla="*/ 29 w 89"/>
                <a:gd name="T3" fmla="*/ 52 h 55"/>
                <a:gd name="T4" fmla="*/ 43 w 89"/>
                <a:gd name="T5" fmla="*/ 48 h 55"/>
                <a:gd name="T6" fmla="*/ 58 w 89"/>
                <a:gd name="T7" fmla="*/ 50 h 55"/>
                <a:gd name="T8" fmla="*/ 58 w 89"/>
                <a:gd name="T9" fmla="*/ 43 h 55"/>
                <a:gd name="T10" fmla="*/ 60 w 89"/>
                <a:gd name="T11" fmla="*/ 52 h 55"/>
                <a:gd name="T12" fmla="*/ 76 w 89"/>
                <a:gd name="T13" fmla="*/ 52 h 55"/>
                <a:gd name="T14" fmla="*/ 75 w 89"/>
                <a:gd name="T15" fmla="*/ 43 h 55"/>
                <a:gd name="T16" fmla="*/ 69 w 89"/>
                <a:gd name="T17" fmla="*/ 21 h 55"/>
                <a:gd name="T18" fmla="*/ 41 w 89"/>
                <a:gd name="T19" fmla="*/ 32 h 55"/>
                <a:gd name="T20" fmla="*/ 35 w 89"/>
                <a:gd name="T21" fmla="*/ 25 h 55"/>
                <a:gd name="T22" fmla="*/ 26 w 89"/>
                <a:gd name="T23" fmla="*/ 31 h 55"/>
                <a:gd name="T24" fmla="*/ 14 w 89"/>
                <a:gd name="T25" fmla="*/ 18 h 55"/>
                <a:gd name="T26" fmla="*/ 21 w 89"/>
                <a:gd name="T27" fmla="*/ 10 h 55"/>
                <a:gd name="T28" fmla="*/ 1 w 89"/>
                <a:gd name="T29" fmla="*/ 5 h 55"/>
                <a:gd name="T30" fmla="*/ 6 w 89"/>
                <a:gd name="T31" fmla="*/ 22 h 55"/>
                <a:gd name="T32" fmla="*/ 9 w 89"/>
                <a:gd name="T33" fmla="*/ 48 h 55"/>
                <a:gd name="T34" fmla="*/ 14 w 89"/>
                <a:gd name="T35" fmla="*/ 46 h 55"/>
                <a:gd name="T36" fmla="*/ 22 w 89"/>
                <a:gd name="T37" fmla="*/ 52 h 55"/>
                <a:gd name="T38" fmla="*/ 27 w 89"/>
                <a:gd name="T39"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55">
                  <a:moveTo>
                    <a:pt x="27" y="44"/>
                  </a:moveTo>
                  <a:cubicBezTo>
                    <a:pt x="29" y="46"/>
                    <a:pt x="28" y="51"/>
                    <a:pt x="29" y="52"/>
                  </a:cubicBezTo>
                  <a:cubicBezTo>
                    <a:pt x="35" y="55"/>
                    <a:pt x="41" y="52"/>
                    <a:pt x="43" y="48"/>
                  </a:cubicBezTo>
                  <a:cubicBezTo>
                    <a:pt x="45" y="53"/>
                    <a:pt x="53" y="52"/>
                    <a:pt x="58" y="50"/>
                  </a:cubicBezTo>
                  <a:cubicBezTo>
                    <a:pt x="59" y="47"/>
                    <a:pt x="56" y="43"/>
                    <a:pt x="58" y="43"/>
                  </a:cubicBezTo>
                  <a:cubicBezTo>
                    <a:pt x="59" y="45"/>
                    <a:pt x="59" y="49"/>
                    <a:pt x="60" y="52"/>
                  </a:cubicBezTo>
                  <a:cubicBezTo>
                    <a:pt x="65" y="55"/>
                    <a:pt x="69" y="52"/>
                    <a:pt x="76" y="52"/>
                  </a:cubicBezTo>
                  <a:cubicBezTo>
                    <a:pt x="77" y="48"/>
                    <a:pt x="75" y="46"/>
                    <a:pt x="75" y="43"/>
                  </a:cubicBezTo>
                  <a:cubicBezTo>
                    <a:pt x="89" y="35"/>
                    <a:pt x="73" y="27"/>
                    <a:pt x="69" y="21"/>
                  </a:cubicBezTo>
                  <a:cubicBezTo>
                    <a:pt x="55" y="20"/>
                    <a:pt x="45" y="22"/>
                    <a:pt x="41" y="32"/>
                  </a:cubicBezTo>
                  <a:cubicBezTo>
                    <a:pt x="38" y="30"/>
                    <a:pt x="37" y="27"/>
                    <a:pt x="35" y="25"/>
                  </a:cubicBezTo>
                  <a:cubicBezTo>
                    <a:pt x="31" y="26"/>
                    <a:pt x="26" y="27"/>
                    <a:pt x="26" y="31"/>
                  </a:cubicBezTo>
                  <a:cubicBezTo>
                    <a:pt x="24" y="25"/>
                    <a:pt x="22" y="18"/>
                    <a:pt x="14" y="18"/>
                  </a:cubicBezTo>
                  <a:cubicBezTo>
                    <a:pt x="13" y="12"/>
                    <a:pt x="21" y="15"/>
                    <a:pt x="21" y="10"/>
                  </a:cubicBezTo>
                  <a:cubicBezTo>
                    <a:pt x="21" y="5"/>
                    <a:pt x="8" y="0"/>
                    <a:pt x="1" y="5"/>
                  </a:cubicBezTo>
                  <a:cubicBezTo>
                    <a:pt x="0" y="13"/>
                    <a:pt x="5" y="16"/>
                    <a:pt x="6" y="22"/>
                  </a:cubicBezTo>
                  <a:cubicBezTo>
                    <a:pt x="7" y="31"/>
                    <a:pt x="3" y="41"/>
                    <a:pt x="9" y="48"/>
                  </a:cubicBezTo>
                  <a:cubicBezTo>
                    <a:pt x="13" y="49"/>
                    <a:pt x="12" y="48"/>
                    <a:pt x="14" y="46"/>
                  </a:cubicBezTo>
                  <a:cubicBezTo>
                    <a:pt x="15" y="50"/>
                    <a:pt x="17" y="52"/>
                    <a:pt x="22" y="52"/>
                  </a:cubicBezTo>
                  <a:cubicBezTo>
                    <a:pt x="26" y="51"/>
                    <a:pt x="24" y="45"/>
                    <a:pt x="27"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 name="Freeform 120"/>
            <p:cNvSpPr>
              <a:spLocks/>
            </p:cNvSpPr>
            <p:nvPr/>
          </p:nvSpPr>
          <p:spPr bwMode="auto">
            <a:xfrm>
              <a:off x="2104730" y="2288042"/>
              <a:ext cx="213613" cy="248355"/>
            </a:xfrm>
            <a:custGeom>
              <a:avLst/>
              <a:gdLst>
                <a:gd name="T0" fmla="*/ 14 w 62"/>
                <a:gd name="T1" fmla="*/ 68 h 70"/>
                <a:gd name="T2" fmla="*/ 20 w 62"/>
                <a:gd name="T3" fmla="*/ 69 h 70"/>
                <a:gd name="T4" fmla="*/ 32 w 62"/>
                <a:gd name="T5" fmla="*/ 62 h 70"/>
                <a:gd name="T6" fmla="*/ 34 w 62"/>
                <a:gd name="T7" fmla="*/ 48 h 70"/>
                <a:gd name="T8" fmla="*/ 62 w 62"/>
                <a:gd name="T9" fmla="*/ 20 h 70"/>
                <a:gd name="T10" fmla="*/ 39 w 62"/>
                <a:gd name="T11" fmla="*/ 10 h 70"/>
                <a:gd name="T12" fmla="*/ 27 w 62"/>
                <a:gd name="T13" fmla="*/ 0 h 70"/>
                <a:gd name="T14" fmla="*/ 6 w 62"/>
                <a:gd name="T15" fmla="*/ 3 h 70"/>
                <a:gd name="T16" fmla="*/ 4 w 62"/>
                <a:gd name="T17" fmla="*/ 34 h 70"/>
                <a:gd name="T18" fmla="*/ 5 w 62"/>
                <a:gd name="T19" fmla="*/ 43 h 70"/>
                <a:gd name="T20" fmla="*/ 0 w 62"/>
                <a:gd name="T21" fmla="*/ 51 h 70"/>
                <a:gd name="T22" fmla="*/ 14 w 62"/>
                <a:gd name="T23"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70">
                  <a:moveTo>
                    <a:pt x="14" y="68"/>
                  </a:moveTo>
                  <a:cubicBezTo>
                    <a:pt x="17" y="68"/>
                    <a:pt x="17" y="70"/>
                    <a:pt x="20" y="69"/>
                  </a:cubicBezTo>
                  <a:cubicBezTo>
                    <a:pt x="23" y="65"/>
                    <a:pt x="27" y="63"/>
                    <a:pt x="32" y="62"/>
                  </a:cubicBezTo>
                  <a:cubicBezTo>
                    <a:pt x="33" y="58"/>
                    <a:pt x="34" y="54"/>
                    <a:pt x="34" y="48"/>
                  </a:cubicBezTo>
                  <a:cubicBezTo>
                    <a:pt x="42" y="38"/>
                    <a:pt x="50" y="28"/>
                    <a:pt x="62" y="20"/>
                  </a:cubicBezTo>
                  <a:cubicBezTo>
                    <a:pt x="57" y="15"/>
                    <a:pt x="51" y="4"/>
                    <a:pt x="39" y="10"/>
                  </a:cubicBezTo>
                  <a:cubicBezTo>
                    <a:pt x="35" y="6"/>
                    <a:pt x="32" y="2"/>
                    <a:pt x="27" y="0"/>
                  </a:cubicBezTo>
                  <a:cubicBezTo>
                    <a:pt x="22" y="3"/>
                    <a:pt x="12" y="1"/>
                    <a:pt x="6" y="3"/>
                  </a:cubicBezTo>
                  <a:cubicBezTo>
                    <a:pt x="11" y="13"/>
                    <a:pt x="12" y="26"/>
                    <a:pt x="4" y="34"/>
                  </a:cubicBezTo>
                  <a:cubicBezTo>
                    <a:pt x="3" y="38"/>
                    <a:pt x="5" y="40"/>
                    <a:pt x="5" y="43"/>
                  </a:cubicBezTo>
                  <a:cubicBezTo>
                    <a:pt x="4" y="46"/>
                    <a:pt x="1" y="48"/>
                    <a:pt x="0" y="51"/>
                  </a:cubicBezTo>
                  <a:cubicBezTo>
                    <a:pt x="5" y="56"/>
                    <a:pt x="15" y="56"/>
                    <a:pt x="14"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 name="Freeform 121"/>
            <p:cNvSpPr>
              <a:spLocks/>
            </p:cNvSpPr>
            <p:nvPr/>
          </p:nvSpPr>
          <p:spPr bwMode="auto">
            <a:xfrm>
              <a:off x="2694706" y="2309114"/>
              <a:ext cx="123517" cy="164065"/>
            </a:xfrm>
            <a:custGeom>
              <a:avLst/>
              <a:gdLst>
                <a:gd name="T0" fmla="*/ 27 w 36"/>
                <a:gd name="T1" fmla="*/ 32 h 46"/>
                <a:gd name="T2" fmla="*/ 36 w 36"/>
                <a:gd name="T3" fmla="*/ 8 h 46"/>
                <a:gd name="T4" fmla="*/ 23 w 36"/>
                <a:gd name="T5" fmla="*/ 6 h 46"/>
                <a:gd name="T6" fmla="*/ 8 w 36"/>
                <a:gd name="T7" fmla="*/ 11 h 46"/>
                <a:gd name="T8" fmla="*/ 8 w 36"/>
                <a:gd name="T9" fmla="*/ 42 h 46"/>
                <a:gd name="T10" fmla="*/ 17 w 36"/>
                <a:gd name="T11" fmla="*/ 37 h 46"/>
                <a:gd name="T12" fmla="*/ 15 w 36"/>
                <a:gd name="T13" fmla="*/ 31 h 46"/>
                <a:gd name="T14" fmla="*/ 27 w 36"/>
                <a:gd name="T15" fmla="*/ 32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6">
                  <a:moveTo>
                    <a:pt x="27" y="32"/>
                  </a:moveTo>
                  <a:cubicBezTo>
                    <a:pt x="30" y="24"/>
                    <a:pt x="34" y="17"/>
                    <a:pt x="36" y="8"/>
                  </a:cubicBezTo>
                  <a:cubicBezTo>
                    <a:pt x="34" y="4"/>
                    <a:pt x="28" y="5"/>
                    <a:pt x="23" y="6"/>
                  </a:cubicBezTo>
                  <a:cubicBezTo>
                    <a:pt x="20" y="2"/>
                    <a:pt x="3" y="0"/>
                    <a:pt x="8" y="11"/>
                  </a:cubicBezTo>
                  <a:cubicBezTo>
                    <a:pt x="0" y="17"/>
                    <a:pt x="6" y="34"/>
                    <a:pt x="8" y="42"/>
                  </a:cubicBezTo>
                  <a:cubicBezTo>
                    <a:pt x="12" y="46"/>
                    <a:pt x="17" y="43"/>
                    <a:pt x="17" y="37"/>
                  </a:cubicBezTo>
                  <a:cubicBezTo>
                    <a:pt x="18" y="35"/>
                    <a:pt x="13" y="32"/>
                    <a:pt x="15" y="31"/>
                  </a:cubicBezTo>
                  <a:cubicBezTo>
                    <a:pt x="19" y="31"/>
                    <a:pt x="22" y="32"/>
                    <a:pt x="27"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6" name="Freeform 122"/>
            <p:cNvSpPr>
              <a:spLocks/>
            </p:cNvSpPr>
            <p:nvPr/>
          </p:nvSpPr>
          <p:spPr bwMode="auto">
            <a:xfrm>
              <a:off x="2568283" y="2330186"/>
              <a:ext cx="140956" cy="192663"/>
            </a:xfrm>
            <a:custGeom>
              <a:avLst/>
              <a:gdLst>
                <a:gd name="T0" fmla="*/ 27 w 41"/>
                <a:gd name="T1" fmla="*/ 20 h 54"/>
                <a:gd name="T2" fmla="*/ 26 w 41"/>
                <a:gd name="T3" fmla="*/ 18 h 54"/>
                <a:gd name="T4" fmla="*/ 35 w 41"/>
                <a:gd name="T5" fmla="*/ 5 h 54"/>
                <a:gd name="T6" fmla="*/ 32 w 41"/>
                <a:gd name="T7" fmla="*/ 2 h 54"/>
                <a:gd name="T8" fmla="*/ 22 w 41"/>
                <a:gd name="T9" fmla="*/ 6 h 54"/>
                <a:gd name="T10" fmla="*/ 10 w 41"/>
                <a:gd name="T11" fmla="*/ 3 h 54"/>
                <a:gd name="T12" fmla="*/ 16 w 41"/>
                <a:gd name="T13" fmla="*/ 17 h 54"/>
                <a:gd name="T14" fmla="*/ 11 w 41"/>
                <a:gd name="T15" fmla="*/ 25 h 54"/>
                <a:gd name="T16" fmla="*/ 3 w 41"/>
                <a:gd name="T17" fmla="*/ 17 h 54"/>
                <a:gd name="T18" fmla="*/ 0 w 41"/>
                <a:gd name="T19" fmla="*/ 25 h 54"/>
                <a:gd name="T20" fmla="*/ 15 w 41"/>
                <a:gd name="T21" fmla="*/ 39 h 54"/>
                <a:gd name="T22" fmla="*/ 25 w 41"/>
                <a:gd name="T23" fmla="*/ 54 h 54"/>
                <a:gd name="T24" fmla="*/ 29 w 41"/>
                <a:gd name="T25" fmla="*/ 47 h 54"/>
                <a:gd name="T26" fmla="*/ 33 w 41"/>
                <a:gd name="T27" fmla="*/ 48 h 54"/>
                <a:gd name="T28" fmla="*/ 27 w 41"/>
                <a:gd name="T2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4">
                  <a:moveTo>
                    <a:pt x="27" y="20"/>
                  </a:moveTo>
                  <a:cubicBezTo>
                    <a:pt x="27" y="19"/>
                    <a:pt x="27" y="19"/>
                    <a:pt x="26" y="18"/>
                  </a:cubicBezTo>
                  <a:cubicBezTo>
                    <a:pt x="29" y="14"/>
                    <a:pt x="34" y="12"/>
                    <a:pt x="35" y="5"/>
                  </a:cubicBezTo>
                  <a:cubicBezTo>
                    <a:pt x="34" y="3"/>
                    <a:pt x="32" y="3"/>
                    <a:pt x="32" y="2"/>
                  </a:cubicBezTo>
                  <a:cubicBezTo>
                    <a:pt x="27" y="1"/>
                    <a:pt x="24" y="3"/>
                    <a:pt x="22" y="6"/>
                  </a:cubicBezTo>
                  <a:cubicBezTo>
                    <a:pt x="20" y="0"/>
                    <a:pt x="17" y="3"/>
                    <a:pt x="10" y="3"/>
                  </a:cubicBezTo>
                  <a:cubicBezTo>
                    <a:pt x="10" y="10"/>
                    <a:pt x="15" y="11"/>
                    <a:pt x="16" y="17"/>
                  </a:cubicBezTo>
                  <a:cubicBezTo>
                    <a:pt x="14" y="19"/>
                    <a:pt x="14" y="24"/>
                    <a:pt x="11" y="25"/>
                  </a:cubicBezTo>
                  <a:cubicBezTo>
                    <a:pt x="7" y="23"/>
                    <a:pt x="7" y="18"/>
                    <a:pt x="3" y="17"/>
                  </a:cubicBezTo>
                  <a:cubicBezTo>
                    <a:pt x="2" y="20"/>
                    <a:pt x="1" y="22"/>
                    <a:pt x="0" y="25"/>
                  </a:cubicBezTo>
                  <a:cubicBezTo>
                    <a:pt x="4" y="30"/>
                    <a:pt x="7" y="37"/>
                    <a:pt x="15" y="39"/>
                  </a:cubicBezTo>
                  <a:cubicBezTo>
                    <a:pt x="18" y="45"/>
                    <a:pt x="19" y="51"/>
                    <a:pt x="25" y="54"/>
                  </a:cubicBezTo>
                  <a:cubicBezTo>
                    <a:pt x="28" y="53"/>
                    <a:pt x="29" y="49"/>
                    <a:pt x="29" y="47"/>
                  </a:cubicBezTo>
                  <a:cubicBezTo>
                    <a:pt x="30" y="48"/>
                    <a:pt x="31" y="48"/>
                    <a:pt x="33" y="48"/>
                  </a:cubicBezTo>
                  <a:cubicBezTo>
                    <a:pt x="39" y="38"/>
                    <a:pt x="41" y="20"/>
                    <a:pt x="27"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7" name="Freeform 123"/>
            <p:cNvSpPr>
              <a:spLocks/>
            </p:cNvSpPr>
            <p:nvPr/>
          </p:nvSpPr>
          <p:spPr bwMode="auto">
            <a:xfrm>
              <a:off x="2242778" y="2376847"/>
              <a:ext cx="370552" cy="323613"/>
            </a:xfrm>
            <a:custGeom>
              <a:avLst/>
              <a:gdLst>
                <a:gd name="T0" fmla="*/ 99 w 108"/>
                <a:gd name="T1" fmla="*/ 67 h 91"/>
                <a:gd name="T2" fmla="*/ 107 w 108"/>
                <a:gd name="T3" fmla="*/ 70 h 91"/>
                <a:gd name="T4" fmla="*/ 85 w 108"/>
                <a:gd name="T5" fmla="*/ 42 h 91"/>
                <a:gd name="T6" fmla="*/ 87 w 108"/>
                <a:gd name="T7" fmla="*/ 35 h 91"/>
                <a:gd name="T8" fmla="*/ 64 w 108"/>
                <a:gd name="T9" fmla="*/ 0 h 91"/>
                <a:gd name="T10" fmla="*/ 65 w 108"/>
                <a:gd name="T11" fmla="*/ 31 h 91"/>
                <a:gd name="T12" fmla="*/ 61 w 108"/>
                <a:gd name="T13" fmla="*/ 14 h 91"/>
                <a:gd name="T14" fmla="*/ 50 w 108"/>
                <a:gd name="T15" fmla="*/ 8 h 91"/>
                <a:gd name="T16" fmla="*/ 52 w 108"/>
                <a:gd name="T17" fmla="*/ 17 h 91"/>
                <a:gd name="T18" fmla="*/ 44 w 108"/>
                <a:gd name="T19" fmla="*/ 20 h 91"/>
                <a:gd name="T20" fmla="*/ 34 w 108"/>
                <a:gd name="T21" fmla="*/ 9 h 91"/>
                <a:gd name="T22" fmla="*/ 28 w 108"/>
                <a:gd name="T23" fmla="*/ 14 h 91"/>
                <a:gd name="T24" fmla="*/ 30 w 108"/>
                <a:gd name="T25" fmla="*/ 3 h 91"/>
                <a:gd name="T26" fmla="*/ 27 w 108"/>
                <a:gd name="T27" fmla="*/ 0 h 91"/>
                <a:gd name="T28" fmla="*/ 0 w 108"/>
                <a:gd name="T29" fmla="*/ 29 h 91"/>
                <a:gd name="T30" fmla="*/ 11 w 108"/>
                <a:gd name="T31" fmla="*/ 38 h 91"/>
                <a:gd name="T32" fmla="*/ 20 w 108"/>
                <a:gd name="T33" fmla="*/ 37 h 91"/>
                <a:gd name="T34" fmla="*/ 3 w 108"/>
                <a:gd name="T35" fmla="*/ 45 h 91"/>
                <a:gd name="T36" fmla="*/ 43 w 108"/>
                <a:gd name="T37" fmla="*/ 58 h 91"/>
                <a:gd name="T38" fmla="*/ 9 w 108"/>
                <a:gd name="T39" fmla="*/ 63 h 91"/>
                <a:gd name="T40" fmla="*/ 30 w 108"/>
                <a:gd name="T41" fmla="*/ 76 h 91"/>
                <a:gd name="T42" fmla="*/ 32 w 108"/>
                <a:gd name="T43" fmla="*/ 79 h 91"/>
                <a:gd name="T44" fmla="*/ 32 w 108"/>
                <a:gd name="T45" fmla="*/ 86 h 91"/>
                <a:gd name="T46" fmla="*/ 74 w 108"/>
                <a:gd name="T47" fmla="*/ 73 h 91"/>
                <a:gd name="T48" fmla="*/ 100 w 108"/>
                <a:gd name="T49" fmla="*/ 71 h 91"/>
                <a:gd name="T50" fmla="*/ 93 w 108"/>
                <a:gd name="T51" fmla="*/ 73 h 91"/>
                <a:gd name="T52" fmla="*/ 93 w 108"/>
                <a:gd name="T53" fmla="*/ 70 h 91"/>
                <a:gd name="T54" fmla="*/ 99 w 108"/>
                <a:gd name="T55" fmla="*/ 6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 h="91">
                  <a:moveTo>
                    <a:pt x="99" y="67"/>
                  </a:moveTo>
                  <a:cubicBezTo>
                    <a:pt x="102" y="68"/>
                    <a:pt x="103" y="71"/>
                    <a:pt x="107" y="70"/>
                  </a:cubicBezTo>
                  <a:cubicBezTo>
                    <a:pt x="108" y="53"/>
                    <a:pt x="88" y="57"/>
                    <a:pt x="85" y="42"/>
                  </a:cubicBezTo>
                  <a:cubicBezTo>
                    <a:pt x="86" y="40"/>
                    <a:pt x="86" y="38"/>
                    <a:pt x="87" y="35"/>
                  </a:cubicBezTo>
                  <a:cubicBezTo>
                    <a:pt x="81" y="21"/>
                    <a:pt x="82" y="1"/>
                    <a:pt x="64" y="0"/>
                  </a:cubicBezTo>
                  <a:cubicBezTo>
                    <a:pt x="59" y="11"/>
                    <a:pt x="70" y="24"/>
                    <a:pt x="65" y="31"/>
                  </a:cubicBezTo>
                  <a:cubicBezTo>
                    <a:pt x="64" y="25"/>
                    <a:pt x="60" y="22"/>
                    <a:pt x="61" y="14"/>
                  </a:cubicBezTo>
                  <a:cubicBezTo>
                    <a:pt x="59" y="11"/>
                    <a:pt x="54" y="7"/>
                    <a:pt x="50" y="8"/>
                  </a:cubicBezTo>
                  <a:cubicBezTo>
                    <a:pt x="50" y="11"/>
                    <a:pt x="52" y="13"/>
                    <a:pt x="52" y="17"/>
                  </a:cubicBezTo>
                  <a:cubicBezTo>
                    <a:pt x="48" y="16"/>
                    <a:pt x="48" y="20"/>
                    <a:pt x="44" y="20"/>
                  </a:cubicBezTo>
                  <a:cubicBezTo>
                    <a:pt x="46" y="13"/>
                    <a:pt x="42" y="9"/>
                    <a:pt x="34" y="9"/>
                  </a:cubicBezTo>
                  <a:cubicBezTo>
                    <a:pt x="32" y="10"/>
                    <a:pt x="33" y="15"/>
                    <a:pt x="28" y="14"/>
                  </a:cubicBezTo>
                  <a:cubicBezTo>
                    <a:pt x="27" y="9"/>
                    <a:pt x="30" y="7"/>
                    <a:pt x="30" y="3"/>
                  </a:cubicBezTo>
                  <a:cubicBezTo>
                    <a:pt x="29" y="2"/>
                    <a:pt x="27" y="1"/>
                    <a:pt x="27" y="0"/>
                  </a:cubicBezTo>
                  <a:cubicBezTo>
                    <a:pt x="14" y="7"/>
                    <a:pt x="3" y="14"/>
                    <a:pt x="0" y="29"/>
                  </a:cubicBezTo>
                  <a:cubicBezTo>
                    <a:pt x="4" y="32"/>
                    <a:pt x="7" y="36"/>
                    <a:pt x="11" y="38"/>
                  </a:cubicBezTo>
                  <a:cubicBezTo>
                    <a:pt x="14" y="38"/>
                    <a:pt x="18" y="35"/>
                    <a:pt x="20" y="37"/>
                  </a:cubicBezTo>
                  <a:cubicBezTo>
                    <a:pt x="18" y="44"/>
                    <a:pt x="6" y="40"/>
                    <a:pt x="3" y="45"/>
                  </a:cubicBezTo>
                  <a:cubicBezTo>
                    <a:pt x="7" y="59"/>
                    <a:pt x="37" y="45"/>
                    <a:pt x="43" y="58"/>
                  </a:cubicBezTo>
                  <a:cubicBezTo>
                    <a:pt x="30" y="58"/>
                    <a:pt x="16" y="57"/>
                    <a:pt x="9" y="63"/>
                  </a:cubicBezTo>
                  <a:cubicBezTo>
                    <a:pt x="12" y="71"/>
                    <a:pt x="17" y="78"/>
                    <a:pt x="30" y="76"/>
                  </a:cubicBezTo>
                  <a:cubicBezTo>
                    <a:pt x="30" y="77"/>
                    <a:pt x="31" y="78"/>
                    <a:pt x="32" y="79"/>
                  </a:cubicBezTo>
                  <a:cubicBezTo>
                    <a:pt x="32" y="81"/>
                    <a:pt x="32" y="84"/>
                    <a:pt x="32" y="86"/>
                  </a:cubicBezTo>
                  <a:cubicBezTo>
                    <a:pt x="47" y="91"/>
                    <a:pt x="66" y="82"/>
                    <a:pt x="74" y="73"/>
                  </a:cubicBezTo>
                  <a:cubicBezTo>
                    <a:pt x="76" y="84"/>
                    <a:pt x="108" y="88"/>
                    <a:pt x="100" y="71"/>
                  </a:cubicBezTo>
                  <a:cubicBezTo>
                    <a:pt x="97" y="70"/>
                    <a:pt x="95" y="75"/>
                    <a:pt x="93" y="73"/>
                  </a:cubicBezTo>
                  <a:cubicBezTo>
                    <a:pt x="93" y="71"/>
                    <a:pt x="93" y="70"/>
                    <a:pt x="93" y="70"/>
                  </a:cubicBezTo>
                  <a:cubicBezTo>
                    <a:pt x="97" y="71"/>
                    <a:pt x="96" y="67"/>
                    <a:pt x="99" y="6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8" name="Freeform 124"/>
            <p:cNvSpPr>
              <a:spLocks/>
            </p:cNvSpPr>
            <p:nvPr/>
          </p:nvSpPr>
          <p:spPr bwMode="auto">
            <a:xfrm>
              <a:off x="5637325" y="2369323"/>
              <a:ext cx="130783" cy="206209"/>
            </a:xfrm>
            <a:custGeom>
              <a:avLst/>
              <a:gdLst>
                <a:gd name="T0" fmla="*/ 10 w 38"/>
                <a:gd name="T1" fmla="*/ 39 h 58"/>
                <a:gd name="T2" fmla="*/ 17 w 38"/>
                <a:gd name="T3" fmla="*/ 46 h 58"/>
                <a:gd name="T4" fmla="*/ 14 w 38"/>
                <a:gd name="T5" fmla="*/ 53 h 58"/>
                <a:gd name="T6" fmla="*/ 20 w 38"/>
                <a:gd name="T7" fmla="*/ 53 h 58"/>
                <a:gd name="T8" fmla="*/ 21 w 38"/>
                <a:gd name="T9" fmla="*/ 58 h 58"/>
                <a:gd name="T10" fmla="*/ 37 w 38"/>
                <a:gd name="T11" fmla="*/ 54 h 58"/>
                <a:gd name="T12" fmla="*/ 33 w 38"/>
                <a:gd name="T13" fmla="*/ 47 h 58"/>
                <a:gd name="T14" fmla="*/ 27 w 38"/>
                <a:gd name="T15" fmla="*/ 17 h 58"/>
                <a:gd name="T16" fmla="*/ 32 w 38"/>
                <a:gd name="T17" fmla="*/ 6 h 58"/>
                <a:gd name="T18" fmla="*/ 13 w 38"/>
                <a:gd name="T19" fmla="*/ 6 h 58"/>
                <a:gd name="T20" fmla="*/ 8 w 38"/>
                <a:gd name="T21" fmla="*/ 16 h 58"/>
                <a:gd name="T22" fmla="*/ 10 w 38"/>
                <a:gd name="T23" fmla="*/ 20 h 58"/>
                <a:gd name="T24" fmla="*/ 6 w 38"/>
                <a:gd name="T25" fmla="*/ 28 h 58"/>
                <a:gd name="T26" fmla="*/ 2 w 38"/>
                <a:gd name="T27" fmla="*/ 28 h 58"/>
                <a:gd name="T28" fmla="*/ 3 w 38"/>
                <a:gd name="T29" fmla="*/ 40 h 58"/>
                <a:gd name="T30" fmla="*/ 10 w 38"/>
                <a:gd name="T31"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58">
                  <a:moveTo>
                    <a:pt x="10" y="39"/>
                  </a:moveTo>
                  <a:cubicBezTo>
                    <a:pt x="13" y="41"/>
                    <a:pt x="16" y="42"/>
                    <a:pt x="17" y="46"/>
                  </a:cubicBezTo>
                  <a:cubicBezTo>
                    <a:pt x="15" y="48"/>
                    <a:pt x="13" y="48"/>
                    <a:pt x="14" y="53"/>
                  </a:cubicBezTo>
                  <a:cubicBezTo>
                    <a:pt x="16" y="54"/>
                    <a:pt x="16" y="54"/>
                    <a:pt x="20" y="53"/>
                  </a:cubicBezTo>
                  <a:cubicBezTo>
                    <a:pt x="19" y="56"/>
                    <a:pt x="21" y="56"/>
                    <a:pt x="21" y="58"/>
                  </a:cubicBezTo>
                  <a:cubicBezTo>
                    <a:pt x="25" y="56"/>
                    <a:pt x="29" y="53"/>
                    <a:pt x="37" y="54"/>
                  </a:cubicBezTo>
                  <a:cubicBezTo>
                    <a:pt x="38" y="49"/>
                    <a:pt x="34" y="50"/>
                    <a:pt x="33" y="47"/>
                  </a:cubicBezTo>
                  <a:cubicBezTo>
                    <a:pt x="28" y="40"/>
                    <a:pt x="25" y="28"/>
                    <a:pt x="27" y="17"/>
                  </a:cubicBezTo>
                  <a:cubicBezTo>
                    <a:pt x="31" y="15"/>
                    <a:pt x="32" y="11"/>
                    <a:pt x="32" y="6"/>
                  </a:cubicBezTo>
                  <a:cubicBezTo>
                    <a:pt x="26" y="0"/>
                    <a:pt x="20" y="6"/>
                    <a:pt x="13" y="6"/>
                  </a:cubicBezTo>
                  <a:cubicBezTo>
                    <a:pt x="12" y="11"/>
                    <a:pt x="8" y="12"/>
                    <a:pt x="8" y="16"/>
                  </a:cubicBezTo>
                  <a:cubicBezTo>
                    <a:pt x="8" y="19"/>
                    <a:pt x="11" y="17"/>
                    <a:pt x="10" y="20"/>
                  </a:cubicBezTo>
                  <a:cubicBezTo>
                    <a:pt x="9" y="22"/>
                    <a:pt x="8" y="26"/>
                    <a:pt x="6" y="28"/>
                  </a:cubicBezTo>
                  <a:cubicBezTo>
                    <a:pt x="5" y="27"/>
                    <a:pt x="3" y="27"/>
                    <a:pt x="2" y="28"/>
                  </a:cubicBezTo>
                  <a:cubicBezTo>
                    <a:pt x="0" y="32"/>
                    <a:pt x="1" y="37"/>
                    <a:pt x="3" y="40"/>
                  </a:cubicBezTo>
                  <a:cubicBezTo>
                    <a:pt x="7" y="41"/>
                    <a:pt x="8" y="39"/>
                    <a:pt x="1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Freeform 125"/>
            <p:cNvSpPr>
              <a:spLocks/>
            </p:cNvSpPr>
            <p:nvPr/>
          </p:nvSpPr>
          <p:spPr bwMode="auto">
            <a:xfrm>
              <a:off x="4140586" y="2426518"/>
              <a:ext cx="50861" cy="49672"/>
            </a:xfrm>
            <a:custGeom>
              <a:avLst/>
              <a:gdLst>
                <a:gd name="T0" fmla="*/ 12 w 15"/>
                <a:gd name="T1" fmla="*/ 14 h 14"/>
                <a:gd name="T2" fmla="*/ 0 w 15"/>
                <a:gd name="T3" fmla="*/ 0 h 14"/>
                <a:gd name="T4" fmla="*/ 12 w 15"/>
                <a:gd name="T5" fmla="*/ 14 h 14"/>
              </a:gdLst>
              <a:ahLst/>
              <a:cxnLst>
                <a:cxn ang="0">
                  <a:pos x="T0" y="T1"/>
                </a:cxn>
                <a:cxn ang="0">
                  <a:pos x="T2" y="T3"/>
                </a:cxn>
                <a:cxn ang="0">
                  <a:pos x="T4" y="T5"/>
                </a:cxn>
              </a:cxnLst>
              <a:rect l="0" t="0" r="r" b="b"/>
              <a:pathLst>
                <a:path w="15" h="14">
                  <a:moveTo>
                    <a:pt x="12" y="14"/>
                  </a:moveTo>
                  <a:cubicBezTo>
                    <a:pt x="15" y="6"/>
                    <a:pt x="9" y="0"/>
                    <a:pt x="0" y="0"/>
                  </a:cubicBezTo>
                  <a:cubicBezTo>
                    <a:pt x="1" y="8"/>
                    <a:pt x="7" y="11"/>
                    <a:pt x="12" y="1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0" name="Freeform 126"/>
            <p:cNvSpPr>
              <a:spLocks/>
            </p:cNvSpPr>
            <p:nvPr/>
          </p:nvSpPr>
          <p:spPr bwMode="auto">
            <a:xfrm>
              <a:off x="3518639" y="2586066"/>
              <a:ext cx="69752" cy="57197"/>
            </a:xfrm>
            <a:custGeom>
              <a:avLst/>
              <a:gdLst>
                <a:gd name="T0" fmla="*/ 20 w 20"/>
                <a:gd name="T1" fmla="*/ 12 h 16"/>
                <a:gd name="T2" fmla="*/ 2 w 20"/>
                <a:gd name="T3" fmla="*/ 0 h 16"/>
                <a:gd name="T4" fmla="*/ 10 w 20"/>
                <a:gd name="T5" fmla="*/ 16 h 16"/>
                <a:gd name="T6" fmla="*/ 20 w 20"/>
                <a:gd name="T7" fmla="*/ 12 h 16"/>
              </a:gdLst>
              <a:ahLst/>
              <a:cxnLst>
                <a:cxn ang="0">
                  <a:pos x="T0" y="T1"/>
                </a:cxn>
                <a:cxn ang="0">
                  <a:pos x="T2" y="T3"/>
                </a:cxn>
                <a:cxn ang="0">
                  <a:pos x="T4" y="T5"/>
                </a:cxn>
                <a:cxn ang="0">
                  <a:pos x="T6" y="T7"/>
                </a:cxn>
              </a:cxnLst>
              <a:rect l="0" t="0" r="r" b="b"/>
              <a:pathLst>
                <a:path w="20" h="16">
                  <a:moveTo>
                    <a:pt x="20" y="12"/>
                  </a:moveTo>
                  <a:cubicBezTo>
                    <a:pt x="17" y="5"/>
                    <a:pt x="11" y="1"/>
                    <a:pt x="2" y="0"/>
                  </a:cubicBezTo>
                  <a:cubicBezTo>
                    <a:pt x="0" y="8"/>
                    <a:pt x="4" y="15"/>
                    <a:pt x="10" y="16"/>
                  </a:cubicBezTo>
                  <a:cubicBezTo>
                    <a:pt x="13" y="15"/>
                    <a:pt x="16" y="14"/>
                    <a:pt x="20"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1" name="Freeform 127"/>
            <p:cNvSpPr>
              <a:spLocks/>
            </p:cNvSpPr>
            <p:nvPr/>
          </p:nvSpPr>
          <p:spPr bwMode="auto">
            <a:xfrm>
              <a:off x="2633675" y="2608643"/>
              <a:ext cx="85736" cy="109879"/>
            </a:xfrm>
            <a:custGeom>
              <a:avLst/>
              <a:gdLst>
                <a:gd name="T0" fmla="*/ 0 w 25"/>
                <a:gd name="T1" fmla="*/ 16 h 31"/>
                <a:gd name="T2" fmla="*/ 25 w 25"/>
                <a:gd name="T3" fmla="*/ 18 h 31"/>
                <a:gd name="T4" fmla="*/ 10 w 25"/>
                <a:gd name="T5" fmla="*/ 0 h 31"/>
                <a:gd name="T6" fmla="*/ 0 w 25"/>
                <a:gd name="T7" fmla="*/ 16 h 31"/>
              </a:gdLst>
              <a:ahLst/>
              <a:cxnLst>
                <a:cxn ang="0">
                  <a:pos x="T0" y="T1"/>
                </a:cxn>
                <a:cxn ang="0">
                  <a:pos x="T2" y="T3"/>
                </a:cxn>
                <a:cxn ang="0">
                  <a:pos x="T4" y="T5"/>
                </a:cxn>
                <a:cxn ang="0">
                  <a:pos x="T6" y="T7"/>
                </a:cxn>
              </a:cxnLst>
              <a:rect l="0" t="0" r="r" b="b"/>
              <a:pathLst>
                <a:path w="25" h="31">
                  <a:moveTo>
                    <a:pt x="0" y="16"/>
                  </a:moveTo>
                  <a:cubicBezTo>
                    <a:pt x="8" y="19"/>
                    <a:pt x="20" y="31"/>
                    <a:pt x="25" y="18"/>
                  </a:cubicBezTo>
                  <a:cubicBezTo>
                    <a:pt x="20" y="12"/>
                    <a:pt x="18" y="3"/>
                    <a:pt x="10" y="0"/>
                  </a:cubicBezTo>
                  <a:cubicBezTo>
                    <a:pt x="6" y="5"/>
                    <a:pt x="4" y="11"/>
                    <a:pt x="0"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2" name="Freeform 128"/>
            <p:cNvSpPr>
              <a:spLocks/>
            </p:cNvSpPr>
            <p:nvPr/>
          </p:nvSpPr>
          <p:spPr bwMode="auto">
            <a:xfrm>
              <a:off x="3069618" y="2664337"/>
              <a:ext cx="75564" cy="121919"/>
            </a:xfrm>
            <a:custGeom>
              <a:avLst/>
              <a:gdLst>
                <a:gd name="T0" fmla="*/ 5 w 22"/>
                <a:gd name="T1" fmla="*/ 11 h 34"/>
                <a:gd name="T2" fmla="*/ 3 w 22"/>
                <a:gd name="T3" fmla="*/ 27 h 34"/>
                <a:gd name="T4" fmla="*/ 5 w 22"/>
                <a:gd name="T5" fmla="*/ 11 h 34"/>
              </a:gdLst>
              <a:ahLst/>
              <a:cxnLst>
                <a:cxn ang="0">
                  <a:pos x="T0" y="T1"/>
                </a:cxn>
                <a:cxn ang="0">
                  <a:pos x="T2" y="T3"/>
                </a:cxn>
                <a:cxn ang="0">
                  <a:pos x="T4" y="T5"/>
                </a:cxn>
              </a:cxnLst>
              <a:rect l="0" t="0" r="r" b="b"/>
              <a:pathLst>
                <a:path w="22" h="34">
                  <a:moveTo>
                    <a:pt x="5" y="11"/>
                  </a:moveTo>
                  <a:cubicBezTo>
                    <a:pt x="1" y="14"/>
                    <a:pt x="0" y="22"/>
                    <a:pt x="3" y="27"/>
                  </a:cubicBezTo>
                  <a:cubicBezTo>
                    <a:pt x="22" y="34"/>
                    <a:pt x="18" y="0"/>
                    <a:pt x="5" y="1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3" name="Freeform 129"/>
            <p:cNvSpPr>
              <a:spLocks/>
            </p:cNvSpPr>
            <p:nvPr/>
          </p:nvSpPr>
          <p:spPr bwMode="auto">
            <a:xfrm>
              <a:off x="4130414" y="2799801"/>
              <a:ext cx="229596" cy="156539"/>
            </a:xfrm>
            <a:custGeom>
              <a:avLst/>
              <a:gdLst>
                <a:gd name="T0" fmla="*/ 64 w 67"/>
                <a:gd name="T1" fmla="*/ 14 h 44"/>
                <a:gd name="T2" fmla="*/ 57 w 67"/>
                <a:gd name="T3" fmla="*/ 11 h 44"/>
                <a:gd name="T4" fmla="*/ 58 w 67"/>
                <a:gd name="T5" fmla="*/ 7 h 44"/>
                <a:gd name="T6" fmla="*/ 50 w 67"/>
                <a:gd name="T7" fmla="*/ 0 h 44"/>
                <a:gd name="T8" fmla="*/ 46 w 67"/>
                <a:gd name="T9" fmla="*/ 0 h 44"/>
                <a:gd name="T10" fmla="*/ 45 w 67"/>
                <a:gd name="T11" fmla="*/ 7 h 44"/>
                <a:gd name="T12" fmla="*/ 37 w 67"/>
                <a:gd name="T13" fmla="*/ 6 h 44"/>
                <a:gd name="T14" fmla="*/ 38 w 67"/>
                <a:gd name="T15" fmla="*/ 10 h 44"/>
                <a:gd name="T16" fmla="*/ 32 w 67"/>
                <a:gd name="T17" fmla="*/ 5 h 44"/>
                <a:gd name="T18" fmla="*/ 29 w 67"/>
                <a:gd name="T19" fmla="*/ 11 h 44"/>
                <a:gd name="T20" fmla="*/ 26 w 67"/>
                <a:gd name="T21" fmla="*/ 5 h 44"/>
                <a:gd name="T22" fmla="*/ 24 w 67"/>
                <a:gd name="T23" fmla="*/ 13 h 44"/>
                <a:gd name="T24" fmla="*/ 19 w 67"/>
                <a:gd name="T25" fmla="*/ 17 h 44"/>
                <a:gd name="T26" fmla="*/ 10 w 67"/>
                <a:gd name="T27" fmla="*/ 1 h 44"/>
                <a:gd name="T28" fmla="*/ 10 w 67"/>
                <a:gd name="T29" fmla="*/ 7 h 44"/>
                <a:gd name="T30" fmla="*/ 5 w 67"/>
                <a:gd name="T31" fmla="*/ 5 h 44"/>
                <a:gd name="T32" fmla="*/ 6 w 67"/>
                <a:gd name="T33" fmla="*/ 11 h 44"/>
                <a:gd name="T34" fmla="*/ 1 w 67"/>
                <a:gd name="T35" fmla="*/ 12 h 44"/>
                <a:gd name="T36" fmla="*/ 3 w 67"/>
                <a:gd name="T37" fmla="*/ 17 h 44"/>
                <a:gd name="T38" fmla="*/ 15 w 67"/>
                <a:gd name="T39" fmla="*/ 18 h 44"/>
                <a:gd name="T40" fmla="*/ 15 w 67"/>
                <a:gd name="T41" fmla="*/ 21 h 44"/>
                <a:gd name="T42" fmla="*/ 4 w 67"/>
                <a:gd name="T43" fmla="*/ 27 h 44"/>
                <a:gd name="T44" fmla="*/ 12 w 67"/>
                <a:gd name="T45" fmla="*/ 26 h 44"/>
                <a:gd name="T46" fmla="*/ 17 w 67"/>
                <a:gd name="T47" fmla="*/ 31 h 44"/>
                <a:gd name="T48" fmla="*/ 11 w 67"/>
                <a:gd name="T49" fmla="*/ 37 h 44"/>
                <a:gd name="T50" fmla="*/ 35 w 67"/>
                <a:gd name="T51" fmla="*/ 44 h 44"/>
                <a:gd name="T52" fmla="*/ 57 w 67"/>
                <a:gd name="T53" fmla="*/ 32 h 44"/>
                <a:gd name="T54" fmla="*/ 64 w 67"/>
                <a:gd name="T55"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44">
                  <a:moveTo>
                    <a:pt x="64" y="14"/>
                  </a:moveTo>
                  <a:cubicBezTo>
                    <a:pt x="62" y="13"/>
                    <a:pt x="57" y="14"/>
                    <a:pt x="57" y="11"/>
                  </a:cubicBezTo>
                  <a:cubicBezTo>
                    <a:pt x="58" y="10"/>
                    <a:pt x="58" y="9"/>
                    <a:pt x="58" y="7"/>
                  </a:cubicBezTo>
                  <a:cubicBezTo>
                    <a:pt x="55" y="5"/>
                    <a:pt x="51" y="4"/>
                    <a:pt x="50" y="0"/>
                  </a:cubicBezTo>
                  <a:cubicBezTo>
                    <a:pt x="49" y="0"/>
                    <a:pt x="48" y="0"/>
                    <a:pt x="46" y="0"/>
                  </a:cubicBezTo>
                  <a:cubicBezTo>
                    <a:pt x="46" y="3"/>
                    <a:pt x="47" y="6"/>
                    <a:pt x="45" y="7"/>
                  </a:cubicBezTo>
                  <a:cubicBezTo>
                    <a:pt x="41" y="7"/>
                    <a:pt x="40" y="6"/>
                    <a:pt x="37" y="6"/>
                  </a:cubicBezTo>
                  <a:cubicBezTo>
                    <a:pt x="37" y="8"/>
                    <a:pt x="39" y="8"/>
                    <a:pt x="38" y="10"/>
                  </a:cubicBezTo>
                  <a:cubicBezTo>
                    <a:pt x="35" y="9"/>
                    <a:pt x="36" y="5"/>
                    <a:pt x="32" y="5"/>
                  </a:cubicBezTo>
                  <a:cubicBezTo>
                    <a:pt x="30" y="6"/>
                    <a:pt x="30" y="9"/>
                    <a:pt x="29" y="11"/>
                  </a:cubicBezTo>
                  <a:cubicBezTo>
                    <a:pt x="28" y="9"/>
                    <a:pt x="27" y="6"/>
                    <a:pt x="26" y="5"/>
                  </a:cubicBezTo>
                  <a:cubicBezTo>
                    <a:pt x="24" y="6"/>
                    <a:pt x="24" y="10"/>
                    <a:pt x="24" y="13"/>
                  </a:cubicBezTo>
                  <a:cubicBezTo>
                    <a:pt x="22" y="14"/>
                    <a:pt x="21" y="16"/>
                    <a:pt x="19" y="17"/>
                  </a:cubicBezTo>
                  <a:cubicBezTo>
                    <a:pt x="18" y="11"/>
                    <a:pt x="20" y="1"/>
                    <a:pt x="10" y="1"/>
                  </a:cubicBezTo>
                  <a:cubicBezTo>
                    <a:pt x="7" y="3"/>
                    <a:pt x="12" y="6"/>
                    <a:pt x="10" y="7"/>
                  </a:cubicBezTo>
                  <a:cubicBezTo>
                    <a:pt x="8" y="7"/>
                    <a:pt x="7" y="3"/>
                    <a:pt x="5" y="5"/>
                  </a:cubicBezTo>
                  <a:cubicBezTo>
                    <a:pt x="3" y="7"/>
                    <a:pt x="5" y="9"/>
                    <a:pt x="6" y="11"/>
                  </a:cubicBezTo>
                  <a:cubicBezTo>
                    <a:pt x="3" y="10"/>
                    <a:pt x="3" y="12"/>
                    <a:pt x="1" y="12"/>
                  </a:cubicBezTo>
                  <a:cubicBezTo>
                    <a:pt x="0" y="14"/>
                    <a:pt x="2" y="15"/>
                    <a:pt x="3" y="17"/>
                  </a:cubicBezTo>
                  <a:cubicBezTo>
                    <a:pt x="7" y="17"/>
                    <a:pt x="13" y="12"/>
                    <a:pt x="15" y="18"/>
                  </a:cubicBezTo>
                  <a:cubicBezTo>
                    <a:pt x="15" y="19"/>
                    <a:pt x="15" y="20"/>
                    <a:pt x="15" y="21"/>
                  </a:cubicBezTo>
                  <a:cubicBezTo>
                    <a:pt x="12" y="23"/>
                    <a:pt x="3" y="20"/>
                    <a:pt x="4" y="27"/>
                  </a:cubicBezTo>
                  <a:cubicBezTo>
                    <a:pt x="7" y="28"/>
                    <a:pt x="9" y="26"/>
                    <a:pt x="12" y="26"/>
                  </a:cubicBezTo>
                  <a:cubicBezTo>
                    <a:pt x="13" y="28"/>
                    <a:pt x="15" y="30"/>
                    <a:pt x="17" y="31"/>
                  </a:cubicBezTo>
                  <a:cubicBezTo>
                    <a:pt x="15" y="33"/>
                    <a:pt x="11" y="33"/>
                    <a:pt x="11" y="37"/>
                  </a:cubicBezTo>
                  <a:cubicBezTo>
                    <a:pt x="22" y="37"/>
                    <a:pt x="25" y="43"/>
                    <a:pt x="35" y="44"/>
                  </a:cubicBezTo>
                  <a:cubicBezTo>
                    <a:pt x="42" y="39"/>
                    <a:pt x="49" y="35"/>
                    <a:pt x="57" y="32"/>
                  </a:cubicBezTo>
                  <a:cubicBezTo>
                    <a:pt x="59" y="26"/>
                    <a:pt x="67" y="23"/>
                    <a:pt x="64" y="1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4" name="Freeform 130"/>
            <p:cNvSpPr>
              <a:spLocks/>
            </p:cNvSpPr>
            <p:nvPr/>
          </p:nvSpPr>
          <p:spPr bwMode="auto">
            <a:xfrm>
              <a:off x="2873443" y="2825389"/>
              <a:ext cx="151128" cy="141486"/>
            </a:xfrm>
            <a:custGeom>
              <a:avLst/>
              <a:gdLst>
                <a:gd name="T0" fmla="*/ 25 w 44"/>
                <a:gd name="T1" fmla="*/ 27 h 40"/>
                <a:gd name="T2" fmla="*/ 44 w 44"/>
                <a:gd name="T3" fmla="*/ 32 h 40"/>
                <a:gd name="T4" fmla="*/ 41 w 44"/>
                <a:gd name="T5" fmla="*/ 27 h 40"/>
                <a:gd name="T6" fmla="*/ 34 w 44"/>
                <a:gd name="T7" fmla="*/ 26 h 40"/>
                <a:gd name="T8" fmla="*/ 34 w 44"/>
                <a:gd name="T9" fmla="*/ 19 h 40"/>
                <a:gd name="T10" fmla="*/ 17 w 44"/>
                <a:gd name="T11" fmla="*/ 7 h 40"/>
                <a:gd name="T12" fmla="*/ 16 w 44"/>
                <a:gd name="T13" fmla="*/ 10 h 40"/>
                <a:gd name="T14" fmla="*/ 11 w 44"/>
                <a:gd name="T15" fmla="*/ 0 h 40"/>
                <a:gd name="T16" fmla="*/ 7 w 44"/>
                <a:gd name="T17" fmla="*/ 24 h 40"/>
                <a:gd name="T18" fmla="*/ 1 w 44"/>
                <a:gd name="T19" fmla="*/ 35 h 40"/>
                <a:gd name="T20" fmla="*/ 11 w 44"/>
                <a:gd name="T21" fmla="*/ 33 h 40"/>
                <a:gd name="T22" fmla="*/ 12 w 44"/>
                <a:gd name="T23" fmla="*/ 39 h 40"/>
                <a:gd name="T24" fmla="*/ 25 w 44"/>
                <a:gd name="T25" fmla="*/ 32 h 40"/>
                <a:gd name="T26" fmla="*/ 25 w 44"/>
                <a:gd name="T27"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0">
                  <a:moveTo>
                    <a:pt x="25" y="27"/>
                  </a:moveTo>
                  <a:cubicBezTo>
                    <a:pt x="27" y="29"/>
                    <a:pt x="38" y="40"/>
                    <a:pt x="44" y="32"/>
                  </a:cubicBezTo>
                  <a:cubicBezTo>
                    <a:pt x="43" y="30"/>
                    <a:pt x="42" y="28"/>
                    <a:pt x="41" y="27"/>
                  </a:cubicBezTo>
                  <a:cubicBezTo>
                    <a:pt x="40" y="28"/>
                    <a:pt x="34" y="26"/>
                    <a:pt x="34" y="26"/>
                  </a:cubicBezTo>
                  <a:cubicBezTo>
                    <a:pt x="34" y="24"/>
                    <a:pt x="34" y="22"/>
                    <a:pt x="34" y="19"/>
                  </a:cubicBezTo>
                  <a:cubicBezTo>
                    <a:pt x="27" y="17"/>
                    <a:pt x="24" y="9"/>
                    <a:pt x="17" y="7"/>
                  </a:cubicBezTo>
                  <a:cubicBezTo>
                    <a:pt x="15" y="8"/>
                    <a:pt x="18" y="9"/>
                    <a:pt x="16" y="10"/>
                  </a:cubicBezTo>
                  <a:cubicBezTo>
                    <a:pt x="15" y="6"/>
                    <a:pt x="15" y="2"/>
                    <a:pt x="11" y="0"/>
                  </a:cubicBezTo>
                  <a:cubicBezTo>
                    <a:pt x="8" y="9"/>
                    <a:pt x="5" y="15"/>
                    <a:pt x="7" y="24"/>
                  </a:cubicBezTo>
                  <a:cubicBezTo>
                    <a:pt x="4" y="28"/>
                    <a:pt x="0" y="29"/>
                    <a:pt x="1" y="35"/>
                  </a:cubicBezTo>
                  <a:cubicBezTo>
                    <a:pt x="4" y="34"/>
                    <a:pt x="7" y="33"/>
                    <a:pt x="11" y="33"/>
                  </a:cubicBezTo>
                  <a:cubicBezTo>
                    <a:pt x="10" y="35"/>
                    <a:pt x="10" y="36"/>
                    <a:pt x="12" y="39"/>
                  </a:cubicBezTo>
                  <a:cubicBezTo>
                    <a:pt x="19" y="39"/>
                    <a:pt x="19" y="31"/>
                    <a:pt x="25" y="32"/>
                  </a:cubicBezTo>
                  <a:cubicBezTo>
                    <a:pt x="26" y="29"/>
                    <a:pt x="23" y="28"/>
                    <a:pt x="25"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5" name="Freeform 131"/>
            <p:cNvSpPr>
              <a:spLocks/>
            </p:cNvSpPr>
            <p:nvPr/>
          </p:nvSpPr>
          <p:spPr bwMode="auto">
            <a:xfrm>
              <a:off x="1177623" y="2932257"/>
              <a:ext cx="72658" cy="34619"/>
            </a:xfrm>
            <a:custGeom>
              <a:avLst/>
              <a:gdLst>
                <a:gd name="T0" fmla="*/ 3 w 21"/>
                <a:gd name="T1" fmla="*/ 0 h 10"/>
                <a:gd name="T2" fmla="*/ 14 w 21"/>
                <a:gd name="T3" fmla="*/ 10 h 10"/>
                <a:gd name="T4" fmla="*/ 21 w 21"/>
                <a:gd name="T5" fmla="*/ 8 h 10"/>
                <a:gd name="T6" fmla="*/ 3 w 21"/>
                <a:gd name="T7" fmla="*/ 0 h 10"/>
              </a:gdLst>
              <a:ahLst/>
              <a:cxnLst>
                <a:cxn ang="0">
                  <a:pos x="T0" y="T1"/>
                </a:cxn>
                <a:cxn ang="0">
                  <a:pos x="T2" y="T3"/>
                </a:cxn>
                <a:cxn ang="0">
                  <a:pos x="T4" y="T5"/>
                </a:cxn>
                <a:cxn ang="0">
                  <a:pos x="T6" y="T7"/>
                </a:cxn>
              </a:cxnLst>
              <a:rect l="0" t="0" r="r" b="b"/>
              <a:pathLst>
                <a:path w="21" h="10">
                  <a:moveTo>
                    <a:pt x="3" y="0"/>
                  </a:moveTo>
                  <a:cubicBezTo>
                    <a:pt x="0" y="7"/>
                    <a:pt x="14" y="4"/>
                    <a:pt x="14" y="10"/>
                  </a:cubicBezTo>
                  <a:cubicBezTo>
                    <a:pt x="17" y="10"/>
                    <a:pt x="17" y="7"/>
                    <a:pt x="21" y="8"/>
                  </a:cubicBezTo>
                  <a:cubicBezTo>
                    <a:pt x="20" y="1"/>
                    <a:pt x="11" y="1"/>
                    <a:pt x="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6" name="Freeform 132"/>
            <p:cNvSpPr>
              <a:spLocks/>
            </p:cNvSpPr>
            <p:nvPr/>
          </p:nvSpPr>
          <p:spPr bwMode="auto">
            <a:xfrm>
              <a:off x="4490795" y="3149003"/>
              <a:ext cx="164206" cy="316087"/>
            </a:xfrm>
            <a:custGeom>
              <a:avLst/>
              <a:gdLst>
                <a:gd name="T0" fmla="*/ 6 w 48"/>
                <a:gd name="T1" fmla="*/ 26 h 89"/>
                <a:gd name="T2" fmla="*/ 5 w 48"/>
                <a:gd name="T3" fmla="*/ 37 h 89"/>
                <a:gd name="T4" fmla="*/ 7 w 48"/>
                <a:gd name="T5" fmla="*/ 31 h 89"/>
                <a:gd name="T6" fmla="*/ 6 w 48"/>
                <a:gd name="T7" fmla="*/ 43 h 89"/>
                <a:gd name="T8" fmla="*/ 16 w 48"/>
                <a:gd name="T9" fmla="*/ 43 h 89"/>
                <a:gd name="T10" fmla="*/ 19 w 48"/>
                <a:gd name="T11" fmla="*/ 50 h 89"/>
                <a:gd name="T12" fmla="*/ 19 w 48"/>
                <a:gd name="T13" fmla="*/ 56 h 89"/>
                <a:gd name="T14" fmla="*/ 9 w 48"/>
                <a:gd name="T15" fmla="*/ 62 h 89"/>
                <a:gd name="T16" fmla="*/ 12 w 48"/>
                <a:gd name="T17" fmla="*/ 64 h 89"/>
                <a:gd name="T18" fmla="*/ 6 w 48"/>
                <a:gd name="T19" fmla="*/ 71 h 89"/>
                <a:gd name="T20" fmla="*/ 15 w 48"/>
                <a:gd name="T21" fmla="*/ 75 h 89"/>
                <a:gd name="T22" fmla="*/ 1 w 48"/>
                <a:gd name="T23" fmla="*/ 87 h 89"/>
                <a:gd name="T24" fmla="*/ 7 w 48"/>
                <a:gd name="T25" fmla="*/ 89 h 89"/>
                <a:gd name="T26" fmla="*/ 16 w 48"/>
                <a:gd name="T27" fmla="*/ 87 h 89"/>
                <a:gd name="T28" fmla="*/ 19 w 48"/>
                <a:gd name="T29" fmla="*/ 83 h 89"/>
                <a:gd name="T30" fmla="*/ 46 w 48"/>
                <a:gd name="T31" fmla="*/ 74 h 89"/>
                <a:gd name="T32" fmla="*/ 43 w 48"/>
                <a:gd name="T33" fmla="*/ 73 h 89"/>
                <a:gd name="T34" fmla="*/ 48 w 48"/>
                <a:gd name="T35" fmla="*/ 69 h 89"/>
                <a:gd name="T36" fmla="*/ 48 w 48"/>
                <a:gd name="T37" fmla="*/ 62 h 89"/>
                <a:gd name="T38" fmla="*/ 40 w 48"/>
                <a:gd name="T39" fmla="*/ 59 h 89"/>
                <a:gd name="T40" fmla="*/ 29 w 48"/>
                <a:gd name="T41" fmla="*/ 35 h 89"/>
                <a:gd name="T42" fmla="*/ 21 w 48"/>
                <a:gd name="T43" fmla="*/ 26 h 89"/>
                <a:gd name="T44" fmla="*/ 27 w 48"/>
                <a:gd name="T45" fmla="*/ 14 h 89"/>
                <a:gd name="T46" fmla="*/ 14 w 48"/>
                <a:gd name="T47" fmla="*/ 12 h 89"/>
                <a:gd name="T48" fmla="*/ 20 w 48"/>
                <a:gd name="T49" fmla="*/ 3 h 89"/>
                <a:gd name="T50" fmla="*/ 8 w 48"/>
                <a:gd name="T51" fmla="*/ 1 h 89"/>
                <a:gd name="T52" fmla="*/ 2 w 48"/>
                <a:gd name="T53" fmla="*/ 12 h 89"/>
                <a:gd name="T54" fmla="*/ 1 w 48"/>
                <a:gd name="T55" fmla="*/ 26 h 89"/>
                <a:gd name="T56" fmla="*/ 6 w 48"/>
                <a:gd name="T57" fmla="*/ 2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89">
                  <a:moveTo>
                    <a:pt x="6" y="26"/>
                  </a:moveTo>
                  <a:cubicBezTo>
                    <a:pt x="4" y="28"/>
                    <a:pt x="0" y="36"/>
                    <a:pt x="5" y="37"/>
                  </a:cubicBezTo>
                  <a:cubicBezTo>
                    <a:pt x="7" y="37"/>
                    <a:pt x="5" y="32"/>
                    <a:pt x="7" y="31"/>
                  </a:cubicBezTo>
                  <a:cubicBezTo>
                    <a:pt x="10" y="36"/>
                    <a:pt x="7" y="38"/>
                    <a:pt x="6" y="43"/>
                  </a:cubicBezTo>
                  <a:cubicBezTo>
                    <a:pt x="9" y="45"/>
                    <a:pt x="15" y="42"/>
                    <a:pt x="16" y="43"/>
                  </a:cubicBezTo>
                  <a:cubicBezTo>
                    <a:pt x="14" y="46"/>
                    <a:pt x="17" y="49"/>
                    <a:pt x="19" y="50"/>
                  </a:cubicBezTo>
                  <a:cubicBezTo>
                    <a:pt x="19" y="54"/>
                    <a:pt x="18" y="54"/>
                    <a:pt x="19" y="56"/>
                  </a:cubicBezTo>
                  <a:cubicBezTo>
                    <a:pt x="14" y="56"/>
                    <a:pt x="10" y="58"/>
                    <a:pt x="9" y="62"/>
                  </a:cubicBezTo>
                  <a:cubicBezTo>
                    <a:pt x="10" y="62"/>
                    <a:pt x="12" y="62"/>
                    <a:pt x="12" y="64"/>
                  </a:cubicBezTo>
                  <a:cubicBezTo>
                    <a:pt x="12" y="69"/>
                    <a:pt x="5" y="66"/>
                    <a:pt x="6" y="71"/>
                  </a:cubicBezTo>
                  <a:cubicBezTo>
                    <a:pt x="6" y="75"/>
                    <a:pt x="14" y="72"/>
                    <a:pt x="15" y="75"/>
                  </a:cubicBezTo>
                  <a:cubicBezTo>
                    <a:pt x="8" y="76"/>
                    <a:pt x="8" y="85"/>
                    <a:pt x="1" y="87"/>
                  </a:cubicBezTo>
                  <a:cubicBezTo>
                    <a:pt x="3" y="88"/>
                    <a:pt x="6" y="88"/>
                    <a:pt x="7" y="89"/>
                  </a:cubicBezTo>
                  <a:cubicBezTo>
                    <a:pt x="8" y="85"/>
                    <a:pt x="13" y="85"/>
                    <a:pt x="16" y="87"/>
                  </a:cubicBezTo>
                  <a:cubicBezTo>
                    <a:pt x="17" y="86"/>
                    <a:pt x="18" y="84"/>
                    <a:pt x="19" y="83"/>
                  </a:cubicBezTo>
                  <a:cubicBezTo>
                    <a:pt x="27" y="81"/>
                    <a:pt x="43" y="86"/>
                    <a:pt x="46" y="74"/>
                  </a:cubicBezTo>
                  <a:cubicBezTo>
                    <a:pt x="44" y="73"/>
                    <a:pt x="43" y="75"/>
                    <a:pt x="43" y="73"/>
                  </a:cubicBezTo>
                  <a:cubicBezTo>
                    <a:pt x="44" y="71"/>
                    <a:pt x="46" y="70"/>
                    <a:pt x="48" y="69"/>
                  </a:cubicBezTo>
                  <a:cubicBezTo>
                    <a:pt x="48" y="66"/>
                    <a:pt x="48" y="64"/>
                    <a:pt x="48" y="62"/>
                  </a:cubicBezTo>
                  <a:cubicBezTo>
                    <a:pt x="46" y="61"/>
                    <a:pt x="44" y="59"/>
                    <a:pt x="40" y="59"/>
                  </a:cubicBezTo>
                  <a:cubicBezTo>
                    <a:pt x="38" y="49"/>
                    <a:pt x="30" y="46"/>
                    <a:pt x="29" y="35"/>
                  </a:cubicBezTo>
                  <a:cubicBezTo>
                    <a:pt x="25" y="32"/>
                    <a:pt x="22" y="29"/>
                    <a:pt x="21" y="26"/>
                  </a:cubicBezTo>
                  <a:cubicBezTo>
                    <a:pt x="25" y="24"/>
                    <a:pt x="25" y="18"/>
                    <a:pt x="27" y="14"/>
                  </a:cubicBezTo>
                  <a:cubicBezTo>
                    <a:pt x="24" y="11"/>
                    <a:pt x="16" y="12"/>
                    <a:pt x="14" y="12"/>
                  </a:cubicBezTo>
                  <a:cubicBezTo>
                    <a:pt x="15" y="7"/>
                    <a:pt x="21" y="8"/>
                    <a:pt x="20" y="3"/>
                  </a:cubicBezTo>
                  <a:cubicBezTo>
                    <a:pt x="16" y="0"/>
                    <a:pt x="11" y="4"/>
                    <a:pt x="8" y="1"/>
                  </a:cubicBezTo>
                  <a:cubicBezTo>
                    <a:pt x="5" y="6"/>
                    <a:pt x="6" y="9"/>
                    <a:pt x="2" y="12"/>
                  </a:cubicBezTo>
                  <a:cubicBezTo>
                    <a:pt x="5" y="15"/>
                    <a:pt x="2" y="21"/>
                    <a:pt x="1" y="26"/>
                  </a:cubicBezTo>
                  <a:cubicBezTo>
                    <a:pt x="3" y="28"/>
                    <a:pt x="5" y="24"/>
                    <a:pt x="6"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7" name="Freeform 133"/>
            <p:cNvSpPr>
              <a:spLocks/>
            </p:cNvSpPr>
            <p:nvPr/>
          </p:nvSpPr>
          <p:spPr bwMode="auto">
            <a:xfrm>
              <a:off x="1892570" y="3159537"/>
              <a:ext cx="47955" cy="84290"/>
            </a:xfrm>
            <a:custGeom>
              <a:avLst/>
              <a:gdLst>
                <a:gd name="T0" fmla="*/ 0 w 14"/>
                <a:gd name="T1" fmla="*/ 5 h 24"/>
                <a:gd name="T2" fmla="*/ 12 w 14"/>
                <a:gd name="T3" fmla="*/ 24 h 24"/>
                <a:gd name="T4" fmla="*/ 10 w 14"/>
                <a:gd name="T5" fmla="*/ 4 h 24"/>
                <a:gd name="T6" fmla="*/ 0 w 14"/>
                <a:gd name="T7" fmla="*/ 5 h 24"/>
              </a:gdLst>
              <a:ahLst/>
              <a:cxnLst>
                <a:cxn ang="0">
                  <a:pos x="T0" y="T1"/>
                </a:cxn>
                <a:cxn ang="0">
                  <a:pos x="T2" y="T3"/>
                </a:cxn>
                <a:cxn ang="0">
                  <a:pos x="T4" y="T5"/>
                </a:cxn>
                <a:cxn ang="0">
                  <a:pos x="T6" y="T7"/>
                </a:cxn>
              </a:cxnLst>
              <a:rect l="0" t="0" r="r" b="b"/>
              <a:pathLst>
                <a:path w="14" h="24">
                  <a:moveTo>
                    <a:pt x="0" y="5"/>
                  </a:moveTo>
                  <a:cubicBezTo>
                    <a:pt x="5" y="11"/>
                    <a:pt x="7" y="18"/>
                    <a:pt x="12" y="24"/>
                  </a:cubicBezTo>
                  <a:cubicBezTo>
                    <a:pt x="14" y="17"/>
                    <a:pt x="10" y="11"/>
                    <a:pt x="10" y="4"/>
                  </a:cubicBezTo>
                  <a:cubicBezTo>
                    <a:pt x="7" y="3"/>
                    <a:pt x="2" y="0"/>
                    <a:pt x="0"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8" name="Freeform 134"/>
            <p:cNvSpPr>
              <a:spLocks/>
            </p:cNvSpPr>
            <p:nvPr/>
          </p:nvSpPr>
          <p:spPr bwMode="auto">
            <a:xfrm>
              <a:off x="1532189" y="3180609"/>
              <a:ext cx="53767" cy="42144"/>
            </a:xfrm>
            <a:custGeom>
              <a:avLst/>
              <a:gdLst>
                <a:gd name="T0" fmla="*/ 8 w 16"/>
                <a:gd name="T1" fmla="*/ 0 h 12"/>
                <a:gd name="T2" fmla="*/ 6 w 16"/>
                <a:gd name="T3" fmla="*/ 4 h 12"/>
                <a:gd name="T4" fmla="*/ 4 w 16"/>
                <a:gd name="T5" fmla="*/ 2 h 12"/>
                <a:gd name="T6" fmla="*/ 0 w 16"/>
                <a:gd name="T7" fmla="*/ 8 h 12"/>
                <a:gd name="T8" fmla="*/ 8 w 16"/>
                <a:gd name="T9" fmla="*/ 12 h 12"/>
                <a:gd name="T10" fmla="*/ 16 w 16"/>
                <a:gd name="T11" fmla="*/ 4 h 12"/>
                <a:gd name="T12" fmla="*/ 8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8" y="0"/>
                  </a:moveTo>
                  <a:cubicBezTo>
                    <a:pt x="8" y="2"/>
                    <a:pt x="8" y="4"/>
                    <a:pt x="6" y="4"/>
                  </a:cubicBezTo>
                  <a:cubicBezTo>
                    <a:pt x="6" y="3"/>
                    <a:pt x="5" y="2"/>
                    <a:pt x="4" y="2"/>
                  </a:cubicBezTo>
                  <a:cubicBezTo>
                    <a:pt x="3" y="5"/>
                    <a:pt x="0" y="5"/>
                    <a:pt x="0" y="8"/>
                  </a:cubicBezTo>
                  <a:cubicBezTo>
                    <a:pt x="2" y="10"/>
                    <a:pt x="4" y="12"/>
                    <a:pt x="8" y="12"/>
                  </a:cubicBezTo>
                  <a:cubicBezTo>
                    <a:pt x="9" y="8"/>
                    <a:pt x="13" y="6"/>
                    <a:pt x="16" y="4"/>
                  </a:cubicBezTo>
                  <a:cubicBezTo>
                    <a:pt x="14" y="2"/>
                    <a:pt x="12" y="0"/>
                    <a:pt x="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9" name="Freeform 135"/>
            <p:cNvSpPr>
              <a:spLocks/>
            </p:cNvSpPr>
            <p:nvPr/>
          </p:nvSpPr>
          <p:spPr bwMode="auto">
            <a:xfrm>
              <a:off x="1953602" y="3240816"/>
              <a:ext cx="30517" cy="54186"/>
            </a:xfrm>
            <a:custGeom>
              <a:avLst/>
              <a:gdLst>
                <a:gd name="T0" fmla="*/ 9 w 9"/>
                <a:gd name="T1" fmla="*/ 15 h 15"/>
                <a:gd name="T2" fmla="*/ 0 w 9"/>
                <a:gd name="T3" fmla="*/ 0 h 15"/>
                <a:gd name="T4" fmla="*/ 9 w 9"/>
                <a:gd name="T5" fmla="*/ 15 h 15"/>
              </a:gdLst>
              <a:ahLst/>
              <a:cxnLst>
                <a:cxn ang="0">
                  <a:pos x="T0" y="T1"/>
                </a:cxn>
                <a:cxn ang="0">
                  <a:pos x="T2" y="T3"/>
                </a:cxn>
                <a:cxn ang="0">
                  <a:pos x="T4" y="T5"/>
                </a:cxn>
              </a:cxnLst>
              <a:rect l="0" t="0" r="r" b="b"/>
              <a:pathLst>
                <a:path w="9" h="15">
                  <a:moveTo>
                    <a:pt x="9" y="15"/>
                  </a:moveTo>
                  <a:cubicBezTo>
                    <a:pt x="8" y="8"/>
                    <a:pt x="7" y="1"/>
                    <a:pt x="0" y="0"/>
                  </a:cubicBezTo>
                  <a:cubicBezTo>
                    <a:pt x="0" y="8"/>
                    <a:pt x="4" y="15"/>
                    <a:pt x="9" y="1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0" name="Freeform 136"/>
            <p:cNvSpPr>
              <a:spLocks/>
            </p:cNvSpPr>
            <p:nvPr/>
          </p:nvSpPr>
          <p:spPr bwMode="auto">
            <a:xfrm>
              <a:off x="4397793" y="3276941"/>
              <a:ext cx="113345" cy="138476"/>
            </a:xfrm>
            <a:custGeom>
              <a:avLst/>
              <a:gdLst>
                <a:gd name="T0" fmla="*/ 2 w 33"/>
                <a:gd name="T1" fmla="*/ 33 h 39"/>
                <a:gd name="T2" fmla="*/ 7 w 33"/>
                <a:gd name="T3" fmla="*/ 39 h 39"/>
                <a:gd name="T4" fmla="*/ 28 w 33"/>
                <a:gd name="T5" fmla="*/ 32 h 39"/>
                <a:gd name="T6" fmla="*/ 28 w 33"/>
                <a:gd name="T7" fmla="*/ 16 h 39"/>
                <a:gd name="T8" fmla="*/ 29 w 33"/>
                <a:gd name="T9" fmla="*/ 1 h 39"/>
                <a:gd name="T10" fmla="*/ 12 w 33"/>
                <a:gd name="T11" fmla="*/ 9 h 39"/>
                <a:gd name="T12" fmla="*/ 14 w 33"/>
                <a:gd name="T13" fmla="*/ 9 h 39"/>
                <a:gd name="T14" fmla="*/ 6 w 33"/>
                <a:gd name="T15" fmla="*/ 16 h 39"/>
                <a:gd name="T16" fmla="*/ 4 w 33"/>
                <a:gd name="T17" fmla="*/ 20 h 39"/>
                <a:gd name="T18" fmla="*/ 9 w 33"/>
                <a:gd name="T19" fmla="*/ 23 h 39"/>
                <a:gd name="T20" fmla="*/ 2 w 33"/>
                <a:gd name="T2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9">
                  <a:moveTo>
                    <a:pt x="2" y="33"/>
                  </a:moveTo>
                  <a:cubicBezTo>
                    <a:pt x="5" y="35"/>
                    <a:pt x="5" y="36"/>
                    <a:pt x="7" y="39"/>
                  </a:cubicBezTo>
                  <a:cubicBezTo>
                    <a:pt x="16" y="39"/>
                    <a:pt x="18" y="32"/>
                    <a:pt x="28" y="32"/>
                  </a:cubicBezTo>
                  <a:cubicBezTo>
                    <a:pt x="29" y="27"/>
                    <a:pt x="30" y="21"/>
                    <a:pt x="28" y="16"/>
                  </a:cubicBezTo>
                  <a:cubicBezTo>
                    <a:pt x="33" y="14"/>
                    <a:pt x="33" y="4"/>
                    <a:pt x="29" y="1"/>
                  </a:cubicBezTo>
                  <a:cubicBezTo>
                    <a:pt x="21" y="1"/>
                    <a:pt x="15" y="0"/>
                    <a:pt x="12" y="9"/>
                  </a:cubicBezTo>
                  <a:cubicBezTo>
                    <a:pt x="13" y="9"/>
                    <a:pt x="14" y="8"/>
                    <a:pt x="14" y="9"/>
                  </a:cubicBezTo>
                  <a:cubicBezTo>
                    <a:pt x="11" y="10"/>
                    <a:pt x="0" y="12"/>
                    <a:pt x="6" y="16"/>
                  </a:cubicBezTo>
                  <a:cubicBezTo>
                    <a:pt x="5" y="19"/>
                    <a:pt x="5" y="18"/>
                    <a:pt x="4" y="20"/>
                  </a:cubicBezTo>
                  <a:cubicBezTo>
                    <a:pt x="6" y="23"/>
                    <a:pt x="8" y="20"/>
                    <a:pt x="9" y="23"/>
                  </a:cubicBezTo>
                  <a:cubicBezTo>
                    <a:pt x="8" y="29"/>
                    <a:pt x="6" y="30"/>
                    <a:pt x="2" y="3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1" name="Freeform 137"/>
            <p:cNvSpPr>
              <a:spLocks/>
            </p:cNvSpPr>
            <p:nvPr/>
          </p:nvSpPr>
          <p:spPr bwMode="auto">
            <a:xfrm>
              <a:off x="1960867" y="3319087"/>
              <a:ext cx="34875" cy="36124"/>
            </a:xfrm>
            <a:custGeom>
              <a:avLst/>
              <a:gdLst>
                <a:gd name="T0" fmla="*/ 5 w 10"/>
                <a:gd name="T1" fmla="*/ 10 h 10"/>
                <a:gd name="T2" fmla="*/ 10 w 10"/>
                <a:gd name="T3" fmla="*/ 2 h 10"/>
                <a:gd name="T4" fmla="*/ 1 w 10"/>
                <a:gd name="T5" fmla="*/ 0 h 10"/>
                <a:gd name="T6" fmla="*/ 5 w 10"/>
                <a:gd name="T7" fmla="*/ 10 h 10"/>
              </a:gdLst>
              <a:ahLst/>
              <a:cxnLst>
                <a:cxn ang="0">
                  <a:pos x="T0" y="T1"/>
                </a:cxn>
                <a:cxn ang="0">
                  <a:pos x="T2" y="T3"/>
                </a:cxn>
                <a:cxn ang="0">
                  <a:pos x="T4" y="T5"/>
                </a:cxn>
                <a:cxn ang="0">
                  <a:pos x="T6" y="T7"/>
                </a:cxn>
              </a:cxnLst>
              <a:rect l="0" t="0" r="r" b="b"/>
              <a:pathLst>
                <a:path w="10" h="10">
                  <a:moveTo>
                    <a:pt x="5" y="10"/>
                  </a:moveTo>
                  <a:cubicBezTo>
                    <a:pt x="8" y="9"/>
                    <a:pt x="8" y="5"/>
                    <a:pt x="10" y="2"/>
                  </a:cubicBezTo>
                  <a:cubicBezTo>
                    <a:pt x="8" y="1"/>
                    <a:pt x="4" y="0"/>
                    <a:pt x="1" y="0"/>
                  </a:cubicBezTo>
                  <a:cubicBezTo>
                    <a:pt x="0" y="5"/>
                    <a:pt x="1" y="9"/>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2" name="Freeform 138"/>
            <p:cNvSpPr>
              <a:spLocks/>
            </p:cNvSpPr>
            <p:nvPr/>
          </p:nvSpPr>
          <p:spPr bwMode="auto">
            <a:xfrm>
              <a:off x="1280796" y="3322097"/>
              <a:ext cx="24704" cy="25589"/>
            </a:xfrm>
            <a:custGeom>
              <a:avLst/>
              <a:gdLst>
                <a:gd name="T0" fmla="*/ 1 w 7"/>
                <a:gd name="T1" fmla="*/ 1 h 7"/>
                <a:gd name="T2" fmla="*/ 2 w 7"/>
                <a:gd name="T3" fmla="*/ 6 h 7"/>
                <a:gd name="T4" fmla="*/ 7 w 7"/>
                <a:gd name="T5" fmla="*/ 1 h 7"/>
                <a:gd name="T6" fmla="*/ 1 w 7"/>
                <a:gd name="T7" fmla="*/ 1 h 7"/>
              </a:gdLst>
              <a:ahLst/>
              <a:cxnLst>
                <a:cxn ang="0">
                  <a:pos x="T0" y="T1"/>
                </a:cxn>
                <a:cxn ang="0">
                  <a:pos x="T2" y="T3"/>
                </a:cxn>
                <a:cxn ang="0">
                  <a:pos x="T4" y="T5"/>
                </a:cxn>
                <a:cxn ang="0">
                  <a:pos x="T6" y="T7"/>
                </a:cxn>
              </a:cxnLst>
              <a:rect l="0" t="0" r="r" b="b"/>
              <a:pathLst>
                <a:path w="7" h="7">
                  <a:moveTo>
                    <a:pt x="1" y="1"/>
                  </a:moveTo>
                  <a:cubicBezTo>
                    <a:pt x="0" y="3"/>
                    <a:pt x="2" y="3"/>
                    <a:pt x="2" y="6"/>
                  </a:cubicBezTo>
                  <a:cubicBezTo>
                    <a:pt x="5" y="7"/>
                    <a:pt x="6" y="4"/>
                    <a:pt x="7" y="1"/>
                  </a:cubicBezTo>
                  <a:cubicBezTo>
                    <a:pt x="4" y="0"/>
                    <a:pt x="4" y="0"/>
                    <a:pt x="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3" name="Freeform 139"/>
            <p:cNvSpPr>
              <a:spLocks/>
            </p:cNvSpPr>
            <p:nvPr/>
          </p:nvSpPr>
          <p:spPr bwMode="auto">
            <a:xfrm>
              <a:off x="1253187" y="3337148"/>
              <a:ext cx="20344" cy="21073"/>
            </a:xfrm>
            <a:custGeom>
              <a:avLst/>
              <a:gdLst>
                <a:gd name="T0" fmla="*/ 2 w 6"/>
                <a:gd name="T1" fmla="*/ 0 h 6"/>
                <a:gd name="T2" fmla="*/ 1 w 6"/>
                <a:gd name="T3" fmla="*/ 4 h 6"/>
                <a:gd name="T4" fmla="*/ 6 w 6"/>
                <a:gd name="T5" fmla="*/ 2 h 6"/>
                <a:gd name="T6" fmla="*/ 2 w 6"/>
                <a:gd name="T7" fmla="*/ 0 h 6"/>
              </a:gdLst>
              <a:ahLst/>
              <a:cxnLst>
                <a:cxn ang="0">
                  <a:pos x="T0" y="T1"/>
                </a:cxn>
                <a:cxn ang="0">
                  <a:pos x="T2" y="T3"/>
                </a:cxn>
                <a:cxn ang="0">
                  <a:pos x="T4" y="T5"/>
                </a:cxn>
                <a:cxn ang="0">
                  <a:pos x="T6" y="T7"/>
                </a:cxn>
              </a:cxnLst>
              <a:rect l="0" t="0" r="r" b="b"/>
              <a:pathLst>
                <a:path w="6" h="6">
                  <a:moveTo>
                    <a:pt x="2" y="0"/>
                  </a:moveTo>
                  <a:cubicBezTo>
                    <a:pt x="2" y="1"/>
                    <a:pt x="0" y="2"/>
                    <a:pt x="1" y="4"/>
                  </a:cubicBezTo>
                  <a:cubicBezTo>
                    <a:pt x="2" y="6"/>
                    <a:pt x="6" y="5"/>
                    <a:pt x="6" y="2"/>
                  </a:cubicBezTo>
                  <a:cubicBezTo>
                    <a:pt x="5" y="1"/>
                    <a:pt x="5" y="0"/>
                    <a:pt x="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4" name="Freeform 140"/>
            <p:cNvSpPr>
              <a:spLocks/>
            </p:cNvSpPr>
            <p:nvPr/>
          </p:nvSpPr>
          <p:spPr bwMode="auto">
            <a:xfrm>
              <a:off x="2053869" y="3428964"/>
              <a:ext cx="106080" cy="82785"/>
            </a:xfrm>
            <a:custGeom>
              <a:avLst/>
              <a:gdLst>
                <a:gd name="T0" fmla="*/ 31 w 31"/>
                <a:gd name="T1" fmla="*/ 22 h 23"/>
                <a:gd name="T2" fmla="*/ 22 w 31"/>
                <a:gd name="T3" fmla="*/ 13 h 23"/>
                <a:gd name="T4" fmla="*/ 0 w 31"/>
                <a:gd name="T5" fmla="*/ 0 h 23"/>
                <a:gd name="T6" fmla="*/ 11 w 31"/>
                <a:gd name="T7" fmla="*/ 10 h 23"/>
                <a:gd name="T8" fmla="*/ 15 w 31"/>
                <a:gd name="T9" fmla="*/ 18 h 23"/>
                <a:gd name="T10" fmla="*/ 31 w 31"/>
                <a:gd name="T11" fmla="*/ 22 h 23"/>
              </a:gdLst>
              <a:ahLst/>
              <a:cxnLst>
                <a:cxn ang="0">
                  <a:pos x="T0" y="T1"/>
                </a:cxn>
                <a:cxn ang="0">
                  <a:pos x="T2" y="T3"/>
                </a:cxn>
                <a:cxn ang="0">
                  <a:pos x="T4" y="T5"/>
                </a:cxn>
                <a:cxn ang="0">
                  <a:pos x="T6" y="T7"/>
                </a:cxn>
                <a:cxn ang="0">
                  <a:pos x="T8" y="T9"/>
                </a:cxn>
                <a:cxn ang="0">
                  <a:pos x="T10" y="T11"/>
                </a:cxn>
              </a:cxnLst>
              <a:rect l="0" t="0" r="r" b="b"/>
              <a:pathLst>
                <a:path w="31" h="23">
                  <a:moveTo>
                    <a:pt x="31" y="22"/>
                  </a:moveTo>
                  <a:cubicBezTo>
                    <a:pt x="31" y="16"/>
                    <a:pt x="27" y="14"/>
                    <a:pt x="22" y="13"/>
                  </a:cubicBezTo>
                  <a:cubicBezTo>
                    <a:pt x="20" y="4"/>
                    <a:pt x="8" y="0"/>
                    <a:pt x="0" y="0"/>
                  </a:cubicBezTo>
                  <a:cubicBezTo>
                    <a:pt x="2" y="6"/>
                    <a:pt x="7" y="10"/>
                    <a:pt x="11" y="10"/>
                  </a:cubicBezTo>
                  <a:cubicBezTo>
                    <a:pt x="9" y="16"/>
                    <a:pt x="17" y="12"/>
                    <a:pt x="15" y="18"/>
                  </a:cubicBezTo>
                  <a:cubicBezTo>
                    <a:pt x="20" y="18"/>
                    <a:pt x="22" y="23"/>
                    <a:pt x="31"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5" name="Freeform 141"/>
            <p:cNvSpPr>
              <a:spLocks/>
            </p:cNvSpPr>
            <p:nvPr/>
          </p:nvSpPr>
          <p:spPr bwMode="auto">
            <a:xfrm>
              <a:off x="7401444" y="3596040"/>
              <a:ext cx="117705" cy="124930"/>
            </a:xfrm>
            <a:custGeom>
              <a:avLst/>
              <a:gdLst>
                <a:gd name="T0" fmla="*/ 4 w 34"/>
                <a:gd name="T1" fmla="*/ 18 h 35"/>
                <a:gd name="T2" fmla="*/ 0 w 34"/>
                <a:gd name="T3" fmla="*/ 24 h 35"/>
                <a:gd name="T4" fmla="*/ 2 w 34"/>
                <a:gd name="T5" fmla="*/ 35 h 35"/>
                <a:gd name="T6" fmla="*/ 9 w 34"/>
                <a:gd name="T7" fmla="*/ 32 h 35"/>
                <a:gd name="T8" fmla="*/ 4 w 34"/>
                <a:gd name="T9" fmla="*/ 26 h 35"/>
                <a:gd name="T10" fmla="*/ 11 w 34"/>
                <a:gd name="T11" fmla="*/ 25 h 35"/>
                <a:gd name="T12" fmla="*/ 20 w 34"/>
                <a:gd name="T13" fmla="*/ 30 h 35"/>
                <a:gd name="T14" fmla="*/ 34 w 34"/>
                <a:gd name="T15" fmla="*/ 20 h 35"/>
                <a:gd name="T16" fmla="*/ 34 w 34"/>
                <a:gd name="T17" fmla="*/ 11 h 35"/>
                <a:gd name="T18" fmla="*/ 12 w 34"/>
                <a:gd name="T19" fmla="*/ 0 h 35"/>
                <a:gd name="T20" fmla="*/ 10 w 34"/>
                <a:gd name="T21" fmla="*/ 2 h 35"/>
                <a:gd name="T22" fmla="*/ 8 w 34"/>
                <a:gd name="T23" fmla="*/ 20 h 35"/>
                <a:gd name="T24" fmla="*/ 4 w 34"/>
                <a:gd name="T25"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5">
                  <a:moveTo>
                    <a:pt x="4" y="18"/>
                  </a:moveTo>
                  <a:cubicBezTo>
                    <a:pt x="4" y="21"/>
                    <a:pt x="4" y="23"/>
                    <a:pt x="0" y="24"/>
                  </a:cubicBezTo>
                  <a:cubicBezTo>
                    <a:pt x="0" y="29"/>
                    <a:pt x="2" y="31"/>
                    <a:pt x="2" y="35"/>
                  </a:cubicBezTo>
                  <a:cubicBezTo>
                    <a:pt x="6" y="34"/>
                    <a:pt x="5" y="31"/>
                    <a:pt x="9" y="32"/>
                  </a:cubicBezTo>
                  <a:cubicBezTo>
                    <a:pt x="9" y="28"/>
                    <a:pt x="4" y="29"/>
                    <a:pt x="4" y="26"/>
                  </a:cubicBezTo>
                  <a:cubicBezTo>
                    <a:pt x="7" y="26"/>
                    <a:pt x="8" y="28"/>
                    <a:pt x="11" y="25"/>
                  </a:cubicBezTo>
                  <a:cubicBezTo>
                    <a:pt x="15" y="26"/>
                    <a:pt x="16" y="29"/>
                    <a:pt x="20" y="30"/>
                  </a:cubicBezTo>
                  <a:cubicBezTo>
                    <a:pt x="22" y="22"/>
                    <a:pt x="28" y="23"/>
                    <a:pt x="34" y="20"/>
                  </a:cubicBezTo>
                  <a:cubicBezTo>
                    <a:pt x="32" y="16"/>
                    <a:pt x="30" y="14"/>
                    <a:pt x="34" y="11"/>
                  </a:cubicBezTo>
                  <a:cubicBezTo>
                    <a:pt x="23" y="18"/>
                    <a:pt x="17" y="6"/>
                    <a:pt x="12" y="0"/>
                  </a:cubicBezTo>
                  <a:cubicBezTo>
                    <a:pt x="12" y="1"/>
                    <a:pt x="10" y="1"/>
                    <a:pt x="10" y="2"/>
                  </a:cubicBezTo>
                  <a:cubicBezTo>
                    <a:pt x="12" y="9"/>
                    <a:pt x="11" y="14"/>
                    <a:pt x="8" y="20"/>
                  </a:cubicBezTo>
                  <a:cubicBezTo>
                    <a:pt x="6" y="20"/>
                    <a:pt x="6" y="16"/>
                    <a:pt x="4" y="1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6" name="Freeform 142"/>
            <p:cNvSpPr>
              <a:spLocks/>
            </p:cNvSpPr>
            <p:nvPr/>
          </p:nvSpPr>
          <p:spPr bwMode="auto">
            <a:xfrm>
              <a:off x="4785782" y="3668286"/>
              <a:ext cx="30517" cy="52682"/>
            </a:xfrm>
            <a:custGeom>
              <a:avLst/>
              <a:gdLst>
                <a:gd name="T0" fmla="*/ 4 w 9"/>
                <a:gd name="T1" fmla="*/ 0 h 15"/>
                <a:gd name="T2" fmla="*/ 0 w 9"/>
                <a:gd name="T3" fmla="*/ 4 h 15"/>
                <a:gd name="T4" fmla="*/ 5 w 9"/>
                <a:gd name="T5" fmla="*/ 15 h 15"/>
                <a:gd name="T6" fmla="*/ 4 w 9"/>
                <a:gd name="T7" fmla="*/ 0 h 15"/>
              </a:gdLst>
              <a:ahLst/>
              <a:cxnLst>
                <a:cxn ang="0">
                  <a:pos x="T0" y="T1"/>
                </a:cxn>
                <a:cxn ang="0">
                  <a:pos x="T2" y="T3"/>
                </a:cxn>
                <a:cxn ang="0">
                  <a:pos x="T4" y="T5"/>
                </a:cxn>
                <a:cxn ang="0">
                  <a:pos x="T6" y="T7"/>
                </a:cxn>
              </a:cxnLst>
              <a:rect l="0" t="0" r="r" b="b"/>
              <a:pathLst>
                <a:path w="9" h="15">
                  <a:moveTo>
                    <a:pt x="4" y="0"/>
                  </a:moveTo>
                  <a:cubicBezTo>
                    <a:pt x="4" y="2"/>
                    <a:pt x="2" y="3"/>
                    <a:pt x="0" y="4"/>
                  </a:cubicBezTo>
                  <a:cubicBezTo>
                    <a:pt x="0" y="10"/>
                    <a:pt x="1" y="14"/>
                    <a:pt x="5" y="15"/>
                  </a:cubicBezTo>
                  <a:cubicBezTo>
                    <a:pt x="6" y="11"/>
                    <a:pt x="9" y="3"/>
                    <a:pt x="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7" name="Freeform 143"/>
            <p:cNvSpPr>
              <a:spLocks/>
            </p:cNvSpPr>
            <p:nvPr/>
          </p:nvSpPr>
          <p:spPr bwMode="auto">
            <a:xfrm>
              <a:off x="4775611" y="3717959"/>
              <a:ext cx="45049" cy="70743"/>
            </a:xfrm>
            <a:custGeom>
              <a:avLst/>
              <a:gdLst>
                <a:gd name="T0" fmla="*/ 1 w 13"/>
                <a:gd name="T1" fmla="*/ 17 h 20"/>
                <a:gd name="T2" fmla="*/ 6 w 13"/>
                <a:gd name="T3" fmla="*/ 20 h 20"/>
                <a:gd name="T4" fmla="*/ 10 w 13"/>
                <a:gd name="T5" fmla="*/ 18 h 20"/>
                <a:gd name="T6" fmla="*/ 12 w 13"/>
                <a:gd name="T7" fmla="*/ 6 h 20"/>
                <a:gd name="T8" fmla="*/ 0 w 13"/>
                <a:gd name="T9" fmla="*/ 4 h 20"/>
                <a:gd name="T10" fmla="*/ 1 w 13"/>
                <a:gd name="T11" fmla="*/ 17 h 20"/>
              </a:gdLst>
              <a:ahLst/>
              <a:cxnLst>
                <a:cxn ang="0">
                  <a:pos x="T0" y="T1"/>
                </a:cxn>
                <a:cxn ang="0">
                  <a:pos x="T2" y="T3"/>
                </a:cxn>
                <a:cxn ang="0">
                  <a:pos x="T4" y="T5"/>
                </a:cxn>
                <a:cxn ang="0">
                  <a:pos x="T6" y="T7"/>
                </a:cxn>
                <a:cxn ang="0">
                  <a:pos x="T8" y="T9"/>
                </a:cxn>
                <a:cxn ang="0">
                  <a:pos x="T10" y="T11"/>
                </a:cxn>
              </a:cxnLst>
              <a:rect l="0" t="0" r="r" b="b"/>
              <a:pathLst>
                <a:path w="13" h="20">
                  <a:moveTo>
                    <a:pt x="1" y="17"/>
                  </a:moveTo>
                  <a:cubicBezTo>
                    <a:pt x="4" y="17"/>
                    <a:pt x="3" y="20"/>
                    <a:pt x="6" y="20"/>
                  </a:cubicBezTo>
                  <a:cubicBezTo>
                    <a:pt x="6" y="17"/>
                    <a:pt x="7" y="17"/>
                    <a:pt x="10" y="18"/>
                  </a:cubicBezTo>
                  <a:cubicBezTo>
                    <a:pt x="13" y="13"/>
                    <a:pt x="8" y="10"/>
                    <a:pt x="12" y="6"/>
                  </a:cubicBezTo>
                  <a:cubicBezTo>
                    <a:pt x="9" y="0"/>
                    <a:pt x="5" y="3"/>
                    <a:pt x="0" y="4"/>
                  </a:cubicBezTo>
                  <a:cubicBezTo>
                    <a:pt x="3" y="7"/>
                    <a:pt x="1" y="13"/>
                    <a:pt x="1"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8" name="Freeform 144"/>
            <p:cNvSpPr>
              <a:spLocks/>
            </p:cNvSpPr>
            <p:nvPr/>
          </p:nvSpPr>
          <p:spPr bwMode="auto">
            <a:xfrm>
              <a:off x="4861344" y="3785689"/>
              <a:ext cx="65392" cy="55692"/>
            </a:xfrm>
            <a:custGeom>
              <a:avLst/>
              <a:gdLst>
                <a:gd name="T0" fmla="*/ 18 w 19"/>
                <a:gd name="T1" fmla="*/ 5 h 16"/>
                <a:gd name="T2" fmla="*/ 0 w 19"/>
                <a:gd name="T3" fmla="*/ 8 h 16"/>
                <a:gd name="T4" fmla="*/ 17 w 19"/>
                <a:gd name="T5" fmla="*/ 16 h 16"/>
                <a:gd name="T6" fmla="*/ 18 w 19"/>
                <a:gd name="T7" fmla="*/ 5 h 16"/>
              </a:gdLst>
              <a:ahLst/>
              <a:cxnLst>
                <a:cxn ang="0">
                  <a:pos x="T0" y="T1"/>
                </a:cxn>
                <a:cxn ang="0">
                  <a:pos x="T2" y="T3"/>
                </a:cxn>
                <a:cxn ang="0">
                  <a:pos x="T4" y="T5"/>
                </a:cxn>
                <a:cxn ang="0">
                  <a:pos x="T6" y="T7"/>
                </a:cxn>
              </a:cxnLst>
              <a:rect l="0" t="0" r="r" b="b"/>
              <a:pathLst>
                <a:path w="19" h="16">
                  <a:moveTo>
                    <a:pt x="18" y="5"/>
                  </a:moveTo>
                  <a:cubicBezTo>
                    <a:pt x="12" y="6"/>
                    <a:pt x="2" y="0"/>
                    <a:pt x="0" y="8"/>
                  </a:cubicBezTo>
                  <a:cubicBezTo>
                    <a:pt x="5" y="12"/>
                    <a:pt x="10" y="15"/>
                    <a:pt x="17" y="16"/>
                  </a:cubicBezTo>
                  <a:cubicBezTo>
                    <a:pt x="19" y="13"/>
                    <a:pt x="18" y="9"/>
                    <a:pt x="18"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49" name="Freeform 145"/>
            <p:cNvSpPr>
              <a:spLocks/>
            </p:cNvSpPr>
            <p:nvPr/>
          </p:nvSpPr>
          <p:spPr bwMode="auto">
            <a:xfrm>
              <a:off x="5025552" y="3809772"/>
              <a:ext cx="62486" cy="42144"/>
            </a:xfrm>
            <a:custGeom>
              <a:avLst/>
              <a:gdLst>
                <a:gd name="T0" fmla="*/ 12 w 18"/>
                <a:gd name="T1" fmla="*/ 12 h 12"/>
                <a:gd name="T2" fmla="*/ 15 w 18"/>
                <a:gd name="T3" fmla="*/ 11 h 12"/>
                <a:gd name="T4" fmla="*/ 18 w 18"/>
                <a:gd name="T5" fmla="*/ 3 h 12"/>
                <a:gd name="T6" fmla="*/ 11 w 18"/>
                <a:gd name="T7" fmla="*/ 0 h 12"/>
                <a:gd name="T8" fmla="*/ 12 w 18"/>
                <a:gd name="T9" fmla="*/ 12 h 12"/>
              </a:gdLst>
              <a:ahLst/>
              <a:cxnLst>
                <a:cxn ang="0">
                  <a:pos x="T0" y="T1"/>
                </a:cxn>
                <a:cxn ang="0">
                  <a:pos x="T2" y="T3"/>
                </a:cxn>
                <a:cxn ang="0">
                  <a:pos x="T4" y="T5"/>
                </a:cxn>
                <a:cxn ang="0">
                  <a:pos x="T6" y="T7"/>
                </a:cxn>
                <a:cxn ang="0">
                  <a:pos x="T8" y="T9"/>
                </a:cxn>
              </a:cxnLst>
              <a:rect l="0" t="0" r="r" b="b"/>
              <a:pathLst>
                <a:path w="18" h="12">
                  <a:moveTo>
                    <a:pt x="12" y="12"/>
                  </a:moveTo>
                  <a:cubicBezTo>
                    <a:pt x="11" y="8"/>
                    <a:pt x="14" y="11"/>
                    <a:pt x="15" y="11"/>
                  </a:cubicBezTo>
                  <a:cubicBezTo>
                    <a:pt x="14" y="7"/>
                    <a:pt x="16" y="5"/>
                    <a:pt x="18" y="3"/>
                  </a:cubicBezTo>
                  <a:cubicBezTo>
                    <a:pt x="16" y="1"/>
                    <a:pt x="13" y="1"/>
                    <a:pt x="11" y="0"/>
                  </a:cubicBezTo>
                  <a:cubicBezTo>
                    <a:pt x="0" y="5"/>
                    <a:pt x="7" y="9"/>
                    <a:pt x="12"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0" name="Freeform 146"/>
            <p:cNvSpPr>
              <a:spLocks/>
            </p:cNvSpPr>
            <p:nvPr/>
          </p:nvSpPr>
          <p:spPr bwMode="auto">
            <a:xfrm>
              <a:off x="5080771" y="3859445"/>
              <a:ext cx="62486" cy="42144"/>
            </a:xfrm>
            <a:custGeom>
              <a:avLst/>
              <a:gdLst>
                <a:gd name="T0" fmla="*/ 0 w 18"/>
                <a:gd name="T1" fmla="*/ 5 h 12"/>
                <a:gd name="T2" fmla="*/ 18 w 18"/>
                <a:gd name="T3" fmla="*/ 4 h 12"/>
                <a:gd name="T4" fmla="*/ 1 w 18"/>
                <a:gd name="T5" fmla="*/ 0 h 12"/>
                <a:gd name="T6" fmla="*/ 0 w 18"/>
                <a:gd name="T7" fmla="*/ 5 h 12"/>
              </a:gdLst>
              <a:ahLst/>
              <a:cxnLst>
                <a:cxn ang="0">
                  <a:pos x="T0" y="T1"/>
                </a:cxn>
                <a:cxn ang="0">
                  <a:pos x="T2" y="T3"/>
                </a:cxn>
                <a:cxn ang="0">
                  <a:pos x="T4" y="T5"/>
                </a:cxn>
                <a:cxn ang="0">
                  <a:pos x="T6" y="T7"/>
                </a:cxn>
              </a:cxnLst>
              <a:rect l="0" t="0" r="r" b="b"/>
              <a:pathLst>
                <a:path w="18" h="12">
                  <a:moveTo>
                    <a:pt x="0" y="5"/>
                  </a:moveTo>
                  <a:cubicBezTo>
                    <a:pt x="5" y="7"/>
                    <a:pt x="17" y="12"/>
                    <a:pt x="18" y="4"/>
                  </a:cubicBezTo>
                  <a:cubicBezTo>
                    <a:pt x="11" y="4"/>
                    <a:pt x="5" y="2"/>
                    <a:pt x="1" y="0"/>
                  </a:cubicBezTo>
                  <a:cubicBezTo>
                    <a:pt x="1" y="2"/>
                    <a:pt x="0" y="3"/>
                    <a:pt x="0"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1" name="Freeform 147"/>
            <p:cNvSpPr>
              <a:spLocks/>
            </p:cNvSpPr>
            <p:nvPr/>
          </p:nvSpPr>
          <p:spPr bwMode="auto">
            <a:xfrm>
              <a:off x="5252242" y="3862456"/>
              <a:ext cx="59579" cy="36124"/>
            </a:xfrm>
            <a:custGeom>
              <a:avLst/>
              <a:gdLst>
                <a:gd name="T0" fmla="*/ 0 w 17"/>
                <a:gd name="T1" fmla="*/ 4 h 10"/>
                <a:gd name="T2" fmla="*/ 7 w 17"/>
                <a:gd name="T3" fmla="*/ 10 h 10"/>
                <a:gd name="T4" fmla="*/ 13 w 17"/>
                <a:gd name="T5" fmla="*/ 6 h 10"/>
                <a:gd name="T6" fmla="*/ 16 w 17"/>
                <a:gd name="T7" fmla="*/ 0 h 10"/>
                <a:gd name="T8" fmla="*/ 5 w 17"/>
                <a:gd name="T9" fmla="*/ 2 h 10"/>
                <a:gd name="T10" fmla="*/ 0 w 17"/>
                <a:gd name="T11" fmla="*/ 4 h 10"/>
              </a:gdLst>
              <a:ahLst/>
              <a:cxnLst>
                <a:cxn ang="0">
                  <a:pos x="T0" y="T1"/>
                </a:cxn>
                <a:cxn ang="0">
                  <a:pos x="T2" y="T3"/>
                </a:cxn>
                <a:cxn ang="0">
                  <a:pos x="T4" y="T5"/>
                </a:cxn>
                <a:cxn ang="0">
                  <a:pos x="T6" y="T7"/>
                </a:cxn>
                <a:cxn ang="0">
                  <a:pos x="T8" y="T9"/>
                </a:cxn>
                <a:cxn ang="0">
                  <a:pos x="T10" y="T11"/>
                </a:cxn>
              </a:cxnLst>
              <a:rect l="0" t="0" r="r" b="b"/>
              <a:pathLst>
                <a:path w="17" h="10">
                  <a:moveTo>
                    <a:pt x="0" y="4"/>
                  </a:moveTo>
                  <a:cubicBezTo>
                    <a:pt x="1" y="8"/>
                    <a:pt x="3" y="10"/>
                    <a:pt x="7" y="10"/>
                  </a:cubicBezTo>
                  <a:cubicBezTo>
                    <a:pt x="7" y="7"/>
                    <a:pt x="12" y="8"/>
                    <a:pt x="13" y="6"/>
                  </a:cubicBezTo>
                  <a:cubicBezTo>
                    <a:pt x="9" y="4"/>
                    <a:pt x="17" y="4"/>
                    <a:pt x="16" y="0"/>
                  </a:cubicBezTo>
                  <a:cubicBezTo>
                    <a:pt x="13" y="1"/>
                    <a:pt x="9" y="4"/>
                    <a:pt x="5" y="2"/>
                  </a:cubicBezTo>
                  <a:cubicBezTo>
                    <a:pt x="6" y="6"/>
                    <a:pt x="3" y="4"/>
                    <a:pt x="0"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2" name="Freeform 148"/>
            <p:cNvSpPr>
              <a:spLocks/>
            </p:cNvSpPr>
            <p:nvPr/>
          </p:nvSpPr>
          <p:spPr bwMode="auto">
            <a:xfrm>
              <a:off x="7247410" y="3895569"/>
              <a:ext cx="55220" cy="52682"/>
            </a:xfrm>
            <a:custGeom>
              <a:avLst/>
              <a:gdLst>
                <a:gd name="T0" fmla="*/ 5 w 16"/>
                <a:gd name="T1" fmla="*/ 14 h 15"/>
                <a:gd name="T2" fmla="*/ 13 w 16"/>
                <a:gd name="T3" fmla="*/ 10 h 15"/>
                <a:gd name="T4" fmla="*/ 16 w 16"/>
                <a:gd name="T5" fmla="*/ 4 h 15"/>
                <a:gd name="T6" fmla="*/ 0 w 16"/>
                <a:gd name="T7" fmla="*/ 9 h 15"/>
                <a:gd name="T8" fmla="*/ 5 w 16"/>
                <a:gd name="T9" fmla="*/ 14 h 15"/>
              </a:gdLst>
              <a:ahLst/>
              <a:cxnLst>
                <a:cxn ang="0">
                  <a:pos x="T0" y="T1"/>
                </a:cxn>
                <a:cxn ang="0">
                  <a:pos x="T2" y="T3"/>
                </a:cxn>
                <a:cxn ang="0">
                  <a:pos x="T4" y="T5"/>
                </a:cxn>
                <a:cxn ang="0">
                  <a:pos x="T6" y="T7"/>
                </a:cxn>
                <a:cxn ang="0">
                  <a:pos x="T8" y="T9"/>
                </a:cxn>
              </a:cxnLst>
              <a:rect l="0" t="0" r="r" b="b"/>
              <a:pathLst>
                <a:path w="16" h="15">
                  <a:moveTo>
                    <a:pt x="5" y="14"/>
                  </a:moveTo>
                  <a:cubicBezTo>
                    <a:pt x="7" y="11"/>
                    <a:pt x="8" y="7"/>
                    <a:pt x="13" y="10"/>
                  </a:cubicBezTo>
                  <a:cubicBezTo>
                    <a:pt x="14" y="8"/>
                    <a:pt x="15" y="7"/>
                    <a:pt x="16" y="4"/>
                  </a:cubicBezTo>
                  <a:cubicBezTo>
                    <a:pt x="12" y="0"/>
                    <a:pt x="4" y="5"/>
                    <a:pt x="0" y="9"/>
                  </a:cubicBezTo>
                  <a:cubicBezTo>
                    <a:pt x="3" y="10"/>
                    <a:pt x="1" y="15"/>
                    <a:pt x="5" y="1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3" name="Freeform 149"/>
            <p:cNvSpPr>
              <a:spLocks/>
            </p:cNvSpPr>
            <p:nvPr/>
          </p:nvSpPr>
          <p:spPr bwMode="auto">
            <a:xfrm>
              <a:off x="5624248" y="4094251"/>
              <a:ext cx="26157" cy="42144"/>
            </a:xfrm>
            <a:custGeom>
              <a:avLst/>
              <a:gdLst>
                <a:gd name="T0" fmla="*/ 4 w 8"/>
                <a:gd name="T1" fmla="*/ 0 h 12"/>
                <a:gd name="T2" fmla="*/ 6 w 8"/>
                <a:gd name="T3" fmla="*/ 12 h 12"/>
                <a:gd name="T4" fmla="*/ 4 w 8"/>
                <a:gd name="T5" fmla="*/ 0 h 12"/>
              </a:gdLst>
              <a:ahLst/>
              <a:cxnLst>
                <a:cxn ang="0">
                  <a:pos x="T0" y="T1"/>
                </a:cxn>
                <a:cxn ang="0">
                  <a:pos x="T2" y="T3"/>
                </a:cxn>
                <a:cxn ang="0">
                  <a:pos x="T4" y="T5"/>
                </a:cxn>
              </a:cxnLst>
              <a:rect l="0" t="0" r="r" b="b"/>
              <a:pathLst>
                <a:path w="8" h="12">
                  <a:moveTo>
                    <a:pt x="4" y="0"/>
                  </a:moveTo>
                  <a:cubicBezTo>
                    <a:pt x="0" y="2"/>
                    <a:pt x="2" y="11"/>
                    <a:pt x="6" y="12"/>
                  </a:cubicBezTo>
                  <a:cubicBezTo>
                    <a:pt x="8" y="9"/>
                    <a:pt x="8" y="2"/>
                    <a:pt x="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4" name="Freeform 150"/>
            <p:cNvSpPr>
              <a:spLocks/>
            </p:cNvSpPr>
            <p:nvPr/>
          </p:nvSpPr>
          <p:spPr bwMode="auto">
            <a:xfrm>
              <a:off x="6985845" y="4101779"/>
              <a:ext cx="62486" cy="91816"/>
            </a:xfrm>
            <a:custGeom>
              <a:avLst/>
              <a:gdLst>
                <a:gd name="T0" fmla="*/ 10 w 18"/>
                <a:gd name="T1" fmla="*/ 26 h 26"/>
                <a:gd name="T2" fmla="*/ 18 w 18"/>
                <a:gd name="T3" fmla="*/ 6 h 26"/>
                <a:gd name="T4" fmla="*/ 10 w 18"/>
                <a:gd name="T5" fmla="*/ 26 h 26"/>
              </a:gdLst>
              <a:ahLst/>
              <a:cxnLst>
                <a:cxn ang="0">
                  <a:pos x="T0" y="T1"/>
                </a:cxn>
                <a:cxn ang="0">
                  <a:pos x="T2" y="T3"/>
                </a:cxn>
                <a:cxn ang="0">
                  <a:pos x="T4" y="T5"/>
                </a:cxn>
              </a:cxnLst>
              <a:rect l="0" t="0" r="r" b="b"/>
              <a:pathLst>
                <a:path w="18" h="26">
                  <a:moveTo>
                    <a:pt x="10" y="26"/>
                  </a:moveTo>
                  <a:cubicBezTo>
                    <a:pt x="14" y="20"/>
                    <a:pt x="15" y="12"/>
                    <a:pt x="18" y="6"/>
                  </a:cubicBezTo>
                  <a:cubicBezTo>
                    <a:pt x="9" y="0"/>
                    <a:pt x="0" y="21"/>
                    <a:pt x="10"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Freeform 151"/>
            <p:cNvSpPr>
              <a:spLocks/>
            </p:cNvSpPr>
            <p:nvPr/>
          </p:nvSpPr>
          <p:spPr bwMode="auto">
            <a:xfrm>
              <a:off x="2925757" y="4151448"/>
              <a:ext cx="216519" cy="91816"/>
            </a:xfrm>
            <a:custGeom>
              <a:avLst/>
              <a:gdLst>
                <a:gd name="T0" fmla="*/ 63 w 63"/>
                <a:gd name="T1" fmla="*/ 21 h 26"/>
                <a:gd name="T2" fmla="*/ 54 w 63"/>
                <a:gd name="T3" fmla="*/ 18 h 26"/>
                <a:gd name="T4" fmla="*/ 54 w 63"/>
                <a:gd name="T5" fmla="*/ 16 h 26"/>
                <a:gd name="T6" fmla="*/ 44 w 63"/>
                <a:gd name="T7" fmla="*/ 14 h 26"/>
                <a:gd name="T8" fmla="*/ 34 w 63"/>
                <a:gd name="T9" fmla="*/ 8 h 26"/>
                <a:gd name="T10" fmla="*/ 30 w 63"/>
                <a:gd name="T11" fmla="*/ 5 h 26"/>
                <a:gd name="T12" fmla="*/ 2 w 63"/>
                <a:gd name="T13" fmla="*/ 7 h 26"/>
                <a:gd name="T14" fmla="*/ 0 w 63"/>
                <a:gd name="T15" fmla="*/ 13 h 26"/>
                <a:gd name="T16" fmla="*/ 16 w 63"/>
                <a:gd name="T17" fmla="*/ 7 h 26"/>
                <a:gd name="T18" fmla="*/ 16 w 63"/>
                <a:gd name="T19" fmla="*/ 10 h 26"/>
                <a:gd name="T20" fmla="*/ 36 w 63"/>
                <a:gd name="T21" fmla="*/ 14 h 26"/>
                <a:gd name="T22" fmla="*/ 44 w 63"/>
                <a:gd name="T23" fmla="*/ 20 h 26"/>
                <a:gd name="T24" fmla="*/ 41 w 63"/>
                <a:gd name="T25" fmla="*/ 25 h 26"/>
                <a:gd name="T26" fmla="*/ 63 w 63"/>
                <a:gd name="T2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6">
                  <a:moveTo>
                    <a:pt x="63" y="21"/>
                  </a:moveTo>
                  <a:cubicBezTo>
                    <a:pt x="60" y="19"/>
                    <a:pt x="60" y="18"/>
                    <a:pt x="54" y="18"/>
                  </a:cubicBezTo>
                  <a:cubicBezTo>
                    <a:pt x="55" y="17"/>
                    <a:pt x="55" y="17"/>
                    <a:pt x="54" y="16"/>
                  </a:cubicBezTo>
                  <a:cubicBezTo>
                    <a:pt x="50" y="16"/>
                    <a:pt x="49" y="13"/>
                    <a:pt x="44" y="14"/>
                  </a:cubicBezTo>
                  <a:cubicBezTo>
                    <a:pt x="44" y="8"/>
                    <a:pt x="38" y="10"/>
                    <a:pt x="34" y="8"/>
                  </a:cubicBezTo>
                  <a:cubicBezTo>
                    <a:pt x="32" y="8"/>
                    <a:pt x="32" y="6"/>
                    <a:pt x="30" y="5"/>
                  </a:cubicBezTo>
                  <a:cubicBezTo>
                    <a:pt x="21" y="0"/>
                    <a:pt x="9" y="5"/>
                    <a:pt x="2" y="7"/>
                  </a:cubicBezTo>
                  <a:cubicBezTo>
                    <a:pt x="3" y="11"/>
                    <a:pt x="0" y="10"/>
                    <a:pt x="0" y="13"/>
                  </a:cubicBezTo>
                  <a:cubicBezTo>
                    <a:pt x="8" y="13"/>
                    <a:pt x="9" y="7"/>
                    <a:pt x="16" y="7"/>
                  </a:cubicBezTo>
                  <a:cubicBezTo>
                    <a:pt x="16" y="8"/>
                    <a:pt x="15" y="9"/>
                    <a:pt x="16" y="10"/>
                  </a:cubicBezTo>
                  <a:cubicBezTo>
                    <a:pt x="24" y="10"/>
                    <a:pt x="28" y="14"/>
                    <a:pt x="36" y="14"/>
                  </a:cubicBezTo>
                  <a:cubicBezTo>
                    <a:pt x="35" y="19"/>
                    <a:pt x="41" y="21"/>
                    <a:pt x="44" y="20"/>
                  </a:cubicBezTo>
                  <a:cubicBezTo>
                    <a:pt x="44" y="22"/>
                    <a:pt x="41" y="22"/>
                    <a:pt x="41" y="25"/>
                  </a:cubicBezTo>
                  <a:cubicBezTo>
                    <a:pt x="50" y="23"/>
                    <a:pt x="58" y="26"/>
                    <a:pt x="63" y="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6" name="Freeform 152"/>
            <p:cNvSpPr>
              <a:spLocks/>
            </p:cNvSpPr>
            <p:nvPr/>
          </p:nvSpPr>
          <p:spPr bwMode="auto">
            <a:xfrm>
              <a:off x="1452266" y="4190583"/>
              <a:ext cx="24704" cy="24083"/>
            </a:xfrm>
            <a:custGeom>
              <a:avLst/>
              <a:gdLst>
                <a:gd name="T0" fmla="*/ 4 w 7"/>
                <a:gd name="T1" fmla="*/ 1 h 7"/>
                <a:gd name="T2" fmla="*/ 0 w 7"/>
                <a:gd name="T3" fmla="*/ 1 h 7"/>
                <a:gd name="T4" fmla="*/ 6 w 7"/>
                <a:gd name="T5" fmla="*/ 5 h 7"/>
                <a:gd name="T6" fmla="*/ 4 w 7"/>
                <a:gd name="T7" fmla="*/ 1 h 7"/>
              </a:gdLst>
              <a:ahLst/>
              <a:cxnLst>
                <a:cxn ang="0">
                  <a:pos x="T0" y="T1"/>
                </a:cxn>
                <a:cxn ang="0">
                  <a:pos x="T2" y="T3"/>
                </a:cxn>
                <a:cxn ang="0">
                  <a:pos x="T4" y="T5"/>
                </a:cxn>
                <a:cxn ang="0">
                  <a:pos x="T6" y="T7"/>
                </a:cxn>
              </a:cxnLst>
              <a:rect l="0" t="0" r="r" b="b"/>
              <a:pathLst>
                <a:path w="7" h="7">
                  <a:moveTo>
                    <a:pt x="4" y="1"/>
                  </a:moveTo>
                  <a:cubicBezTo>
                    <a:pt x="2" y="0"/>
                    <a:pt x="3" y="2"/>
                    <a:pt x="0" y="1"/>
                  </a:cubicBezTo>
                  <a:cubicBezTo>
                    <a:pt x="0" y="4"/>
                    <a:pt x="3" y="7"/>
                    <a:pt x="6" y="5"/>
                  </a:cubicBezTo>
                  <a:cubicBezTo>
                    <a:pt x="7" y="2"/>
                    <a:pt x="4" y="3"/>
                    <a:pt x="4"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7" name="Freeform 153"/>
            <p:cNvSpPr>
              <a:spLocks/>
            </p:cNvSpPr>
            <p:nvPr/>
          </p:nvSpPr>
          <p:spPr bwMode="auto">
            <a:xfrm>
              <a:off x="1487141" y="4208644"/>
              <a:ext cx="23251" cy="24083"/>
            </a:xfrm>
            <a:custGeom>
              <a:avLst/>
              <a:gdLst>
                <a:gd name="T0" fmla="*/ 7 w 7"/>
                <a:gd name="T1" fmla="*/ 2 h 7"/>
                <a:gd name="T2" fmla="*/ 1 w 7"/>
                <a:gd name="T3" fmla="*/ 0 h 7"/>
                <a:gd name="T4" fmla="*/ 7 w 7"/>
                <a:gd name="T5" fmla="*/ 2 h 7"/>
              </a:gdLst>
              <a:ahLst/>
              <a:cxnLst>
                <a:cxn ang="0">
                  <a:pos x="T0" y="T1"/>
                </a:cxn>
                <a:cxn ang="0">
                  <a:pos x="T2" y="T3"/>
                </a:cxn>
                <a:cxn ang="0">
                  <a:pos x="T4" y="T5"/>
                </a:cxn>
              </a:cxnLst>
              <a:rect l="0" t="0" r="r" b="b"/>
              <a:pathLst>
                <a:path w="7" h="7">
                  <a:moveTo>
                    <a:pt x="7" y="2"/>
                  </a:moveTo>
                  <a:cubicBezTo>
                    <a:pt x="6" y="0"/>
                    <a:pt x="3" y="0"/>
                    <a:pt x="1" y="0"/>
                  </a:cubicBezTo>
                  <a:cubicBezTo>
                    <a:pt x="0" y="3"/>
                    <a:pt x="6" y="7"/>
                    <a:pt x="7"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8" name="Freeform 154"/>
            <p:cNvSpPr>
              <a:spLocks/>
            </p:cNvSpPr>
            <p:nvPr/>
          </p:nvSpPr>
          <p:spPr bwMode="auto">
            <a:xfrm>
              <a:off x="1500220" y="4222192"/>
              <a:ext cx="34875" cy="39134"/>
            </a:xfrm>
            <a:custGeom>
              <a:avLst/>
              <a:gdLst>
                <a:gd name="T0" fmla="*/ 2 w 10"/>
                <a:gd name="T1" fmla="*/ 1 h 11"/>
                <a:gd name="T2" fmla="*/ 3 w 10"/>
                <a:gd name="T3" fmla="*/ 11 h 11"/>
                <a:gd name="T4" fmla="*/ 10 w 10"/>
                <a:gd name="T5" fmla="*/ 6 h 11"/>
                <a:gd name="T6" fmla="*/ 2 w 10"/>
                <a:gd name="T7" fmla="*/ 1 h 11"/>
              </a:gdLst>
              <a:ahLst/>
              <a:cxnLst>
                <a:cxn ang="0">
                  <a:pos x="T0" y="T1"/>
                </a:cxn>
                <a:cxn ang="0">
                  <a:pos x="T2" y="T3"/>
                </a:cxn>
                <a:cxn ang="0">
                  <a:pos x="T4" y="T5"/>
                </a:cxn>
                <a:cxn ang="0">
                  <a:pos x="T6" y="T7"/>
                </a:cxn>
              </a:cxnLst>
              <a:rect l="0" t="0" r="r" b="b"/>
              <a:pathLst>
                <a:path w="10" h="11">
                  <a:moveTo>
                    <a:pt x="2" y="1"/>
                  </a:moveTo>
                  <a:cubicBezTo>
                    <a:pt x="0" y="5"/>
                    <a:pt x="1" y="6"/>
                    <a:pt x="3" y="11"/>
                  </a:cubicBezTo>
                  <a:cubicBezTo>
                    <a:pt x="6" y="9"/>
                    <a:pt x="9" y="8"/>
                    <a:pt x="10" y="6"/>
                  </a:cubicBezTo>
                  <a:cubicBezTo>
                    <a:pt x="7" y="4"/>
                    <a:pt x="7" y="0"/>
                    <a:pt x="2"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9" name="Freeform 155"/>
            <p:cNvSpPr>
              <a:spLocks/>
            </p:cNvSpPr>
            <p:nvPr/>
          </p:nvSpPr>
          <p:spPr bwMode="auto">
            <a:xfrm>
              <a:off x="3130649" y="4229718"/>
              <a:ext cx="127877" cy="63217"/>
            </a:xfrm>
            <a:custGeom>
              <a:avLst/>
              <a:gdLst>
                <a:gd name="T0" fmla="*/ 36 w 37"/>
                <a:gd name="T1" fmla="*/ 9 h 18"/>
                <a:gd name="T2" fmla="*/ 6 w 37"/>
                <a:gd name="T3" fmla="*/ 1 h 18"/>
                <a:gd name="T4" fmla="*/ 6 w 37"/>
                <a:gd name="T5" fmla="*/ 4 h 18"/>
                <a:gd name="T6" fmla="*/ 10 w 37"/>
                <a:gd name="T7" fmla="*/ 5 h 18"/>
                <a:gd name="T8" fmla="*/ 12 w 37"/>
                <a:gd name="T9" fmla="*/ 9 h 18"/>
                <a:gd name="T10" fmla="*/ 0 w 37"/>
                <a:gd name="T11" fmla="*/ 9 h 18"/>
                <a:gd name="T12" fmla="*/ 18 w 37"/>
                <a:gd name="T13" fmla="*/ 16 h 18"/>
                <a:gd name="T14" fmla="*/ 22 w 37"/>
                <a:gd name="T15" fmla="*/ 11 h 18"/>
                <a:gd name="T16" fmla="*/ 35 w 37"/>
                <a:gd name="T17" fmla="*/ 13 h 18"/>
                <a:gd name="T18" fmla="*/ 36 w 37"/>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8">
                  <a:moveTo>
                    <a:pt x="36" y="9"/>
                  </a:moveTo>
                  <a:cubicBezTo>
                    <a:pt x="28" y="3"/>
                    <a:pt x="19" y="0"/>
                    <a:pt x="6" y="1"/>
                  </a:cubicBezTo>
                  <a:cubicBezTo>
                    <a:pt x="6" y="2"/>
                    <a:pt x="6" y="3"/>
                    <a:pt x="6" y="4"/>
                  </a:cubicBezTo>
                  <a:cubicBezTo>
                    <a:pt x="7" y="5"/>
                    <a:pt x="10" y="3"/>
                    <a:pt x="10" y="5"/>
                  </a:cubicBezTo>
                  <a:cubicBezTo>
                    <a:pt x="9" y="8"/>
                    <a:pt x="11" y="8"/>
                    <a:pt x="12" y="9"/>
                  </a:cubicBezTo>
                  <a:cubicBezTo>
                    <a:pt x="9" y="12"/>
                    <a:pt x="3" y="7"/>
                    <a:pt x="0" y="9"/>
                  </a:cubicBezTo>
                  <a:cubicBezTo>
                    <a:pt x="2" y="18"/>
                    <a:pt x="15" y="9"/>
                    <a:pt x="18" y="16"/>
                  </a:cubicBezTo>
                  <a:cubicBezTo>
                    <a:pt x="21" y="15"/>
                    <a:pt x="20" y="11"/>
                    <a:pt x="22" y="11"/>
                  </a:cubicBezTo>
                  <a:cubicBezTo>
                    <a:pt x="24" y="15"/>
                    <a:pt x="32" y="8"/>
                    <a:pt x="35" y="13"/>
                  </a:cubicBezTo>
                  <a:cubicBezTo>
                    <a:pt x="35" y="12"/>
                    <a:pt x="37" y="11"/>
                    <a:pt x="36" y="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0" name="Freeform 156"/>
            <p:cNvSpPr>
              <a:spLocks/>
            </p:cNvSpPr>
            <p:nvPr/>
          </p:nvSpPr>
          <p:spPr bwMode="auto">
            <a:xfrm>
              <a:off x="6776591" y="4229718"/>
              <a:ext cx="52313" cy="46662"/>
            </a:xfrm>
            <a:custGeom>
              <a:avLst/>
              <a:gdLst>
                <a:gd name="T0" fmla="*/ 1 w 15"/>
                <a:gd name="T1" fmla="*/ 11 h 13"/>
                <a:gd name="T2" fmla="*/ 6 w 15"/>
                <a:gd name="T3" fmla="*/ 13 h 13"/>
                <a:gd name="T4" fmla="*/ 15 w 15"/>
                <a:gd name="T5" fmla="*/ 2 h 13"/>
                <a:gd name="T6" fmla="*/ 1 w 15"/>
                <a:gd name="T7" fmla="*/ 11 h 13"/>
              </a:gdLst>
              <a:ahLst/>
              <a:cxnLst>
                <a:cxn ang="0">
                  <a:pos x="T0" y="T1"/>
                </a:cxn>
                <a:cxn ang="0">
                  <a:pos x="T2" y="T3"/>
                </a:cxn>
                <a:cxn ang="0">
                  <a:pos x="T4" y="T5"/>
                </a:cxn>
                <a:cxn ang="0">
                  <a:pos x="T6" y="T7"/>
                </a:cxn>
              </a:cxnLst>
              <a:rect l="0" t="0" r="r" b="b"/>
              <a:pathLst>
                <a:path w="15" h="13">
                  <a:moveTo>
                    <a:pt x="1" y="11"/>
                  </a:moveTo>
                  <a:cubicBezTo>
                    <a:pt x="3" y="11"/>
                    <a:pt x="4" y="13"/>
                    <a:pt x="6" y="13"/>
                  </a:cubicBezTo>
                  <a:cubicBezTo>
                    <a:pt x="10" y="11"/>
                    <a:pt x="14" y="8"/>
                    <a:pt x="15" y="2"/>
                  </a:cubicBezTo>
                  <a:cubicBezTo>
                    <a:pt x="8" y="0"/>
                    <a:pt x="0" y="2"/>
                    <a:pt x="1" y="1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1" name="Freeform 157"/>
            <p:cNvSpPr>
              <a:spLocks/>
            </p:cNvSpPr>
            <p:nvPr/>
          </p:nvSpPr>
          <p:spPr bwMode="auto">
            <a:xfrm>
              <a:off x="3275963" y="4261326"/>
              <a:ext cx="33423" cy="21073"/>
            </a:xfrm>
            <a:custGeom>
              <a:avLst/>
              <a:gdLst>
                <a:gd name="T0" fmla="*/ 1 w 10"/>
                <a:gd name="T1" fmla="*/ 5 h 6"/>
                <a:gd name="T2" fmla="*/ 10 w 10"/>
                <a:gd name="T3" fmla="*/ 2 h 6"/>
                <a:gd name="T4" fmla="*/ 1 w 10"/>
                <a:gd name="T5" fmla="*/ 0 h 6"/>
                <a:gd name="T6" fmla="*/ 1 w 10"/>
                <a:gd name="T7" fmla="*/ 5 h 6"/>
              </a:gdLst>
              <a:ahLst/>
              <a:cxnLst>
                <a:cxn ang="0">
                  <a:pos x="T0" y="T1"/>
                </a:cxn>
                <a:cxn ang="0">
                  <a:pos x="T2" y="T3"/>
                </a:cxn>
                <a:cxn ang="0">
                  <a:pos x="T4" y="T5"/>
                </a:cxn>
                <a:cxn ang="0">
                  <a:pos x="T6" y="T7"/>
                </a:cxn>
              </a:cxnLst>
              <a:rect l="0" t="0" r="r" b="b"/>
              <a:pathLst>
                <a:path w="10" h="6">
                  <a:moveTo>
                    <a:pt x="1" y="5"/>
                  </a:moveTo>
                  <a:cubicBezTo>
                    <a:pt x="5" y="5"/>
                    <a:pt x="9" y="6"/>
                    <a:pt x="10" y="2"/>
                  </a:cubicBezTo>
                  <a:cubicBezTo>
                    <a:pt x="8" y="0"/>
                    <a:pt x="3" y="2"/>
                    <a:pt x="1" y="0"/>
                  </a:cubicBezTo>
                  <a:cubicBezTo>
                    <a:pt x="0" y="1"/>
                    <a:pt x="0" y="4"/>
                    <a:pt x="1"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2" name="Freeform 158"/>
            <p:cNvSpPr>
              <a:spLocks/>
            </p:cNvSpPr>
            <p:nvPr/>
          </p:nvSpPr>
          <p:spPr bwMode="auto">
            <a:xfrm>
              <a:off x="7000375" y="4261326"/>
              <a:ext cx="88642" cy="142992"/>
            </a:xfrm>
            <a:custGeom>
              <a:avLst/>
              <a:gdLst>
                <a:gd name="T0" fmla="*/ 0 w 26"/>
                <a:gd name="T1" fmla="*/ 14 h 40"/>
                <a:gd name="T2" fmla="*/ 3 w 26"/>
                <a:gd name="T3" fmla="*/ 26 h 40"/>
                <a:gd name="T4" fmla="*/ 6 w 26"/>
                <a:gd name="T5" fmla="*/ 26 h 40"/>
                <a:gd name="T6" fmla="*/ 8 w 26"/>
                <a:gd name="T7" fmla="*/ 32 h 40"/>
                <a:gd name="T8" fmla="*/ 4 w 26"/>
                <a:gd name="T9" fmla="*/ 32 h 40"/>
                <a:gd name="T10" fmla="*/ 9 w 26"/>
                <a:gd name="T11" fmla="*/ 40 h 40"/>
                <a:gd name="T12" fmla="*/ 9 w 26"/>
                <a:gd name="T13" fmla="*/ 31 h 40"/>
                <a:gd name="T14" fmla="*/ 17 w 26"/>
                <a:gd name="T15" fmla="*/ 33 h 40"/>
                <a:gd name="T16" fmla="*/ 18 w 26"/>
                <a:gd name="T17" fmla="*/ 30 h 40"/>
                <a:gd name="T18" fmla="*/ 25 w 26"/>
                <a:gd name="T19" fmla="*/ 36 h 40"/>
                <a:gd name="T20" fmla="*/ 25 w 26"/>
                <a:gd name="T21" fmla="*/ 29 h 40"/>
                <a:gd name="T22" fmla="*/ 20 w 26"/>
                <a:gd name="T23" fmla="*/ 30 h 40"/>
                <a:gd name="T24" fmla="*/ 16 w 26"/>
                <a:gd name="T25" fmla="*/ 26 h 40"/>
                <a:gd name="T26" fmla="*/ 13 w 26"/>
                <a:gd name="T27" fmla="*/ 28 h 40"/>
                <a:gd name="T28" fmla="*/ 11 w 26"/>
                <a:gd name="T29" fmla="*/ 18 h 40"/>
                <a:gd name="T30" fmla="*/ 16 w 26"/>
                <a:gd name="T31" fmla="*/ 2 h 40"/>
                <a:gd name="T32" fmla="*/ 6 w 26"/>
                <a:gd name="T33" fmla="*/ 0 h 40"/>
                <a:gd name="T34" fmla="*/ 3 w 26"/>
                <a:gd name="T35" fmla="*/ 15 h 40"/>
                <a:gd name="T36" fmla="*/ 0 w 26"/>
                <a:gd name="T37"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0">
                  <a:moveTo>
                    <a:pt x="0" y="14"/>
                  </a:moveTo>
                  <a:cubicBezTo>
                    <a:pt x="1" y="19"/>
                    <a:pt x="1" y="23"/>
                    <a:pt x="3" y="26"/>
                  </a:cubicBezTo>
                  <a:cubicBezTo>
                    <a:pt x="5" y="27"/>
                    <a:pt x="6" y="23"/>
                    <a:pt x="6" y="26"/>
                  </a:cubicBezTo>
                  <a:cubicBezTo>
                    <a:pt x="3" y="28"/>
                    <a:pt x="6" y="30"/>
                    <a:pt x="8" y="32"/>
                  </a:cubicBezTo>
                  <a:cubicBezTo>
                    <a:pt x="7" y="32"/>
                    <a:pt x="5" y="32"/>
                    <a:pt x="4" y="32"/>
                  </a:cubicBezTo>
                  <a:cubicBezTo>
                    <a:pt x="5" y="35"/>
                    <a:pt x="6" y="39"/>
                    <a:pt x="9" y="40"/>
                  </a:cubicBezTo>
                  <a:cubicBezTo>
                    <a:pt x="11" y="37"/>
                    <a:pt x="11" y="33"/>
                    <a:pt x="9" y="31"/>
                  </a:cubicBezTo>
                  <a:cubicBezTo>
                    <a:pt x="13" y="28"/>
                    <a:pt x="14" y="33"/>
                    <a:pt x="17" y="33"/>
                  </a:cubicBezTo>
                  <a:cubicBezTo>
                    <a:pt x="19" y="32"/>
                    <a:pt x="16" y="31"/>
                    <a:pt x="18" y="30"/>
                  </a:cubicBezTo>
                  <a:cubicBezTo>
                    <a:pt x="20" y="32"/>
                    <a:pt x="21" y="35"/>
                    <a:pt x="25" y="36"/>
                  </a:cubicBezTo>
                  <a:cubicBezTo>
                    <a:pt x="26" y="34"/>
                    <a:pt x="22" y="32"/>
                    <a:pt x="25" y="29"/>
                  </a:cubicBezTo>
                  <a:cubicBezTo>
                    <a:pt x="22" y="28"/>
                    <a:pt x="23" y="30"/>
                    <a:pt x="20" y="30"/>
                  </a:cubicBezTo>
                  <a:cubicBezTo>
                    <a:pt x="20" y="27"/>
                    <a:pt x="18" y="27"/>
                    <a:pt x="16" y="26"/>
                  </a:cubicBezTo>
                  <a:cubicBezTo>
                    <a:pt x="16" y="27"/>
                    <a:pt x="15" y="28"/>
                    <a:pt x="13" y="28"/>
                  </a:cubicBezTo>
                  <a:cubicBezTo>
                    <a:pt x="12" y="25"/>
                    <a:pt x="10" y="22"/>
                    <a:pt x="11" y="18"/>
                  </a:cubicBezTo>
                  <a:cubicBezTo>
                    <a:pt x="18" y="15"/>
                    <a:pt x="16" y="10"/>
                    <a:pt x="16" y="2"/>
                  </a:cubicBezTo>
                  <a:cubicBezTo>
                    <a:pt x="12" y="2"/>
                    <a:pt x="9" y="2"/>
                    <a:pt x="6" y="0"/>
                  </a:cubicBezTo>
                  <a:cubicBezTo>
                    <a:pt x="3" y="3"/>
                    <a:pt x="3" y="9"/>
                    <a:pt x="3" y="15"/>
                  </a:cubicBezTo>
                  <a:cubicBezTo>
                    <a:pt x="1" y="15"/>
                    <a:pt x="2" y="13"/>
                    <a:pt x="0" y="1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3" name="Freeform 159"/>
            <p:cNvSpPr>
              <a:spLocks/>
            </p:cNvSpPr>
            <p:nvPr/>
          </p:nvSpPr>
          <p:spPr bwMode="auto">
            <a:xfrm>
              <a:off x="3055086" y="4258316"/>
              <a:ext cx="42141" cy="24083"/>
            </a:xfrm>
            <a:custGeom>
              <a:avLst/>
              <a:gdLst>
                <a:gd name="T0" fmla="*/ 0 w 12"/>
                <a:gd name="T1" fmla="*/ 4 h 7"/>
                <a:gd name="T2" fmla="*/ 12 w 12"/>
                <a:gd name="T3" fmla="*/ 6 h 7"/>
                <a:gd name="T4" fmla="*/ 0 w 12"/>
                <a:gd name="T5" fmla="*/ 4 h 7"/>
              </a:gdLst>
              <a:ahLst/>
              <a:cxnLst>
                <a:cxn ang="0">
                  <a:pos x="T0" y="T1"/>
                </a:cxn>
                <a:cxn ang="0">
                  <a:pos x="T2" y="T3"/>
                </a:cxn>
                <a:cxn ang="0">
                  <a:pos x="T4" y="T5"/>
                </a:cxn>
              </a:cxnLst>
              <a:rect l="0" t="0" r="r" b="b"/>
              <a:pathLst>
                <a:path w="12" h="7">
                  <a:moveTo>
                    <a:pt x="0" y="4"/>
                  </a:moveTo>
                  <a:cubicBezTo>
                    <a:pt x="3" y="7"/>
                    <a:pt x="6" y="7"/>
                    <a:pt x="12" y="6"/>
                  </a:cubicBezTo>
                  <a:cubicBezTo>
                    <a:pt x="12" y="2"/>
                    <a:pt x="2" y="0"/>
                    <a:pt x="0"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4" name="Freeform 160"/>
            <p:cNvSpPr>
              <a:spLocks/>
            </p:cNvSpPr>
            <p:nvPr/>
          </p:nvSpPr>
          <p:spPr bwMode="auto">
            <a:xfrm>
              <a:off x="3190227" y="4332071"/>
              <a:ext cx="23251" cy="28599"/>
            </a:xfrm>
            <a:custGeom>
              <a:avLst/>
              <a:gdLst>
                <a:gd name="T0" fmla="*/ 3 w 7"/>
                <a:gd name="T1" fmla="*/ 0 h 8"/>
                <a:gd name="T2" fmla="*/ 7 w 7"/>
                <a:gd name="T3" fmla="*/ 6 h 8"/>
                <a:gd name="T4" fmla="*/ 3 w 7"/>
                <a:gd name="T5" fmla="*/ 0 h 8"/>
              </a:gdLst>
              <a:ahLst/>
              <a:cxnLst>
                <a:cxn ang="0">
                  <a:pos x="T0" y="T1"/>
                </a:cxn>
                <a:cxn ang="0">
                  <a:pos x="T2" y="T3"/>
                </a:cxn>
                <a:cxn ang="0">
                  <a:pos x="T4" y="T5"/>
                </a:cxn>
              </a:cxnLst>
              <a:rect l="0" t="0" r="r" b="b"/>
              <a:pathLst>
                <a:path w="7" h="8">
                  <a:moveTo>
                    <a:pt x="3" y="0"/>
                  </a:moveTo>
                  <a:cubicBezTo>
                    <a:pt x="0" y="3"/>
                    <a:pt x="5" y="8"/>
                    <a:pt x="7" y="6"/>
                  </a:cubicBezTo>
                  <a:cubicBezTo>
                    <a:pt x="7" y="2"/>
                    <a:pt x="4" y="2"/>
                    <a:pt x="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5" name="Freeform 161"/>
            <p:cNvSpPr>
              <a:spLocks/>
            </p:cNvSpPr>
            <p:nvPr/>
          </p:nvSpPr>
          <p:spPr bwMode="auto">
            <a:xfrm>
              <a:off x="3233823" y="4350132"/>
              <a:ext cx="17438" cy="21073"/>
            </a:xfrm>
            <a:custGeom>
              <a:avLst/>
              <a:gdLst>
                <a:gd name="T0" fmla="*/ 0 w 5"/>
                <a:gd name="T1" fmla="*/ 4 h 6"/>
                <a:gd name="T2" fmla="*/ 5 w 5"/>
                <a:gd name="T3" fmla="*/ 3 h 6"/>
                <a:gd name="T4" fmla="*/ 0 w 5"/>
                <a:gd name="T5" fmla="*/ 0 h 6"/>
                <a:gd name="T6" fmla="*/ 0 w 5"/>
                <a:gd name="T7" fmla="*/ 4 h 6"/>
              </a:gdLst>
              <a:ahLst/>
              <a:cxnLst>
                <a:cxn ang="0">
                  <a:pos x="T0" y="T1"/>
                </a:cxn>
                <a:cxn ang="0">
                  <a:pos x="T2" y="T3"/>
                </a:cxn>
                <a:cxn ang="0">
                  <a:pos x="T4" y="T5"/>
                </a:cxn>
                <a:cxn ang="0">
                  <a:pos x="T6" y="T7"/>
                </a:cxn>
              </a:cxnLst>
              <a:rect l="0" t="0" r="r" b="b"/>
              <a:pathLst>
                <a:path w="5" h="6">
                  <a:moveTo>
                    <a:pt x="0" y="4"/>
                  </a:moveTo>
                  <a:cubicBezTo>
                    <a:pt x="2" y="4"/>
                    <a:pt x="4" y="6"/>
                    <a:pt x="5" y="3"/>
                  </a:cubicBezTo>
                  <a:cubicBezTo>
                    <a:pt x="4" y="2"/>
                    <a:pt x="2" y="1"/>
                    <a:pt x="0" y="0"/>
                  </a:cubicBezTo>
                  <a:cubicBezTo>
                    <a:pt x="0" y="1"/>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6" name="Freeform 162"/>
            <p:cNvSpPr>
              <a:spLocks/>
            </p:cNvSpPr>
            <p:nvPr/>
          </p:nvSpPr>
          <p:spPr bwMode="auto">
            <a:xfrm>
              <a:off x="3255620" y="4350132"/>
              <a:ext cx="20344" cy="15052"/>
            </a:xfrm>
            <a:custGeom>
              <a:avLst/>
              <a:gdLst>
                <a:gd name="T0" fmla="*/ 4 w 6"/>
                <a:gd name="T1" fmla="*/ 4 h 4"/>
                <a:gd name="T2" fmla="*/ 0 w 6"/>
                <a:gd name="T3" fmla="*/ 0 h 4"/>
                <a:gd name="T4" fmla="*/ 4 w 6"/>
                <a:gd name="T5" fmla="*/ 4 h 4"/>
              </a:gdLst>
              <a:ahLst/>
              <a:cxnLst>
                <a:cxn ang="0">
                  <a:pos x="T0" y="T1"/>
                </a:cxn>
                <a:cxn ang="0">
                  <a:pos x="T2" y="T3"/>
                </a:cxn>
                <a:cxn ang="0">
                  <a:pos x="T4" y="T5"/>
                </a:cxn>
              </a:cxnLst>
              <a:rect l="0" t="0" r="r" b="b"/>
              <a:pathLst>
                <a:path w="6" h="4">
                  <a:moveTo>
                    <a:pt x="4" y="4"/>
                  </a:moveTo>
                  <a:cubicBezTo>
                    <a:pt x="6" y="2"/>
                    <a:pt x="3" y="0"/>
                    <a:pt x="0" y="0"/>
                  </a:cubicBezTo>
                  <a:cubicBezTo>
                    <a:pt x="0" y="3"/>
                    <a:pt x="2" y="4"/>
                    <a:pt x="4"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7" name="Freeform 163"/>
            <p:cNvSpPr>
              <a:spLocks/>
            </p:cNvSpPr>
            <p:nvPr/>
          </p:nvSpPr>
          <p:spPr bwMode="auto">
            <a:xfrm>
              <a:off x="3389311" y="4386255"/>
              <a:ext cx="47955" cy="49672"/>
            </a:xfrm>
            <a:custGeom>
              <a:avLst/>
              <a:gdLst>
                <a:gd name="T0" fmla="*/ 12 w 14"/>
                <a:gd name="T1" fmla="*/ 0 h 14"/>
                <a:gd name="T2" fmla="*/ 5 w 14"/>
                <a:gd name="T3" fmla="*/ 2 h 14"/>
                <a:gd name="T4" fmla="*/ 6 w 14"/>
                <a:gd name="T5" fmla="*/ 8 h 14"/>
                <a:gd name="T6" fmla="*/ 0 w 14"/>
                <a:gd name="T7" fmla="*/ 13 h 14"/>
                <a:gd name="T8" fmla="*/ 12 w 14"/>
                <a:gd name="T9" fmla="*/ 12 h 14"/>
                <a:gd name="T10" fmla="*/ 12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12" y="0"/>
                  </a:moveTo>
                  <a:cubicBezTo>
                    <a:pt x="9" y="0"/>
                    <a:pt x="7" y="0"/>
                    <a:pt x="5" y="2"/>
                  </a:cubicBezTo>
                  <a:cubicBezTo>
                    <a:pt x="4" y="5"/>
                    <a:pt x="6" y="5"/>
                    <a:pt x="6" y="8"/>
                  </a:cubicBezTo>
                  <a:cubicBezTo>
                    <a:pt x="4" y="10"/>
                    <a:pt x="0" y="10"/>
                    <a:pt x="0" y="13"/>
                  </a:cubicBezTo>
                  <a:cubicBezTo>
                    <a:pt x="3" y="14"/>
                    <a:pt x="9" y="13"/>
                    <a:pt x="12" y="12"/>
                  </a:cubicBezTo>
                  <a:cubicBezTo>
                    <a:pt x="12" y="7"/>
                    <a:pt x="14" y="3"/>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8" name="Freeform 164"/>
            <p:cNvSpPr>
              <a:spLocks/>
            </p:cNvSpPr>
            <p:nvPr/>
          </p:nvSpPr>
          <p:spPr bwMode="auto">
            <a:xfrm>
              <a:off x="7093376" y="4381739"/>
              <a:ext cx="23251" cy="43650"/>
            </a:xfrm>
            <a:custGeom>
              <a:avLst/>
              <a:gdLst>
                <a:gd name="T0" fmla="*/ 7 w 7"/>
                <a:gd name="T1" fmla="*/ 12 h 12"/>
                <a:gd name="T2" fmla="*/ 0 w 7"/>
                <a:gd name="T3" fmla="*/ 3 h 12"/>
                <a:gd name="T4" fmla="*/ 7 w 7"/>
                <a:gd name="T5" fmla="*/ 12 h 12"/>
              </a:gdLst>
              <a:ahLst/>
              <a:cxnLst>
                <a:cxn ang="0">
                  <a:pos x="T0" y="T1"/>
                </a:cxn>
                <a:cxn ang="0">
                  <a:pos x="T2" y="T3"/>
                </a:cxn>
                <a:cxn ang="0">
                  <a:pos x="T4" y="T5"/>
                </a:cxn>
              </a:cxnLst>
              <a:rect l="0" t="0" r="r" b="b"/>
              <a:pathLst>
                <a:path w="7" h="12">
                  <a:moveTo>
                    <a:pt x="7" y="12"/>
                  </a:moveTo>
                  <a:cubicBezTo>
                    <a:pt x="7" y="7"/>
                    <a:pt x="7" y="0"/>
                    <a:pt x="0" y="3"/>
                  </a:cubicBezTo>
                  <a:cubicBezTo>
                    <a:pt x="3" y="6"/>
                    <a:pt x="3" y="12"/>
                    <a:pt x="7"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9" name="Freeform 165"/>
            <p:cNvSpPr>
              <a:spLocks/>
            </p:cNvSpPr>
            <p:nvPr/>
          </p:nvSpPr>
          <p:spPr bwMode="auto">
            <a:xfrm>
              <a:off x="7045424" y="4410339"/>
              <a:ext cx="30517" cy="60207"/>
            </a:xfrm>
            <a:custGeom>
              <a:avLst/>
              <a:gdLst>
                <a:gd name="T0" fmla="*/ 6 w 9"/>
                <a:gd name="T1" fmla="*/ 6 h 17"/>
                <a:gd name="T2" fmla="*/ 3 w 9"/>
                <a:gd name="T3" fmla="*/ 13 h 17"/>
                <a:gd name="T4" fmla="*/ 8 w 9"/>
                <a:gd name="T5" fmla="*/ 16 h 17"/>
                <a:gd name="T6" fmla="*/ 9 w 9"/>
                <a:gd name="T7" fmla="*/ 4 h 17"/>
                <a:gd name="T8" fmla="*/ 7 w 9"/>
                <a:gd name="T9" fmla="*/ 1 h 17"/>
                <a:gd name="T10" fmla="*/ 1 w 9"/>
                <a:gd name="T11" fmla="*/ 0 h 17"/>
                <a:gd name="T12" fmla="*/ 0 w 9"/>
                <a:gd name="T13" fmla="*/ 8 h 17"/>
                <a:gd name="T14" fmla="*/ 6 w 9"/>
                <a:gd name="T15" fmla="*/ 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6" y="6"/>
                  </a:moveTo>
                  <a:cubicBezTo>
                    <a:pt x="6" y="10"/>
                    <a:pt x="3" y="10"/>
                    <a:pt x="3" y="13"/>
                  </a:cubicBezTo>
                  <a:cubicBezTo>
                    <a:pt x="4" y="14"/>
                    <a:pt x="6" y="17"/>
                    <a:pt x="8" y="16"/>
                  </a:cubicBezTo>
                  <a:cubicBezTo>
                    <a:pt x="7" y="12"/>
                    <a:pt x="9" y="9"/>
                    <a:pt x="9" y="4"/>
                  </a:cubicBezTo>
                  <a:cubicBezTo>
                    <a:pt x="5" y="5"/>
                    <a:pt x="8" y="4"/>
                    <a:pt x="7" y="1"/>
                  </a:cubicBezTo>
                  <a:cubicBezTo>
                    <a:pt x="4" y="2"/>
                    <a:pt x="3" y="0"/>
                    <a:pt x="1" y="0"/>
                  </a:cubicBezTo>
                  <a:cubicBezTo>
                    <a:pt x="2" y="3"/>
                    <a:pt x="0" y="4"/>
                    <a:pt x="0" y="8"/>
                  </a:cubicBezTo>
                  <a:cubicBezTo>
                    <a:pt x="3" y="9"/>
                    <a:pt x="5" y="4"/>
                    <a:pt x="6" y="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0" name="Freeform 166"/>
            <p:cNvSpPr>
              <a:spLocks/>
            </p:cNvSpPr>
            <p:nvPr/>
          </p:nvSpPr>
          <p:spPr bwMode="auto">
            <a:xfrm>
              <a:off x="7038157" y="4449474"/>
              <a:ext cx="103174" cy="93320"/>
            </a:xfrm>
            <a:custGeom>
              <a:avLst/>
              <a:gdLst>
                <a:gd name="T0" fmla="*/ 14 w 30"/>
                <a:gd name="T1" fmla="*/ 10 h 26"/>
                <a:gd name="T2" fmla="*/ 10 w 30"/>
                <a:gd name="T3" fmla="*/ 7 h 26"/>
                <a:gd name="T4" fmla="*/ 2 w 30"/>
                <a:gd name="T5" fmla="*/ 18 h 26"/>
                <a:gd name="T6" fmla="*/ 7 w 30"/>
                <a:gd name="T7" fmla="*/ 13 h 26"/>
                <a:gd name="T8" fmla="*/ 13 w 30"/>
                <a:gd name="T9" fmla="*/ 13 h 26"/>
                <a:gd name="T10" fmla="*/ 15 w 30"/>
                <a:gd name="T11" fmla="*/ 16 h 26"/>
                <a:gd name="T12" fmla="*/ 14 w 30"/>
                <a:gd name="T13" fmla="*/ 20 h 26"/>
                <a:gd name="T14" fmla="*/ 21 w 30"/>
                <a:gd name="T15" fmla="*/ 23 h 26"/>
                <a:gd name="T16" fmla="*/ 23 w 30"/>
                <a:gd name="T17" fmla="*/ 26 h 26"/>
                <a:gd name="T18" fmla="*/ 25 w 30"/>
                <a:gd name="T19" fmla="*/ 17 h 26"/>
                <a:gd name="T20" fmla="*/ 27 w 30"/>
                <a:gd name="T21" fmla="*/ 20 h 26"/>
                <a:gd name="T22" fmla="*/ 29 w 30"/>
                <a:gd name="T23" fmla="*/ 9 h 26"/>
                <a:gd name="T24" fmla="*/ 23 w 30"/>
                <a:gd name="T25" fmla="*/ 0 h 26"/>
                <a:gd name="T26" fmla="*/ 23 w 30"/>
                <a:gd name="T27" fmla="*/ 5 h 26"/>
                <a:gd name="T28" fmla="*/ 14 w 30"/>
                <a:gd name="T2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26">
                  <a:moveTo>
                    <a:pt x="14" y="10"/>
                  </a:moveTo>
                  <a:cubicBezTo>
                    <a:pt x="12" y="10"/>
                    <a:pt x="13" y="7"/>
                    <a:pt x="10" y="7"/>
                  </a:cubicBezTo>
                  <a:cubicBezTo>
                    <a:pt x="7" y="10"/>
                    <a:pt x="0" y="13"/>
                    <a:pt x="2" y="18"/>
                  </a:cubicBezTo>
                  <a:cubicBezTo>
                    <a:pt x="6" y="19"/>
                    <a:pt x="4" y="14"/>
                    <a:pt x="7" y="13"/>
                  </a:cubicBezTo>
                  <a:cubicBezTo>
                    <a:pt x="7" y="17"/>
                    <a:pt x="11" y="13"/>
                    <a:pt x="13" y="13"/>
                  </a:cubicBezTo>
                  <a:cubicBezTo>
                    <a:pt x="14" y="14"/>
                    <a:pt x="15" y="15"/>
                    <a:pt x="15" y="16"/>
                  </a:cubicBezTo>
                  <a:cubicBezTo>
                    <a:pt x="14" y="16"/>
                    <a:pt x="13" y="18"/>
                    <a:pt x="14" y="20"/>
                  </a:cubicBezTo>
                  <a:cubicBezTo>
                    <a:pt x="15" y="22"/>
                    <a:pt x="19" y="26"/>
                    <a:pt x="21" y="23"/>
                  </a:cubicBezTo>
                  <a:cubicBezTo>
                    <a:pt x="21" y="25"/>
                    <a:pt x="21" y="26"/>
                    <a:pt x="23" y="26"/>
                  </a:cubicBezTo>
                  <a:cubicBezTo>
                    <a:pt x="27" y="25"/>
                    <a:pt x="21" y="18"/>
                    <a:pt x="25" y="17"/>
                  </a:cubicBezTo>
                  <a:cubicBezTo>
                    <a:pt x="25" y="18"/>
                    <a:pt x="26" y="19"/>
                    <a:pt x="27" y="20"/>
                  </a:cubicBezTo>
                  <a:cubicBezTo>
                    <a:pt x="30" y="17"/>
                    <a:pt x="28" y="13"/>
                    <a:pt x="29" y="9"/>
                  </a:cubicBezTo>
                  <a:cubicBezTo>
                    <a:pt x="26" y="8"/>
                    <a:pt x="28" y="1"/>
                    <a:pt x="23" y="0"/>
                  </a:cubicBezTo>
                  <a:cubicBezTo>
                    <a:pt x="23" y="2"/>
                    <a:pt x="23" y="3"/>
                    <a:pt x="23" y="5"/>
                  </a:cubicBezTo>
                  <a:cubicBezTo>
                    <a:pt x="18" y="4"/>
                    <a:pt x="17" y="8"/>
                    <a:pt x="14"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1" name="Freeform 167"/>
            <p:cNvSpPr>
              <a:spLocks/>
            </p:cNvSpPr>
            <p:nvPr/>
          </p:nvSpPr>
          <p:spPr bwMode="auto">
            <a:xfrm>
              <a:off x="6199693" y="4453989"/>
              <a:ext cx="75564" cy="81280"/>
            </a:xfrm>
            <a:custGeom>
              <a:avLst/>
              <a:gdLst>
                <a:gd name="T0" fmla="*/ 4 w 22"/>
                <a:gd name="T1" fmla="*/ 0 h 23"/>
                <a:gd name="T2" fmla="*/ 5 w 22"/>
                <a:gd name="T3" fmla="*/ 22 h 23"/>
                <a:gd name="T4" fmla="*/ 4 w 22"/>
                <a:gd name="T5" fmla="*/ 0 h 23"/>
              </a:gdLst>
              <a:ahLst/>
              <a:cxnLst>
                <a:cxn ang="0">
                  <a:pos x="T0" y="T1"/>
                </a:cxn>
                <a:cxn ang="0">
                  <a:pos x="T2" y="T3"/>
                </a:cxn>
                <a:cxn ang="0">
                  <a:pos x="T4" y="T5"/>
                </a:cxn>
              </a:cxnLst>
              <a:rect l="0" t="0" r="r" b="b"/>
              <a:pathLst>
                <a:path w="22" h="23">
                  <a:moveTo>
                    <a:pt x="4" y="0"/>
                  </a:moveTo>
                  <a:cubicBezTo>
                    <a:pt x="0" y="6"/>
                    <a:pt x="2" y="15"/>
                    <a:pt x="5" y="22"/>
                  </a:cubicBezTo>
                  <a:cubicBezTo>
                    <a:pt x="22" y="23"/>
                    <a:pt x="11" y="2"/>
                    <a:pt x="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2" name="Freeform 168"/>
            <p:cNvSpPr>
              <a:spLocks/>
            </p:cNvSpPr>
            <p:nvPr/>
          </p:nvSpPr>
          <p:spPr bwMode="auto">
            <a:xfrm>
              <a:off x="6766419" y="4509681"/>
              <a:ext cx="223784" cy="234807"/>
            </a:xfrm>
            <a:custGeom>
              <a:avLst/>
              <a:gdLst>
                <a:gd name="T0" fmla="*/ 13 w 65"/>
                <a:gd name="T1" fmla="*/ 60 h 66"/>
                <a:gd name="T2" fmla="*/ 22 w 65"/>
                <a:gd name="T3" fmla="*/ 59 h 66"/>
                <a:gd name="T4" fmla="*/ 23 w 65"/>
                <a:gd name="T5" fmla="*/ 63 h 66"/>
                <a:gd name="T6" fmla="*/ 30 w 65"/>
                <a:gd name="T7" fmla="*/ 60 h 66"/>
                <a:gd name="T8" fmla="*/ 37 w 65"/>
                <a:gd name="T9" fmla="*/ 61 h 66"/>
                <a:gd name="T10" fmla="*/ 38 w 65"/>
                <a:gd name="T11" fmla="*/ 66 h 66"/>
                <a:gd name="T12" fmla="*/ 55 w 65"/>
                <a:gd name="T13" fmla="*/ 47 h 66"/>
                <a:gd name="T14" fmla="*/ 58 w 65"/>
                <a:gd name="T15" fmla="*/ 37 h 66"/>
                <a:gd name="T16" fmla="*/ 64 w 65"/>
                <a:gd name="T17" fmla="*/ 36 h 66"/>
                <a:gd name="T18" fmla="*/ 55 w 65"/>
                <a:gd name="T19" fmla="*/ 21 h 66"/>
                <a:gd name="T20" fmla="*/ 56 w 65"/>
                <a:gd name="T21" fmla="*/ 18 h 66"/>
                <a:gd name="T22" fmla="*/ 61 w 65"/>
                <a:gd name="T23" fmla="*/ 16 h 66"/>
                <a:gd name="T24" fmla="*/ 60 w 65"/>
                <a:gd name="T25" fmla="*/ 13 h 66"/>
                <a:gd name="T26" fmla="*/ 65 w 65"/>
                <a:gd name="T27" fmla="*/ 10 h 66"/>
                <a:gd name="T28" fmla="*/ 56 w 65"/>
                <a:gd name="T29" fmla="*/ 6 h 66"/>
                <a:gd name="T30" fmla="*/ 50 w 65"/>
                <a:gd name="T31" fmla="*/ 0 h 66"/>
                <a:gd name="T32" fmla="*/ 42 w 65"/>
                <a:gd name="T33" fmla="*/ 9 h 66"/>
                <a:gd name="T34" fmla="*/ 42 w 65"/>
                <a:gd name="T35" fmla="*/ 12 h 66"/>
                <a:gd name="T36" fmla="*/ 39 w 65"/>
                <a:gd name="T37" fmla="*/ 11 h 66"/>
                <a:gd name="T38" fmla="*/ 17 w 65"/>
                <a:gd name="T39" fmla="*/ 33 h 66"/>
                <a:gd name="T40" fmla="*/ 8 w 65"/>
                <a:gd name="T41" fmla="*/ 30 h 66"/>
                <a:gd name="T42" fmla="*/ 13 w 65"/>
                <a:gd name="T43"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66">
                  <a:moveTo>
                    <a:pt x="13" y="60"/>
                  </a:moveTo>
                  <a:cubicBezTo>
                    <a:pt x="16" y="59"/>
                    <a:pt x="18" y="60"/>
                    <a:pt x="22" y="59"/>
                  </a:cubicBezTo>
                  <a:cubicBezTo>
                    <a:pt x="22" y="61"/>
                    <a:pt x="22" y="63"/>
                    <a:pt x="23" y="63"/>
                  </a:cubicBezTo>
                  <a:cubicBezTo>
                    <a:pt x="24" y="61"/>
                    <a:pt x="28" y="61"/>
                    <a:pt x="30" y="60"/>
                  </a:cubicBezTo>
                  <a:cubicBezTo>
                    <a:pt x="32" y="62"/>
                    <a:pt x="33" y="64"/>
                    <a:pt x="37" y="61"/>
                  </a:cubicBezTo>
                  <a:cubicBezTo>
                    <a:pt x="37" y="63"/>
                    <a:pt x="39" y="64"/>
                    <a:pt x="38" y="66"/>
                  </a:cubicBezTo>
                  <a:cubicBezTo>
                    <a:pt x="52" y="66"/>
                    <a:pt x="45" y="50"/>
                    <a:pt x="55" y="47"/>
                  </a:cubicBezTo>
                  <a:cubicBezTo>
                    <a:pt x="57" y="44"/>
                    <a:pt x="54" y="38"/>
                    <a:pt x="58" y="37"/>
                  </a:cubicBezTo>
                  <a:cubicBezTo>
                    <a:pt x="60" y="37"/>
                    <a:pt x="63" y="39"/>
                    <a:pt x="64" y="36"/>
                  </a:cubicBezTo>
                  <a:cubicBezTo>
                    <a:pt x="58" y="32"/>
                    <a:pt x="58" y="27"/>
                    <a:pt x="55" y="21"/>
                  </a:cubicBezTo>
                  <a:cubicBezTo>
                    <a:pt x="56" y="21"/>
                    <a:pt x="58" y="19"/>
                    <a:pt x="56" y="18"/>
                  </a:cubicBezTo>
                  <a:cubicBezTo>
                    <a:pt x="59" y="18"/>
                    <a:pt x="60" y="17"/>
                    <a:pt x="61" y="16"/>
                  </a:cubicBezTo>
                  <a:cubicBezTo>
                    <a:pt x="62" y="14"/>
                    <a:pt x="58" y="13"/>
                    <a:pt x="60" y="13"/>
                  </a:cubicBezTo>
                  <a:cubicBezTo>
                    <a:pt x="63" y="13"/>
                    <a:pt x="65" y="12"/>
                    <a:pt x="65" y="10"/>
                  </a:cubicBezTo>
                  <a:cubicBezTo>
                    <a:pt x="63" y="9"/>
                    <a:pt x="61" y="6"/>
                    <a:pt x="56" y="6"/>
                  </a:cubicBezTo>
                  <a:cubicBezTo>
                    <a:pt x="57" y="0"/>
                    <a:pt x="52" y="2"/>
                    <a:pt x="50" y="0"/>
                  </a:cubicBezTo>
                  <a:cubicBezTo>
                    <a:pt x="49" y="4"/>
                    <a:pt x="47" y="8"/>
                    <a:pt x="42" y="9"/>
                  </a:cubicBezTo>
                  <a:cubicBezTo>
                    <a:pt x="41" y="11"/>
                    <a:pt x="44" y="12"/>
                    <a:pt x="42" y="12"/>
                  </a:cubicBezTo>
                  <a:cubicBezTo>
                    <a:pt x="41" y="12"/>
                    <a:pt x="40" y="11"/>
                    <a:pt x="39" y="11"/>
                  </a:cubicBezTo>
                  <a:cubicBezTo>
                    <a:pt x="34" y="20"/>
                    <a:pt x="21" y="22"/>
                    <a:pt x="17" y="33"/>
                  </a:cubicBezTo>
                  <a:cubicBezTo>
                    <a:pt x="15" y="31"/>
                    <a:pt x="11" y="31"/>
                    <a:pt x="8" y="30"/>
                  </a:cubicBezTo>
                  <a:cubicBezTo>
                    <a:pt x="0" y="42"/>
                    <a:pt x="13" y="47"/>
                    <a:pt x="1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3" name="Freeform 169"/>
            <p:cNvSpPr>
              <a:spLocks/>
            </p:cNvSpPr>
            <p:nvPr/>
          </p:nvSpPr>
          <p:spPr bwMode="auto">
            <a:xfrm>
              <a:off x="6506305" y="4538277"/>
              <a:ext cx="390896" cy="299530"/>
            </a:xfrm>
            <a:custGeom>
              <a:avLst/>
              <a:gdLst>
                <a:gd name="T0" fmla="*/ 114 w 114"/>
                <a:gd name="T1" fmla="*/ 84 h 84"/>
                <a:gd name="T2" fmla="*/ 113 w 114"/>
                <a:gd name="T3" fmla="*/ 78 h 84"/>
                <a:gd name="T4" fmla="*/ 104 w 114"/>
                <a:gd name="T5" fmla="*/ 78 h 84"/>
                <a:gd name="T6" fmla="*/ 102 w 114"/>
                <a:gd name="T7" fmla="*/ 73 h 84"/>
                <a:gd name="T8" fmla="*/ 92 w 114"/>
                <a:gd name="T9" fmla="*/ 71 h 84"/>
                <a:gd name="T10" fmla="*/ 80 w 114"/>
                <a:gd name="T11" fmla="*/ 73 h 84"/>
                <a:gd name="T12" fmla="*/ 65 w 114"/>
                <a:gd name="T13" fmla="*/ 67 h 84"/>
                <a:gd name="T14" fmla="*/ 65 w 114"/>
                <a:gd name="T15" fmla="*/ 51 h 84"/>
                <a:gd name="T16" fmla="*/ 56 w 114"/>
                <a:gd name="T17" fmla="*/ 39 h 84"/>
                <a:gd name="T18" fmla="*/ 50 w 114"/>
                <a:gd name="T19" fmla="*/ 37 h 84"/>
                <a:gd name="T20" fmla="*/ 52 w 114"/>
                <a:gd name="T21" fmla="*/ 33 h 84"/>
                <a:gd name="T22" fmla="*/ 38 w 114"/>
                <a:gd name="T23" fmla="*/ 20 h 84"/>
                <a:gd name="T24" fmla="*/ 33 w 114"/>
                <a:gd name="T25" fmla="*/ 21 h 84"/>
                <a:gd name="T26" fmla="*/ 16 w 114"/>
                <a:gd name="T27" fmla="*/ 2 h 84"/>
                <a:gd name="T28" fmla="*/ 3 w 114"/>
                <a:gd name="T29" fmla="*/ 0 h 84"/>
                <a:gd name="T30" fmla="*/ 15 w 114"/>
                <a:gd name="T31" fmla="*/ 20 h 84"/>
                <a:gd name="T32" fmla="*/ 23 w 114"/>
                <a:gd name="T33" fmla="*/ 25 h 84"/>
                <a:gd name="T34" fmla="*/ 24 w 114"/>
                <a:gd name="T35" fmla="*/ 32 h 84"/>
                <a:gd name="T36" fmla="*/ 34 w 114"/>
                <a:gd name="T37" fmla="*/ 43 h 84"/>
                <a:gd name="T38" fmla="*/ 57 w 114"/>
                <a:gd name="T39" fmla="*/ 69 h 84"/>
                <a:gd name="T40" fmla="*/ 64 w 114"/>
                <a:gd name="T41" fmla="*/ 69 h 84"/>
                <a:gd name="T42" fmla="*/ 60 w 114"/>
                <a:gd name="T43" fmla="*/ 73 h 84"/>
                <a:gd name="T44" fmla="*/ 67 w 114"/>
                <a:gd name="T45" fmla="*/ 77 h 84"/>
                <a:gd name="T46" fmla="*/ 114 w 114"/>
                <a:gd name="T4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84">
                  <a:moveTo>
                    <a:pt x="114" y="84"/>
                  </a:moveTo>
                  <a:cubicBezTo>
                    <a:pt x="111" y="83"/>
                    <a:pt x="114" y="80"/>
                    <a:pt x="113" y="78"/>
                  </a:cubicBezTo>
                  <a:cubicBezTo>
                    <a:pt x="110" y="78"/>
                    <a:pt x="107" y="78"/>
                    <a:pt x="104" y="78"/>
                  </a:cubicBezTo>
                  <a:cubicBezTo>
                    <a:pt x="104" y="76"/>
                    <a:pt x="103" y="74"/>
                    <a:pt x="102" y="73"/>
                  </a:cubicBezTo>
                  <a:cubicBezTo>
                    <a:pt x="97" y="74"/>
                    <a:pt x="95" y="72"/>
                    <a:pt x="92" y="71"/>
                  </a:cubicBezTo>
                  <a:cubicBezTo>
                    <a:pt x="91" y="74"/>
                    <a:pt x="85" y="73"/>
                    <a:pt x="80" y="73"/>
                  </a:cubicBezTo>
                  <a:cubicBezTo>
                    <a:pt x="77" y="66"/>
                    <a:pt x="69" y="71"/>
                    <a:pt x="65" y="67"/>
                  </a:cubicBezTo>
                  <a:cubicBezTo>
                    <a:pt x="64" y="60"/>
                    <a:pt x="64" y="54"/>
                    <a:pt x="65" y="51"/>
                  </a:cubicBezTo>
                  <a:cubicBezTo>
                    <a:pt x="61" y="46"/>
                    <a:pt x="56" y="48"/>
                    <a:pt x="56" y="39"/>
                  </a:cubicBezTo>
                  <a:cubicBezTo>
                    <a:pt x="53" y="40"/>
                    <a:pt x="51" y="39"/>
                    <a:pt x="50" y="37"/>
                  </a:cubicBezTo>
                  <a:cubicBezTo>
                    <a:pt x="51" y="36"/>
                    <a:pt x="52" y="35"/>
                    <a:pt x="52" y="33"/>
                  </a:cubicBezTo>
                  <a:cubicBezTo>
                    <a:pt x="47" y="29"/>
                    <a:pt x="40" y="27"/>
                    <a:pt x="38" y="20"/>
                  </a:cubicBezTo>
                  <a:cubicBezTo>
                    <a:pt x="36" y="20"/>
                    <a:pt x="34" y="21"/>
                    <a:pt x="33" y="21"/>
                  </a:cubicBezTo>
                  <a:cubicBezTo>
                    <a:pt x="29" y="13"/>
                    <a:pt x="20" y="11"/>
                    <a:pt x="16" y="2"/>
                  </a:cubicBezTo>
                  <a:cubicBezTo>
                    <a:pt x="10" y="3"/>
                    <a:pt x="7" y="1"/>
                    <a:pt x="3" y="0"/>
                  </a:cubicBezTo>
                  <a:cubicBezTo>
                    <a:pt x="0" y="11"/>
                    <a:pt x="15" y="9"/>
                    <a:pt x="15" y="20"/>
                  </a:cubicBezTo>
                  <a:cubicBezTo>
                    <a:pt x="18" y="21"/>
                    <a:pt x="21" y="22"/>
                    <a:pt x="23" y="25"/>
                  </a:cubicBezTo>
                  <a:cubicBezTo>
                    <a:pt x="22" y="28"/>
                    <a:pt x="25" y="29"/>
                    <a:pt x="24" y="32"/>
                  </a:cubicBezTo>
                  <a:cubicBezTo>
                    <a:pt x="29" y="34"/>
                    <a:pt x="32" y="39"/>
                    <a:pt x="34" y="43"/>
                  </a:cubicBezTo>
                  <a:cubicBezTo>
                    <a:pt x="40" y="54"/>
                    <a:pt x="48" y="61"/>
                    <a:pt x="57" y="69"/>
                  </a:cubicBezTo>
                  <a:cubicBezTo>
                    <a:pt x="59" y="66"/>
                    <a:pt x="62" y="67"/>
                    <a:pt x="64" y="69"/>
                  </a:cubicBezTo>
                  <a:cubicBezTo>
                    <a:pt x="63" y="71"/>
                    <a:pt x="62" y="72"/>
                    <a:pt x="60" y="73"/>
                  </a:cubicBezTo>
                  <a:cubicBezTo>
                    <a:pt x="63" y="74"/>
                    <a:pt x="68" y="74"/>
                    <a:pt x="67" y="77"/>
                  </a:cubicBezTo>
                  <a:cubicBezTo>
                    <a:pt x="83" y="79"/>
                    <a:pt x="100" y="83"/>
                    <a:pt x="114" y="8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4" name="Freeform 170"/>
            <p:cNvSpPr>
              <a:spLocks/>
            </p:cNvSpPr>
            <p:nvPr/>
          </p:nvSpPr>
          <p:spPr bwMode="auto">
            <a:xfrm>
              <a:off x="7151503" y="4613538"/>
              <a:ext cx="33423" cy="63217"/>
            </a:xfrm>
            <a:custGeom>
              <a:avLst/>
              <a:gdLst>
                <a:gd name="T0" fmla="*/ 4 w 10"/>
                <a:gd name="T1" fmla="*/ 0 h 18"/>
                <a:gd name="T2" fmla="*/ 8 w 10"/>
                <a:gd name="T3" fmla="*/ 18 h 18"/>
                <a:gd name="T4" fmla="*/ 5 w 10"/>
                <a:gd name="T5" fmla="*/ 11 h 18"/>
                <a:gd name="T6" fmla="*/ 9 w 10"/>
                <a:gd name="T7" fmla="*/ 12 h 18"/>
                <a:gd name="T8" fmla="*/ 7 w 10"/>
                <a:gd name="T9" fmla="*/ 8 h 18"/>
                <a:gd name="T10" fmla="*/ 9 w 10"/>
                <a:gd name="T11" fmla="*/ 4 h 18"/>
                <a:gd name="T12" fmla="*/ 5 w 10"/>
                <a:gd name="T13" fmla="*/ 4 h 18"/>
                <a:gd name="T14" fmla="*/ 4 w 10"/>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4" y="0"/>
                  </a:moveTo>
                  <a:cubicBezTo>
                    <a:pt x="0" y="6"/>
                    <a:pt x="0" y="16"/>
                    <a:pt x="8" y="18"/>
                  </a:cubicBezTo>
                  <a:cubicBezTo>
                    <a:pt x="8" y="15"/>
                    <a:pt x="4" y="15"/>
                    <a:pt x="5" y="11"/>
                  </a:cubicBezTo>
                  <a:cubicBezTo>
                    <a:pt x="7" y="11"/>
                    <a:pt x="8" y="11"/>
                    <a:pt x="9" y="12"/>
                  </a:cubicBezTo>
                  <a:cubicBezTo>
                    <a:pt x="10" y="9"/>
                    <a:pt x="8" y="9"/>
                    <a:pt x="7" y="8"/>
                  </a:cubicBezTo>
                  <a:cubicBezTo>
                    <a:pt x="10" y="7"/>
                    <a:pt x="8" y="5"/>
                    <a:pt x="9" y="4"/>
                  </a:cubicBezTo>
                  <a:cubicBezTo>
                    <a:pt x="8" y="3"/>
                    <a:pt x="6" y="4"/>
                    <a:pt x="5" y="4"/>
                  </a:cubicBezTo>
                  <a:cubicBezTo>
                    <a:pt x="5" y="2"/>
                    <a:pt x="5" y="0"/>
                    <a:pt x="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5" name="Freeform 171"/>
            <p:cNvSpPr>
              <a:spLocks/>
            </p:cNvSpPr>
            <p:nvPr/>
          </p:nvSpPr>
          <p:spPr bwMode="auto">
            <a:xfrm>
              <a:off x="6962594" y="4616548"/>
              <a:ext cx="154034" cy="164065"/>
            </a:xfrm>
            <a:custGeom>
              <a:avLst/>
              <a:gdLst>
                <a:gd name="T0" fmla="*/ 43 w 45"/>
                <a:gd name="T1" fmla="*/ 2 h 46"/>
                <a:gd name="T2" fmla="*/ 41 w 45"/>
                <a:gd name="T3" fmla="*/ 1 h 46"/>
                <a:gd name="T4" fmla="*/ 19 w 45"/>
                <a:gd name="T5" fmla="*/ 4 h 46"/>
                <a:gd name="T6" fmla="*/ 5 w 45"/>
                <a:gd name="T7" fmla="*/ 28 h 46"/>
                <a:gd name="T8" fmla="*/ 6 w 45"/>
                <a:gd name="T9" fmla="*/ 33 h 46"/>
                <a:gd name="T10" fmla="*/ 10 w 45"/>
                <a:gd name="T11" fmla="*/ 33 h 46"/>
                <a:gd name="T12" fmla="*/ 8 w 45"/>
                <a:gd name="T13" fmla="*/ 44 h 46"/>
                <a:gd name="T14" fmla="*/ 15 w 45"/>
                <a:gd name="T15" fmla="*/ 44 h 46"/>
                <a:gd name="T16" fmla="*/ 18 w 45"/>
                <a:gd name="T17" fmla="*/ 28 h 46"/>
                <a:gd name="T18" fmla="*/ 22 w 45"/>
                <a:gd name="T19" fmla="*/ 40 h 46"/>
                <a:gd name="T20" fmla="*/ 30 w 45"/>
                <a:gd name="T21" fmla="*/ 37 h 46"/>
                <a:gd name="T22" fmla="*/ 22 w 45"/>
                <a:gd name="T23" fmla="*/ 23 h 46"/>
                <a:gd name="T24" fmla="*/ 33 w 45"/>
                <a:gd name="T25" fmla="*/ 19 h 46"/>
                <a:gd name="T26" fmla="*/ 17 w 45"/>
                <a:gd name="T27" fmla="*/ 20 h 46"/>
                <a:gd name="T28" fmla="*/ 43 w 45"/>
                <a:gd name="T2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6">
                  <a:moveTo>
                    <a:pt x="43" y="2"/>
                  </a:moveTo>
                  <a:cubicBezTo>
                    <a:pt x="43" y="1"/>
                    <a:pt x="42" y="1"/>
                    <a:pt x="41" y="1"/>
                  </a:cubicBezTo>
                  <a:cubicBezTo>
                    <a:pt x="38" y="12"/>
                    <a:pt x="25" y="4"/>
                    <a:pt x="19" y="4"/>
                  </a:cubicBezTo>
                  <a:cubicBezTo>
                    <a:pt x="8" y="5"/>
                    <a:pt x="11" y="20"/>
                    <a:pt x="5" y="28"/>
                  </a:cubicBezTo>
                  <a:cubicBezTo>
                    <a:pt x="5" y="30"/>
                    <a:pt x="6" y="31"/>
                    <a:pt x="6" y="33"/>
                  </a:cubicBezTo>
                  <a:cubicBezTo>
                    <a:pt x="8" y="33"/>
                    <a:pt x="8" y="31"/>
                    <a:pt x="10" y="33"/>
                  </a:cubicBezTo>
                  <a:cubicBezTo>
                    <a:pt x="10" y="35"/>
                    <a:pt x="10" y="41"/>
                    <a:pt x="8" y="44"/>
                  </a:cubicBezTo>
                  <a:cubicBezTo>
                    <a:pt x="10" y="46"/>
                    <a:pt x="13" y="45"/>
                    <a:pt x="15" y="44"/>
                  </a:cubicBezTo>
                  <a:cubicBezTo>
                    <a:pt x="17" y="39"/>
                    <a:pt x="12" y="29"/>
                    <a:pt x="18" y="28"/>
                  </a:cubicBezTo>
                  <a:cubicBezTo>
                    <a:pt x="16" y="35"/>
                    <a:pt x="23" y="34"/>
                    <a:pt x="22" y="40"/>
                  </a:cubicBezTo>
                  <a:cubicBezTo>
                    <a:pt x="26" y="41"/>
                    <a:pt x="26" y="37"/>
                    <a:pt x="30" y="37"/>
                  </a:cubicBezTo>
                  <a:cubicBezTo>
                    <a:pt x="26" y="33"/>
                    <a:pt x="27" y="27"/>
                    <a:pt x="22" y="23"/>
                  </a:cubicBezTo>
                  <a:cubicBezTo>
                    <a:pt x="27" y="23"/>
                    <a:pt x="29" y="17"/>
                    <a:pt x="33" y="19"/>
                  </a:cubicBezTo>
                  <a:cubicBezTo>
                    <a:pt x="33" y="11"/>
                    <a:pt x="21" y="18"/>
                    <a:pt x="17" y="20"/>
                  </a:cubicBezTo>
                  <a:cubicBezTo>
                    <a:pt x="0" y="0"/>
                    <a:pt x="45" y="19"/>
                    <a:pt x="43"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6" name="Freeform 172"/>
            <p:cNvSpPr>
              <a:spLocks/>
            </p:cNvSpPr>
            <p:nvPr/>
          </p:nvSpPr>
          <p:spPr bwMode="auto">
            <a:xfrm>
              <a:off x="7229972" y="4660197"/>
              <a:ext cx="398161" cy="219756"/>
            </a:xfrm>
            <a:custGeom>
              <a:avLst/>
              <a:gdLst>
                <a:gd name="T0" fmla="*/ 38 w 116"/>
                <a:gd name="T1" fmla="*/ 8 h 62"/>
                <a:gd name="T2" fmla="*/ 24 w 116"/>
                <a:gd name="T3" fmla="*/ 19 h 62"/>
                <a:gd name="T4" fmla="*/ 19 w 116"/>
                <a:gd name="T5" fmla="*/ 14 h 62"/>
                <a:gd name="T6" fmla="*/ 18 w 116"/>
                <a:gd name="T7" fmla="*/ 5 h 62"/>
                <a:gd name="T8" fmla="*/ 0 w 116"/>
                <a:gd name="T9" fmla="*/ 9 h 62"/>
                <a:gd name="T10" fmla="*/ 11 w 116"/>
                <a:gd name="T11" fmla="*/ 14 h 62"/>
                <a:gd name="T12" fmla="*/ 5 w 116"/>
                <a:gd name="T13" fmla="*/ 15 h 62"/>
                <a:gd name="T14" fmla="*/ 11 w 116"/>
                <a:gd name="T15" fmla="*/ 24 h 62"/>
                <a:gd name="T16" fmla="*/ 15 w 116"/>
                <a:gd name="T17" fmla="*/ 19 h 62"/>
                <a:gd name="T18" fmla="*/ 44 w 116"/>
                <a:gd name="T19" fmla="*/ 42 h 62"/>
                <a:gd name="T20" fmla="*/ 38 w 116"/>
                <a:gd name="T21" fmla="*/ 49 h 62"/>
                <a:gd name="T22" fmla="*/ 52 w 116"/>
                <a:gd name="T23" fmla="*/ 47 h 62"/>
                <a:gd name="T24" fmla="*/ 56 w 116"/>
                <a:gd name="T25" fmla="*/ 54 h 62"/>
                <a:gd name="T26" fmla="*/ 71 w 116"/>
                <a:gd name="T27" fmla="*/ 52 h 62"/>
                <a:gd name="T28" fmla="*/ 70 w 116"/>
                <a:gd name="T29" fmla="*/ 48 h 62"/>
                <a:gd name="T30" fmla="*/ 85 w 116"/>
                <a:gd name="T31" fmla="*/ 47 h 62"/>
                <a:gd name="T32" fmla="*/ 113 w 116"/>
                <a:gd name="T33" fmla="*/ 62 h 62"/>
                <a:gd name="T34" fmla="*/ 109 w 116"/>
                <a:gd name="T35" fmla="*/ 55 h 62"/>
                <a:gd name="T36" fmla="*/ 92 w 116"/>
                <a:gd name="T37" fmla="*/ 39 h 62"/>
                <a:gd name="T38" fmla="*/ 97 w 116"/>
                <a:gd name="T39" fmla="*/ 39 h 62"/>
                <a:gd name="T40" fmla="*/ 85 w 116"/>
                <a:gd name="T41" fmla="*/ 30 h 62"/>
                <a:gd name="T42" fmla="*/ 85 w 116"/>
                <a:gd name="T43" fmla="*/ 28 h 62"/>
                <a:gd name="T44" fmla="*/ 38 w 116"/>
                <a:gd name="T45"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62">
                  <a:moveTo>
                    <a:pt x="38" y="8"/>
                  </a:moveTo>
                  <a:cubicBezTo>
                    <a:pt x="33" y="12"/>
                    <a:pt x="28" y="15"/>
                    <a:pt x="24" y="19"/>
                  </a:cubicBezTo>
                  <a:cubicBezTo>
                    <a:pt x="21" y="18"/>
                    <a:pt x="21" y="14"/>
                    <a:pt x="19" y="14"/>
                  </a:cubicBezTo>
                  <a:cubicBezTo>
                    <a:pt x="17" y="11"/>
                    <a:pt x="18" y="10"/>
                    <a:pt x="18" y="5"/>
                  </a:cubicBezTo>
                  <a:cubicBezTo>
                    <a:pt x="12" y="2"/>
                    <a:pt x="1" y="0"/>
                    <a:pt x="0" y="9"/>
                  </a:cubicBezTo>
                  <a:cubicBezTo>
                    <a:pt x="6" y="8"/>
                    <a:pt x="5" y="15"/>
                    <a:pt x="11" y="14"/>
                  </a:cubicBezTo>
                  <a:cubicBezTo>
                    <a:pt x="10" y="16"/>
                    <a:pt x="7" y="15"/>
                    <a:pt x="5" y="15"/>
                  </a:cubicBezTo>
                  <a:cubicBezTo>
                    <a:pt x="9" y="18"/>
                    <a:pt x="8" y="21"/>
                    <a:pt x="11" y="24"/>
                  </a:cubicBezTo>
                  <a:cubicBezTo>
                    <a:pt x="13" y="23"/>
                    <a:pt x="14" y="21"/>
                    <a:pt x="15" y="19"/>
                  </a:cubicBezTo>
                  <a:cubicBezTo>
                    <a:pt x="20" y="29"/>
                    <a:pt x="45" y="26"/>
                    <a:pt x="44" y="42"/>
                  </a:cubicBezTo>
                  <a:cubicBezTo>
                    <a:pt x="40" y="42"/>
                    <a:pt x="37" y="47"/>
                    <a:pt x="38" y="49"/>
                  </a:cubicBezTo>
                  <a:cubicBezTo>
                    <a:pt x="45" y="48"/>
                    <a:pt x="44" y="46"/>
                    <a:pt x="52" y="47"/>
                  </a:cubicBezTo>
                  <a:cubicBezTo>
                    <a:pt x="52" y="50"/>
                    <a:pt x="55" y="51"/>
                    <a:pt x="56" y="54"/>
                  </a:cubicBezTo>
                  <a:cubicBezTo>
                    <a:pt x="62" y="54"/>
                    <a:pt x="68" y="55"/>
                    <a:pt x="71" y="52"/>
                  </a:cubicBezTo>
                  <a:cubicBezTo>
                    <a:pt x="72" y="50"/>
                    <a:pt x="67" y="49"/>
                    <a:pt x="70" y="48"/>
                  </a:cubicBezTo>
                  <a:cubicBezTo>
                    <a:pt x="74" y="45"/>
                    <a:pt x="78" y="44"/>
                    <a:pt x="85" y="47"/>
                  </a:cubicBezTo>
                  <a:cubicBezTo>
                    <a:pt x="89" y="57"/>
                    <a:pt x="101" y="59"/>
                    <a:pt x="113" y="62"/>
                  </a:cubicBezTo>
                  <a:cubicBezTo>
                    <a:pt x="116" y="58"/>
                    <a:pt x="107" y="59"/>
                    <a:pt x="109" y="55"/>
                  </a:cubicBezTo>
                  <a:cubicBezTo>
                    <a:pt x="102" y="52"/>
                    <a:pt x="96" y="47"/>
                    <a:pt x="92" y="39"/>
                  </a:cubicBezTo>
                  <a:cubicBezTo>
                    <a:pt x="94" y="39"/>
                    <a:pt x="95" y="39"/>
                    <a:pt x="97" y="39"/>
                  </a:cubicBezTo>
                  <a:cubicBezTo>
                    <a:pt x="97" y="32"/>
                    <a:pt x="88" y="34"/>
                    <a:pt x="85" y="30"/>
                  </a:cubicBezTo>
                  <a:cubicBezTo>
                    <a:pt x="85" y="29"/>
                    <a:pt x="86" y="29"/>
                    <a:pt x="85" y="28"/>
                  </a:cubicBezTo>
                  <a:cubicBezTo>
                    <a:pt x="73" y="18"/>
                    <a:pt x="53" y="15"/>
                    <a:pt x="38"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7" name="Freeform 173"/>
            <p:cNvSpPr>
              <a:spLocks/>
            </p:cNvSpPr>
            <p:nvPr/>
          </p:nvSpPr>
          <p:spPr bwMode="auto">
            <a:xfrm>
              <a:off x="6711200" y="4688796"/>
              <a:ext cx="34875" cy="34619"/>
            </a:xfrm>
            <a:custGeom>
              <a:avLst/>
              <a:gdLst>
                <a:gd name="T0" fmla="*/ 5 w 10"/>
                <a:gd name="T1" fmla="*/ 9 h 10"/>
                <a:gd name="T2" fmla="*/ 9 w 10"/>
                <a:gd name="T3" fmla="*/ 10 h 10"/>
                <a:gd name="T4" fmla="*/ 10 w 10"/>
                <a:gd name="T5" fmla="*/ 6 h 10"/>
                <a:gd name="T6" fmla="*/ 4 w 10"/>
                <a:gd name="T7" fmla="*/ 0 h 10"/>
                <a:gd name="T8" fmla="*/ 1 w 10"/>
                <a:gd name="T9" fmla="*/ 1 h 10"/>
                <a:gd name="T10" fmla="*/ 0 w 10"/>
                <a:gd name="T11" fmla="*/ 4 h 10"/>
                <a:gd name="T12" fmla="*/ 5 w 10"/>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9"/>
                  </a:moveTo>
                  <a:cubicBezTo>
                    <a:pt x="7" y="8"/>
                    <a:pt x="7" y="10"/>
                    <a:pt x="9" y="10"/>
                  </a:cubicBezTo>
                  <a:cubicBezTo>
                    <a:pt x="9" y="8"/>
                    <a:pt x="9" y="7"/>
                    <a:pt x="10" y="6"/>
                  </a:cubicBezTo>
                  <a:cubicBezTo>
                    <a:pt x="6" y="6"/>
                    <a:pt x="6" y="2"/>
                    <a:pt x="4" y="0"/>
                  </a:cubicBezTo>
                  <a:cubicBezTo>
                    <a:pt x="4" y="1"/>
                    <a:pt x="2" y="1"/>
                    <a:pt x="1" y="1"/>
                  </a:cubicBezTo>
                  <a:cubicBezTo>
                    <a:pt x="1" y="2"/>
                    <a:pt x="0" y="3"/>
                    <a:pt x="0" y="4"/>
                  </a:cubicBezTo>
                  <a:cubicBezTo>
                    <a:pt x="4" y="3"/>
                    <a:pt x="4" y="6"/>
                    <a:pt x="5" y="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8" name="Freeform 174"/>
            <p:cNvSpPr>
              <a:spLocks/>
            </p:cNvSpPr>
            <p:nvPr/>
          </p:nvSpPr>
          <p:spPr bwMode="auto">
            <a:xfrm>
              <a:off x="7168940" y="4705354"/>
              <a:ext cx="58126" cy="33114"/>
            </a:xfrm>
            <a:custGeom>
              <a:avLst/>
              <a:gdLst>
                <a:gd name="T0" fmla="*/ 0 w 17"/>
                <a:gd name="T1" fmla="*/ 3 h 9"/>
                <a:gd name="T2" fmla="*/ 2 w 17"/>
                <a:gd name="T3" fmla="*/ 7 h 9"/>
                <a:gd name="T4" fmla="*/ 17 w 17"/>
                <a:gd name="T5" fmla="*/ 9 h 9"/>
                <a:gd name="T6" fmla="*/ 0 w 17"/>
                <a:gd name="T7" fmla="*/ 3 h 9"/>
              </a:gdLst>
              <a:ahLst/>
              <a:cxnLst>
                <a:cxn ang="0">
                  <a:pos x="T0" y="T1"/>
                </a:cxn>
                <a:cxn ang="0">
                  <a:pos x="T2" y="T3"/>
                </a:cxn>
                <a:cxn ang="0">
                  <a:pos x="T4" y="T5"/>
                </a:cxn>
                <a:cxn ang="0">
                  <a:pos x="T6" y="T7"/>
                </a:cxn>
              </a:cxnLst>
              <a:rect l="0" t="0" r="r" b="b"/>
              <a:pathLst>
                <a:path w="17" h="9">
                  <a:moveTo>
                    <a:pt x="0" y="3"/>
                  </a:moveTo>
                  <a:cubicBezTo>
                    <a:pt x="0" y="6"/>
                    <a:pt x="2" y="6"/>
                    <a:pt x="2" y="7"/>
                  </a:cubicBezTo>
                  <a:cubicBezTo>
                    <a:pt x="8" y="5"/>
                    <a:pt x="10" y="7"/>
                    <a:pt x="17" y="9"/>
                  </a:cubicBezTo>
                  <a:cubicBezTo>
                    <a:pt x="16" y="0"/>
                    <a:pt x="7" y="4"/>
                    <a:pt x="0"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9" name="Freeform 175"/>
            <p:cNvSpPr>
              <a:spLocks/>
            </p:cNvSpPr>
            <p:nvPr/>
          </p:nvSpPr>
          <p:spPr bwMode="auto">
            <a:xfrm>
              <a:off x="7126800" y="4715888"/>
              <a:ext cx="24704" cy="25589"/>
            </a:xfrm>
            <a:custGeom>
              <a:avLst/>
              <a:gdLst>
                <a:gd name="T0" fmla="*/ 0 w 7"/>
                <a:gd name="T1" fmla="*/ 3 h 7"/>
                <a:gd name="T2" fmla="*/ 7 w 7"/>
                <a:gd name="T3" fmla="*/ 5 h 7"/>
                <a:gd name="T4" fmla="*/ 0 w 7"/>
                <a:gd name="T5" fmla="*/ 3 h 7"/>
              </a:gdLst>
              <a:ahLst/>
              <a:cxnLst>
                <a:cxn ang="0">
                  <a:pos x="T0" y="T1"/>
                </a:cxn>
                <a:cxn ang="0">
                  <a:pos x="T2" y="T3"/>
                </a:cxn>
                <a:cxn ang="0">
                  <a:pos x="T4" y="T5"/>
                </a:cxn>
              </a:cxnLst>
              <a:rect l="0" t="0" r="r" b="b"/>
              <a:pathLst>
                <a:path w="7" h="7">
                  <a:moveTo>
                    <a:pt x="0" y="3"/>
                  </a:moveTo>
                  <a:cubicBezTo>
                    <a:pt x="1" y="5"/>
                    <a:pt x="5" y="7"/>
                    <a:pt x="7" y="5"/>
                  </a:cubicBezTo>
                  <a:cubicBezTo>
                    <a:pt x="7" y="1"/>
                    <a:pt x="2" y="0"/>
                    <a:pt x="0"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0" name="Freeform 176"/>
            <p:cNvSpPr>
              <a:spLocks/>
            </p:cNvSpPr>
            <p:nvPr/>
          </p:nvSpPr>
          <p:spPr bwMode="auto">
            <a:xfrm>
              <a:off x="7570009" y="4741478"/>
              <a:ext cx="82830" cy="60207"/>
            </a:xfrm>
            <a:custGeom>
              <a:avLst/>
              <a:gdLst>
                <a:gd name="T0" fmla="*/ 24 w 24"/>
                <a:gd name="T1" fmla="*/ 5 h 17"/>
                <a:gd name="T2" fmla="*/ 23 w 24"/>
                <a:gd name="T3" fmla="*/ 0 h 17"/>
                <a:gd name="T4" fmla="*/ 19 w 24"/>
                <a:gd name="T5" fmla="*/ 1 h 17"/>
                <a:gd name="T6" fmla="*/ 13 w 24"/>
                <a:gd name="T7" fmla="*/ 9 h 17"/>
                <a:gd name="T8" fmla="*/ 9 w 24"/>
                <a:gd name="T9" fmla="*/ 6 h 17"/>
                <a:gd name="T10" fmla="*/ 0 w 24"/>
                <a:gd name="T11" fmla="*/ 9 h 17"/>
                <a:gd name="T12" fmla="*/ 23 w 24"/>
                <a:gd name="T13" fmla="*/ 9 h 17"/>
                <a:gd name="T14" fmla="*/ 24 w 24"/>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24" y="5"/>
                  </a:moveTo>
                  <a:cubicBezTo>
                    <a:pt x="24" y="3"/>
                    <a:pt x="24" y="2"/>
                    <a:pt x="23" y="0"/>
                  </a:cubicBezTo>
                  <a:cubicBezTo>
                    <a:pt x="22" y="2"/>
                    <a:pt x="21" y="1"/>
                    <a:pt x="19" y="1"/>
                  </a:cubicBezTo>
                  <a:cubicBezTo>
                    <a:pt x="20" y="6"/>
                    <a:pt x="15" y="6"/>
                    <a:pt x="13" y="9"/>
                  </a:cubicBezTo>
                  <a:cubicBezTo>
                    <a:pt x="11" y="9"/>
                    <a:pt x="11" y="7"/>
                    <a:pt x="9" y="6"/>
                  </a:cubicBezTo>
                  <a:cubicBezTo>
                    <a:pt x="9" y="11"/>
                    <a:pt x="3" y="7"/>
                    <a:pt x="0" y="9"/>
                  </a:cubicBezTo>
                  <a:cubicBezTo>
                    <a:pt x="5" y="17"/>
                    <a:pt x="17" y="13"/>
                    <a:pt x="23" y="9"/>
                  </a:cubicBezTo>
                  <a:cubicBezTo>
                    <a:pt x="22" y="6"/>
                    <a:pt x="22" y="6"/>
                    <a:pt x="24"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1" name="Freeform 177"/>
            <p:cNvSpPr>
              <a:spLocks/>
            </p:cNvSpPr>
            <p:nvPr/>
          </p:nvSpPr>
          <p:spPr bwMode="auto">
            <a:xfrm>
              <a:off x="6942250" y="4822757"/>
              <a:ext cx="47955" cy="28599"/>
            </a:xfrm>
            <a:custGeom>
              <a:avLst/>
              <a:gdLst>
                <a:gd name="T0" fmla="*/ 7 w 14"/>
                <a:gd name="T1" fmla="*/ 0 h 8"/>
                <a:gd name="T2" fmla="*/ 0 w 14"/>
                <a:gd name="T3" fmla="*/ 3 h 8"/>
                <a:gd name="T4" fmla="*/ 0 w 14"/>
                <a:gd name="T5" fmla="*/ 6 h 8"/>
                <a:gd name="T6" fmla="*/ 14 w 14"/>
                <a:gd name="T7" fmla="*/ 4 h 8"/>
                <a:gd name="T8" fmla="*/ 7 w 14"/>
                <a:gd name="T9" fmla="*/ 0 h 8"/>
              </a:gdLst>
              <a:ahLst/>
              <a:cxnLst>
                <a:cxn ang="0">
                  <a:pos x="T0" y="T1"/>
                </a:cxn>
                <a:cxn ang="0">
                  <a:pos x="T2" y="T3"/>
                </a:cxn>
                <a:cxn ang="0">
                  <a:pos x="T4" y="T5"/>
                </a:cxn>
                <a:cxn ang="0">
                  <a:pos x="T6" y="T7"/>
                </a:cxn>
                <a:cxn ang="0">
                  <a:pos x="T8" y="T9"/>
                </a:cxn>
              </a:cxnLst>
              <a:rect l="0" t="0" r="r" b="b"/>
              <a:pathLst>
                <a:path w="14" h="8">
                  <a:moveTo>
                    <a:pt x="7" y="0"/>
                  </a:moveTo>
                  <a:cubicBezTo>
                    <a:pt x="6" y="2"/>
                    <a:pt x="2" y="2"/>
                    <a:pt x="0" y="3"/>
                  </a:cubicBezTo>
                  <a:cubicBezTo>
                    <a:pt x="0" y="4"/>
                    <a:pt x="0" y="5"/>
                    <a:pt x="0" y="6"/>
                  </a:cubicBezTo>
                  <a:cubicBezTo>
                    <a:pt x="3" y="8"/>
                    <a:pt x="12" y="5"/>
                    <a:pt x="14" y="4"/>
                  </a:cubicBezTo>
                  <a:cubicBezTo>
                    <a:pt x="14" y="0"/>
                    <a:pt x="8" y="2"/>
                    <a:pt x="7"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2" name="Freeform 178"/>
            <p:cNvSpPr>
              <a:spLocks/>
            </p:cNvSpPr>
            <p:nvPr/>
          </p:nvSpPr>
          <p:spPr bwMode="auto">
            <a:xfrm>
              <a:off x="7000375" y="4827272"/>
              <a:ext cx="68298" cy="21073"/>
            </a:xfrm>
            <a:custGeom>
              <a:avLst/>
              <a:gdLst>
                <a:gd name="T0" fmla="*/ 20 w 20"/>
                <a:gd name="T1" fmla="*/ 0 h 6"/>
                <a:gd name="T2" fmla="*/ 3 w 20"/>
                <a:gd name="T3" fmla="*/ 0 h 6"/>
                <a:gd name="T4" fmla="*/ 1 w 20"/>
                <a:gd name="T5" fmla="*/ 4 h 6"/>
                <a:gd name="T6" fmla="*/ 20 w 20"/>
                <a:gd name="T7" fmla="*/ 0 h 6"/>
              </a:gdLst>
              <a:ahLst/>
              <a:cxnLst>
                <a:cxn ang="0">
                  <a:pos x="T0" y="T1"/>
                </a:cxn>
                <a:cxn ang="0">
                  <a:pos x="T2" y="T3"/>
                </a:cxn>
                <a:cxn ang="0">
                  <a:pos x="T4" y="T5"/>
                </a:cxn>
                <a:cxn ang="0">
                  <a:pos x="T6" y="T7"/>
                </a:cxn>
              </a:cxnLst>
              <a:rect l="0" t="0" r="r" b="b"/>
              <a:pathLst>
                <a:path w="20" h="6">
                  <a:moveTo>
                    <a:pt x="20" y="0"/>
                  </a:moveTo>
                  <a:cubicBezTo>
                    <a:pt x="15" y="0"/>
                    <a:pt x="10" y="4"/>
                    <a:pt x="3" y="0"/>
                  </a:cubicBezTo>
                  <a:cubicBezTo>
                    <a:pt x="3" y="2"/>
                    <a:pt x="0" y="1"/>
                    <a:pt x="1" y="4"/>
                  </a:cubicBezTo>
                  <a:cubicBezTo>
                    <a:pt x="7" y="6"/>
                    <a:pt x="18" y="5"/>
                    <a:pt x="2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3" name="Freeform 179"/>
            <p:cNvSpPr>
              <a:spLocks/>
            </p:cNvSpPr>
            <p:nvPr/>
          </p:nvSpPr>
          <p:spPr bwMode="auto">
            <a:xfrm>
              <a:off x="6894296" y="4822757"/>
              <a:ext cx="27610" cy="22579"/>
            </a:xfrm>
            <a:custGeom>
              <a:avLst/>
              <a:gdLst>
                <a:gd name="T0" fmla="*/ 8 w 8"/>
                <a:gd name="T1" fmla="*/ 1 h 6"/>
                <a:gd name="T2" fmla="*/ 0 w 8"/>
                <a:gd name="T3" fmla="*/ 2 h 6"/>
                <a:gd name="T4" fmla="*/ 8 w 8"/>
                <a:gd name="T5" fmla="*/ 1 h 6"/>
              </a:gdLst>
              <a:ahLst/>
              <a:cxnLst>
                <a:cxn ang="0">
                  <a:pos x="T0" y="T1"/>
                </a:cxn>
                <a:cxn ang="0">
                  <a:pos x="T2" y="T3"/>
                </a:cxn>
                <a:cxn ang="0">
                  <a:pos x="T4" y="T5"/>
                </a:cxn>
              </a:cxnLst>
              <a:rect l="0" t="0" r="r" b="b"/>
              <a:pathLst>
                <a:path w="8" h="6">
                  <a:moveTo>
                    <a:pt x="8" y="1"/>
                  </a:moveTo>
                  <a:cubicBezTo>
                    <a:pt x="5" y="0"/>
                    <a:pt x="2" y="0"/>
                    <a:pt x="0" y="2"/>
                  </a:cubicBezTo>
                  <a:cubicBezTo>
                    <a:pt x="3" y="4"/>
                    <a:pt x="7" y="6"/>
                    <a:pt x="8"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4" name="Freeform 180"/>
            <p:cNvSpPr>
              <a:spLocks/>
            </p:cNvSpPr>
            <p:nvPr/>
          </p:nvSpPr>
          <p:spPr bwMode="auto">
            <a:xfrm>
              <a:off x="7078845" y="4827272"/>
              <a:ext cx="72658" cy="45156"/>
            </a:xfrm>
            <a:custGeom>
              <a:avLst/>
              <a:gdLst>
                <a:gd name="T0" fmla="*/ 20 w 21"/>
                <a:gd name="T1" fmla="*/ 0 h 13"/>
                <a:gd name="T2" fmla="*/ 0 w 21"/>
                <a:gd name="T3" fmla="*/ 13 h 13"/>
                <a:gd name="T4" fmla="*/ 21 w 21"/>
                <a:gd name="T5" fmla="*/ 3 h 13"/>
                <a:gd name="T6" fmla="*/ 20 w 21"/>
                <a:gd name="T7" fmla="*/ 0 h 13"/>
              </a:gdLst>
              <a:ahLst/>
              <a:cxnLst>
                <a:cxn ang="0">
                  <a:pos x="T0" y="T1"/>
                </a:cxn>
                <a:cxn ang="0">
                  <a:pos x="T2" y="T3"/>
                </a:cxn>
                <a:cxn ang="0">
                  <a:pos x="T4" y="T5"/>
                </a:cxn>
                <a:cxn ang="0">
                  <a:pos x="T6" y="T7"/>
                </a:cxn>
              </a:cxnLst>
              <a:rect l="0" t="0" r="r" b="b"/>
              <a:pathLst>
                <a:path w="21" h="13">
                  <a:moveTo>
                    <a:pt x="20" y="0"/>
                  </a:moveTo>
                  <a:cubicBezTo>
                    <a:pt x="12" y="3"/>
                    <a:pt x="1" y="3"/>
                    <a:pt x="0" y="13"/>
                  </a:cubicBezTo>
                  <a:cubicBezTo>
                    <a:pt x="8" y="10"/>
                    <a:pt x="13" y="5"/>
                    <a:pt x="21" y="3"/>
                  </a:cubicBezTo>
                  <a:cubicBezTo>
                    <a:pt x="21" y="1"/>
                    <a:pt x="21" y="1"/>
                    <a:pt x="2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5" name="Freeform 181"/>
            <p:cNvSpPr>
              <a:spLocks/>
            </p:cNvSpPr>
            <p:nvPr/>
          </p:nvSpPr>
          <p:spPr bwMode="auto">
            <a:xfrm>
              <a:off x="6985845" y="4848345"/>
              <a:ext cx="34875" cy="28599"/>
            </a:xfrm>
            <a:custGeom>
              <a:avLst/>
              <a:gdLst>
                <a:gd name="T0" fmla="*/ 10 w 10"/>
                <a:gd name="T1" fmla="*/ 6 h 8"/>
                <a:gd name="T2" fmla="*/ 0 w 10"/>
                <a:gd name="T3" fmla="*/ 2 h 8"/>
                <a:gd name="T4" fmla="*/ 10 w 10"/>
                <a:gd name="T5" fmla="*/ 6 h 8"/>
              </a:gdLst>
              <a:ahLst/>
              <a:cxnLst>
                <a:cxn ang="0">
                  <a:pos x="T0" y="T1"/>
                </a:cxn>
                <a:cxn ang="0">
                  <a:pos x="T2" y="T3"/>
                </a:cxn>
                <a:cxn ang="0">
                  <a:pos x="T4" y="T5"/>
                </a:cxn>
              </a:cxnLst>
              <a:rect l="0" t="0" r="r" b="b"/>
              <a:pathLst>
                <a:path w="10" h="8">
                  <a:moveTo>
                    <a:pt x="10" y="6"/>
                  </a:moveTo>
                  <a:cubicBezTo>
                    <a:pt x="10" y="2"/>
                    <a:pt x="4" y="0"/>
                    <a:pt x="0" y="2"/>
                  </a:cubicBezTo>
                  <a:cubicBezTo>
                    <a:pt x="2" y="4"/>
                    <a:pt x="7" y="8"/>
                    <a:pt x="10" y="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6" name="Freeform 182"/>
            <p:cNvSpPr>
              <a:spLocks/>
            </p:cNvSpPr>
            <p:nvPr/>
          </p:nvSpPr>
          <p:spPr bwMode="auto">
            <a:xfrm>
              <a:off x="6866686" y="4879954"/>
              <a:ext cx="819574" cy="657762"/>
            </a:xfrm>
            <a:custGeom>
              <a:avLst/>
              <a:gdLst>
                <a:gd name="T0" fmla="*/ 221 w 239"/>
                <a:gd name="T1" fmla="*/ 77 h 185"/>
                <a:gd name="T2" fmla="*/ 221 w 239"/>
                <a:gd name="T3" fmla="*/ 72 h 185"/>
                <a:gd name="T4" fmla="*/ 214 w 239"/>
                <a:gd name="T5" fmla="*/ 69 h 185"/>
                <a:gd name="T6" fmla="*/ 209 w 239"/>
                <a:gd name="T7" fmla="*/ 56 h 185"/>
                <a:gd name="T8" fmla="*/ 189 w 239"/>
                <a:gd name="T9" fmla="*/ 24 h 185"/>
                <a:gd name="T10" fmla="*/ 180 w 239"/>
                <a:gd name="T11" fmla="*/ 21 h 185"/>
                <a:gd name="T12" fmla="*/ 170 w 239"/>
                <a:gd name="T13" fmla="*/ 0 h 185"/>
                <a:gd name="T14" fmla="*/ 158 w 239"/>
                <a:gd name="T15" fmla="*/ 41 h 185"/>
                <a:gd name="T16" fmla="*/ 132 w 239"/>
                <a:gd name="T17" fmla="*/ 24 h 185"/>
                <a:gd name="T18" fmla="*/ 134 w 239"/>
                <a:gd name="T19" fmla="*/ 16 h 185"/>
                <a:gd name="T20" fmla="*/ 141 w 239"/>
                <a:gd name="T21" fmla="*/ 9 h 185"/>
                <a:gd name="T22" fmla="*/ 128 w 239"/>
                <a:gd name="T23" fmla="*/ 6 h 185"/>
                <a:gd name="T24" fmla="*/ 111 w 239"/>
                <a:gd name="T25" fmla="*/ 3 h 185"/>
                <a:gd name="T26" fmla="*/ 114 w 239"/>
                <a:gd name="T27" fmla="*/ 8 h 185"/>
                <a:gd name="T28" fmla="*/ 105 w 239"/>
                <a:gd name="T29" fmla="*/ 8 h 185"/>
                <a:gd name="T30" fmla="*/ 97 w 239"/>
                <a:gd name="T31" fmla="*/ 25 h 185"/>
                <a:gd name="T32" fmla="*/ 89 w 239"/>
                <a:gd name="T33" fmla="*/ 24 h 185"/>
                <a:gd name="T34" fmla="*/ 81 w 239"/>
                <a:gd name="T35" fmla="*/ 17 h 185"/>
                <a:gd name="T36" fmla="*/ 71 w 239"/>
                <a:gd name="T37" fmla="*/ 23 h 185"/>
                <a:gd name="T38" fmla="*/ 66 w 239"/>
                <a:gd name="T39" fmla="*/ 32 h 185"/>
                <a:gd name="T40" fmla="*/ 62 w 239"/>
                <a:gd name="T41" fmla="*/ 32 h 185"/>
                <a:gd name="T42" fmla="*/ 60 w 239"/>
                <a:gd name="T43" fmla="*/ 37 h 185"/>
                <a:gd name="T44" fmla="*/ 57 w 239"/>
                <a:gd name="T45" fmla="*/ 33 h 185"/>
                <a:gd name="T46" fmla="*/ 54 w 239"/>
                <a:gd name="T47" fmla="*/ 44 h 185"/>
                <a:gd name="T48" fmla="*/ 35 w 239"/>
                <a:gd name="T49" fmla="*/ 55 h 185"/>
                <a:gd name="T50" fmla="*/ 8 w 239"/>
                <a:gd name="T51" fmla="*/ 69 h 185"/>
                <a:gd name="T52" fmla="*/ 5 w 239"/>
                <a:gd name="T53" fmla="*/ 68 h 185"/>
                <a:gd name="T54" fmla="*/ 7 w 239"/>
                <a:gd name="T55" fmla="*/ 94 h 185"/>
                <a:gd name="T56" fmla="*/ 2 w 239"/>
                <a:gd name="T57" fmla="*/ 88 h 185"/>
                <a:gd name="T58" fmla="*/ 0 w 239"/>
                <a:gd name="T59" fmla="*/ 96 h 185"/>
                <a:gd name="T60" fmla="*/ 15 w 239"/>
                <a:gd name="T61" fmla="*/ 144 h 185"/>
                <a:gd name="T62" fmla="*/ 12 w 239"/>
                <a:gd name="T63" fmla="*/ 144 h 185"/>
                <a:gd name="T64" fmla="*/ 12 w 239"/>
                <a:gd name="T65" fmla="*/ 151 h 185"/>
                <a:gd name="T66" fmla="*/ 31 w 239"/>
                <a:gd name="T67" fmla="*/ 156 h 185"/>
                <a:gd name="T68" fmla="*/ 63 w 239"/>
                <a:gd name="T69" fmla="*/ 148 h 185"/>
                <a:gd name="T70" fmla="*/ 108 w 239"/>
                <a:gd name="T71" fmla="*/ 132 h 185"/>
                <a:gd name="T72" fmla="*/ 123 w 239"/>
                <a:gd name="T73" fmla="*/ 137 h 185"/>
                <a:gd name="T74" fmla="*/ 123 w 239"/>
                <a:gd name="T75" fmla="*/ 143 h 185"/>
                <a:gd name="T76" fmla="*/ 134 w 239"/>
                <a:gd name="T77" fmla="*/ 157 h 185"/>
                <a:gd name="T78" fmla="*/ 146 w 239"/>
                <a:gd name="T79" fmla="*/ 142 h 185"/>
                <a:gd name="T80" fmla="*/ 143 w 239"/>
                <a:gd name="T81" fmla="*/ 154 h 185"/>
                <a:gd name="T82" fmla="*/ 139 w 239"/>
                <a:gd name="T83" fmla="*/ 154 h 185"/>
                <a:gd name="T84" fmla="*/ 139 w 239"/>
                <a:gd name="T85" fmla="*/ 158 h 185"/>
                <a:gd name="T86" fmla="*/ 145 w 239"/>
                <a:gd name="T87" fmla="*/ 158 h 185"/>
                <a:gd name="T88" fmla="*/ 148 w 239"/>
                <a:gd name="T89" fmla="*/ 152 h 185"/>
                <a:gd name="T90" fmla="*/ 147 w 239"/>
                <a:gd name="T91" fmla="*/ 161 h 185"/>
                <a:gd name="T92" fmla="*/ 153 w 239"/>
                <a:gd name="T93" fmla="*/ 159 h 185"/>
                <a:gd name="T94" fmla="*/ 156 w 239"/>
                <a:gd name="T95" fmla="*/ 173 h 185"/>
                <a:gd name="T96" fmla="*/ 178 w 239"/>
                <a:gd name="T97" fmla="*/ 183 h 185"/>
                <a:gd name="T98" fmla="*/ 186 w 239"/>
                <a:gd name="T99" fmla="*/ 177 h 185"/>
                <a:gd name="T100" fmla="*/ 194 w 239"/>
                <a:gd name="T101" fmla="*/ 185 h 185"/>
                <a:gd name="T102" fmla="*/ 216 w 239"/>
                <a:gd name="T103" fmla="*/ 173 h 185"/>
                <a:gd name="T104" fmla="*/ 224 w 239"/>
                <a:gd name="T105" fmla="*/ 143 h 185"/>
                <a:gd name="T106" fmla="*/ 230 w 239"/>
                <a:gd name="T107" fmla="*/ 139 h 185"/>
                <a:gd name="T108" fmla="*/ 234 w 239"/>
                <a:gd name="T109" fmla="*/ 102 h 185"/>
                <a:gd name="T110" fmla="*/ 221 w 239"/>
                <a:gd name="T111" fmla="*/ 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9" h="185">
                  <a:moveTo>
                    <a:pt x="221" y="77"/>
                  </a:moveTo>
                  <a:cubicBezTo>
                    <a:pt x="221" y="75"/>
                    <a:pt x="221" y="74"/>
                    <a:pt x="221" y="72"/>
                  </a:cubicBezTo>
                  <a:cubicBezTo>
                    <a:pt x="219" y="70"/>
                    <a:pt x="215" y="69"/>
                    <a:pt x="214" y="69"/>
                  </a:cubicBezTo>
                  <a:cubicBezTo>
                    <a:pt x="214" y="63"/>
                    <a:pt x="208" y="62"/>
                    <a:pt x="209" y="56"/>
                  </a:cubicBezTo>
                  <a:cubicBezTo>
                    <a:pt x="193" y="53"/>
                    <a:pt x="192" y="40"/>
                    <a:pt x="189" y="24"/>
                  </a:cubicBezTo>
                  <a:cubicBezTo>
                    <a:pt x="184" y="24"/>
                    <a:pt x="185" y="18"/>
                    <a:pt x="180" y="21"/>
                  </a:cubicBezTo>
                  <a:cubicBezTo>
                    <a:pt x="178" y="13"/>
                    <a:pt x="178" y="2"/>
                    <a:pt x="170" y="0"/>
                  </a:cubicBezTo>
                  <a:cubicBezTo>
                    <a:pt x="161" y="13"/>
                    <a:pt x="172" y="32"/>
                    <a:pt x="158" y="41"/>
                  </a:cubicBezTo>
                  <a:cubicBezTo>
                    <a:pt x="150" y="34"/>
                    <a:pt x="139" y="31"/>
                    <a:pt x="132" y="24"/>
                  </a:cubicBezTo>
                  <a:cubicBezTo>
                    <a:pt x="134" y="22"/>
                    <a:pt x="136" y="19"/>
                    <a:pt x="134" y="16"/>
                  </a:cubicBezTo>
                  <a:cubicBezTo>
                    <a:pt x="139" y="16"/>
                    <a:pt x="139" y="11"/>
                    <a:pt x="141" y="9"/>
                  </a:cubicBezTo>
                  <a:cubicBezTo>
                    <a:pt x="138" y="4"/>
                    <a:pt x="130" y="11"/>
                    <a:pt x="128" y="6"/>
                  </a:cubicBezTo>
                  <a:cubicBezTo>
                    <a:pt x="121" y="10"/>
                    <a:pt x="116" y="1"/>
                    <a:pt x="111" y="3"/>
                  </a:cubicBezTo>
                  <a:cubicBezTo>
                    <a:pt x="110" y="8"/>
                    <a:pt x="114" y="3"/>
                    <a:pt x="114" y="8"/>
                  </a:cubicBezTo>
                  <a:cubicBezTo>
                    <a:pt x="112" y="10"/>
                    <a:pt x="107" y="8"/>
                    <a:pt x="105" y="8"/>
                  </a:cubicBezTo>
                  <a:cubicBezTo>
                    <a:pt x="102" y="13"/>
                    <a:pt x="93" y="18"/>
                    <a:pt x="97" y="25"/>
                  </a:cubicBezTo>
                  <a:cubicBezTo>
                    <a:pt x="96" y="24"/>
                    <a:pt x="91" y="22"/>
                    <a:pt x="89" y="24"/>
                  </a:cubicBezTo>
                  <a:cubicBezTo>
                    <a:pt x="88" y="20"/>
                    <a:pt x="85" y="18"/>
                    <a:pt x="81" y="17"/>
                  </a:cubicBezTo>
                  <a:cubicBezTo>
                    <a:pt x="79" y="19"/>
                    <a:pt x="76" y="21"/>
                    <a:pt x="71" y="23"/>
                  </a:cubicBezTo>
                  <a:cubicBezTo>
                    <a:pt x="73" y="29"/>
                    <a:pt x="64" y="25"/>
                    <a:pt x="66" y="32"/>
                  </a:cubicBezTo>
                  <a:cubicBezTo>
                    <a:pt x="65" y="32"/>
                    <a:pt x="63" y="32"/>
                    <a:pt x="62" y="32"/>
                  </a:cubicBezTo>
                  <a:cubicBezTo>
                    <a:pt x="60" y="34"/>
                    <a:pt x="63" y="37"/>
                    <a:pt x="60" y="37"/>
                  </a:cubicBezTo>
                  <a:cubicBezTo>
                    <a:pt x="60" y="35"/>
                    <a:pt x="60" y="33"/>
                    <a:pt x="57" y="33"/>
                  </a:cubicBezTo>
                  <a:cubicBezTo>
                    <a:pt x="56" y="37"/>
                    <a:pt x="51" y="39"/>
                    <a:pt x="54" y="44"/>
                  </a:cubicBezTo>
                  <a:cubicBezTo>
                    <a:pt x="47" y="47"/>
                    <a:pt x="45" y="58"/>
                    <a:pt x="35" y="55"/>
                  </a:cubicBezTo>
                  <a:cubicBezTo>
                    <a:pt x="27" y="60"/>
                    <a:pt x="13" y="61"/>
                    <a:pt x="8" y="69"/>
                  </a:cubicBezTo>
                  <a:cubicBezTo>
                    <a:pt x="7" y="68"/>
                    <a:pt x="6" y="68"/>
                    <a:pt x="5" y="68"/>
                  </a:cubicBezTo>
                  <a:cubicBezTo>
                    <a:pt x="3" y="77"/>
                    <a:pt x="0" y="87"/>
                    <a:pt x="7" y="94"/>
                  </a:cubicBezTo>
                  <a:cubicBezTo>
                    <a:pt x="4" y="93"/>
                    <a:pt x="4" y="90"/>
                    <a:pt x="2" y="88"/>
                  </a:cubicBezTo>
                  <a:cubicBezTo>
                    <a:pt x="3" y="93"/>
                    <a:pt x="0" y="92"/>
                    <a:pt x="0" y="96"/>
                  </a:cubicBezTo>
                  <a:cubicBezTo>
                    <a:pt x="8" y="108"/>
                    <a:pt x="15" y="125"/>
                    <a:pt x="15" y="144"/>
                  </a:cubicBezTo>
                  <a:cubicBezTo>
                    <a:pt x="13" y="145"/>
                    <a:pt x="14" y="144"/>
                    <a:pt x="12" y="144"/>
                  </a:cubicBezTo>
                  <a:cubicBezTo>
                    <a:pt x="12" y="146"/>
                    <a:pt x="12" y="149"/>
                    <a:pt x="12" y="151"/>
                  </a:cubicBezTo>
                  <a:cubicBezTo>
                    <a:pt x="18" y="153"/>
                    <a:pt x="21" y="158"/>
                    <a:pt x="31" y="156"/>
                  </a:cubicBezTo>
                  <a:cubicBezTo>
                    <a:pt x="37" y="147"/>
                    <a:pt x="51" y="149"/>
                    <a:pt x="63" y="148"/>
                  </a:cubicBezTo>
                  <a:cubicBezTo>
                    <a:pt x="71" y="135"/>
                    <a:pt x="89" y="134"/>
                    <a:pt x="108" y="132"/>
                  </a:cubicBezTo>
                  <a:cubicBezTo>
                    <a:pt x="112" y="136"/>
                    <a:pt x="117" y="135"/>
                    <a:pt x="123" y="137"/>
                  </a:cubicBezTo>
                  <a:cubicBezTo>
                    <a:pt x="122" y="140"/>
                    <a:pt x="122" y="140"/>
                    <a:pt x="123" y="143"/>
                  </a:cubicBezTo>
                  <a:cubicBezTo>
                    <a:pt x="131" y="143"/>
                    <a:pt x="128" y="154"/>
                    <a:pt x="134" y="157"/>
                  </a:cubicBezTo>
                  <a:cubicBezTo>
                    <a:pt x="135" y="150"/>
                    <a:pt x="143" y="145"/>
                    <a:pt x="146" y="142"/>
                  </a:cubicBezTo>
                  <a:cubicBezTo>
                    <a:pt x="144" y="145"/>
                    <a:pt x="142" y="148"/>
                    <a:pt x="143" y="154"/>
                  </a:cubicBezTo>
                  <a:cubicBezTo>
                    <a:pt x="142" y="154"/>
                    <a:pt x="141" y="154"/>
                    <a:pt x="139" y="154"/>
                  </a:cubicBezTo>
                  <a:cubicBezTo>
                    <a:pt x="140" y="155"/>
                    <a:pt x="139" y="157"/>
                    <a:pt x="139" y="158"/>
                  </a:cubicBezTo>
                  <a:cubicBezTo>
                    <a:pt x="140" y="159"/>
                    <a:pt x="142" y="157"/>
                    <a:pt x="145" y="158"/>
                  </a:cubicBezTo>
                  <a:cubicBezTo>
                    <a:pt x="145" y="155"/>
                    <a:pt x="146" y="153"/>
                    <a:pt x="148" y="152"/>
                  </a:cubicBezTo>
                  <a:cubicBezTo>
                    <a:pt x="150" y="155"/>
                    <a:pt x="146" y="157"/>
                    <a:pt x="147" y="161"/>
                  </a:cubicBezTo>
                  <a:cubicBezTo>
                    <a:pt x="149" y="161"/>
                    <a:pt x="151" y="160"/>
                    <a:pt x="153" y="159"/>
                  </a:cubicBezTo>
                  <a:cubicBezTo>
                    <a:pt x="154" y="163"/>
                    <a:pt x="157" y="166"/>
                    <a:pt x="156" y="173"/>
                  </a:cubicBezTo>
                  <a:cubicBezTo>
                    <a:pt x="161" y="180"/>
                    <a:pt x="169" y="180"/>
                    <a:pt x="178" y="183"/>
                  </a:cubicBezTo>
                  <a:cubicBezTo>
                    <a:pt x="181" y="182"/>
                    <a:pt x="187" y="180"/>
                    <a:pt x="186" y="177"/>
                  </a:cubicBezTo>
                  <a:cubicBezTo>
                    <a:pt x="189" y="180"/>
                    <a:pt x="191" y="183"/>
                    <a:pt x="194" y="185"/>
                  </a:cubicBezTo>
                  <a:cubicBezTo>
                    <a:pt x="199" y="179"/>
                    <a:pt x="208" y="177"/>
                    <a:pt x="216" y="173"/>
                  </a:cubicBezTo>
                  <a:cubicBezTo>
                    <a:pt x="214" y="159"/>
                    <a:pt x="224" y="156"/>
                    <a:pt x="224" y="143"/>
                  </a:cubicBezTo>
                  <a:cubicBezTo>
                    <a:pt x="226" y="141"/>
                    <a:pt x="228" y="140"/>
                    <a:pt x="230" y="139"/>
                  </a:cubicBezTo>
                  <a:cubicBezTo>
                    <a:pt x="233" y="128"/>
                    <a:pt x="239" y="114"/>
                    <a:pt x="234" y="102"/>
                  </a:cubicBezTo>
                  <a:cubicBezTo>
                    <a:pt x="236" y="87"/>
                    <a:pt x="227" y="83"/>
                    <a:pt x="221"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7" name="Freeform 183"/>
            <p:cNvSpPr>
              <a:spLocks/>
            </p:cNvSpPr>
            <p:nvPr/>
          </p:nvSpPr>
          <p:spPr bwMode="auto">
            <a:xfrm>
              <a:off x="5465853" y="4908552"/>
              <a:ext cx="164206" cy="298024"/>
            </a:xfrm>
            <a:custGeom>
              <a:avLst/>
              <a:gdLst>
                <a:gd name="T0" fmla="*/ 37 w 48"/>
                <a:gd name="T1" fmla="*/ 0 h 84"/>
                <a:gd name="T2" fmla="*/ 33 w 48"/>
                <a:gd name="T3" fmla="*/ 10 h 84"/>
                <a:gd name="T4" fmla="*/ 31 w 48"/>
                <a:gd name="T5" fmla="*/ 8 h 84"/>
                <a:gd name="T6" fmla="*/ 30 w 48"/>
                <a:gd name="T7" fmla="*/ 16 h 84"/>
                <a:gd name="T8" fmla="*/ 11 w 48"/>
                <a:gd name="T9" fmla="*/ 24 h 84"/>
                <a:gd name="T10" fmla="*/ 8 w 48"/>
                <a:gd name="T11" fmla="*/ 33 h 84"/>
                <a:gd name="T12" fmla="*/ 7 w 48"/>
                <a:gd name="T13" fmla="*/ 69 h 84"/>
                <a:gd name="T14" fmla="*/ 6 w 48"/>
                <a:gd name="T15" fmla="*/ 74 h 84"/>
                <a:gd name="T16" fmla="*/ 9 w 48"/>
                <a:gd name="T17" fmla="*/ 80 h 84"/>
                <a:gd name="T18" fmla="*/ 17 w 48"/>
                <a:gd name="T19" fmla="*/ 84 h 84"/>
                <a:gd name="T20" fmla="*/ 26 w 48"/>
                <a:gd name="T21" fmla="*/ 80 h 84"/>
                <a:gd name="T22" fmla="*/ 43 w 48"/>
                <a:gd name="T23" fmla="*/ 25 h 84"/>
                <a:gd name="T24" fmla="*/ 41 w 48"/>
                <a:gd name="T25" fmla="*/ 20 h 84"/>
                <a:gd name="T26" fmla="*/ 45 w 48"/>
                <a:gd name="T27" fmla="*/ 24 h 84"/>
                <a:gd name="T28" fmla="*/ 37 w 48"/>
                <a:gd name="T2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84">
                  <a:moveTo>
                    <a:pt x="37" y="0"/>
                  </a:moveTo>
                  <a:cubicBezTo>
                    <a:pt x="37" y="3"/>
                    <a:pt x="37" y="8"/>
                    <a:pt x="33" y="10"/>
                  </a:cubicBezTo>
                  <a:cubicBezTo>
                    <a:pt x="33" y="9"/>
                    <a:pt x="33" y="8"/>
                    <a:pt x="31" y="8"/>
                  </a:cubicBezTo>
                  <a:cubicBezTo>
                    <a:pt x="32" y="12"/>
                    <a:pt x="28" y="12"/>
                    <a:pt x="30" y="16"/>
                  </a:cubicBezTo>
                  <a:cubicBezTo>
                    <a:pt x="24" y="18"/>
                    <a:pt x="20" y="23"/>
                    <a:pt x="11" y="24"/>
                  </a:cubicBezTo>
                  <a:cubicBezTo>
                    <a:pt x="12" y="29"/>
                    <a:pt x="8" y="30"/>
                    <a:pt x="8" y="33"/>
                  </a:cubicBezTo>
                  <a:cubicBezTo>
                    <a:pt x="18" y="46"/>
                    <a:pt x="0" y="56"/>
                    <a:pt x="7" y="69"/>
                  </a:cubicBezTo>
                  <a:cubicBezTo>
                    <a:pt x="7" y="71"/>
                    <a:pt x="5" y="71"/>
                    <a:pt x="6" y="74"/>
                  </a:cubicBezTo>
                  <a:cubicBezTo>
                    <a:pt x="8" y="75"/>
                    <a:pt x="8" y="78"/>
                    <a:pt x="9" y="80"/>
                  </a:cubicBezTo>
                  <a:cubicBezTo>
                    <a:pt x="12" y="81"/>
                    <a:pt x="14" y="83"/>
                    <a:pt x="17" y="84"/>
                  </a:cubicBezTo>
                  <a:cubicBezTo>
                    <a:pt x="19" y="82"/>
                    <a:pt x="21" y="80"/>
                    <a:pt x="26" y="80"/>
                  </a:cubicBezTo>
                  <a:cubicBezTo>
                    <a:pt x="33" y="64"/>
                    <a:pt x="37" y="43"/>
                    <a:pt x="43" y="25"/>
                  </a:cubicBezTo>
                  <a:cubicBezTo>
                    <a:pt x="42" y="23"/>
                    <a:pt x="41" y="23"/>
                    <a:pt x="41" y="20"/>
                  </a:cubicBezTo>
                  <a:cubicBezTo>
                    <a:pt x="43" y="21"/>
                    <a:pt x="43" y="23"/>
                    <a:pt x="45" y="24"/>
                  </a:cubicBezTo>
                  <a:cubicBezTo>
                    <a:pt x="48" y="18"/>
                    <a:pt x="45" y="3"/>
                    <a:pt x="37"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8" name="Freeform 184"/>
            <p:cNvSpPr>
              <a:spLocks/>
            </p:cNvSpPr>
            <p:nvPr/>
          </p:nvSpPr>
          <p:spPr bwMode="auto">
            <a:xfrm>
              <a:off x="8053906" y="5409775"/>
              <a:ext cx="127877" cy="195673"/>
            </a:xfrm>
            <a:custGeom>
              <a:avLst/>
              <a:gdLst>
                <a:gd name="T0" fmla="*/ 28 w 37"/>
                <a:gd name="T1" fmla="*/ 28 h 55"/>
                <a:gd name="T2" fmla="*/ 20 w 37"/>
                <a:gd name="T3" fmla="*/ 19 h 55"/>
                <a:gd name="T4" fmla="*/ 15 w 37"/>
                <a:gd name="T5" fmla="*/ 19 h 55"/>
                <a:gd name="T6" fmla="*/ 13 w 37"/>
                <a:gd name="T7" fmla="*/ 9 h 55"/>
                <a:gd name="T8" fmla="*/ 4 w 37"/>
                <a:gd name="T9" fmla="*/ 1 h 55"/>
                <a:gd name="T10" fmla="*/ 0 w 37"/>
                <a:gd name="T11" fmla="*/ 2 h 55"/>
                <a:gd name="T12" fmla="*/ 8 w 37"/>
                <a:gd name="T13" fmla="*/ 38 h 55"/>
                <a:gd name="T14" fmla="*/ 17 w 37"/>
                <a:gd name="T15" fmla="*/ 46 h 55"/>
                <a:gd name="T16" fmla="*/ 16 w 37"/>
                <a:gd name="T17" fmla="*/ 55 h 55"/>
                <a:gd name="T18" fmla="*/ 27 w 37"/>
                <a:gd name="T19" fmla="*/ 37 h 55"/>
                <a:gd name="T20" fmla="*/ 36 w 37"/>
                <a:gd name="T21" fmla="*/ 25 h 55"/>
                <a:gd name="T22" fmla="*/ 28 w 37"/>
                <a:gd name="T23"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5">
                  <a:moveTo>
                    <a:pt x="28" y="28"/>
                  </a:moveTo>
                  <a:cubicBezTo>
                    <a:pt x="24" y="26"/>
                    <a:pt x="21" y="23"/>
                    <a:pt x="20" y="19"/>
                  </a:cubicBezTo>
                  <a:cubicBezTo>
                    <a:pt x="16" y="18"/>
                    <a:pt x="18" y="21"/>
                    <a:pt x="15" y="19"/>
                  </a:cubicBezTo>
                  <a:cubicBezTo>
                    <a:pt x="15" y="16"/>
                    <a:pt x="13" y="14"/>
                    <a:pt x="13" y="9"/>
                  </a:cubicBezTo>
                  <a:cubicBezTo>
                    <a:pt x="11" y="5"/>
                    <a:pt x="4" y="7"/>
                    <a:pt x="4" y="1"/>
                  </a:cubicBezTo>
                  <a:cubicBezTo>
                    <a:pt x="3" y="2"/>
                    <a:pt x="0" y="0"/>
                    <a:pt x="0" y="2"/>
                  </a:cubicBezTo>
                  <a:cubicBezTo>
                    <a:pt x="6" y="11"/>
                    <a:pt x="21" y="27"/>
                    <a:pt x="8" y="38"/>
                  </a:cubicBezTo>
                  <a:cubicBezTo>
                    <a:pt x="9" y="42"/>
                    <a:pt x="16" y="40"/>
                    <a:pt x="17" y="46"/>
                  </a:cubicBezTo>
                  <a:cubicBezTo>
                    <a:pt x="14" y="49"/>
                    <a:pt x="13" y="52"/>
                    <a:pt x="16" y="55"/>
                  </a:cubicBezTo>
                  <a:cubicBezTo>
                    <a:pt x="23" y="52"/>
                    <a:pt x="27" y="46"/>
                    <a:pt x="27" y="37"/>
                  </a:cubicBezTo>
                  <a:cubicBezTo>
                    <a:pt x="33" y="36"/>
                    <a:pt x="37" y="30"/>
                    <a:pt x="36" y="25"/>
                  </a:cubicBezTo>
                  <a:cubicBezTo>
                    <a:pt x="31" y="24"/>
                    <a:pt x="31" y="27"/>
                    <a:pt x="28" y="2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9" name="Freeform 185"/>
            <p:cNvSpPr>
              <a:spLocks/>
            </p:cNvSpPr>
            <p:nvPr/>
          </p:nvSpPr>
          <p:spPr bwMode="auto">
            <a:xfrm>
              <a:off x="7497351" y="5576850"/>
              <a:ext cx="90095" cy="85796"/>
            </a:xfrm>
            <a:custGeom>
              <a:avLst/>
              <a:gdLst>
                <a:gd name="T0" fmla="*/ 0 w 26"/>
                <a:gd name="T1" fmla="*/ 0 h 24"/>
                <a:gd name="T2" fmla="*/ 13 w 26"/>
                <a:gd name="T3" fmla="*/ 24 h 24"/>
                <a:gd name="T4" fmla="*/ 21 w 26"/>
                <a:gd name="T5" fmla="*/ 1 h 24"/>
                <a:gd name="T6" fmla="*/ 0 w 26"/>
                <a:gd name="T7" fmla="*/ 0 h 24"/>
              </a:gdLst>
              <a:ahLst/>
              <a:cxnLst>
                <a:cxn ang="0">
                  <a:pos x="T0" y="T1"/>
                </a:cxn>
                <a:cxn ang="0">
                  <a:pos x="T2" y="T3"/>
                </a:cxn>
                <a:cxn ang="0">
                  <a:pos x="T4" y="T5"/>
                </a:cxn>
                <a:cxn ang="0">
                  <a:pos x="T6" y="T7"/>
                </a:cxn>
              </a:cxnLst>
              <a:rect l="0" t="0" r="r" b="b"/>
              <a:pathLst>
                <a:path w="26" h="24">
                  <a:moveTo>
                    <a:pt x="0" y="0"/>
                  </a:moveTo>
                  <a:cubicBezTo>
                    <a:pt x="3" y="11"/>
                    <a:pt x="2" y="21"/>
                    <a:pt x="13" y="24"/>
                  </a:cubicBezTo>
                  <a:cubicBezTo>
                    <a:pt x="18" y="19"/>
                    <a:pt x="26" y="11"/>
                    <a:pt x="21" y="1"/>
                  </a:cubicBezTo>
                  <a:cubicBezTo>
                    <a:pt x="14" y="5"/>
                    <a:pt x="7" y="3"/>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Freeform 186"/>
            <p:cNvSpPr>
              <a:spLocks/>
            </p:cNvSpPr>
            <p:nvPr/>
          </p:nvSpPr>
          <p:spPr bwMode="auto">
            <a:xfrm>
              <a:off x="7933295" y="5576850"/>
              <a:ext cx="168565" cy="174600"/>
            </a:xfrm>
            <a:custGeom>
              <a:avLst/>
              <a:gdLst>
                <a:gd name="T0" fmla="*/ 39 w 49"/>
                <a:gd name="T1" fmla="*/ 5 h 49"/>
                <a:gd name="T2" fmla="*/ 34 w 49"/>
                <a:gd name="T3" fmla="*/ 0 h 49"/>
                <a:gd name="T4" fmla="*/ 29 w 49"/>
                <a:gd name="T5" fmla="*/ 10 h 49"/>
                <a:gd name="T6" fmla="*/ 0 w 49"/>
                <a:gd name="T7" fmla="*/ 45 h 49"/>
                <a:gd name="T8" fmla="*/ 17 w 49"/>
                <a:gd name="T9" fmla="*/ 49 h 49"/>
                <a:gd name="T10" fmla="*/ 39 w 49"/>
                <a:gd name="T11" fmla="*/ 26 h 49"/>
                <a:gd name="T12" fmla="*/ 36 w 49"/>
                <a:gd name="T13" fmla="*/ 21 h 49"/>
                <a:gd name="T14" fmla="*/ 44 w 49"/>
                <a:gd name="T15" fmla="*/ 4 h 49"/>
                <a:gd name="T16" fmla="*/ 39 w 49"/>
                <a:gd name="T1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39" y="5"/>
                  </a:moveTo>
                  <a:cubicBezTo>
                    <a:pt x="39" y="3"/>
                    <a:pt x="38" y="0"/>
                    <a:pt x="34" y="0"/>
                  </a:cubicBezTo>
                  <a:cubicBezTo>
                    <a:pt x="32" y="4"/>
                    <a:pt x="33" y="9"/>
                    <a:pt x="29" y="10"/>
                  </a:cubicBezTo>
                  <a:cubicBezTo>
                    <a:pt x="25" y="26"/>
                    <a:pt x="1" y="27"/>
                    <a:pt x="0" y="45"/>
                  </a:cubicBezTo>
                  <a:cubicBezTo>
                    <a:pt x="7" y="45"/>
                    <a:pt x="10" y="48"/>
                    <a:pt x="17" y="49"/>
                  </a:cubicBezTo>
                  <a:cubicBezTo>
                    <a:pt x="29" y="47"/>
                    <a:pt x="24" y="23"/>
                    <a:pt x="39" y="26"/>
                  </a:cubicBezTo>
                  <a:cubicBezTo>
                    <a:pt x="39" y="23"/>
                    <a:pt x="36" y="24"/>
                    <a:pt x="36" y="21"/>
                  </a:cubicBezTo>
                  <a:cubicBezTo>
                    <a:pt x="42" y="18"/>
                    <a:pt x="49" y="10"/>
                    <a:pt x="44" y="4"/>
                  </a:cubicBezTo>
                  <a:cubicBezTo>
                    <a:pt x="41" y="3"/>
                    <a:pt x="42" y="6"/>
                    <a:pt x="39"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Freeform 187"/>
            <p:cNvSpPr>
              <a:spLocks noEditPoints="1"/>
            </p:cNvSpPr>
            <p:nvPr/>
          </p:nvSpPr>
          <p:spPr bwMode="auto">
            <a:xfrm>
              <a:off x="1260450" y="2458126"/>
              <a:ext cx="2681053" cy="3562749"/>
            </a:xfrm>
            <a:custGeom>
              <a:avLst/>
              <a:gdLst>
                <a:gd name="T0" fmla="*/ 677 w 781"/>
                <a:gd name="T1" fmla="*/ 624 h 1002"/>
                <a:gd name="T2" fmla="*/ 628 w 781"/>
                <a:gd name="T3" fmla="*/ 562 h 1002"/>
                <a:gd name="T4" fmla="*/ 562 w 781"/>
                <a:gd name="T5" fmla="*/ 551 h 1002"/>
                <a:gd name="T6" fmla="*/ 495 w 781"/>
                <a:gd name="T7" fmla="*/ 529 h 1002"/>
                <a:gd name="T8" fmla="*/ 415 w 781"/>
                <a:gd name="T9" fmla="*/ 464 h 1002"/>
                <a:gd name="T10" fmla="*/ 496 w 781"/>
                <a:gd name="T11" fmla="*/ 443 h 1002"/>
                <a:gd name="T12" fmla="*/ 538 w 781"/>
                <a:gd name="T13" fmla="*/ 386 h 1002"/>
                <a:gd name="T14" fmla="*/ 593 w 781"/>
                <a:gd name="T15" fmla="*/ 328 h 1002"/>
                <a:gd name="T16" fmla="*/ 621 w 781"/>
                <a:gd name="T17" fmla="*/ 318 h 1002"/>
                <a:gd name="T18" fmla="*/ 593 w 781"/>
                <a:gd name="T19" fmla="*/ 280 h 1002"/>
                <a:gd name="T20" fmla="*/ 652 w 781"/>
                <a:gd name="T21" fmla="*/ 309 h 1002"/>
                <a:gd name="T22" fmla="*/ 670 w 781"/>
                <a:gd name="T23" fmla="*/ 293 h 1002"/>
                <a:gd name="T24" fmla="*/ 651 w 781"/>
                <a:gd name="T25" fmla="*/ 267 h 1002"/>
                <a:gd name="T26" fmla="*/ 619 w 781"/>
                <a:gd name="T27" fmla="*/ 219 h 1002"/>
                <a:gd name="T28" fmla="*/ 590 w 781"/>
                <a:gd name="T29" fmla="*/ 192 h 1002"/>
                <a:gd name="T30" fmla="*/ 524 w 781"/>
                <a:gd name="T31" fmla="*/ 157 h 1002"/>
                <a:gd name="T32" fmla="*/ 515 w 781"/>
                <a:gd name="T33" fmla="*/ 236 h 1002"/>
                <a:gd name="T34" fmla="*/ 437 w 781"/>
                <a:gd name="T35" fmla="*/ 193 h 1002"/>
                <a:gd name="T36" fmla="*/ 441 w 781"/>
                <a:gd name="T37" fmla="*/ 133 h 1002"/>
                <a:gd name="T38" fmla="*/ 476 w 781"/>
                <a:gd name="T39" fmla="*/ 95 h 1002"/>
                <a:gd name="T40" fmla="*/ 501 w 781"/>
                <a:gd name="T41" fmla="*/ 61 h 1002"/>
                <a:gd name="T42" fmla="*/ 471 w 781"/>
                <a:gd name="T43" fmla="*/ 85 h 1002"/>
                <a:gd name="T44" fmla="*/ 447 w 781"/>
                <a:gd name="T45" fmla="*/ 38 h 1002"/>
                <a:gd name="T46" fmla="*/ 432 w 781"/>
                <a:gd name="T47" fmla="*/ 50 h 1002"/>
                <a:gd name="T48" fmla="*/ 421 w 781"/>
                <a:gd name="T49" fmla="*/ 71 h 1002"/>
                <a:gd name="T50" fmla="*/ 364 w 781"/>
                <a:gd name="T51" fmla="*/ 66 h 1002"/>
                <a:gd name="T52" fmla="*/ 301 w 781"/>
                <a:gd name="T53" fmla="*/ 57 h 1002"/>
                <a:gd name="T54" fmla="*/ 235 w 781"/>
                <a:gd name="T55" fmla="*/ 38 h 1002"/>
                <a:gd name="T56" fmla="*/ 187 w 781"/>
                <a:gd name="T57" fmla="*/ 50 h 1002"/>
                <a:gd name="T58" fmla="*/ 112 w 781"/>
                <a:gd name="T59" fmla="*/ 30 h 1002"/>
                <a:gd name="T60" fmla="*/ 48 w 781"/>
                <a:gd name="T61" fmla="*/ 32 h 1002"/>
                <a:gd name="T62" fmla="*/ 28 w 781"/>
                <a:gd name="T63" fmla="*/ 94 h 1002"/>
                <a:gd name="T64" fmla="*/ 40 w 781"/>
                <a:gd name="T65" fmla="*/ 122 h 1002"/>
                <a:gd name="T66" fmla="*/ 18 w 781"/>
                <a:gd name="T67" fmla="*/ 175 h 1002"/>
                <a:gd name="T68" fmla="*/ 65 w 781"/>
                <a:gd name="T69" fmla="*/ 196 h 1002"/>
                <a:gd name="T70" fmla="*/ 48 w 781"/>
                <a:gd name="T71" fmla="*/ 230 h 1002"/>
                <a:gd name="T72" fmla="*/ 107 w 781"/>
                <a:gd name="T73" fmla="*/ 168 h 1002"/>
                <a:gd name="T74" fmla="*/ 168 w 781"/>
                <a:gd name="T75" fmla="*/ 183 h 1002"/>
                <a:gd name="T76" fmla="*/ 227 w 781"/>
                <a:gd name="T77" fmla="*/ 250 h 1002"/>
                <a:gd name="T78" fmla="*/ 252 w 781"/>
                <a:gd name="T79" fmla="*/ 296 h 1002"/>
                <a:gd name="T80" fmla="*/ 309 w 781"/>
                <a:gd name="T81" fmla="*/ 449 h 1002"/>
                <a:gd name="T82" fmla="*/ 343 w 781"/>
                <a:gd name="T83" fmla="*/ 460 h 1002"/>
                <a:gd name="T84" fmla="*/ 454 w 781"/>
                <a:gd name="T85" fmla="*/ 537 h 1002"/>
                <a:gd name="T86" fmla="*/ 512 w 781"/>
                <a:gd name="T87" fmla="*/ 569 h 1002"/>
                <a:gd name="T88" fmla="*/ 507 w 781"/>
                <a:gd name="T89" fmla="*/ 633 h 1002"/>
                <a:gd name="T90" fmla="*/ 569 w 781"/>
                <a:gd name="T91" fmla="*/ 754 h 1002"/>
                <a:gd name="T92" fmla="*/ 549 w 781"/>
                <a:gd name="T93" fmla="*/ 886 h 1002"/>
                <a:gd name="T94" fmla="*/ 539 w 781"/>
                <a:gd name="T95" fmla="*/ 924 h 1002"/>
                <a:gd name="T96" fmla="*/ 554 w 781"/>
                <a:gd name="T97" fmla="*/ 985 h 1002"/>
                <a:gd name="T98" fmla="*/ 567 w 781"/>
                <a:gd name="T99" fmla="*/ 996 h 1002"/>
                <a:gd name="T100" fmla="*/ 598 w 781"/>
                <a:gd name="T101" fmla="*/ 911 h 1002"/>
                <a:gd name="T102" fmla="*/ 650 w 781"/>
                <a:gd name="T103" fmla="*/ 848 h 1002"/>
                <a:gd name="T104" fmla="*/ 698 w 781"/>
                <a:gd name="T105" fmla="*/ 771 h 1002"/>
                <a:gd name="T106" fmla="*/ 762 w 781"/>
                <a:gd name="T107" fmla="*/ 683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1" h="1002">
                  <a:moveTo>
                    <a:pt x="745" y="633"/>
                  </a:moveTo>
                  <a:cubicBezTo>
                    <a:pt x="739" y="632"/>
                    <a:pt x="733" y="635"/>
                    <a:pt x="727" y="631"/>
                  </a:cubicBezTo>
                  <a:cubicBezTo>
                    <a:pt x="725" y="631"/>
                    <a:pt x="724" y="633"/>
                    <a:pt x="721" y="633"/>
                  </a:cubicBezTo>
                  <a:cubicBezTo>
                    <a:pt x="721" y="630"/>
                    <a:pt x="719" y="629"/>
                    <a:pt x="719" y="627"/>
                  </a:cubicBezTo>
                  <a:cubicBezTo>
                    <a:pt x="713" y="627"/>
                    <a:pt x="705" y="618"/>
                    <a:pt x="698" y="623"/>
                  </a:cubicBezTo>
                  <a:cubicBezTo>
                    <a:pt x="698" y="621"/>
                    <a:pt x="699" y="620"/>
                    <a:pt x="698" y="619"/>
                  </a:cubicBezTo>
                  <a:cubicBezTo>
                    <a:pt x="686" y="615"/>
                    <a:pt x="683" y="627"/>
                    <a:pt x="677" y="624"/>
                  </a:cubicBezTo>
                  <a:cubicBezTo>
                    <a:pt x="681" y="618"/>
                    <a:pt x="689" y="617"/>
                    <a:pt x="689" y="608"/>
                  </a:cubicBezTo>
                  <a:cubicBezTo>
                    <a:pt x="683" y="606"/>
                    <a:pt x="684" y="597"/>
                    <a:pt x="681" y="592"/>
                  </a:cubicBezTo>
                  <a:cubicBezTo>
                    <a:pt x="679" y="590"/>
                    <a:pt x="678" y="593"/>
                    <a:pt x="677" y="591"/>
                  </a:cubicBezTo>
                  <a:cubicBezTo>
                    <a:pt x="672" y="583"/>
                    <a:pt x="658" y="582"/>
                    <a:pt x="646" y="582"/>
                  </a:cubicBezTo>
                  <a:cubicBezTo>
                    <a:pt x="646" y="579"/>
                    <a:pt x="642" y="578"/>
                    <a:pt x="639" y="577"/>
                  </a:cubicBezTo>
                  <a:cubicBezTo>
                    <a:pt x="637" y="570"/>
                    <a:pt x="631" y="567"/>
                    <a:pt x="624" y="566"/>
                  </a:cubicBezTo>
                  <a:cubicBezTo>
                    <a:pt x="624" y="563"/>
                    <a:pt x="628" y="564"/>
                    <a:pt x="628" y="562"/>
                  </a:cubicBezTo>
                  <a:cubicBezTo>
                    <a:pt x="623" y="561"/>
                    <a:pt x="620" y="559"/>
                    <a:pt x="617" y="557"/>
                  </a:cubicBezTo>
                  <a:cubicBezTo>
                    <a:pt x="618" y="557"/>
                    <a:pt x="619" y="556"/>
                    <a:pt x="618" y="554"/>
                  </a:cubicBezTo>
                  <a:cubicBezTo>
                    <a:pt x="611" y="551"/>
                    <a:pt x="605" y="556"/>
                    <a:pt x="599" y="558"/>
                  </a:cubicBezTo>
                  <a:cubicBezTo>
                    <a:pt x="595" y="555"/>
                    <a:pt x="590" y="554"/>
                    <a:pt x="583" y="555"/>
                  </a:cubicBezTo>
                  <a:cubicBezTo>
                    <a:pt x="582" y="549"/>
                    <a:pt x="574" y="550"/>
                    <a:pt x="571" y="545"/>
                  </a:cubicBezTo>
                  <a:cubicBezTo>
                    <a:pt x="567" y="546"/>
                    <a:pt x="570" y="549"/>
                    <a:pt x="568" y="550"/>
                  </a:cubicBezTo>
                  <a:cubicBezTo>
                    <a:pt x="567" y="551"/>
                    <a:pt x="563" y="553"/>
                    <a:pt x="562" y="551"/>
                  </a:cubicBezTo>
                  <a:cubicBezTo>
                    <a:pt x="562" y="548"/>
                    <a:pt x="567" y="550"/>
                    <a:pt x="567" y="546"/>
                  </a:cubicBezTo>
                  <a:cubicBezTo>
                    <a:pt x="565" y="545"/>
                    <a:pt x="564" y="544"/>
                    <a:pt x="561" y="544"/>
                  </a:cubicBezTo>
                  <a:cubicBezTo>
                    <a:pt x="556" y="554"/>
                    <a:pt x="537" y="546"/>
                    <a:pt x="538" y="562"/>
                  </a:cubicBezTo>
                  <a:cubicBezTo>
                    <a:pt x="534" y="562"/>
                    <a:pt x="533" y="566"/>
                    <a:pt x="530" y="567"/>
                  </a:cubicBezTo>
                  <a:cubicBezTo>
                    <a:pt x="524" y="556"/>
                    <a:pt x="510" y="566"/>
                    <a:pt x="501" y="565"/>
                  </a:cubicBezTo>
                  <a:cubicBezTo>
                    <a:pt x="500" y="559"/>
                    <a:pt x="493" y="558"/>
                    <a:pt x="492" y="551"/>
                  </a:cubicBezTo>
                  <a:cubicBezTo>
                    <a:pt x="490" y="544"/>
                    <a:pt x="495" y="537"/>
                    <a:pt x="495" y="529"/>
                  </a:cubicBezTo>
                  <a:cubicBezTo>
                    <a:pt x="492" y="528"/>
                    <a:pt x="489" y="527"/>
                    <a:pt x="489" y="524"/>
                  </a:cubicBezTo>
                  <a:cubicBezTo>
                    <a:pt x="479" y="522"/>
                    <a:pt x="470" y="526"/>
                    <a:pt x="463" y="522"/>
                  </a:cubicBezTo>
                  <a:cubicBezTo>
                    <a:pt x="469" y="514"/>
                    <a:pt x="469" y="501"/>
                    <a:pt x="475" y="491"/>
                  </a:cubicBezTo>
                  <a:cubicBezTo>
                    <a:pt x="467" y="486"/>
                    <a:pt x="447" y="489"/>
                    <a:pt x="449" y="503"/>
                  </a:cubicBezTo>
                  <a:cubicBezTo>
                    <a:pt x="445" y="507"/>
                    <a:pt x="436" y="506"/>
                    <a:pt x="431" y="509"/>
                  </a:cubicBezTo>
                  <a:cubicBezTo>
                    <a:pt x="428" y="507"/>
                    <a:pt x="427" y="505"/>
                    <a:pt x="422" y="506"/>
                  </a:cubicBezTo>
                  <a:cubicBezTo>
                    <a:pt x="414" y="497"/>
                    <a:pt x="406" y="478"/>
                    <a:pt x="415" y="464"/>
                  </a:cubicBezTo>
                  <a:cubicBezTo>
                    <a:pt x="411" y="459"/>
                    <a:pt x="413" y="451"/>
                    <a:pt x="415" y="449"/>
                  </a:cubicBezTo>
                  <a:cubicBezTo>
                    <a:pt x="425" y="444"/>
                    <a:pt x="431" y="435"/>
                    <a:pt x="447" y="439"/>
                  </a:cubicBezTo>
                  <a:cubicBezTo>
                    <a:pt x="451" y="445"/>
                    <a:pt x="455" y="441"/>
                    <a:pt x="463" y="442"/>
                  </a:cubicBezTo>
                  <a:cubicBezTo>
                    <a:pt x="460" y="438"/>
                    <a:pt x="460" y="437"/>
                    <a:pt x="460" y="434"/>
                  </a:cubicBezTo>
                  <a:cubicBezTo>
                    <a:pt x="467" y="436"/>
                    <a:pt x="479" y="430"/>
                    <a:pt x="482" y="439"/>
                  </a:cubicBezTo>
                  <a:cubicBezTo>
                    <a:pt x="486" y="439"/>
                    <a:pt x="487" y="436"/>
                    <a:pt x="490" y="436"/>
                  </a:cubicBezTo>
                  <a:cubicBezTo>
                    <a:pt x="493" y="437"/>
                    <a:pt x="494" y="441"/>
                    <a:pt x="496" y="443"/>
                  </a:cubicBezTo>
                  <a:cubicBezTo>
                    <a:pt x="494" y="456"/>
                    <a:pt x="503" y="459"/>
                    <a:pt x="506" y="469"/>
                  </a:cubicBezTo>
                  <a:cubicBezTo>
                    <a:pt x="509" y="468"/>
                    <a:pt x="509" y="468"/>
                    <a:pt x="511" y="469"/>
                  </a:cubicBezTo>
                  <a:cubicBezTo>
                    <a:pt x="523" y="453"/>
                    <a:pt x="497" y="434"/>
                    <a:pt x="511" y="419"/>
                  </a:cubicBezTo>
                  <a:cubicBezTo>
                    <a:pt x="517" y="418"/>
                    <a:pt x="518" y="413"/>
                    <a:pt x="522" y="410"/>
                  </a:cubicBezTo>
                  <a:cubicBezTo>
                    <a:pt x="528" y="410"/>
                    <a:pt x="528" y="403"/>
                    <a:pt x="534" y="403"/>
                  </a:cubicBezTo>
                  <a:cubicBezTo>
                    <a:pt x="536" y="400"/>
                    <a:pt x="539" y="398"/>
                    <a:pt x="540" y="394"/>
                  </a:cubicBezTo>
                  <a:cubicBezTo>
                    <a:pt x="540" y="391"/>
                    <a:pt x="538" y="389"/>
                    <a:pt x="538" y="386"/>
                  </a:cubicBezTo>
                  <a:cubicBezTo>
                    <a:pt x="541" y="378"/>
                    <a:pt x="551" y="368"/>
                    <a:pt x="548" y="359"/>
                  </a:cubicBezTo>
                  <a:cubicBezTo>
                    <a:pt x="555" y="355"/>
                    <a:pt x="565" y="355"/>
                    <a:pt x="573" y="352"/>
                  </a:cubicBezTo>
                  <a:cubicBezTo>
                    <a:pt x="575" y="346"/>
                    <a:pt x="569" y="348"/>
                    <a:pt x="567" y="345"/>
                  </a:cubicBezTo>
                  <a:cubicBezTo>
                    <a:pt x="569" y="345"/>
                    <a:pt x="570" y="344"/>
                    <a:pt x="571" y="342"/>
                  </a:cubicBezTo>
                  <a:cubicBezTo>
                    <a:pt x="570" y="342"/>
                    <a:pt x="568" y="343"/>
                    <a:pt x="568" y="342"/>
                  </a:cubicBezTo>
                  <a:cubicBezTo>
                    <a:pt x="576" y="331"/>
                    <a:pt x="586" y="328"/>
                    <a:pt x="600" y="322"/>
                  </a:cubicBezTo>
                  <a:cubicBezTo>
                    <a:pt x="598" y="324"/>
                    <a:pt x="595" y="325"/>
                    <a:pt x="593" y="328"/>
                  </a:cubicBezTo>
                  <a:cubicBezTo>
                    <a:pt x="593" y="331"/>
                    <a:pt x="592" y="336"/>
                    <a:pt x="595" y="338"/>
                  </a:cubicBezTo>
                  <a:cubicBezTo>
                    <a:pt x="597" y="337"/>
                    <a:pt x="600" y="337"/>
                    <a:pt x="603" y="336"/>
                  </a:cubicBezTo>
                  <a:cubicBezTo>
                    <a:pt x="606" y="327"/>
                    <a:pt x="616" y="327"/>
                    <a:pt x="626" y="324"/>
                  </a:cubicBezTo>
                  <a:cubicBezTo>
                    <a:pt x="626" y="322"/>
                    <a:pt x="625" y="322"/>
                    <a:pt x="625" y="320"/>
                  </a:cubicBezTo>
                  <a:cubicBezTo>
                    <a:pt x="629" y="320"/>
                    <a:pt x="631" y="318"/>
                    <a:pt x="632" y="315"/>
                  </a:cubicBezTo>
                  <a:cubicBezTo>
                    <a:pt x="627" y="314"/>
                    <a:pt x="631" y="307"/>
                    <a:pt x="626" y="305"/>
                  </a:cubicBezTo>
                  <a:cubicBezTo>
                    <a:pt x="623" y="309"/>
                    <a:pt x="620" y="311"/>
                    <a:pt x="621" y="318"/>
                  </a:cubicBezTo>
                  <a:cubicBezTo>
                    <a:pt x="618" y="314"/>
                    <a:pt x="615" y="318"/>
                    <a:pt x="609" y="316"/>
                  </a:cubicBezTo>
                  <a:cubicBezTo>
                    <a:pt x="609" y="315"/>
                    <a:pt x="610" y="315"/>
                    <a:pt x="609" y="314"/>
                  </a:cubicBezTo>
                  <a:cubicBezTo>
                    <a:pt x="602" y="315"/>
                    <a:pt x="601" y="304"/>
                    <a:pt x="604" y="300"/>
                  </a:cubicBezTo>
                  <a:cubicBezTo>
                    <a:pt x="603" y="300"/>
                    <a:pt x="601" y="300"/>
                    <a:pt x="600" y="298"/>
                  </a:cubicBezTo>
                  <a:cubicBezTo>
                    <a:pt x="603" y="297"/>
                    <a:pt x="607" y="297"/>
                    <a:pt x="607" y="293"/>
                  </a:cubicBezTo>
                  <a:cubicBezTo>
                    <a:pt x="600" y="280"/>
                    <a:pt x="579" y="295"/>
                    <a:pt x="573" y="298"/>
                  </a:cubicBezTo>
                  <a:cubicBezTo>
                    <a:pt x="578" y="290"/>
                    <a:pt x="588" y="288"/>
                    <a:pt x="593" y="280"/>
                  </a:cubicBezTo>
                  <a:cubicBezTo>
                    <a:pt x="611" y="279"/>
                    <a:pt x="635" y="284"/>
                    <a:pt x="640" y="270"/>
                  </a:cubicBezTo>
                  <a:cubicBezTo>
                    <a:pt x="643" y="269"/>
                    <a:pt x="647" y="270"/>
                    <a:pt x="649" y="268"/>
                  </a:cubicBezTo>
                  <a:cubicBezTo>
                    <a:pt x="646" y="274"/>
                    <a:pt x="638" y="282"/>
                    <a:pt x="641" y="288"/>
                  </a:cubicBezTo>
                  <a:cubicBezTo>
                    <a:pt x="638" y="289"/>
                    <a:pt x="634" y="293"/>
                    <a:pt x="637" y="295"/>
                  </a:cubicBezTo>
                  <a:cubicBezTo>
                    <a:pt x="634" y="296"/>
                    <a:pt x="631" y="299"/>
                    <a:pt x="633" y="303"/>
                  </a:cubicBezTo>
                  <a:cubicBezTo>
                    <a:pt x="642" y="303"/>
                    <a:pt x="651" y="303"/>
                    <a:pt x="656" y="305"/>
                  </a:cubicBezTo>
                  <a:cubicBezTo>
                    <a:pt x="654" y="305"/>
                    <a:pt x="652" y="305"/>
                    <a:pt x="652" y="309"/>
                  </a:cubicBezTo>
                  <a:cubicBezTo>
                    <a:pt x="654" y="309"/>
                    <a:pt x="655" y="310"/>
                    <a:pt x="658" y="310"/>
                  </a:cubicBezTo>
                  <a:cubicBezTo>
                    <a:pt x="659" y="306"/>
                    <a:pt x="662" y="304"/>
                    <a:pt x="665" y="303"/>
                  </a:cubicBezTo>
                  <a:cubicBezTo>
                    <a:pt x="664" y="305"/>
                    <a:pt x="662" y="306"/>
                    <a:pt x="663" y="309"/>
                  </a:cubicBezTo>
                  <a:cubicBezTo>
                    <a:pt x="667" y="309"/>
                    <a:pt x="668" y="311"/>
                    <a:pt x="671" y="312"/>
                  </a:cubicBezTo>
                  <a:cubicBezTo>
                    <a:pt x="671" y="308"/>
                    <a:pt x="673" y="306"/>
                    <a:pt x="673" y="302"/>
                  </a:cubicBezTo>
                  <a:cubicBezTo>
                    <a:pt x="669" y="302"/>
                    <a:pt x="671" y="298"/>
                    <a:pt x="667" y="298"/>
                  </a:cubicBezTo>
                  <a:cubicBezTo>
                    <a:pt x="670" y="298"/>
                    <a:pt x="671" y="296"/>
                    <a:pt x="670" y="293"/>
                  </a:cubicBezTo>
                  <a:cubicBezTo>
                    <a:pt x="669" y="291"/>
                    <a:pt x="667" y="294"/>
                    <a:pt x="665" y="292"/>
                  </a:cubicBezTo>
                  <a:cubicBezTo>
                    <a:pt x="666" y="290"/>
                    <a:pt x="669" y="290"/>
                    <a:pt x="669" y="287"/>
                  </a:cubicBezTo>
                  <a:cubicBezTo>
                    <a:pt x="663" y="282"/>
                    <a:pt x="659" y="289"/>
                    <a:pt x="655" y="285"/>
                  </a:cubicBezTo>
                  <a:cubicBezTo>
                    <a:pt x="655" y="283"/>
                    <a:pt x="658" y="283"/>
                    <a:pt x="657" y="281"/>
                  </a:cubicBezTo>
                  <a:cubicBezTo>
                    <a:pt x="655" y="280"/>
                    <a:pt x="653" y="280"/>
                    <a:pt x="651" y="279"/>
                  </a:cubicBezTo>
                  <a:cubicBezTo>
                    <a:pt x="654" y="275"/>
                    <a:pt x="657" y="272"/>
                    <a:pt x="657" y="267"/>
                  </a:cubicBezTo>
                  <a:cubicBezTo>
                    <a:pt x="655" y="266"/>
                    <a:pt x="651" y="268"/>
                    <a:pt x="651" y="267"/>
                  </a:cubicBezTo>
                  <a:cubicBezTo>
                    <a:pt x="653" y="265"/>
                    <a:pt x="656" y="264"/>
                    <a:pt x="656" y="261"/>
                  </a:cubicBezTo>
                  <a:cubicBezTo>
                    <a:pt x="652" y="258"/>
                    <a:pt x="656" y="255"/>
                    <a:pt x="656" y="250"/>
                  </a:cubicBezTo>
                  <a:cubicBezTo>
                    <a:pt x="654" y="248"/>
                    <a:pt x="651" y="245"/>
                    <a:pt x="647" y="247"/>
                  </a:cubicBezTo>
                  <a:cubicBezTo>
                    <a:pt x="649" y="244"/>
                    <a:pt x="646" y="243"/>
                    <a:pt x="644" y="241"/>
                  </a:cubicBezTo>
                  <a:cubicBezTo>
                    <a:pt x="645" y="240"/>
                    <a:pt x="646" y="240"/>
                    <a:pt x="646" y="237"/>
                  </a:cubicBezTo>
                  <a:cubicBezTo>
                    <a:pt x="638" y="237"/>
                    <a:pt x="637" y="231"/>
                    <a:pt x="628" y="231"/>
                  </a:cubicBezTo>
                  <a:cubicBezTo>
                    <a:pt x="631" y="225"/>
                    <a:pt x="622" y="223"/>
                    <a:pt x="619" y="219"/>
                  </a:cubicBezTo>
                  <a:cubicBezTo>
                    <a:pt x="619" y="216"/>
                    <a:pt x="624" y="218"/>
                    <a:pt x="623" y="215"/>
                  </a:cubicBezTo>
                  <a:cubicBezTo>
                    <a:pt x="624" y="211"/>
                    <a:pt x="621" y="211"/>
                    <a:pt x="619" y="209"/>
                  </a:cubicBezTo>
                  <a:cubicBezTo>
                    <a:pt x="623" y="207"/>
                    <a:pt x="618" y="203"/>
                    <a:pt x="616" y="202"/>
                  </a:cubicBezTo>
                  <a:cubicBezTo>
                    <a:pt x="613" y="192"/>
                    <a:pt x="609" y="183"/>
                    <a:pt x="602" y="176"/>
                  </a:cubicBezTo>
                  <a:cubicBezTo>
                    <a:pt x="601" y="179"/>
                    <a:pt x="600" y="182"/>
                    <a:pt x="596" y="182"/>
                  </a:cubicBezTo>
                  <a:cubicBezTo>
                    <a:pt x="597" y="187"/>
                    <a:pt x="596" y="190"/>
                    <a:pt x="594" y="193"/>
                  </a:cubicBezTo>
                  <a:cubicBezTo>
                    <a:pt x="594" y="192"/>
                    <a:pt x="592" y="193"/>
                    <a:pt x="590" y="192"/>
                  </a:cubicBezTo>
                  <a:cubicBezTo>
                    <a:pt x="590" y="196"/>
                    <a:pt x="589" y="199"/>
                    <a:pt x="584" y="198"/>
                  </a:cubicBezTo>
                  <a:cubicBezTo>
                    <a:pt x="585" y="195"/>
                    <a:pt x="581" y="195"/>
                    <a:pt x="581" y="192"/>
                  </a:cubicBezTo>
                  <a:cubicBezTo>
                    <a:pt x="577" y="191"/>
                    <a:pt x="575" y="195"/>
                    <a:pt x="573" y="193"/>
                  </a:cubicBezTo>
                  <a:cubicBezTo>
                    <a:pt x="580" y="188"/>
                    <a:pt x="572" y="176"/>
                    <a:pt x="576" y="167"/>
                  </a:cubicBezTo>
                  <a:cubicBezTo>
                    <a:pt x="564" y="173"/>
                    <a:pt x="560" y="153"/>
                    <a:pt x="550" y="150"/>
                  </a:cubicBezTo>
                  <a:cubicBezTo>
                    <a:pt x="544" y="156"/>
                    <a:pt x="535" y="150"/>
                    <a:pt x="529" y="148"/>
                  </a:cubicBezTo>
                  <a:cubicBezTo>
                    <a:pt x="526" y="150"/>
                    <a:pt x="524" y="153"/>
                    <a:pt x="524" y="157"/>
                  </a:cubicBezTo>
                  <a:cubicBezTo>
                    <a:pt x="524" y="160"/>
                    <a:pt x="527" y="160"/>
                    <a:pt x="527" y="163"/>
                  </a:cubicBezTo>
                  <a:cubicBezTo>
                    <a:pt x="526" y="167"/>
                    <a:pt x="523" y="169"/>
                    <a:pt x="523" y="173"/>
                  </a:cubicBezTo>
                  <a:cubicBezTo>
                    <a:pt x="524" y="173"/>
                    <a:pt x="528" y="172"/>
                    <a:pt x="528" y="174"/>
                  </a:cubicBezTo>
                  <a:cubicBezTo>
                    <a:pt x="525" y="176"/>
                    <a:pt x="529" y="180"/>
                    <a:pt x="529" y="183"/>
                  </a:cubicBezTo>
                  <a:cubicBezTo>
                    <a:pt x="524" y="185"/>
                    <a:pt x="524" y="191"/>
                    <a:pt x="521" y="195"/>
                  </a:cubicBezTo>
                  <a:cubicBezTo>
                    <a:pt x="527" y="202"/>
                    <a:pt x="535" y="206"/>
                    <a:pt x="533" y="220"/>
                  </a:cubicBezTo>
                  <a:cubicBezTo>
                    <a:pt x="528" y="227"/>
                    <a:pt x="524" y="234"/>
                    <a:pt x="515" y="236"/>
                  </a:cubicBezTo>
                  <a:cubicBezTo>
                    <a:pt x="514" y="241"/>
                    <a:pt x="517" y="243"/>
                    <a:pt x="520" y="245"/>
                  </a:cubicBezTo>
                  <a:cubicBezTo>
                    <a:pt x="515" y="251"/>
                    <a:pt x="524" y="260"/>
                    <a:pt x="520" y="267"/>
                  </a:cubicBezTo>
                  <a:cubicBezTo>
                    <a:pt x="517" y="264"/>
                    <a:pt x="516" y="269"/>
                    <a:pt x="514" y="269"/>
                  </a:cubicBezTo>
                  <a:cubicBezTo>
                    <a:pt x="505" y="261"/>
                    <a:pt x="498" y="248"/>
                    <a:pt x="502" y="234"/>
                  </a:cubicBezTo>
                  <a:cubicBezTo>
                    <a:pt x="492" y="230"/>
                    <a:pt x="480" y="228"/>
                    <a:pt x="471" y="224"/>
                  </a:cubicBezTo>
                  <a:cubicBezTo>
                    <a:pt x="467" y="215"/>
                    <a:pt x="454" y="208"/>
                    <a:pt x="442" y="212"/>
                  </a:cubicBezTo>
                  <a:cubicBezTo>
                    <a:pt x="443" y="205"/>
                    <a:pt x="440" y="199"/>
                    <a:pt x="437" y="193"/>
                  </a:cubicBezTo>
                  <a:cubicBezTo>
                    <a:pt x="435" y="194"/>
                    <a:pt x="433" y="194"/>
                    <a:pt x="431" y="193"/>
                  </a:cubicBezTo>
                  <a:cubicBezTo>
                    <a:pt x="427" y="183"/>
                    <a:pt x="430" y="167"/>
                    <a:pt x="437" y="163"/>
                  </a:cubicBezTo>
                  <a:cubicBezTo>
                    <a:pt x="437" y="161"/>
                    <a:pt x="437" y="159"/>
                    <a:pt x="437" y="157"/>
                  </a:cubicBezTo>
                  <a:cubicBezTo>
                    <a:pt x="440" y="154"/>
                    <a:pt x="445" y="152"/>
                    <a:pt x="446" y="148"/>
                  </a:cubicBezTo>
                  <a:cubicBezTo>
                    <a:pt x="446" y="147"/>
                    <a:pt x="442" y="146"/>
                    <a:pt x="444" y="145"/>
                  </a:cubicBezTo>
                  <a:cubicBezTo>
                    <a:pt x="447" y="148"/>
                    <a:pt x="452" y="146"/>
                    <a:pt x="453" y="143"/>
                  </a:cubicBezTo>
                  <a:cubicBezTo>
                    <a:pt x="454" y="135"/>
                    <a:pt x="444" y="138"/>
                    <a:pt x="441" y="133"/>
                  </a:cubicBezTo>
                  <a:cubicBezTo>
                    <a:pt x="447" y="134"/>
                    <a:pt x="450" y="138"/>
                    <a:pt x="457" y="137"/>
                  </a:cubicBezTo>
                  <a:cubicBezTo>
                    <a:pt x="457" y="135"/>
                    <a:pt x="457" y="133"/>
                    <a:pt x="457" y="131"/>
                  </a:cubicBezTo>
                  <a:cubicBezTo>
                    <a:pt x="466" y="135"/>
                    <a:pt x="472" y="124"/>
                    <a:pt x="473" y="115"/>
                  </a:cubicBezTo>
                  <a:cubicBezTo>
                    <a:pt x="463" y="115"/>
                    <a:pt x="461" y="108"/>
                    <a:pt x="454" y="104"/>
                  </a:cubicBezTo>
                  <a:cubicBezTo>
                    <a:pt x="462" y="105"/>
                    <a:pt x="463" y="112"/>
                    <a:pt x="470" y="113"/>
                  </a:cubicBezTo>
                  <a:cubicBezTo>
                    <a:pt x="474" y="110"/>
                    <a:pt x="478" y="106"/>
                    <a:pt x="480" y="100"/>
                  </a:cubicBezTo>
                  <a:cubicBezTo>
                    <a:pt x="479" y="99"/>
                    <a:pt x="474" y="97"/>
                    <a:pt x="476" y="95"/>
                  </a:cubicBezTo>
                  <a:cubicBezTo>
                    <a:pt x="478" y="95"/>
                    <a:pt x="480" y="95"/>
                    <a:pt x="482" y="95"/>
                  </a:cubicBezTo>
                  <a:cubicBezTo>
                    <a:pt x="482" y="97"/>
                    <a:pt x="483" y="99"/>
                    <a:pt x="483" y="100"/>
                  </a:cubicBezTo>
                  <a:cubicBezTo>
                    <a:pt x="487" y="100"/>
                    <a:pt x="488" y="100"/>
                    <a:pt x="492" y="100"/>
                  </a:cubicBezTo>
                  <a:cubicBezTo>
                    <a:pt x="495" y="99"/>
                    <a:pt x="490" y="97"/>
                    <a:pt x="492" y="96"/>
                  </a:cubicBezTo>
                  <a:cubicBezTo>
                    <a:pt x="493" y="97"/>
                    <a:pt x="494" y="97"/>
                    <a:pt x="494" y="99"/>
                  </a:cubicBezTo>
                  <a:cubicBezTo>
                    <a:pt x="499" y="96"/>
                    <a:pt x="508" y="90"/>
                    <a:pt x="507" y="81"/>
                  </a:cubicBezTo>
                  <a:cubicBezTo>
                    <a:pt x="506" y="75"/>
                    <a:pt x="495" y="69"/>
                    <a:pt x="501" y="61"/>
                  </a:cubicBezTo>
                  <a:cubicBezTo>
                    <a:pt x="500" y="64"/>
                    <a:pt x="502" y="66"/>
                    <a:pt x="505" y="66"/>
                  </a:cubicBezTo>
                  <a:cubicBezTo>
                    <a:pt x="507" y="63"/>
                    <a:pt x="507" y="55"/>
                    <a:pt x="506" y="52"/>
                  </a:cubicBezTo>
                  <a:cubicBezTo>
                    <a:pt x="498" y="51"/>
                    <a:pt x="493" y="40"/>
                    <a:pt x="482" y="42"/>
                  </a:cubicBezTo>
                  <a:cubicBezTo>
                    <a:pt x="481" y="45"/>
                    <a:pt x="480" y="49"/>
                    <a:pt x="481" y="53"/>
                  </a:cubicBezTo>
                  <a:cubicBezTo>
                    <a:pt x="483" y="55"/>
                    <a:pt x="486" y="56"/>
                    <a:pt x="486" y="61"/>
                  </a:cubicBezTo>
                  <a:cubicBezTo>
                    <a:pt x="484" y="61"/>
                    <a:pt x="482" y="61"/>
                    <a:pt x="481" y="61"/>
                  </a:cubicBezTo>
                  <a:cubicBezTo>
                    <a:pt x="479" y="70"/>
                    <a:pt x="478" y="80"/>
                    <a:pt x="471" y="85"/>
                  </a:cubicBezTo>
                  <a:cubicBezTo>
                    <a:pt x="470" y="79"/>
                    <a:pt x="465" y="77"/>
                    <a:pt x="465" y="71"/>
                  </a:cubicBezTo>
                  <a:cubicBezTo>
                    <a:pt x="467" y="71"/>
                    <a:pt x="468" y="70"/>
                    <a:pt x="469" y="70"/>
                  </a:cubicBezTo>
                  <a:cubicBezTo>
                    <a:pt x="469" y="61"/>
                    <a:pt x="468" y="54"/>
                    <a:pt x="460" y="52"/>
                  </a:cubicBezTo>
                  <a:cubicBezTo>
                    <a:pt x="457" y="55"/>
                    <a:pt x="457" y="63"/>
                    <a:pt x="454" y="66"/>
                  </a:cubicBezTo>
                  <a:cubicBezTo>
                    <a:pt x="455" y="58"/>
                    <a:pt x="450" y="55"/>
                    <a:pt x="454" y="48"/>
                  </a:cubicBezTo>
                  <a:cubicBezTo>
                    <a:pt x="451" y="43"/>
                    <a:pt x="444" y="48"/>
                    <a:pt x="441" y="43"/>
                  </a:cubicBezTo>
                  <a:cubicBezTo>
                    <a:pt x="441" y="39"/>
                    <a:pt x="445" y="40"/>
                    <a:pt x="447" y="38"/>
                  </a:cubicBezTo>
                  <a:cubicBezTo>
                    <a:pt x="446" y="31"/>
                    <a:pt x="441" y="28"/>
                    <a:pt x="439" y="22"/>
                  </a:cubicBezTo>
                  <a:cubicBezTo>
                    <a:pt x="442" y="11"/>
                    <a:pt x="428" y="0"/>
                    <a:pt x="421" y="10"/>
                  </a:cubicBezTo>
                  <a:cubicBezTo>
                    <a:pt x="421" y="12"/>
                    <a:pt x="422" y="14"/>
                    <a:pt x="423" y="16"/>
                  </a:cubicBezTo>
                  <a:cubicBezTo>
                    <a:pt x="418" y="14"/>
                    <a:pt x="417" y="21"/>
                    <a:pt x="416" y="26"/>
                  </a:cubicBezTo>
                  <a:cubicBezTo>
                    <a:pt x="417" y="28"/>
                    <a:pt x="419" y="29"/>
                    <a:pt x="420" y="31"/>
                  </a:cubicBezTo>
                  <a:cubicBezTo>
                    <a:pt x="419" y="33"/>
                    <a:pt x="416" y="33"/>
                    <a:pt x="416" y="37"/>
                  </a:cubicBezTo>
                  <a:cubicBezTo>
                    <a:pt x="418" y="46"/>
                    <a:pt x="428" y="45"/>
                    <a:pt x="432" y="50"/>
                  </a:cubicBezTo>
                  <a:cubicBezTo>
                    <a:pt x="435" y="50"/>
                    <a:pt x="438" y="49"/>
                    <a:pt x="437" y="53"/>
                  </a:cubicBezTo>
                  <a:cubicBezTo>
                    <a:pt x="434" y="50"/>
                    <a:pt x="427" y="54"/>
                    <a:pt x="428" y="61"/>
                  </a:cubicBezTo>
                  <a:cubicBezTo>
                    <a:pt x="430" y="61"/>
                    <a:pt x="434" y="59"/>
                    <a:pt x="434" y="61"/>
                  </a:cubicBezTo>
                  <a:cubicBezTo>
                    <a:pt x="434" y="62"/>
                    <a:pt x="435" y="63"/>
                    <a:pt x="435" y="65"/>
                  </a:cubicBezTo>
                  <a:cubicBezTo>
                    <a:pt x="427" y="64"/>
                    <a:pt x="430" y="73"/>
                    <a:pt x="423" y="72"/>
                  </a:cubicBezTo>
                  <a:cubicBezTo>
                    <a:pt x="421" y="76"/>
                    <a:pt x="424" y="82"/>
                    <a:pt x="423" y="85"/>
                  </a:cubicBezTo>
                  <a:cubicBezTo>
                    <a:pt x="417" y="83"/>
                    <a:pt x="422" y="76"/>
                    <a:pt x="421" y="71"/>
                  </a:cubicBezTo>
                  <a:cubicBezTo>
                    <a:pt x="415" y="69"/>
                    <a:pt x="412" y="64"/>
                    <a:pt x="406" y="66"/>
                  </a:cubicBezTo>
                  <a:cubicBezTo>
                    <a:pt x="406" y="68"/>
                    <a:pt x="406" y="70"/>
                    <a:pt x="406" y="71"/>
                  </a:cubicBezTo>
                  <a:cubicBezTo>
                    <a:pt x="409" y="72"/>
                    <a:pt x="416" y="73"/>
                    <a:pt x="412" y="78"/>
                  </a:cubicBezTo>
                  <a:cubicBezTo>
                    <a:pt x="410" y="77"/>
                    <a:pt x="409" y="73"/>
                    <a:pt x="406" y="73"/>
                  </a:cubicBezTo>
                  <a:cubicBezTo>
                    <a:pt x="405" y="75"/>
                    <a:pt x="404" y="75"/>
                    <a:pt x="402" y="75"/>
                  </a:cubicBezTo>
                  <a:cubicBezTo>
                    <a:pt x="392" y="73"/>
                    <a:pt x="381" y="80"/>
                    <a:pt x="378" y="71"/>
                  </a:cubicBezTo>
                  <a:cubicBezTo>
                    <a:pt x="371" y="72"/>
                    <a:pt x="368" y="68"/>
                    <a:pt x="364" y="66"/>
                  </a:cubicBezTo>
                  <a:cubicBezTo>
                    <a:pt x="361" y="70"/>
                    <a:pt x="357" y="72"/>
                    <a:pt x="352" y="73"/>
                  </a:cubicBezTo>
                  <a:cubicBezTo>
                    <a:pt x="352" y="76"/>
                    <a:pt x="352" y="79"/>
                    <a:pt x="352" y="82"/>
                  </a:cubicBezTo>
                  <a:cubicBezTo>
                    <a:pt x="348" y="78"/>
                    <a:pt x="342" y="76"/>
                    <a:pt x="337" y="73"/>
                  </a:cubicBezTo>
                  <a:cubicBezTo>
                    <a:pt x="329" y="77"/>
                    <a:pt x="314" y="80"/>
                    <a:pt x="309" y="72"/>
                  </a:cubicBezTo>
                  <a:cubicBezTo>
                    <a:pt x="309" y="69"/>
                    <a:pt x="314" y="70"/>
                    <a:pt x="317" y="69"/>
                  </a:cubicBezTo>
                  <a:cubicBezTo>
                    <a:pt x="315" y="64"/>
                    <a:pt x="313" y="57"/>
                    <a:pt x="307" y="56"/>
                  </a:cubicBezTo>
                  <a:cubicBezTo>
                    <a:pt x="305" y="56"/>
                    <a:pt x="303" y="58"/>
                    <a:pt x="301" y="57"/>
                  </a:cubicBezTo>
                  <a:cubicBezTo>
                    <a:pt x="288" y="55"/>
                    <a:pt x="277" y="44"/>
                    <a:pt x="264" y="41"/>
                  </a:cubicBezTo>
                  <a:cubicBezTo>
                    <a:pt x="260" y="43"/>
                    <a:pt x="262" y="50"/>
                    <a:pt x="256" y="49"/>
                  </a:cubicBezTo>
                  <a:cubicBezTo>
                    <a:pt x="257" y="46"/>
                    <a:pt x="256" y="42"/>
                    <a:pt x="255" y="40"/>
                  </a:cubicBezTo>
                  <a:cubicBezTo>
                    <a:pt x="252" y="40"/>
                    <a:pt x="252" y="42"/>
                    <a:pt x="249" y="42"/>
                  </a:cubicBezTo>
                  <a:cubicBezTo>
                    <a:pt x="248" y="45"/>
                    <a:pt x="250" y="50"/>
                    <a:pt x="249" y="50"/>
                  </a:cubicBezTo>
                  <a:cubicBezTo>
                    <a:pt x="239" y="46"/>
                    <a:pt x="244" y="28"/>
                    <a:pt x="231" y="27"/>
                  </a:cubicBezTo>
                  <a:cubicBezTo>
                    <a:pt x="232" y="31"/>
                    <a:pt x="234" y="34"/>
                    <a:pt x="235" y="38"/>
                  </a:cubicBezTo>
                  <a:cubicBezTo>
                    <a:pt x="228" y="42"/>
                    <a:pt x="223" y="49"/>
                    <a:pt x="213" y="51"/>
                  </a:cubicBezTo>
                  <a:cubicBezTo>
                    <a:pt x="212" y="55"/>
                    <a:pt x="208" y="57"/>
                    <a:pt x="205" y="61"/>
                  </a:cubicBezTo>
                  <a:cubicBezTo>
                    <a:pt x="205" y="59"/>
                    <a:pt x="203" y="59"/>
                    <a:pt x="203" y="57"/>
                  </a:cubicBezTo>
                  <a:cubicBezTo>
                    <a:pt x="209" y="49"/>
                    <a:pt x="221" y="47"/>
                    <a:pt x="225" y="37"/>
                  </a:cubicBezTo>
                  <a:cubicBezTo>
                    <a:pt x="223" y="36"/>
                    <a:pt x="220" y="36"/>
                    <a:pt x="217" y="36"/>
                  </a:cubicBezTo>
                  <a:cubicBezTo>
                    <a:pt x="213" y="42"/>
                    <a:pt x="205" y="43"/>
                    <a:pt x="201" y="47"/>
                  </a:cubicBezTo>
                  <a:cubicBezTo>
                    <a:pt x="195" y="46"/>
                    <a:pt x="190" y="46"/>
                    <a:pt x="187" y="50"/>
                  </a:cubicBezTo>
                  <a:cubicBezTo>
                    <a:pt x="186" y="54"/>
                    <a:pt x="190" y="57"/>
                    <a:pt x="188" y="58"/>
                  </a:cubicBezTo>
                  <a:cubicBezTo>
                    <a:pt x="175" y="57"/>
                    <a:pt x="173" y="45"/>
                    <a:pt x="159" y="46"/>
                  </a:cubicBezTo>
                  <a:cubicBezTo>
                    <a:pt x="154" y="43"/>
                    <a:pt x="151" y="37"/>
                    <a:pt x="145" y="36"/>
                  </a:cubicBezTo>
                  <a:cubicBezTo>
                    <a:pt x="142" y="35"/>
                    <a:pt x="138" y="38"/>
                    <a:pt x="135" y="38"/>
                  </a:cubicBezTo>
                  <a:cubicBezTo>
                    <a:pt x="133" y="37"/>
                    <a:pt x="132" y="35"/>
                    <a:pt x="130" y="34"/>
                  </a:cubicBezTo>
                  <a:cubicBezTo>
                    <a:pt x="129" y="34"/>
                    <a:pt x="126" y="35"/>
                    <a:pt x="124" y="34"/>
                  </a:cubicBezTo>
                  <a:cubicBezTo>
                    <a:pt x="120" y="34"/>
                    <a:pt x="115" y="30"/>
                    <a:pt x="112" y="30"/>
                  </a:cubicBezTo>
                  <a:cubicBezTo>
                    <a:pt x="106" y="29"/>
                    <a:pt x="102" y="32"/>
                    <a:pt x="96" y="30"/>
                  </a:cubicBezTo>
                  <a:cubicBezTo>
                    <a:pt x="94" y="28"/>
                    <a:pt x="93" y="25"/>
                    <a:pt x="91" y="23"/>
                  </a:cubicBezTo>
                  <a:cubicBezTo>
                    <a:pt x="85" y="23"/>
                    <a:pt x="82" y="22"/>
                    <a:pt x="78" y="20"/>
                  </a:cubicBezTo>
                  <a:cubicBezTo>
                    <a:pt x="76" y="22"/>
                    <a:pt x="76" y="26"/>
                    <a:pt x="73" y="24"/>
                  </a:cubicBezTo>
                  <a:cubicBezTo>
                    <a:pt x="76" y="20"/>
                    <a:pt x="73" y="16"/>
                    <a:pt x="68" y="15"/>
                  </a:cubicBezTo>
                  <a:cubicBezTo>
                    <a:pt x="64" y="22"/>
                    <a:pt x="57" y="25"/>
                    <a:pt x="46" y="24"/>
                  </a:cubicBezTo>
                  <a:cubicBezTo>
                    <a:pt x="45" y="28"/>
                    <a:pt x="50" y="30"/>
                    <a:pt x="48" y="32"/>
                  </a:cubicBezTo>
                  <a:cubicBezTo>
                    <a:pt x="25" y="27"/>
                    <a:pt x="35" y="61"/>
                    <a:pt x="12" y="57"/>
                  </a:cubicBezTo>
                  <a:cubicBezTo>
                    <a:pt x="12" y="62"/>
                    <a:pt x="9" y="63"/>
                    <a:pt x="8" y="67"/>
                  </a:cubicBezTo>
                  <a:cubicBezTo>
                    <a:pt x="14" y="74"/>
                    <a:pt x="25" y="75"/>
                    <a:pt x="27" y="86"/>
                  </a:cubicBezTo>
                  <a:cubicBezTo>
                    <a:pt x="31" y="88"/>
                    <a:pt x="39" y="85"/>
                    <a:pt x="37" y="94"/>
                  </a:cubicBezTo>
                  <a:cubicBezTo>
                    <a:pt x="42" y="94"/>
                    <a:pt x="46" y="93"/>
                    <a:pt x="47" y="97"/>
                  </a:cubicBezTo>
                  <a:cubicBezTo>
                    <a:pt x="39" y="93"/>
                    <a:pt x="35" y="106"/>
                    <a:pt x="27" y="99"/>
                  </a:cubicBezTo>
                  <a:cubicBezTo>
                    <a:pt x="27" y="97"/>
                    <a:pt x="29" y="96"/>
                    <a:pt x="28" y="94"/>
                  </a:cubicBezTo>
                  <a:cubicBezTo>
                    <a:pt x="19" y="92"/>
                    <a:pt x="16" y="98"/>
                    <a:pt x="11" y="101"/>
                  </a:cubicBezTo>
                  <a:cubicBezTo>
                    <a:pt x="7" y="103"/>
                    <a:pt x="0" y="103"/>
                    <a:pt x="0" y="108"/>
                  </a:cubicBezTo>
                  <a:cubicBezTo>
                    <a:pt x="4" y="110"/>
                    <a:pt x="9" y="111"/>
                    <a:pt x="13" y="113"/>
                  </a:cubicBezTo>
                  <a:cubicBezTo>
                    <a:pt x="8" y="112"/>
                    <a:pt x="10" y="118"/>
                    <a:pt x="9" y="122"/>
                  </a:cubicBezTo>
                  <a:cubicBezTo>
                    <a:pt x="15" y="126"/>
                    <a:pt x="26" y="121"/>
                    <a:pt x="32" y="126"/>
                  </a:cubicBezTo>
                  <a:cubicBezTo>
                    <a:pt x="35" y="124"/>
                    <a:pt x="41" y="115"/>
                    <a:pt x="43" y="122"/>
                  </a:cubicBezTo>
                  <a:cubicBezTo>
                    <a:pt x="43" y="123"/>
                    <a:pt x="41" y="122"/>
                    <a:pt x="40" y="122"/>
                  </a:cubicBezTo>
                  <a:cubicBezTo>
                    <a:pt x="40" y="127"/>
                    <a:pt x="44" y="131"/>
                    <a:pt x="42" y="135"/>
                  </a:cubicBezTo>
                  <a:cubicBezTo>
                    <a:pt x="35" y="135"/>
                    <a:pt x="34" y="139"/>
                    <a:pt x="29" y="141"/>
                  </a:cubicBezTo>
                  <a:cubicBezTo>
                    <a:pt x="27" y="141"/>
                    <a:pt x="26" y="139"/>
                    <a:pt x="23" y="139"/>
                  </a:cubicBezTo>
                  <a:cubicBezTo>
                    <a:pt x="19" y="145"/>
                    <a:pt x="16" y="153"/>
                    <a:pt x="12" y="160"/>
                  </a:cubicBezTo>
                  <a:cubicBezTo>
                    <a:pt x="13" y="162"/>
                    <a:pt x="13" y="165"/>
                    <a:pt x="14" y="166"/>
                  </a:cubicBezTo>
                  <a:cubicBezTo>
                    <a:pt x="19" y="165"/>
                    <a:pt x="20" y="168"/>
                    <a:pt x="22" y="169"/>
                  </a:cubicBezTo>
                  <a:cubicBezTo>
                    <a:pt x="19" y="169"/>
                    <a:pt x="19" y="173"/>
                    <a:pt x="18" y="175"/>
                  </a:cubicBezTo>
                  <a:cubicBezTo>
                    <a:pt x="21" y="177"/>
                    <a:pt x="23" y="181"/>
                    <a:pt x="26" y="183"/>
                  </a:cubicBezTo>
                  <a:cubicBezTo>
                    <a:pt x="29" y="182"/>
                    <a:pt x="32" y="181"/>
                    <a:pt x="35" y="179"/>
                  </a:cubicBezTo>
                  <a:cubicBezTo>
                    <a:pt x="37" y="184"/>
                    <a:pt x="36" y="189"/>
                    <a:pt x="37" y="196"/>
                  </a:cubicBezTo>
                  <a:cubicBezTo>
                    <a:pt x="42" y="197"/>
                    <a:pt x="44" y="194"/>
                    <a:pt x="46" y="192"/>
                  </a:cubicBezTo>
                  <a:cubicBezTo>
                    <a:pt x="52" y="192"/>
                    <a:pt x="51" y="199"/>
                    <a:pt x="56" y="199"/>
                  </a:cubicBezTo>
                  <a:cubicBezTo>
                    <a:pt x="57" y="197"/>
                    <a:pt x="55" y="194"/>
                    <a:pt x="57" y="193"/>
                  </a:cubicBezTo>
                  <a:cubicBezTo>
                    <a:pt x="57" y="199"/>
                    <a:pt x="63" y="193"/>
                    <a:pt x="65" y="196"/>
                  </a:cubicBezTo>
                  <a:cubicBezTo>
                    <a:pt x="62" y="203"/>
                    <a:pt x="59" y="210"/>
                    <a:pt x="55" y="215"/>
                  </a:cubicBezTo>
                  <a:cubicBezTo>
                    <a:pt x="48" y="215"/>
                    <a:pt x="47" y="221"/>
                    <a:pt x="43" y="225"/>
                  </a:cubicBezTo>
                  <a:cubicBezTo>
                    <a:pt x="43" y="223"/>
                    <a:pt x="41" y="224"/>
                    <a:pt x="40" y="224"/>
                  </a:cubicBezTo>
                  <a:cubicBezTo>
                    <a:pt x="34" y="231"/>
                    <a:pt x="25" y="231"/>
                    <a:pt x="18" y="239"/>
                  </a:cubicBezTo>
                  <a:cubicBezTo>
                    <a:pt x="20" y="240"/>
                    <a:pt x="20" y="242"/>
                    <a:pt x="23" y="242"/>
                  </a:cubicBezTo>
                  <a:cubicBezTo>
                    <a:pt x="24" y="239"/>
                    <a:pt x="28" y="238"/>
                    <a:pt x="32" y="238"/>
                  </a:cubicBezTo>
                  <a:cubicBezTo>
                    <a:pt x="35" y="233"/>
                    <a:pt x="40" y="230"/>
                    <a:pt x="48" y="230"/>
                  </a:cubicBezTo>
                  <a:cubicBezTo>
                    <a:pt x="48" y="226"/>
                    <a:pt x="51" y="226"/>
                    <a:pt x="55" y="225"/>
                  </a:cubicBezTo>
                  <a:cubicBezTo>
                    <a:pt x="58" y="219"/>
                    <a:pt x="64" y="216"/>
                    <a:pt x="71" y="213"/>
                  </a:cubicBezTo>
                  <a:cubicBezTo>
                    <a:pt x="70" y="203"/>
                    <a:pt x="87" y="203"/>
                    <a:pt x="88" y="192"/>
                  </a:cubicBezTo>
                  <a:cubicBezTo>
                    <a:pt x="88" y="190"/>
                    <a:pt x="84" y="191"/>
                    <a:pt x="84" y="188"/>
                  </a:cubicBezTo>
                  <a:cubicBezTo>
                    <a:pt x="86" y="187"/>
                    <a:pt x="85" y="183"/>
                    <a:pt x="90" y="184"/>
                  </a:cubicBezTo>
                  <a:cubicBezTo>
                    <a:pt x="92" y="175"/>
                    <a:pt x="99" y="171"/>
                    <a:pt x="104" y="165"/>
                  </a:cubicBezTo>
                  <a:cubicBezTo>
                    <a:pt x="105" y="166"/>
                    <a:pt x="107" y="166"/>
                    <a:pt x="107" y="168"/>
                  </a:cubicBezTo>
                  <a:cubicBezTo>
                    <a:pt x="95" y="169"/>
                    <a:pt x="98" y="183"/>
                    <a:pt x="95" y="191"/>
                  </a:cubicBezTo>
                  <a:cubicBezTo>
                    <a:pt x="105" y="190"/>
                    <a:pt x="106" y="179"/>
                    <a:pt x="117" y="182"/>
                  </a:cubicBezTo>
                  <a:cubicBezTo>
                    <a:pt x="119" y="178"/>
                    <a:pt x="119" y="175"/>
                    <a:pt x="116" y="173"/>
                  </a:cubicBezTo>
                  <a:cubicBezTo>
                    <a:pt x="117" y="171"/>
                    <a:pt x="117" y="167"/>
                    <a:pt x="120" y="167"/>
                  </a:cubicBezTo>
                  <a:cubicBezTo>
                    <a:pt x="126" y="173"/>
                    <a:pt x="135" y="174"/>
                    <a:pt x="139" y="180"/>
                  </a:cubicBezTo>
                  <a:cubicBezTo>
                    <a:pt x="146" y="179"/>
                    <a:pt x="152" y="182"/>
                    <a:pt x="156" y="179"/>
                  </a:cubicBezTo>
                  <a:cubicBezTo>
                    <a:pt x="156" y="186"/>
                    <a:pt x="165" y="183"/>
                    <a:pt x="168" y="183"/>
                  </a:cubicBezTo>
                  <a:cubicBezTo>
                    <a:pt x="167" y="185"/>
                    <a:pt x="165" y="184"/>
                    <a:pt x="165" y="186"/>
                  </a:cubicBezTo>
                  <a:cubicBezTo>
                    <a:pt x="174" y="187"/>
                    <a:pt x="180" y="206"/>
                    <a:pt x="188" y="195"/>
                  </a:cubicBezTo>
                  <a:cubicBezTo>
                    <a:pt x="188" y="199"/>
                    <a:pt x="194" y="201"/>
                    <a:pt x="195" y="197"/>
                  </a:cubicBezTo>
                  <a:cubicBezTo>
                    <a:pt x="198" y="200"/>
                    <a:pt x="203" y="206"/>
                    <a:pt x="202" y="211"/>
                  </a:cubicBezTo>
                  <a:cubicBezTo>
                    <a:pt x="208" y="214"/>
                    <a:pt x="209" y="220"/>
                    <a:pt x="210" y="225"/>
                  </a:cubicBezTo>
                  <a:cubicBezTo>
                    <a:pt x="217" y="223"/>
                    <a:pt x="219" y="228"/>
                    <a:pt x="218" y="235"/>
                  </a:cubicBezTo>
                  <a:cubicBezTo>
                    <a:pt x="223" y="236"/>
                    <a:pt x="221" y="250"/>
                    <a:pt x="227" y="250"/>
                  </a:cubicBezTo>
                  <a:cubicBezTo>
                    <a:pt x="227" y="250"/>
                    <a:pt x="228" y="247"/>
                    <a:pt x="229" y="249"/>
                  </a:cubicBezTo>
                  <a:cubicBezTo>
                    <a:pt x="229" y="252"/>
                    <a:pt x="234" y="258"/>
                    <a:pt x="237" y="261"/>
                  </a:cubicBezTo>
                  <a:cubicBezTo>
                    <a:pt x="235" y="262"/>
                    <a:pt x="234" y="263"/>
                    <a:pt x="234" y="266"/>
                  </a:cubicBezTo>
                  <a:cubicBezTo>
                    <a:pt x="239" y="265"/>
                    <a:pt x="236" y="269"/>
                    <a:pt x="235" y="271"/>
                  </a:cubicBezTo>
                  <a:cubicBezTo>
                    <a:pt x="242" y="273"/>
                    <a:pt x="246" y="277"/>
                    <a:pt x="252" y="278"/>
                  </a:cubicBezTo>
                  <a:cubicBezTo>
                    <a:pt x="255" y="286"/>
                    <a:pt x="271" y="290"/>
                    <a:pt x="265" y="300"/>
                  </a:cubicBezTo>
                  <a:cubicBezTo>
                    <a:pt x="267" y="296"/>
                    <a:pt x="258" y="296"/>
                    <a:pt x="252" y="296"/>
                  </a:cubicBezTo>
                  <a:cubicBezTo>
                    <a:pt x="257" y="310"/>
                    <a:pt x="258" y="328"/>
                    <a:pt x="253" y="341"/>
                  </a:cubicBezTo>
                  <a:cubicBezTo>
                    <a:pt x="254" y="348"/>
                    <a:pt x="257" y="354"/>
                    <a:pt x="254" y="361"/>
                  </a:cubicBezTo>
                  <a:cubicBezTo>
                    <a:pt x="260" y="376"/>
                    <a:pt x="270" y="388"/>
                    <a:pt x="277" y="406"/>
                  </a:cubicBezTo>
                  <a:cubicBezTo>
                    <a:pt x="285" y="406"/>
                    <a:pt x="295" y="409"/>
                    <a:pt x="295" y="419"/>
                  </a:cubicBezTo>
                  <a:cubicBezTo>
                    <a:pt x="301" y="423"/>
                    <a:pt x="302" y="433"/>
                    <a:pt x="306" y="439"/>
                  </a:cubicBezTo>
                  <a:cubicBezTo>
                    <a:pt x="309" y="442"/>
                    <a:pt x="314" y="442"/>
                    <a:pt x="314" y="447"/>
                  </a:cubicBezTo>
                  <a:cubicBezTo>
                    <a:pt x="314" y="449"/>
                    <a:pt x="312" y="449"/>
                    <a:pt x="309" y="449"/>
                  </a:cubicBezTo>
                  <a:cubicBezTo>
                    <a:pt x="311" y="460"/>
                    <a:pt x="328" y="455"/>
                    <a:pt x="326" y="469"/>
                  </a:cubicBezTo>
                  <a:cubicBezTo>
                    <a:pt x="330" y="474"/>
                    <a:pt x="337" y="476"/>
                    <a:pt x="339" y="483"/>
                  </a:cubicBezTo>
                  <a:cubicBezTo>
                    <a:pt x="342" y="482"/>
                    <a:pt x="344" y="481"/>
                    <a:pt x="344" y="478"/>
                  </a:cubicBezTo>
                  <a:cubicBezTo>
                    <a:pt x="342" y="475"/>
                    <a:pt x="339" y="470"/>
                    <a:pt x="337" y="471"/>
                  </a:cubicBezTo>
                  <a:cubicBezTo>
                    <a:pt x="333" y="451"/>
                    <a:pt x="316" y="445"/>
                    <a:pt x="312" y="425"/>
                  </a:cubicBezTo>
                  <a:cubicBezTo>
                    <a:pt x="326" y="427"/>
                    <a:pt x="321" y="447"/>
                    <a:pt x="335" y="450"/>
                  </a:cubicBezTo>
                  <a:cubicBezTo>
                    <a:pt x="335" y="455"/>
                    <a:pt x="340" y="457"/>
                    <a:pt x="343" y="460"/>
                  </a:cubicBezTo>
                  <a:cubicBezTo>
                    <a:pt x="342" y="461"/>
                    <a:pt x="342" y="462"/>
                    <a:pt x="342" y="464"/>
                  </a:cubicBezTo>
                  <a:cubicBezTo>
                    <a:pt x="353" y="471"/>
                    <a:pt x="362" y="481"/>
                    <a:pt x="366" y="492"/>
                  </a:cubicBezTo>
                  <a:cubicBezTo>
                    <a:pt x="365" y="493"/>
                    <a:pt x="364" y="496"/>
                    <a:pt x="363" y="497"/>
                  </a:cubicBezTo>
                  <a:cubicBezTo>
                    <a:pt x="366" y="504"/>
                    <a:pt x="374" y="506"/>
                    <a:pt x="379" y="511"/>
                  </a:cubicBezTo>
                  <a:cubicBezTo>
                    <a:pt x="394" y="515"/>
                    <a:pt x="403" y="525"/>
                    <a:pt x="420" y="526"/>
                  </a:cubicBezTo>
                  <a:cubicBezTo>
                    <a:pt x="431" y="516"/>
                    <a:pt x="436" y="533"/>
                    <a:pt x="448" y="537"/>
                  </a:cubicBezTo>
                  <a:cubicBezTo>
                    <a:pt x="450" y="538"/>
                    <a:pt x="452" y="537"/>
                    <a:pt x="454" y="537"/>
                  </a:cubicBezTo>
                  <a:cubicBezTo>
                    <a:pt x="459" y="538"/>
                    <a:pt x="462" y="543"/>
                    <a:pt x="468" y="541"/>
                  </a:cubicBezTo>
                  <a:cubicBezTo>
                    <a:pt x="471" y="548"/>
                    <a:pt x="481" y="550"/>
                    <a:pt x="479" y="559"/>
                  </a:cubicBezTo>
                  <a:cubicBezTo>
                    <a:pt x="482" y="564"/>
                    <a:pt x="493" y="561"/>
                    <a:pt x="492" y="568"/>
                  </a:cubicBezTo>
                  <a:cubicBezTo>
                    <a:pt x="493" y="570"/>
                    <a:pt x="496" y="569"/>
                    <a:pt x="496" y="572"/>
                  </a:cubicBezTo>
                  <a:cubicBezTo>
                    <a:pt x="501" y="568"/>
                    <a:pt x="506" y="573"/>
                    <a:pt x="509" y="577"/>
                  </a:cubicBezTo>
                  <a:cubicBezTo>
                    <a:pt x="511" y="577"/>
                    <a:pt x="512" y="574"/>
                    <a:pt x="515" y="575"/>
                  </a:cubicBezTo>
                  <a:cubicBezTo>
                    <a:pt x="515" y="572"/>
                    <a:pt x="511" y="573"/>
                    <a:pt x="512" y="569"/>
                  </a:cubicBezTo>
                  <a:cubicBezTo>
                    <a:pt x="516" y="570"/>
                    <a:pt x="514" y="565"/>
                    <a:pt x="518" y="566"/>
                  </a:cubicBezTo>
                  <a:cubicBezTo>
                    <a:pt x="521" y="566"/>
                    <a:pt x="522" y="569"/>
                    <a:pt x="524" y="570"/>
                  </a:cubicBezTo>
                  <a:cubicBezTo>
                    <a:pt x="525" y="580"/>
                    <a:pt x="531" y="591"/>
                    <a:pt x="525" y="602"/>
                  </a:cubicBezTo>
                  <a:cubicBezTo>
                    <a:pt x="524" y="603"/>
                    <a:pt x="522" y="603"/>
                    <a:pt x="520" y="603"/>
                  </a:cubicBezTo>
                  <a:cubicBezTo>
                    <a:pt x="520" y="607"/>
                    <a:pt x="517" y="608"/>
                    <a:pt x="518" y="611"/>
                  </a:cubicBezTo>
                  <a:cubicBezTo>
                    <a:pt x="516" y="611"/>
                    <a:pt x="514" y="613"/>
                    <a:pt x="512" y="613"/>
                  </a:cubicBezTo>
                  <a:cubicBezTo>
                    <a:pt x="511" y="622"/>
                    <a:pt x="507" y="623"/>
                    <a:pt x="507" y="633"/>
                  </a:cubicBezTo>
                  <a:cubicBezTo>
                    <a:pt x="510" y="635"/>
                    <a:pt x="512" y="635"/>
                    <a:pt x="515" y="633"/>
                  </a:cubicBezTo>
                  <a:cubicBezTo>
                    <a:pt x="513" y="639"/>
                    <a:pt x="506" y="639"/>
                    <a:pt x="505" y="644"/>
                  </a:cubicBezTo>
                  <a:cubicBezTo>
                    <a:pt x="504" y="648"/>
                    <a:pt x="507" y="649"/>
                    <a:pt x="508" y="652"/>
                  </a:cubicBezTo>
                  <a:cubicBezTo>
                    <a:pt x="506" y="651"/>
                    <a:pt x="505" y="653"/>
                    <a:pt x="505" y="654"/>
                  </a:cubicBezTo>
                  <a:cubicBezTo>
                    <a:pt x="522" y="661"/>
                    <a:pt x="524" y="683"/>
                    <a:pt x="534" y="697"/>
                  </a:cubicBezTo>
                  <a:cubicBezTo>
                    <a:pt x="538" y="715"/>
                    <a:pt x="559" y="714"/>
                    <a:pt x="568" y="727"/>
                  </a:cubicBezTo>
                  <a:cubicBezTo>
                    <a:pt x="570" y="735"/>
                    <a:pt x="570" y="745"/>
                    <a:pt x="569" y="754"/>
                  </a:cubicBezTo>
                  <a:cubicBezTo>
                    <a:pt x="569" y="755"/>
                    <a:pt x="566" y="754"/>
                    <a:pt x="567" y="757"/>
                  </a:cubicBezTo>
                  <a:cubicBezTo>
                    <a:pt x="571" y="767"/>
                    <a:pt x="562" y="785"/>
                    <a:pt x="563" y="799"/>
                  </a:cubicBezTo>
                  <a:cubicBezTo>
                    <a:pt x="562" y="801"/>
                    <a:pt x="561" y="804"/>
                    <a:pt x="560" y="807"/>
                  </a:cubicBezTo>
                  <a:cubicBezTo>
                    <a:pt x="565" y="823"/>
                    <a:pt x="555" y="834"/>
                    <a:pt x="553" y="849"/>
                  </a:cubicBezTo>
                  <a:cubicBezTo>
                    <a:pt x="552" y="851"/>
                    <a:pt x="548" y="849"/>
                    <a:pt x="549" y="852"/>
                  </a:cubicBezTo>
                  <a:cubicBezTo>
                    <a:pt x="551" y="857"/>
                    <a:pt x="550" y="862"/>
                    <a:pt x="552" y="868"/>
                  </a:cubicBezTo>
                  <a:cubicBezTo>
                    <a:pt x="548" y="872"/>
                    <a:pt x="547" y="880"/>
                    <a:pt x="549" y="886"/>
                  </a:cubicBezTo>
                  <a:cubicBezTo>
                    <a:pt x="544" y="888"/>
                    <a:pt x="546" y="895"/>
                    <a:pt x="547" y="900"/>
                  </a:cubicBezTo>
                  <a:cubicBezTo>
                    <a:pt x="548" y="900"/>
                    <a:pt x="549" y="900"/>
                    <a:pt x="551" y="900"/>
                  </a:cubicBezTo>
                  <a:cubicBezTo>
                    <a:pt x="551" y="893"/>
                    <a:pt x="551" y="891"/>
                    <a:pt x="553" y="886"/>
                  </a:cubicBezTo>
                  <a:cubicBezTo>
                    <a:pt x="560" y="889"/>
                    <a:pt x="547" y="904"/>
                    <a:pt x="556" y="908"/>
                  </a:cubicBezTo>
                  <a:cubicBezTo>
                    <a:pt x="551" y="909"/>
                    <a:pt x="551" y="916"/>
                    <a:pt x="549" y="921"/>
                  </a:cubicBezTo>
                  <a:cubicBezTo>
                    <a:pt x="549" y="918"/>
                    <a:pt x="548" y="917"/>
                    <a:pt x="545" y="917"/>
                  </a:cubicBezTo>
                  <a:cubicBezTo>
                    <a:pt x="543" y="920"/>
                    <a:pt x="540" y="922"/>
                    <a:pt x="539" y="924"/>
                  </a:cubicBezTo>
                  <a:cubicBezTo>
                    <a:pt x="540" y="928"/>
                    <a:pt x="546" y="927"/>
                    <a:pt x="548" y="929"/>
                  </a:cubicBezTo>
                  <a:cubicBezTo>
                    <a:pt x="544" y="928"/>
                    <a:pt x="545" y="932"/>
                    <a:pt x="543" y="933"/>
                  </a:cubicBezTo>
                  <a:cubicBezTo>
                    <a:pt x="549" y="939"/>
                    <a:pt x="542" y="955"/>
                    <a:pt x="549" y="961"/>
                  </a:cubicBezTo>
                  <a:cubicBezTo>
                    <a:pt x="548" y="962"/>
                    <a:pt x="545" y="961"/>
                    <a:pt x="545" y="963"/>
                  </a:cubicBezTo>
                  <a:cubicBezTo>
                    <a:pt x="550" y="966"/>
                    <a:pt x="549" y="976"/>
                    <a:pt x="556" y="975"/>
                  </a:cubicBezTo>
                  <a:cubicBezTo>
                    <a:pt x="554" y="976"/>
                    <a:pt x="555" y="979"/>
                    <a:pt x="557" y="980"/>
                  </a:cubicBezTo>
                  <a:cubicBezTo>
                    <a:pt x="554" y="979"/>
                    <a:pt x="554" y="982"/>
                    <a:pt x="554" y="985"/>
                  </a:cubicBezTo>
                  <a:cubicBezTo>
                    <a:pt x="557" y="984"/>
                    <a:pt x="561" y="984"/>
                    <a:pt x="563" y="982"/>
                  </a:cubicBezTo>
                  <a:cubicBezTo>
                    <a:pt x="562" y="985"/>
                    <a:pt x="560" y="987"/>
                    <a:pt x="559" y="990"/>
                  </a:cubicBezTo>
                  <a:cubicBezTo>
                    <a:pt x="562" y="991"/>
                    <a:pt x="563" y="993"/>
                    <a:pt x="567" y="991"/>
                  </a:cubicBezTo>
                  <a:cubicBezTo>
                    <a:pt x="567" y="990"/>
                    <a:pt x="567" y="988"/>
                    <a:pt x="567" y="986"/>
                  </a:cubicBezTo>
                  <a:cubicBezTo>
                    <a:pt x="569" y="989"/>
                    <a:pt x="571" y="986"/>
                    <a:pt x="572" y="988"/>
                  </a:cubicBezTo>
                  <a:cubicBezTo>
                    <a:pt x="568" y="988"/>
                    <a:pt x="571" y="993"/>
                    <a:pt x="571" y="995"/>
                  </a:cubicBezTo>
                  <a:cubicBezTo>
                    <a:pt x="569" y="995"/>
                    <a:pt x="568" y="995"/>
                    <a:pt x="567" y="996"/>
                  </a:cubicBezTo>
                  <a:cubicBezTo>
                    <a:pt x="567" y="998"/>
                    <a:pt x="567" y="1000"/>
                    <a:pt x="567" y="1002"/>
                  </a:cubicBezTo>
                  <a:cubicBezTo>
                    <a:pt x="573" y="1001"/>
                    <a:pt x="572" y="1001"/>
                    <a:pt x="579" y="1002"/>
                  </a:cubicBezTo>
                  <a:cubicBezTo>
                    <a:pt x="582" y="996"/>
                    <a:pt x="577" y="980"/>
                    <a:pt x="581" y="977"/>
                  </a:cubicBezTo>
                  <a:cubicBezTo>
                    <a:pt x="579" y="972"/>
                    <a:pt x="575" y="966"/>
                    <a:pt x="578" y="958"/>
                  </a:cubicBezTo>
                  <a:cubicBezTo>
                    <a:pt x="588" y="956"/>
                    <a:pt x="584" y="939"/>
                    <a:pt x="595" y="938"/>
                  </a:cubicBezTo>
                  <a:cubicBezTo>
                    <a:pt x="596" y="935"/>
                    <a:pt x="598" y="934"/>
                    <a:pt x="597" y="929"/>
                  </a:cubicBezTo>
                  <a:cubicBezTo>
                    <a:pt x="585" y="930"/>
                    <a:pt x="584" y="910"/>
                    <a:pt x="598" y="911"/>
                  </a:cubicBezTo>
                  <a:cubicBezTo>
                    <a:pt x="598" y="905"/>
                    <a:pt x="601" y="894"/>
                    <a:pt x="609" y="894"/>
                  </a:cubicBezTo>
                  <a:cubicBezTo>
                    <a:pt x="609" y="892"/>
                    <a:pt x="609" y="890"/>
                    <a:pt x="609" y="887"/>
                  </a:cubicBezTo>
                  <a:cubicBezTo>
                    <a:pt x="605" y="886"/>
                    <a:pt x="606" y="890"/>
                    <a:pt x="602" y="890"/>
                  </a:cubicBezTo>
                  <a:cubicBezTo>
                    <a:pt x="601" y="886"/>
                    <a:pt x="602" y="884"/>
                    <a:pt x="600" y="879"/>
                  </a:cubicBezTo>
                  <a:cubicBezTo>
                    <a:pt x="605" y="881"/>
                    <a:pt x="614" y="883"/>
                    <a:pt x="618" y="878"/>
                  </a:cubicBezTo>
                  <a:cubicBezTo>
                    <a:pt x="615" y="872"/>
                    <a:pt x="620" y="869"/>
                    <a:pt x="617" y="864"/>
                  </a:cubicBezTo>
                  <a:cubicBezTo>
                    <a:pt x="633" y="867"/>
                    <a:pt x="647" y="861"/>
                    <a:pt x="650" y="848"/>
                  </a:cubicBezTo>
                  <a:cubicBezTo>
                    <a:pt x="648" y="844"/>
                    <a:pt x="644" y="842"/>
                    <a:pt x="646" y="837"/>
                  </a:cubicBezTo>
                  <a:cubicBezTo>
                    <a:pt x="645" y="835"/>
                    <a:pt x="639" y="833"/>
                    <a:pt x="640" y="831"/>
                  </a:cubicBezTo>
                  <a:cubicBezTo>
                    <a:pt x="644" y="833"/>
                    <a:pt x="649" y="832"/>
                    <a:pt x="652" y="836"/>
                  </a:cubicBezTo>
                  <a:cubicBezTo>
                    <a:pt x="667" y="836"/>
                    <a:pt x="673" y="823"/>
                    <a:pt x="679" y="811"/>
                  </a:cubicBezTo>
                  <a:cubicBezTo>
                    <a:pt x="679" y="813"/>
                    <a:pt x="677" y="812"/>
                    <a:pt x="679" y="814"/>
                  </a:cubicBezTo>
                  <a:cubicBezTo>
                    <a:pt x="684" y="811"/>
                    <a:pt x="688" y="806"/>
                    <a:pt x="689" y="798"/>
                  </a:cubicBezTo>
                  <a:cubicBezTo>
                    <a:pt x="698" y="794"/>
                    <a:pt x="697" y="783"/>
                    <a:pt x="698" y="771"/>
                  </a:cubicBezTo>
                  <a:cubicBezTo>
                    <a:pt x="702" y="768"/>
                    <a:pt x="706" y="764"/>
                    <a:pt x="712" y="761"/>
                  </a:cubicBezTo>
                  <a:cubicBezTo>
                    <a:pt x="713" y="761"/>
                    <a:pt x="713" y="762"/>
                    <a:pt x="715" y="762"/>
                  </a:cubicBezTo>
                  <a:cubicBezTo>
                    <a:pt x="717" y="755"/>
                    <a:pt x="726" y="756"/>
                    <a:pt x="735" y="756"/>
                  </a:cubicBezTo>
                  <a:cubicBezTo>
                    <a:pt x="735" y="753"/>
                    <a:pt x="737" y="751"/>
                    <a:pt x="741" y="750"/>
                  </a:cubicBezTo>
                  <a:cubicBezTo>
                    <a:pt x="739" y="741"/>
                    <a:pt x="752" y="738"/>
                    <a:pt x="748" y="727"/>
                  </a:cubicBezTo>
                  <a:cubicBezTo>
                    <a:pt x="756" y="722"/>
                    <a:pt x="751" y="707"/>
                    <a:pt x="753" y="695"/>
                  </a:cubicBezTo>
                  <a:cubicBezTo>
                    <a:pt x="759" y="694"/>
                    <a:pt x="761" y="689"/>
                    <a:pt x="762" y="683"/>
                  </a:cubicBezTo>
                  <a:cubicBezTo>
                    <a:pt x="774" y="679"/>
                    <a:pt x="781" y="661"/>
                    <a:pt x="773" y="647"/>
                  </a:cubicBezTo>
                  <a:cubicBezTo>
                    <a:pt x="759" y="649"/>
                    <a:pt x="755" y="635"/>
                    <a:pt x="745" y="633"/>
                  </a:cubicBezTo>
                  <a:close/>
                  <a:moveTo>
                    <a:pt x="351" y="89"/>
                  </a:moveTo>
                  <a:cubicBezTo>
                    <a:pt x="350" y="86"/>
                    <a:pt x="352" y="86"/>
                    <a:pt x="352" y="84"/>
                  </a:cubicBezTo>
                  <a:cubicBezTo>
                    <a:pt x="354" y="85"/>
                    <a:pt x="353" y="88"/>
                    <a:pt x="356" y="88"/>
                  </a:cubicBezTo>
                  <a:cubicBezTo>
                    <a:pt x="354" y="89"/>
                    <a:pt x="351" y="90"/>
                    <a:pt x="351" y="8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Freeform 188"/>
            <p:cNvSpPr>
              <a:spLocks/>
            </p:cNvSpPr>
            <p:nvPr/>
          </p:nvSpPr>
          <p:spPr bwMode="auto">
            <a:xfrm>
              <a:off x="6948062" y="4417864"/>
              <a:ext cx="55220" cy="64723"/>
            </a:xfrm>
            <a:custGeom>
              <a:avLst/>
              <a:gdLst>
                <a:gd name="T0" fmla="*/ 12 w 16"/>
                <a:gd name="T1" fmla="*/ 1 h 18"/>
                <a:gd name="T2" fmla="*/ 0 w 16"/>
                <a:gd name="T3" fmla="*/ 18 h 18"/>
                <a:gd name="T4" fmla="*/ 9 w 16"/>
                <a:gd name="T5" fmla="*/ 8 h 18"/>
                <a:gd name="T6" fmla="*/ 16 w 16"/>
                <a:gd name="T7" fmla="*/ 5 h 18"/>
                <a:gd name="T8" fmla="*/ 12 w 16"/>
                <a:gd name="T9" fmla="*/ 1 h 18"/>
              </a:gdLst>
              <a:ahLst/>
              <a:cxnLst>
                <a:cxn ang="0">
                  <a:pos x="T0" y="T1"/>
                </a:cxn>
                <a:cxn ang="0">
                  <a:pos x="T2" y="T3"/>
                </a:cxn>
                <a:cxn ang="0">
                  <a:pos x="T4" y="T5"/>
                </a:cxn>
                <a:cxn ang="0">
                  <a:pos x="T6" y="T7"/>
                </a:cxn>
                <a:cxn ang="0">
                  <a:pos x="T8" y="T9"/>
                </a:cxn>
              </a:cxnLst>
              <a:rect l="0" t="0" r="r" b="b"/>
              <a:pathLst>
                <a:path w="16" h="18">
                  <a:moveTo>
                    <a:pt x="12" y="1"/>
                  </a:moveTo>
                  <a:cubicBezTo>
                    <a:pt x="12" y="10"/>
                    <a:pt x="2" y="10"/>
                    <a:pt x="0" y="18"/>
                  </a:cubicBezTo>
                  <a:cubicBezTo>
                    <a:pt x="4" y="16"/>
                    <a:pt x="9" y="14"/>
                    <a:pt x="9" y="8"/>
                  </a:cubicBezTo>
                  <a:cubicBezTo>
                    <a:pt x="13" y="9"/>
                    <a:pt x="14" y="7"/>
                    <a:pt x="16" y="5"/>
                  </a:cubicBezTo>
                  <a:cubicBezTo>
                    <a:pt x="13" y="5"/>
                    <a:pt x="15" y="0"/>
                    <a:pt x="12"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3" name="Freeform 189"/>
            <p:cNvSpPr>
              <a:spLocks/>
            </p:cNvSpPr>
            <p:nvPr/>
          </p:nvSpPr>
          <p:spPr bwMode="auto">
            <a:xfrm>
              <a:off x="2818222" y="2327176"/>
              <a:ext cx="587070" cy="696896"/>
            </a:xfrm>
            <a:custGeom>
              <a:avLst/>
              <a:gdLst>
                <a:gd name="T0" fmla="*/ 99 w 171"/>
                <a:gd name="T1" fmla="*/ 54 h 196"/>
                <a:gd name="T2" fmla="*/ 89 w 171"/>
                <a:gd name="T3" fmla="*/ 50 h 196"/>
                <a:gd name="T4" fmla="*/ 86 w 171"/>
                <a:gd name="T5" fmla="*/ 29 h 196"/>
                <a:gd name="T6" fmla="*/ 66 w 171"/>
                <a:gd name="T7" fmla="*/ 35 h 196"/>
                <a:gd name="T8" fmla="*/ 55 w 171"/>
                <a:gd name="T9" fmla="*/ 41 h 196"/>
                <a:gd name="T10" fmla="*/ 30 w 171"/>
                <a:gd name="T11" fmla="*/ 14 h 196"/>
                <a:gd name="T12" fmla="*/ 28 w 171"/>
                <a:gd name="T13" fmla="*/ 20 h 196"/>
                <a:gd name="T14" fmla="*/ 29 w 171"/>
                <a:gd name="T15" fmla="*/ 35 h 196"/>
                <a:gd name="T16" fmla="*/ 27 w 171"/>
                <a:gd name="T17" fmla="*/ 56 h 196"/>
                <a:gd name="T18" fmla="*/ 24 w 171"/>
                <a:gd name="T19" fmla="*/ 32 h 196"/>
                <a:gd name="T20" fmla="*/ 1 w 171"/>
                <a:gd name="T21" fmla="*/ 35 h 196"/>
                <a:gd name="T22" fmla="*/ 0 w 171"/>
                <a:gd name="T23" fmla="*/ 51 h 196"/>
                <a:gd name="T24" fmla="*/ 5 w 171"/>
                <a:gd name="T25" fmla="*/ 60 h 196"/>
                <a:gd name="T26" fmla="*/ 21 w 171"/>
                <a:gd name="T27" fmla="*/ 74 h 196"/>
                <a:gd name="T28" fmla="*/ 54 w 171"/>
                <a:gd name="T29" fmla="*/ 75 h 196"/>
                <a:gd name="T30" fmla="*/ 57 w 171"/>
                <a:gd name="T31" fmla="*/ 65 h 196"/>
                <a:gd name="T32" fmla="*/ 85 w 171"/>
                <a:gd name="T33" fmla="*/ 91 h 196"/>
                <a:gd name="T34" fmla="*/ 79 w 171"/>
                <a:gd name="T35" fmla="*/ 100 h 196"/>
                <a:gd name="T36" fmla="*/ 103 w 171"/>
                <a:gd name="T37" fmla="*/ 121 h 196"/>
                <a:gd name="T38" fmla="*/ 97 w 171"/>
                <a:gd name="T39" fmla="*/ 147 h 196"/>
                <a:gd name="T40" fmla="*/ 74 w 171"/>
                <a:gd name="T41" fmla="*/ 148 h 196"/>
                <a:gd name="T42" fmla="*/ 82 w 171"/>
                <a:gd name="T43" fmla="*/ 165 h 196"/>
                <a:gd name="T44" fmla="*/ 92 w 171"/>
                <a:gd name="T45" fmla="*/ 164 h 196"/>
                <a:gd name="T46" fmla="*/ 99 w 171"/>
                <a:gd name="T47" fmla="*/ 161 h 196"/>
                <a:gd name="T48" fmla="*/ 107 w 171"/>
                <a:gd name="T49" fmla="*/ 178 h 196"/>
                <a:gd name="T50" fmla="*/ 126 w 171"/>
                <a:gd name="T51" fmla="*/ 172 h 196"/>
                <a:gd name="T52" fmla="*/ 148 w 171"/>
                <a:gd name="T53" fmla="*/ 176 h 196"/>
                <a:gd name="T54" fmla="*/ 145 w 171"/>
                <a:gd name="T55" fmla="*/ 164 h 196"/>
                <a:gd name="T56" fmla="*/ 136 w 171"/>
                <a:gd name="T57" fmla="*/ 154 h 196"/>
                <a:gd name="T58" fmla="*/ 135 w 171"/>
                <a:gd name="T59" fmla="*/ 141 h 196"/>
                <a:gd name="T60" fmla="*/ 135 w 171"/>
                <a:gd name="T61" fmla="*/ 132 h 196"/>
                <a:gd name="T62" fmla="*/ 146 w 171"/>
                <a:gd name="T63" fmla="*/ 150 h 196"/>
                <a:gd name="T64" fmla="*/ 156 w 171"/>
                <a:gd name="T65" fmla="*/ 155 h 196"/>
                <a:gd name="T66" fmla="*/ 165 w 171"/>
                <a:gd name="T67" fmla="*/ 141 h 196"/>
                <a:gd name="T68" fmla="*/ 169 w 171"/>
                <a:gd name="T69" fmla="*/ 136 h 196"/>
                <a:gd name="T70" fmla="*/ 159 w 171"/>
                <a:gd name="T71" fmla="*/ 126 h 196"/>
                <a:gd name="T72" fmla="*/ 150 w 171"/>
                <a:gd name="T73" fmla="*/ 122 h 196"/>
                <a:gd name="T74" fmla="*/ 136 w 171"/>
                <a:gd name="T75" fmla="*/ 109 h 196"/>
                <a:gd name="T76" fmla="*/ 128 w 171"/>
                <a:gd name="T77" fmla="*/ 89 h 196"/>
                <a:gd name="T78" fmla="*/ 129 w 171"/>
                <a:gd name="T79" fmla="*/ 83 h 196"/>
                <a:gd name="T80" fmla="*/ 130 w 171"/>
                <a:gd name="T81" fmla="*/ 71 h 196"/>
                <a:gd name="T82" fmla="*/ 127 w 171"/>
                <a:gd name="T83" fmla="*/ 69 h 196"/>
                <a:gd name="T84" fmla="*/ 116 w 171"/>
                <a:gd name="T85" fmla="*/ 65 h 196"/>
                <a:gd name="T86" fmla="*/ 108 w 171"/>
                <a:gd name="T87" fmla="*/ 59 h 196"/>
                <a:gd name="T88" fmla="*/ 103 w 171"/>
                <a:gd name="T89" fmla="*/ 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 h="196">
                  <a:moveTo>
                    <a:pt x="103" y="47"/>
                  </a:moveTo>
                  <a:cubicBezTo>
                    <a:pt x="101" y="49"/>
                    <a:pt x="100" y="52"/>
                    <a:pt x="99" y="54"/>
                  </a:cubicBezTo>
                  <a:cubicBezTo>
                    <a:pt x="97" y="51"/>
                    <a:pt x="97" y="47"/>
                    <a:pt x="94" y="46"/>
                  </a:cubicBezTo>
                  <a:cubicBezTo>
                    <a:pt x="91" y="46"/>
                    <a:pt x="90" y="52"/>
                    <a:pt x="89" y="50"/>
                  </a:cubicBezTo>
                  <a:cubicBezTo>
                    <a:pt x="89" y="46"/>
                    <a:pt x="93" y="45"/>
                    <a:pt x="94" y="42"/>
                  </a:cubicBezTo>
                  <a:cubicBezTo>
                    <a:pt x="91" y="37"/>
                    <a:pt x="89" y="33"/>
                    <a:pt x="86" y="29"/>
                  </a:cubicBezTo>
                  <a:cubicBezTo>
                    <a:pt x="73" y="25"/>
                    <a:pt x="65" y="28"/>
                    <a:pt x="66" y="42"/>
                  </a:cubicBezTo>
                  <a:cubicBezTo>
                    <a:pt x="65" y="40"/>
                    <a:pt x="66" y="37"/>
                    <a:pt x="66" y="35"/>
                  </a:cubicBezTo>
                  <a:cubicBezTo>
                    <a:pt x="64" y="34"/>
                    <a:pt x="63" y="33"/>
                    <a:pt x="61" y="33"/>
                  </a:cubicBezTo>
                  <a:cubicBezTo>
                    <a:pt x="58" y="35"/>
                    <a:pt x="59" y="41"/>
                    <a:pt x="55" y="41"/>
                  </a:cubicBezTo>
                  <a:cubicBezTo>
                    <a:pt x="58" y="26"/>
                    <a:pt x="58" y="17"/>
                    <a:pt x="51" y="7"/>
                  </a:cubicBezTo>
                  <a:cubicBezTo>
                    <a:pt x="42" y="3"/>
                    <a:pt x="36" y="10"/>
                    <a:pt x="30" y="14"/>
                  </a:cubicBezTo>
                  <a:cubicBezTo>
                    <a:pt x="30" y="17"/>
                    <a:pt x="35" y="18"/>
                    <a:pt x="33" y="20"/>
                  </a:cubicBezTo>
                  <a:cubicBezTo>
                    <a:pt x="31" y="21"/>
                    <a:pt x="30" y="19"/>
                    <a:pt x="28" y="20"/>
                  </a:cubicBezTo>
                  <a:cubicBezTo>
                    <a:pt x="22" y="27"/>
                    <a:pt x="31" y="35"/>
                    <a:pt x="33" y="37"/>
                  </a:cubicBezTo>
                  <a:cubicBezTo>
                    <a:pt x="31" y="36"/>
                    <a:pt x="31" y="35"/>
                    <a:pt x="29" y="35"/>
                  </a:cubicBezTo>
                  <a:cubicBezTo>
                    <a:pt x="23" y="41"/>
                    <a:pt x="29" y="47"/>
                    <a:pt x="33" y="51"/>
                  </a:cubicBezTo>
                  <a:cubicBezTo>
                    <a:pt x="33" y="55"/>
                    <a:pt x="30" y="59"/>
                    <a:pt x="27" y="56"/>
                  </a:cubicBezTo>
                  <a:cubicBezTo>
                    <a:pt x="27" y="53"/>
                    <a:pt x="31" y="55"/>
                    <a:pt x="30" y="51"/>
                  </a:cubicBezTo>
                  <a:cubicBezTo>
                    <a:pt x="27" y="46"/>
                    <a:pt x="21" y="40"/>
                    <a:pt x="24" y="32"/>
                  </a:cubicBezTo>
                  <a:cubicBezTo>
                    <a:pt x="16" y="23"/>
                    <a:pt x="28" y="14"/>
                    <a:pt x="30" y="5"/>
                  </a:cubicBezTo>
                  <a:cubicBezTo>
                    <a:pt x="11" y="0"/>
                    <a:pt x="3" y="18"/>
                    <a:pt x="1" y="35"/>
                  </a:cubicBezTo>
                  <a:cubicBezTo>
                    <a:pt x="2" y="37"/>
                    <a:pt x="4" y="38"/>
                    <a:pt x="5" y="40"/>
                  </a:cubicBezTo>
                  <a:cubicBezTo>
                    <a:pt x="0" y="40"/>
                    <a:pt x="1" y="46"/>
                    <a:pt x="0" y="51"/>
                  </a:cubicBezTo>
                  <a:cubicBezTo>
                    <a:pt x="5" y="54"/>
                    <a:pt x="16" y="52"/>
                    <a:pt x="16" y="60"/>
                  </a:cubicBezTo>
                  <a:cubicBezTo>
                    <a:pt x="13" y="60"/>
                    <a:pt x="9" y="58"/>
                    <a:pt x="5" y="60"/>
                  </a:cubicBezTo>
                  <a:cubicBezTo>
                    <a:pt x="4" y="70"/>
                    <a:pt x="16" y="76"/>
                    <a:pt x="21" y="69"/>
                  </a:cubicBezTo>
                  <a:cubicBezTo>
                    <a:pt x="21" y="71"/>
                    <a:pt x="21" y="73"/>
                    <a:pt x="21" y="74"/>
                  </a:cubicBezTo>
                  <a:cubicBezTo>
                    <a:pt x="33" y="80"/>
                    <a:pt x="48" y="76"/>
                    <a:pt x="56" y="84"/>
                  </a:cubicBezTo>
                  <a:cubicBezTo>
                    <a:pt x="56" y="80"/>
                    <a:pt x="54" y="79"/>
                    <a:pt x="54" y="75"/>
                  </a:cubicBezTo>
                  <a:cubicBezTo>
                    <a:pt x="59" y="80"/>
                    <a:pt x="68" y="83"/>
                    <a:pt x="68" y="75"/>
                  </a:cubicBezTo>
                  <a:cubicBezTo>
                    <a:pt x="68" y="70"/>
                    <a:pt x="60" y="70"/>
                    <a:pt x="57" y="65"/>
                  </a:cubicBezTo>
                  <a:cubicBezTo>
                    <a:pt x="63" y="69"/>
                    <a:pt x="72" y="70"/>
                    <a:pt x="72" y="79"/>
                  </a:cubicBezTo>
                  <a:cubicBezTo>
                    <a:pt x="78" y="82"/>
                    <a:pt x="81" y="87"/>
                    <a:pt x="85" y="91"/>
                  </a:cubicBezTo>
                  <a:cubicBezTo>
                    <a:pt x="83" y="92"/>
                    <a:pt x="80" y="92"/>
                    <a:pt x="78" y="93"/>
                  </a:cubicBezTo>
                  <a:cubicBezTo>
                    <a:pt x="77" y="96"/>
                    <a:pt x="79" y="97"/>
                    <a:pt x="79" y="100"/>
                  </a:cubicBezTo>
                  <a:cubicBezTo>
                    <a:pt x="82" y="99"/>
                    <a:pt x="88" y="96"/>
                    <a:pt x="90" y="96"/>
                  </a:cubicBezTo>
                  <a:cubicBezTo>
                    <a:pt x="92" y="107"/>
                    <a:pt x="103" y="108"/>
                    <a:pt x="103" y="121"/>
                  </a:cubicBezTo>
                  <a:cubicBezTo>
                    <a:pt x="100" y="127"/>
                    <a:pt x="97" y="133"/>
                    <a:pt x="91" y="137"/>
                  </a:cubicBezTo>
                  <a:cubicBezTo>
                    <a:pt x="92" y="141"/>
                    <a:pt x="95" y="143"/>
                    <a:pt x="97" y="147"/>
                  </a:cubicBezTo>
                  <a:cubicBezTo>
                    <a:pt x="93" y="146"/>
                    <a:pt x="88" y="149"/>
                    <a:pt x="85" y="151"/>
                  </a:cubicBezTo>
                  <a:cubicBezTo>
                    <a:pt x="83" y="148"/>
                    <a:pt x="79" y="147"/>
                    <a:pt x="74" y="148"/>
                  </a:cubicBezTo>
                  <a:cubicBezTo>
                    <a:pt x="76" y="155"/>
                    <a:pt x="67" y="152"/>
                    <a:pt x="70" y="161"/>
                  </a:cubicBezTo>
                  <a:cubicBezTo>
                    <a:pt x="73" y="164"/>
                    <a:pt x="77" y="165"/>
                    <a:pt x="82" y="165"/>
                  </a:cubicBezTo>
                  <a:cubicBezTo>
                    <a:pt x="84" y="165"/>
                    <a:pt x="84" y="162"/>
                    <a:pt x="86" y="161"/>
                  </a:cubicBezTo>
                  <a:cubicBezTo>
                    <a:pt x="88" y="162"/>
                    <a:pt x="90" y="163"/>
                    <a:pt x="92" y="164"/>
                  </a:cubicBezTo>
                  <a:cubicBezTo>
                    <a:pt x="94" y="163"/>
                    <a:pt x="92" y="159"/>
                    <a:pt x="94" y="159"/>
                  </a:cubicBezTo>
                  <a:cubicBezTo>
                    <a:pt x="94" y="161"/>
                    <a:pt x="98" y="159"/>
                    <a:pt x="99" y="161"/>
                  </a:cubicBezTo>
                  <a:cubicBezTo>
                    <a:pt x="98" y="169"/>
                    <a:pt x="105" y="169"/>
                    <a:pt x="108" y="173"/>
                  </a:cubicBezTo>
                  <a:cubicBezTo>
                    <a:pt x="108" y="175"/>
                    <a:pt x="106" y="176"/>
                    <a:pt x="107" y="178"/>
                  </a:cubicBezTo>
                  <a:cubicBezTo>
                    <a:pt x="118" y="185"/>
                    <a:pt x="128" y="193"/>
                    <a:pt x="142" y="196"/>
                  </a:cubicBezTo>
                  <a:cubicBezTo>
                    <a:pt x="142" y="184"/>
                    <a:pt x="128" y="180"/>
                    <a:pt x="126" y="172"/>
                  </a:cubicBezTo>
                  <a:cubicBezTo>
                    <a:pt x="134" y="176"/>
                    <a:pt x="141" y="183"/>
                    <a:pt x="150" y="189"/>
                  </a:cubicBezTo>
                  <a:cubicBezTo>
                    <a:pt x="146" y="184"/>
                    <a:pt x="150" y="182"/>
                    <a:pt x="148" y="176"/>
                  </a:cubicBezTo>
                  <a:cubicBezTo>
                    <a:pt x="149" y="177"/>
                    <a:pt x="149" y="179"/>
                    <a:pt x="151" y="179"/>
                  </a:cubicBezTo>
                  <a:cubicBezTo>
                    <a:pt x="153" y="171"/>
                    <a:pt x="149" y="168"/>
                    <a:pt x="145" y="164"/>
                  </a:cubicBezTo>
                  <a:cubicBezTo>
                    <a:pt x="146" y="163"/>
                    <a:pt x="148" y="163"/>
                    <a:pt x="147" y="161"/>
                  </a:cubicBezTo>
                  <a:cubicBezTo>
                    <a:pt x="142" y="160"/>
                    <a:pt x="141" y="153"/>
                    <a:pt x="136" y="154"/>
                  </a:cubicBezTo>
                  <a:cubicBezTo>
                    <a:pt x="136" y="147"/>
                    <a:pt x="132" y="146"/>
                    <a:pt x="130" y="141"/>
                  </a:cubicBezTo>
                  <a:cubicBezTo>
                    <a:pt x="131" y="143"/>
                    <a:pt x="133" y="142"/>
                    <a:pt x="135" y="141"/>
                  </a:cubicBezTo>
                  <a:cubicBezTo>
                    <a:pt x="134" y="138"/>
                    <a:pt x="132" y="136"/>
                    <a:pt x="131" y="134"/>
                  </a:cubicBezTo>
                  <a:cubicBezTo>
                    <a:pt x="133" y="134"/>
                    <a:pt x="133" y="132"/>
                    <a:pt x="135" y="132"/>
                  </a:cubicBezTo>
                  <a:cubicBezTo>
                    <a:pt x="138" y="135"/>
                    <a:pt x="140" y="139"/>
                    <a:pt x="145" y="141"/>
                  </a:cubicBezTo>
                  <a:cubicBezTo>
                    <a:pt x="143" y="146"/>
                    <a:pt x="145" y="146"/>
                    <a:pt x="146" y="150"/>
                  </a:cubicBezTo>
                  <a:cubicBezTo>
                    <a:pt x="149" y="150"/>
                    <a:pt x="148" y="148"/>
                    <a:pt x="150" y="149"/>
                  </a:cubicBezTo>
                  <a:cubicBezTo>
                    <a:pt x="150" y="153"/>
                    <a:pt x="154" y="154"/>
                    <a:pt x="156" y="155"/>
                  </a:cubicBezTo>
                  <a:cubicBezTo>
                    <a:pt x="159" y="153"/>
                    <a:pt x="154" y="146"/>
                    <a:pt x="158" y="145"/>
                  </a:cubicBezTo>
                  <a:cubicBezTo>
                    <a:pt x="160" y="149"/>
                    <a:pt x="162" y="141"/>
                    <a:pt x="165" y="141"/>
                  </a:cubicBezTo>
                  <a:cubicBezTo>
                    <a:pt x="166" y="139"/>
                    <a:pt x="162" y="137"/>
                    <a:pt x="164" y="135"/>
                  </a:cubicBezTo>
                  <a:cubicBezTo>
                    <a:pt x="165" y="136"/>
                    <a:pt x="167" y="136"/>
                    <a:pt x="169" y="136"/>
                  </a:cubicBezTo>
                  <a:cubicBezTo>
                    <a:pt x="171" y="130"/>
                    <a:pt x="166" y="128"/>
                    <a:pt x="164" y="124"/>
                  </a:cubicBezTo>
                  <a:cubicBezTo>
                    <a:pt x="161" y="124"/>
                    <a:pt x="162" y="127"/>
                    <a:pt x="159" y="126"/>
                  </a:cubicBezTo>
                  <a:cubicBezTo>
                    <a:pt x="159" y="124"/>
                    <a:pt x="160" y="124"/>
                    <a:pt x="160" y="121"/>
                  </a:cubicBezTo>
                  <a:cubicBezTo>
                    <a:pt x="156" y="121"/>
                    <a:pt x="152" y="124"/>
                    <a:pt x="150" y="122"/>
                  </a:cubicBezTo>
                  <a:cubicBezTo>
                    <a:pt x="150" y="120"/>
                    <a:pt x="154" y="121"/>
                    <a:pt x="154" y="118"/>
                  </a:cubicBezTo>
                  <a:cubicBezTo>
                    <a:pt x="151" y="110"/>
                    <a:pt x="145" y="110"/>
                    <a:pt x="136" y="109"/>
                  </a:cubicBezTo>
                  <a:cubicBezTo>
                    <a:pt x="137" y="102"/>
                    <a:pt x="129" y="102"/>
                    <a:pt x="127" y="98"/>
                  </a:cubicBezTo>
                  <a:cubicBezTo>
                    <a:pt x="133" y="97"/>
                    <a:pt x="127" y="91"/>
                    <a:pt x="128" y="89"/>
                  </a:cubicBezTo>
                  <a:cubicBezTo>
                    <a:pt x="130" y="92"/>
                    <a:pt x="134" y="92"/>
                    <a:pt x="138" y="92"/>
                  </a:cubicBezTo>
                  <a:cubicBezTo>
                    <a:pt x="138" y="86"/>
                    <a:pt x="132" y="85"/>
                    <a:pt x="129" y="83"/>
                  </a:cubicBezTo>
                  <a:cubicBezTo>
                    <a:pt x="130" y="81"/>
                    <a:pt x="134" y="82"/>
                    <a:pt x="136" y="82"/>
                  </a:cubicBezTo>
                  <a:cubicBezTo>
                    <a:pt x="135" y="77"/>
                    <a:pt x="133" y="74"/>
                    <a:pt x="130" y="71"/>
                  </a:cubicBezTo>
                  <a:cubicBezTo>
                    <a:pt x="127" y="72"/>
                    <a:pt x="123" y="77"/>
                    <a:pt x="121" y="76"/>
                  </a:cubicBezTo>
                  <a:cubicBezTo>
                    <a:pt x="122" y="72"/>
                    <a:pt x="126" y="72"/>
                    <a:pt x="127" y="69"/>
                  </a:cubicBezTo>
                  <a:cubicBezTo>
                    <a:pt x="127" y="65"/>
                    <a:pt x="125" y="63"/>
                    <a:pt x="122" y="63"/>
                  </a:cubicBezTo>
                  <a:cubicBezTo>
                    <a:pt x="118" y="63"/>
                    <a:pt x="118" y="65"/>
                    <a:pt x="116" y="65"/>
                  </a:cubicBezTo>
                  <a:cubicBezTo>
                    <a:pt x="114" y="64"/>
                    <a:pt x="114" y="61"/>
                    <a:pt x="114" y="57"/>
                  </a:cubicBezTo>
                  <a:cubicBezTo>
                    <a:pt x="112" y="57"/>
                    <a:pt x="109" y="60"/>
                    <a:pt x="108" y="59"/>
                  </a:cubicBezTo>
                  <a:cubicBezTo>
                    <a:pt x="110" y="57"/>
                    <a:pt x="111" y="56"/>
                    <a:pt x="111" y="53"/>
                  </a:cubicBezTo>
                  <a:cubicBezTo>
                    <a:pt x="110" y="49"/>
                    <a:pt x="106" y="49"/>
                    <a:pt x="103" y="4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Freeform 190"/>
            <p:cNvSpPr>
              <a:spLocks noEditPoints="1"/>
            </p:cNvSpPr>
            <p:nvPr/>
          </p:nvSpPr>
          <p:spPr bwMode="auto">
            <a:xfrm>
              <a:off x="4267009" y="2024636"/>
              <a:ext cx="4140012" cy="3403201"/>
            </a:xfrm>
            <a:custGeom>
              <a:avLst/>
              <a:gdLst>
                <a:gd name="T0" fmla="*/ 1084 w 1206"/>
                <a:gd name="T1" fmla="*/ 183 h 957"/>
                <a:gd name="T2" fmla="*/ 972 w 1206"/>
                <a:gd name="T3" fmla="*/ 128 h 957"/>
                <a:gd name="T4" fmla="*/ 905 w 1206"/>
                <a:gd name="T5" fmla="*/ 133 h 957"/>
                <a:gd name="T6" fmla="*/ 815 w 1206"/>
                <a:gd name="T7" fmla="*/ 111 h 957"/>
                <a:gd name="T8" fmla="*/ 762 w 1206"/>
                <a:gd name="T9" fmla="*/ 39 h 957"/>
                <a:gd name="T10" fmla="*/ 674 w 1206"/>
                <a:gd name="T11" fmla="*/ 39 h 957"/>
                <a:gd name="T12" fmla="*/ 568 w 1206"/>
                <a:gd name="T13" fmla="*/ 99 h 957"/>
                <a:gd name="T14" fmla="*/ 554 w 1206"/>
                <a:gd name="T15" fmla="*/ 130 h 957"/>
                <a:gd name="T16" fmla="*/ 530 w 1206"/>
                <a:gd name="T17" fmla="*/ 177 h 957"/>
                <a:gd name="T18" fmla="*/ 517 w 1206"/>
                <a:gd name="T19" fmla="*/ 211 h 957"/>
                <a:gd name="T20" fmla="*/ 488 w 1206"/>
                <a:gd name="T21" fmla="*/ 168 h 957"/>
                <a:gd name="T22" fmla="*/ 419 w 1206"/>
                <a:gd name="T23" fmla="*/ 192 h 957"/>
                <a:gd name="T24" fmla="*/ 355 w 1206"/>
                <a:gd name="T25" fmla="*/ 206 h 957"/>
                <a:gd name="T26" fmla="*/ 291 w 1206"/>
                <a:gd name="T27" fmla="*/ 211 h 957"/>
                <a:gd name="T28" fmla="*/ 269 w 1206"/>
                <a:gd name="T29" fmla="*/ 146 h 957"/>
                <a:gd name="T30" fmla="*/ 225 w 1206"/>
                <a:gd name="T31" fmla="*/ 161 h 957"/>
                <a:gd name="T32" fmla="*/ 181 w 1206"/>
                <a:gd name="T33" fmla="*/ 211 h 957"/>
                <a:gd name="T34" fmla="*/ 131 w 1206"/>
                <a:gd name="T35" fmla="*/ 280 h 957"/>
                <a:gd name="T36" fmla="*/ 166 w 1206"/>
                <a:gd name="T37" fmla="*/ 354 h 957"/>
                <a:gd name="T38" fmla="*/ 227 w 1206"/>
                <a:gd name="T39" fmla="*/ 247 h 957"/>
                <a:gd name="T40" fmla="*/ 235 w 1206"/>
                <a:gd name="T41" fmla="*/ 300 h 957"/>
                <a:gd name="T42" fmla="*/ 239 w 1206"/>
                <a:gd name="T43" fmla="*/ 336 h 957"/>
                <a:gd name="T44" fmla="*/ 166 w 1206"/>
                <a:gd name="T45" fmla="*/ 341 h 957"/>
                <a:gd name="T46" fmla="*/ 109 w 1206"/>
                <a:gd name="T47" fmla="*/ 403 h 957"/>
                <a:gd name="T48" fmla="*/ 56 w 1206"/>
                <a:gd name="T49" fmla="*/ 456 h 957"/>
                <a:gd name="T50" fmla="*/ 101 w 1206"/>
                <a:gd name="T51" fmla="*/ 490 h 957"/>
                <a:gd name="T52" fmla="*/ 203 w 1206"/>
                <a:gd name="T53" fmla="*/ 493 h 957"/>
                <a:gd name="T54" fmla="*/ 183 w 1206"/>
                <a:gd name="T55" fmla="*/ 449 h 957"/>
                <a:gd name="T56" fmla="*/ 245 w 1206"/>
                <a:gd name="T57" fmla="*/ 485 h 957"/>
                <a:gd name="T58" fmla="*/ 279 w 1206"/>
                <a:gd name="T59" fmla="*/ 516 h 957"/>
                <a:gd name="T60" fmla="*/ 212 w 1206"/>
                <a:gd name="T61" fmla="*/ 555 h 957"/>
                <a:gd name="T62" fmla="*/ 133 w 1206"/>
                <a:gd name="T63" fmla="*/ 510 h 957"/>
                <a:gd name="T64" fmla="*/ 5 w 1206"/>
                <a:gd name="T65" fmla="*/ 616 h 957"/>
                <a:gd name="T66" fmla="*/ 125 w 1206"/>
                <a:gd name="T67" fmla="*/ 702 h 957"/>
                <a:gd name="T68" fmla="*/ 153 w 1206"/>
                <a:gd name="T69" fmla="*/ 746 h 957"/>
                <a:gd name="T70" fmla="*/ 207 w 1206"/>
                <a:gd name="T71" fmla="*/ 940 h 957"/>
                <a:gd name="T72" fmla="*/ 304 w 1206"/>
                <a:gd name="T73" fmla="*/ 860 h 957"/>
                <a:gd name="T74" fmla="*/ 371 w 1206"/>
                <a:gd name="T75" fmla="*/ 726 h 957"/>
                <a:gd name="T76" fmla="*/ 310 w 1206"/>
                <a:gd name="T77" fmla="*/ 596 h 957"/>
                <a:gd name="T78" fmla="*/ 369 w 1206"/>
                <a:gd name="T79" fmla="*/ 662 h 957"/>
                <a:gd name="T80" fmla="*/ 393 w 1206"/>
                <a:gd name="T81" fmla="*/ 582 h 957"/>
                <a:gd name="T82" fmla="*/ 500 w 1206"/>
                <a:gd name="T83" fmla="*/ 607 h 957"/>
                <a:gd name="T84" fmla="*/ 580 w 1206"/>
                <a:gd name="T85" fmla="*/ 643 h 957"/>
                <a:gd name="T86" fmla="*/ 656 w 1206"/>
                <a:gd name="T87" fmla="*/ 648 h 957"/>
                <a:gd name="T88" fmla="*/ 687 w 1206"/>
                <a:gd name="T89" fmla="*/ 661 h 957"/>
                <a:gd name="T90" fmla="*/ 715 w 1206"/>
                <a:gd name="T91" fmla="*/ 627 h 957"/>
                <a:gd name="T92" fmla="*/ 808 w 1206"/>
                <a:gd name="T93" fmla="*/ 545 h 957"/>
                <a:gd name="T94" fmla="*/ 806 w 1206"/>
                <a:gd name="T95" fmla="*/ 480 h 957"/>
                <a:gd name="T96" fmla="*/ 854 w 1206"/>
                <a:gd name="T97" fmla="*/ 516 h 957"/>
                <a:gd name="T98" fmla="*/ 934 w 1206"/>
                <a:gd name="T99" fmla="*/ 441 h 957"/>
                <a:gd name="T100" fmla="*/ 894 w 1206"/>
                <a:gd name="T101" fmla="*/ 368 h 957"/>
                <a:gd name="T102" fmla="*/ 978 w 1206"/>
                <a:gd name="T103" fmla="*/ 317 h 957"/>
                <a:gd name="T104" fmla="*/ 1050 w 1206"/>
                <a:gd name="T105" fmla="*/ 293 h 957"/>
                <a:gd name="T106" fmla="*/ 1048 w 1206"/>
                <a:gd name="T107" fmla="*/ 347 h 957"/>
                <a:gd name="T108" fmla="*/ 1088 w 1206"/>
                <a:gd name="T109" fmla="*/ 305 h 957"/>
                <a:gd name="T110" fmla="*/ 1154 w 1206"/>
                <a:gd name="T111" fmla="*/ 225 h 957"/>
                <a:gd name="T112" fmla="*/ 1193 w 1206"/>
                <a:gd name="T113" fmla="*/ 210 h 957"/>
                <a:gd name="T114" fmla="*/ 268 w 1206"/>
                <a:gd name="T115" fmla="*/ 460 h 957"/>
                <a:gd name="T116" fmla="*/ 314 w 1206"/>
                <a:gd name="T117" fmla="*/ 443 h 957"/>
                <a:gd name="T118" fmla="*/ 415 w 1206"/>
                <a:gd name="T119" fmla="*/ 510 h 957"/>
                <a:gd name="T120" fmla="*/ 408 w 1206"/>
                <a:gd name="T121" fmla="*/ 442 h 957"/>
                <a:gd name="T122" fmla="*/ 411 w 1206"/>
                <a:gd name="T123" fmla="*/ 47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6" h="957">
                  <a:moveTo>
                    <a:pt x="1193" y="210"/>
                  </a:moveTo>
                  <a:cubicBezTo>
                    <a:pt x="1188" y="213"/>
                    <a:pt x="1185" y="207"/>
                    <a:pt x="1180" y="209"/>
                  </a:cubicBezTo>
                  <a:cubicBezTo>
                    <a:pt x="1178" y="214"/>
                    <a:pt x="1183" y="217"/>
                    <a:pt x="1181" y="220"/>
                  </a:cubicBezTo>
                  <a:cubicBezTo>
                    <a:pt x="1175" y="215"/>
                    <a:pt x="1179" y="207"/>
                    <a:pt x="1175" y="201"/>
                  </a:cubicBezTo>
                  <a:cubicBezTo>
                    <a:pt x="1173" y="197"/>
                    <a:pt x="1165" y="194"/>
                    <a:pt x="1159" y="190"/>
                  </a:cubicBezTo>
                  <a:cubicBezTo>
                    <a:pt x="1145" y="180"/>
                    <a:pt x="1132" y="161"/>
                    <a:pt x="1107" y="166"/>
                  </a:cubicBezTo>
                  <a:cubicBezTo>
                    <a:pt x="1104" y="162"/>
                    <a:pt x="1097" y="162"/>
                    <a:pt x="1091" y="161"/>
                  </a:cubicBezTo>
                  <a:cubicBezTo>
                    <a:pt x="1090" y="164"/>
                    <a:pt x="1089" y="166"/>
                    <a:pt x="1088" y="169"/>
                  </a:cubicBezTo>
                  <a:cubicBezTo>
                    <a:pt x="1092" y="170"/>
                    <a:pt x="1092" y="175"/>
                    <a:pt x="1093" y="178"/>
                  </a:cubicBezTo>
                  <a:cubicBezTo>
                    <a:pt x="1092" y="181"/>
                    <a:pt x="1089" y="183"/>
                    <a:pt x="1084" y="183"/>
                  </a:cubicBezTo>
                  <a:cubicBezTo>
                    <a:pt x="1083" y="175"/>
                    <a:pt x="1076" y="174"/>
                    <a:pt x="1074" y="168"/>
                  </a:cubicBezTo>
                  <a:cubicBezTo>
                    <a:pt x="1069" y="174"/>
                    <a:pt x="1056" y="172"/>
                    <a:pt x="1052" y="167"/>
                  </a:cubicBezTo>
                  <a:cubicBezTo>
                    <a:pt x="1050" y="168"/>
                    <a:pt x="1046" y="171"/>
                    <a:pt x="1042" y="169"/>
                  </a:cubicBezTo>
                  <a:cubicBezTo>
                    <a:pt x="1039" y="170"/>
                    <a:pt x="1038" y="174"/>
                    <a:pt x="1036" y="176"/>
                  </a:cubicBezTo>
                  <a:cubicBezTo>
                    <a:pt x="1036" y="173"/>
                    <a:pt x="1036" y="170"/>
                    <a:pt x="1035" y="169"/>
                  </a:cubicBezTo>
                  <a:cubicBezTo>
                    <a:pt x="1034" y="167"/>
                    <a:pt x="1028" y="169"/>
                    <a:pt x="1028" y="166"/>
                  </a:cubicBezTo>
                  <a:cubicBezTo>
                    <a:pt x="1029" y="163"/>
                    <a:pt x="1029" y="160"/>
                    <a:pt x="1029" y="158"/>
                  </a:cubicBezTo>
                  <a:cubicBezTo>
                    <a:pt x="1026" y="139"/>
                    <a:pt x="1000" y="146"/>
                    <a:pt x="985" y="150"/>
                  </a:cubicBezTo>
                  <a:cubicBezTo>
                    <a:pt x="983" y="140"/>
                    <a:pt x="974" y="138"/>
                    <a:pt x="967" y="133"/>
                  </a:cubicBezTo>
                  <a:cubicBezTo>
                    <a:pt x="969" y="131"/>
                    <a:pt x="971" y="130"/>
                    <a:pt x="972" y="128"/>
                  </a:cubicBezTo>
                  <a:cubicBezTo>
                    <a:pt x="969" y="123"/>
                    <a:pt x="962" y="122"/>
                    <a:pt x="954" y="122"/>
                  </a:cubicBezTo>
                  <a:cubicBezTo>
                    <a:pt x="951" y="126"/>
                    <a:pt x="950" y="132"/>
                    <a:pt x="943" y="133"/>
                  </a:cubicBezTo>
                  <a:cubicBezTo>
                    <a:pt x="945" y="130"/>
                    <a:pt x="950" y="130"/>
                    <a:pt x="949" y="123"/>
                  </a:cubicBezTo>
                  <a:cubicBezTo>
                    <a:pt x="948" y="121"/>
                    <a:pt x="946" y="125"/>
                    <a:pt x="945" y="122"/>
                  </a:cubicBezTo>
                  <a:cubicBezTo>
                    <a:pt x="946" y="121"/>
                    <a:pt x="948" y="120"/>
                    <a:pt x="948" y="117"/>
                  </a:cubicBezTo>
                  <a:cubicBezTo>
                    <a:pt x="937" y="118"/>
                    <a:pt x="931" y="113"/>
                    <a:pt x="922" y="111"/>
                  </a:cubicBezTo>
                  <a:cubicBezTo>
                    <a:pt x="921" y="119"/>
                    <a:pt x="908" y="115"/>
                    <a:pt x="908" y="124"/>
                  </a:cubicBezTo>
                  <a:cubicBezTo>
                    <a:pt x="909" y="126"/>
                    <a:pt x="912" y="123"/>
                    <a:pt x="913" y="125"/>
                  </a:cubicBezTo>
                  <a:cubicBezTo>
                    <a:pt x="911" y="129"/>
                    <a:pt x="915" y="134"/>
                    <a:pt x="911" y="136"/>
                  </a:cubicBezTo>
                  <a:cubicBezTo>
                    <a:pt x="908" y="137"/>
                    <a:pt x="910" y="132"/>
                    <a:pt x="905" y="133"/>
                  </a:cubicBezTo>
                  <a:cubicBezTo>
                    <a:pt x="901" y="148"/>
                    <a:pt x="900" y="137"/>
                    <a:pt x="890" y="134"/>
                  </a:cubicBezTo>
                  <a:cubicBezTo>
                    <a:pt x="886" y="135"/>
                    <a:pt x="886" y="139"/>
                    <a:pt x="882" y="139"/>
                  </a:cubicBezTo>
                  <a:cubicBezTo>
                    <a:pt x="876" y="139"/>
                    <a:pt x="875" y="133"/>
                    <a:pt x="871" y="129"/>
                  </a:cubicBezTo>
                  <a:cubicBezTo>
                    <a:pt x="867" y="135"/>
                    <a:pt x="867" y="146"/>
                    <a:pt x="861" y="150"/>
                  </a:cubicBezTo>
                  <a:cubicBezTo>
                    <a:pt x="850" y="143"/>
                    <a:pt x="851" y="124"/>
                    <a:pt x="835" y="121"/>
                  </a:cubicBezTo>
                  <a:cubicBezTo>
                    <a:pt x="839" y="116"/>
                    <a:pt x="843" y="111"/>
                    <a:pt x="849" y="109"/>
                  </a:cubicBezTo>
                  <a:cubicBezTo>
                    <a:pt x="849" y="104"/>
                    <a:pt x="846" y="102"/>
                    <a:pt x="844" y="99"/>
                  </a:cubicBezTo>
                  <a:cubicBezTo>
                    <a:pt x="834" y="100"/>
                    <a:pt x="829" y="96"/>
                    <a:pt x="825" y="92"/>
                  </a:cubicBezTo>
                  <a:cubicBezTo>
                    <a:pt x="821" y="93"/>
                    <a:pt x="820" y="96"/>
                    <a:pt x="817" y="98"/>
                  </a:cubicBezTo>
                  <a:cubicBezTo>
                    <a:pt x="819" y="102"/>
                    <a:pt x="817" y="108"/>
                    <a:pt x="815" y="111"/>
                  </a:cubicBezTo>
                  <a:cubicBezTo>
                    <a:pt x="807" y="106"/>
                    <a:pt x="785" y="114"/>
                    <a:pt x="790" y="96"/>
                  </a:cubicBezTo>
                  <a:cubicBezTo>
                    <a:pt x="781" y="95"/>
                    <a:pt x="774" y="93"/>
                    <a:pt x="765" y="95"/>
                  </a:cubicBezTo>
                  <a:cubicBezTo>
                    <a:pt x="763" y="97"/>
                    <a:pt x="763" y="100"/>
                    <a:pt x="760" y="101"/>
                  </a:cubicBezTo>
                  <a:cubicBezTo>
                    <a:pt x="760" y="97"/>
                    <a:pt x="761" y="94"/>
                    <a:pt x="760" y="91"/>
                  </a:cubicBezTo>
                  <a:cubicBezTo>
                    <a:pt x="756" y="89"/>
                    <a:pt x="757" y="94"/>
                    <a:pt x="752" y="94"/>
                  </a:cubicBezTo>
                  <a:cubicBezTo>
                    <a:pt x="748" y="92"/>
                    <a:pt x="747" y="87"/>
                    <a:pt x="743" y="85"/>
                  </a:cubicBezTo>
                  <a:cubicBezTo>
                    <a:pt x="740" y="88"/>
                    <a:pt x="741" y="92"/>
                    <a:pt x="742" y="96"/>
                  </a:cubicBezTo>
                  <a:cubicBezTo>
                    <a:pt x="736" y="102"/>
                    <a:pt x="721" y="104"/>
                    <a:pt x="716" y="109"/>
                  </a:cubicBezTo>
                  <a:cubicBezTo>
                    <a:pt x="730" y="91"/>
                    <a:pt x="749" y="78"/>
                    <a:pt x="762" y="59"/>
                  </a:cubicBezTo>
                  <a:cubicBezTo>
                    <a:pt x="756" y="53"/>
                    <a:pt x="765" y="48"/>
                    <a:pt x="762" y="39"/>
                  </a:cubicBezTo>
                  <a:cubicBezTo>
                    <a:pt x="760" y="39"/>
                    <a:pt x="760" y="41"/>
                    <a:pt x="757" y="40"/>
                  </a:cubicBezTo>
                  <a:cubicBezTo>
                    <a:pt x="755" y="27"/>
                    <a:pt x="743" y="23"/>
                    <a:pt x="729" y="25"/>
                  </a:cubicBezTo>
                  <a:cubicBezTo>
                    <a:pt x="729" y="29"/>
                    <a:pt x="725" y="33"/>
                    <a:pt x="721" y="30"/>
                  </a:cubicBezTo>
                  <a:cubicBezTo>
                    <a:pt x="721" y="25"/>
                    <a:pt x="727" y="22"/>
                    <a:pt x="725" y="18"/>
                  </a:cubicBezTo>
                  <a:cubicBezTo>
                    <a:pt x="719" y="20"/>
                    <a:pt x="716" y="16"/>
                    <a:pt x="709" y="18"/>
                  </a:cubicBezTo>
                  <a:cubicBezTo>
                    <a:pt x="711" y="13"/>
                    <a:pt x="719" y="7"/>
                    <a:pt x="713" y="1"/>
                  </a:cubicBezTo>
                  <a:cubicBezTo>
                    <a:pt x="696" y="0"/>
                    <a:pt x="686" y="13"/>
                    <a:pt x="690" y="27"/>
                  </a:cubicBezTo>
                  <a:cubicBezTo>
                    <a:pt x="688" y="30"/>
                    <a:pt x="685" y="30"/>
                    <a:pt x="681" y="31"/>
                  </a:cubicBezTo>
                  <a:cubicBezTo>
                    <a:pt x="680" y="34"/>
                    <a:pt x="682" y="40"/>
                    <a:pt x="679" y="42"/>
                  </a:cubicBezTo>
                  <a:cubicBezTo>
                    <a:pt x="677" y="41"/>
                    <a:pt x="676" y="39"/>
                    <a:pt x="674" y="39"/>
                  </a:cubicBezTo>
                  <a:cubicBezTo>
                    <a:pt x="670" y="41"/>
                    <a:pt x="668" y="45"/>
                    <a:pt x="661" y="44"/>
                  </a:cubicBezTo>
                  <a:cubicBezTo>
                    <a:pt x="661" y="42"/>
                    <a:pt x="661" y="40"/>
                    <a:pt x="661" y="38"/>
                  </a:cubicBezTo>
                  <a:cubicBezTo>
                    <a:pt x="658" y="37"/>
                    <a:pt x="655" y="36"/>
                    <a:pt x="652" y="37"/>
                  </a:cubicBezTo>
                  <a:cubicBezTo>
                    <a:pt x="647" y="49"/>
                    <a:pt x="630" y="47"/>
                    <a:pt x="620" y="53"/>
                  </a:cubicBezTo>
                  <a:cubicBezTo>
                    <a:pt x="617" y="55"/>
                    <a:pt x="606" y="67"/>
                    <a:pt x="605" y="70"/>
                  </a:cubicBezTo>
                  <a:cubicBezTo>
                    <a:pt x="602" y="82"/>
                    <a:pt x="618" y="90"/>
                    <a:pt x="604" y="96"/>
                  </a:cubicBezTo>
                  <a:cubicBezTo>
                    <a:pt x="603" y="93"/>
                    <a:pt x="609" y="93"/>
                    <a:pt x="606" y="90"/>
                  </a:cubicBezTo>
                  <a:cubicBezTo>
                    <a:pt x="602" y="86"/>
                    <a:pt x="598" y="92"/>
                    <a:pt x="595" y="94"/>
                  </a:cubicBezTo>
                  <a:cubicBezTo>
                    <a:pt x="595" y="93"/>
                    <a:pt x="595" y="91"/>
                    <a:pt x="593" y="91"/>
                  </a:cubicBezTo>
                  <a:cubicBezTo>
                    <a:pt x="588" y="96"/>
                    <a:pt x="572" y="92"/>
                    <a:pt x="568" y="99"/>
                  </a:cubicBezTo>
                  <a:cubicBezTo>
                    <a:pt x="569" y="105"/>
                    <a:pt x="572" y="109"/>
                    <a:pt x="571" y="117"/>
                  </a:cubicBezTo>
                  <a:cubicBezTo>
                    <a:pt x="575" y="122"/>
                    <a:pt x="584" y="126"/>
                    <a:pt x="586" y="134"/>
                  </a:cubicBezTo>
                  <a:cubicBezTo>
                    <a:pt x="586" y="136"/>
                    <a:pt x="584" y="139"/>
                    <a:pt x="584" y="141"/>
                  </a:cubicBezTo>
                  <a:cubicBezTo>
                    <a:pt x="584" y="146"/>
                    <a:pt x="590" y="153"/>
                    <a:pt x="585" y="156"/>
                  </a:cubicBezTo>
                  <a:cubicBezTo>
                    <a:pt x="585" y="153"/>
                    <a:pt x="584" y="150"/>
                    <a:pt x="584" y="147"/>
                  </a:cubicBezTo>
                  <a:cubicBezTo>
                    <a:pt x="581" y="145"/>
                    <a:pt x="581" y="151"/>
                    <a:pt x="580" y="149"/>
                  </a:cubicBezTo>
                  <a:cubicBezTo>
                    <a:pt x="578" y="140"/>
                    <a:pt x="585" y="140"/>
                    <a:pt x="584" y="132"/>
                  </a:cubicBezTo>
                  <a:cubicBezTo>
                    <a:pt x="581" y="133"/>
                    <a:pt x="580" y="135"/>
                    <a:pt x="577" y="134"/>
                  </a:cubicBezTo>
                  <a:cubicBezTo>
                    <a:pt x="570" y="130"/>
                    <a:pt x="565" y="115"/>
                    <a:pt x="554" y="123"/>
                  </a:cubicBezTo>
                  <a:cubicBezTo>
                    <a:pt x="553" y="127"/>
                    <a:pt x="557" y="129"/>
                    <a:pt x="554" y="130"/>
                  </a:cubicBezTo>
                  <a:cubicBezTo>
                    <a:pt x="550" y="128"/>
                    <a:pt x="550" y="127"/>
                    <a:pt x="545" y="128"/>
                  </a:cubicBezTo>
                  <a:cubicBezTo>
                    <a:pt x="543" y="132"/>
                    <a:pt x="546" y="136"/>
                    <a:pt x="548" y="138"/>
                  </a:cubicBezTo>
                  <a:cubicBezTo>
                    <a:pt x="551" y="137"/>
                    <a:pt x="552" y="139"/>
                    <a:pt x="555" y="139"/>
                  </a:cubicBezTo>
                  <a:cubicBezTo>
                    <a:pt x="556" y="141"/>
                    <a:pt x="558" y="146"/>
                    <a:pt x="557" y="147"/>
                  </a:cubicBezTo>
                  <a:cubicBezTo>
                    <a:pt x="555" y="143"/>
                    <a:pt x="548" y="142"/>
                    <a:pt x="543" y="141"/>
                  </a:cubicBezTo>
                  <a:cubicBezTo>
                    <a:pt x="535" y="134"/>
                    <a:pt x="544" y="125"/>
                    <a:pt x="542" y="114"/>
                  </a:cubicBezTo>
                  <a:cubicBezTo>
                    <a:pt x="540" y="113"/>
                    <a:pt x="539" y="112"/>
                    <a:pt x="536" y="112"/>
                  </a:cubicBezTo>
                  <a:cubicBezTo>
                    <a:pt x="537" y="121"/>
                    <a:pt x="537" y="131"/>
                    <a:pt x="528" y="131"/>
                  </a:cubicBezTo>
                  <a:cubicBezTo>
                    <a:pt x="523" y="139"/>
                    <a:pt x="532" y="146"/>
                    <a:pt x="532" y="154"/>
                  </a:cubicBezTo>
                  <a:cubicBezTo>
                    <a:pt x="532" y="162"/>
                    <a:pt x="525" y="168"/>
                    <a:pt x="530" y="177"/>
                  </a:cubicBezTo>
                  <a:cubicBezTo>
                    <a:pt x="534" y="178"/>
                    <a:pt x="537" y="178"/>
                    <a:pt x="543" y="177"/>
                  </a:cubicBezTo>
                  <a:cubicBezTo>
                    <a:pt x="553" y="178"/>
                    <a:pt x="555" y="190"/>
                    <a:pt x="551" y="199"/>
                  </a:cubicBezTo>
                  <a:cubicBezTo>
                    <a:pt x="552" y="201"/>
                    <a:pt x="557" y="199"/>
                    <a:pt x="557" y="202"/>
                  </a:cubicBezTo>
                  <a:cubicBezTo>
                    <a:pt x="545" y="206"/>
                    <a:pt x="555" y="184"/>
                    <a:pt x="544" y="182"/>
                  </a:cubicBezTo>
                  <a:cubicBezTo>
                    <a:pt x="540" y="181"/>
                    <a:pt x="537" y="183"/>
                    <a:pt x="533" y="185"/>
                  </a:cubicBezTo>
                  <a:cubicBezTo>
                    <a:pt x="538" y="202"/>
                    <a:pt x="528" y="212"/>
                    <a:pt x="520" y="221"/>
                  </a:cubicBezTo>
                  <a:cubicBezTo>
                    <a:pt x="514" y="220"/>
                    <a:pt x="505" y="222"/>
                    <a:pt x="504" y="215"/>
                  </a:cubicBezTo>
                  <a:cubicBezTo>
                    <a:pt x="508" y="215"/>
                    <a:pt x="510" y="216"/>
                    <a:pt x="512" y="218"/>
                  </a:cubicBezTo>
                  <a:cubicBezTo>
                    <a:pt x="515" y="218"/>
                    <a:pt x="515" y="215"/>
                    <a:pt x="518" y="216"/>
                  </a:cubicBezTo>
                  <a:cubicBezTo>
                    <a:pt x="519" y="213"/>
                    <a:pt x="517" y="213"/>
                    <a:pt x="517" y="211"/>
                  </a:cubicBezTo>
                  <a:cubicBezTo>
                    <a:pt x="524" y="206"/>
                    <a:pt x="527" y="197"/>
                    <a:pt x="529" y="188"/>
                  </a:cubicBezTo>
                  <a:cubicBezTo>
                    <a:pt x="521" y="182"/>
                    <a:pt x="524" y="162"/>
                    <a:pt x="525" y="155"/>
                  </a:cubicBezTo>
                  <a:cubicBezTo>
                    <a:pt x="526" y="146"/>
                    <a:pt x="520" y="142"/>
                    <a:pt x="520" y="136"/>
                  </a:cubicBezTo>
                  <a:cubicBezTo>
                    <a:pt x="520" y="128"/>
                    <a:pt x="530" y="120"/>
                    <a:pt x="525" y="111"/>
                  </a:cubicBezTo>
                  <a:cubicBezTo>
                    <a:pt x="517" y="108"/>
                    <a:pt x="510" y="114"/>
                    <a:pt x="503" y="110"/>
                  </a:cubicBezTo>
                  <a:cubicBezTo>
                    <a:pt x="501" y="125"/>
                    <a:pt x="499" y="133"/>
                    <a:pt x="489" y="141"/>
                  </a:cubicBezTo>
                  <a:cubicBezTo>
                    <a:pt x="488" y="142"/>
                    <a:pt x="489" y="146"/>
                    <a:pt x="488" y="148"/>
                  </a:cubicBezTo>
                  <a:cubicBezTo>
                    <a:pt x="489" y="148"/>
                    <a:pt x="488" y="149"/>
                    <a:pt x="488" y="150"/>
                  </a:cubicBezTo>
                  <a:cubicBezTo>
                    <a:pt x="490" y="151"/>
                    <a:pt x="492" y="151"/>
                    <a:pt x="493" y="153"/>
                  </a:cubicBezTo>
                  <a:cubicBezTo>
                    <a:pt x="494" y="161"/>
                    <a:pt x="489" y="162"/>
                    <a:pt x="488" y="168"/>
                  </a:cubicBezTo>
                  <a:cubicBezTo>
                    <a:pt x="489" y="171"/>
                    <a:pt x="496" y="169"/>
                    <a:pt x="497" y="173"/>
                  </a:cubicBezTo>
                  <a:cubicBezTo>
                    <a:pt x="494" y="177"/>
                    <a:pt x="498" y="182"/>
                    <a:pt x="502" y="183"/>
                  </a:cubicBezTo>
                  <a:cubicBezTo>
                    <a:pt x="501" y="186"/>
                    <a:pt x="500" y="189"/>
                    <a:pt x="498" y="191"/>
                  </a:cubicBezTo>
                  <a:cubicBezTo>
                    <a:pt x="488" y="179"/>
                    <a:pt x="476" y="167"/>
                    <a:pt x="455" y="166"/>
                  </a:cubicBezTo>
                  <a:cubicBezTo>
                    <a:pt x="454" y="168"/>
                    <a:pt x="452" y="169"/>
                    <a:pt x="451" y="172"/>
                  </a:cubicBezTo>
                  <a:cubicBezTo>
                    <a:pt x="453" y="175"/>
                    <a:pt x="456" y="180"/>
                    <a:pt x="454" y="185"/>
                  </a:cubicBezTo>
                  <a:cubicBezTo>
                    <a:pt x="448" y="183"/>
                    <a:pt x="450" y="189"/>
                    <a:pt x="447" y="190"/>
                  </a:cubicBezTo>
                  <a:cubicBezTo>
                    <a:pt x="445" y="187"/>
                    <a:pt x="449" y="181"/>
                    <a:pt x="442" y="180"/>
                  </a:cubicBezTo>
                  <a:cubicBezTo>
                    <a:pt x="438" y="181"/>
                    <a:pt x="438" y="186"/>
                    <a:pt x="434" y="187"/>
                  </a:cubicBezTo>
                  <a:cubicBezTo>
                    <a:pt x="427" y="184"/>
                    <a:pt x="421" y="186"/>
                    <a:pt x="419" y="192"/>
                  </a:cubicBezTo>
                  <a:cubicBezTo>
                    <a:pt x="418" y="189"/>
                    <a:pt x="414" y="196"/>
                    <a:pt x="413" y="192"/>
                  </a:cubicBezTo>
                  <a:cubicBezTo>
                    <a:pt x="415" y="191"/>
                    <a:pt x="415" y="187"/>
                    <a:pt x="415" y="182"/>
                  </a:cubicBezTo>
                  <a:cubicBezTo>
                    <a:pt x="410" y="179"/>
                    <a:pt x="409" y="186"/>
                    <a:pt x="407" y="189"/>
                  </a:cubicBezTo>
                  <a:cubicBezTo>
                    <a:pt x="406" y="188"/>
                    <a:pt x="406" y="186"/>
                    <a:pt x="405" y="185"/>
                  </a:cubicBezTo>
                  <a:cubicBezTo>
                    <a:pt x="398" y="192"/>
                    <a:pt x="389" y="196"/>
                    <a:pt x="380" y="201"/>
                  </a:cubicBezTo>
                  <a:cubicBezTo>
                    <a:pt x="379" y="204"/>
                    <a:pt x="379" y="209"/>
                    <a:pt x="378" y="212"/>
                  </a:cubicBezTo>
                  <a:cubicBezTo>
                    <a:pt x="370" y="216"/>
                    <a:pt x="366" y="211"/>
                    <a:pt x="364" y="204"/>
                  </a:cubicBezTo>
                  <a:cubicBezTo>
                    <a:pt x="365" y="201"/>
                    <a:pt x="369" y="201"/>
                    <a:pt x="374" y="201"/>
                  </a:cubicBezTo>
                  <a:cubicBezTo>
                    <a:pt x="372" y="191"/>
                    <a:pt x="366" y="186"/>
                    <a:pt x="357" y="187"/>
                  </a:cubicBezTo>
                  <a:cubicBezTo>
                    <a:pt x="356" y="193"/>
                    <a:pt x="360" y="201"/>
                    <a:pt x="355" y="206"/>
                  </a:cubicBezTo>
                  <a:cubicBezTo>
                    <a:pt x="360" y="210"/>
                    <a:pt x="359" y="217"/>
                    <a:pt x="357" y="224"/>
                  </a:cubicBezTo>
                  <a:cubicBezTo>
                    <a:pt x="354" y="221"/>
                    <a:pt x="351" y="218"/>
                    <a:pt x="346" y="218"/>
                  </a:cubicBezTo>
                  <a:cubicBezTo>
                    <a:pt x="344" y="225"/>
                    <a:pt x="337" y="226"/>
                    <a:pt x="333" y="231"/>
                  </a:cubicBezTo>
                  <a:cubicBezTo>
                    <a:pt x="331" y="238"/>
                    <a:pt x="336" y="239"/>
                    <a:pt x="336" y="244"/>
                  </a:cubicBezTo>
                  <a:cubicBezTo>
                    <a:pt x="327" y="246"/>
                    <a:pt x="322" y="240"/>
                    <a:pt x="316" y="237"/>
                  </a:cubicBezTo>
                  <a:cubicBezTo>
                    <a:pt x="310" y="242"/>
                    <a:pt x="318" y="250"/>
                    <a:pt x="322" y="250"/>
                  </a:cubicBezTo>
                  <a:cubicBezTo>
                    <a:pt x="322" y="251"/>
                    <a:pt x="322" y="252"/>
                    <a:pt x="322" y="253"/>
                  </a:cubicBezTo>
                  <a:cubicBezTo>
                    <a:pt x="314" y="256"/>
                    <a:pt x="312" y="248"/>
                    <a:pt x="305" y="247"/>
                  </a:cubicBezTo>
                  <a:cubicBezTo>
                    <a:pt x="306" y="242"/>
                    <a:pt x="303" y="239"/>
                    <a:pt x="302" y="235"/>
                  </a:cubicBezTo>
                  <a:cubicBezTo>
                    <a:pt x="311" y="223"/>
                    <a:pt x="290" y="219"/>
                    <a:pt x="291" y="211"/>
                  </a:cubicBezTo>
                  <a:cubicBezTo>
                    <a:pt x="294" y="211"/>
                    <a:pt x="294" y="214"/>
                    <a:pt x="296" y="216"/>
                  </a:cubicBezTo>
                  <a:cubicBezTo>
                    <a:pt x="308" y="223"/>
                    <a:pt x="341" y="234"/>
                    <a:pt x="343" y="211"/>
                  </a:cubicBezTo>
                  <a:cubicBezTo>
                    <a:pt x="343" y="208"/>
                    <a:pt x="339" y="205"/>
                    <a:pt x="341" y="201"/>
                  </a:cubicBezTo>
                  <a:cubicBezTo>
                    <a:pt x="324" y="194"/>
                    <a:pt x="319" y="172"/>
                    <a:pt x="296" y="175"/>
                  </a:cubicBezTo>
                  <a:cubicBezTo>
                    <a:pt x="295" y="170"/>
                    <a:pt x="288" y="172"/>
                    <a:pt x="290" y="164"/>
                  </a:cubicBezTo>
                  <a:cubicBezTo>
                    <a:pt x="286" y="163"/>
                    <a:pt x="287" y="167"/>
                    <a:pt x="283" y="167"/>
                  </a:cubicBezTo>
                  <a:cubicBezTo>
                    <a:pt x="281" y="164"/>
                    <a:pt x="278" y="166"/>
                    <a:pt x="275" y="166"/>
                  </a:cubicBezTo>
                  <a:cubicBezTo>
                    <a:pt x="276" y="163"/>
                    <a:pt x="269" y="163"/>
                    <a:pt x="272" y="161"/>
                  </a:cubicBezTo>
                  <a:cubicBezTo>
                    <a:pt x="277" y="162"/>
                    <a:pt x="279" y="159"/>
                    <a:pt x="282" y="158"/>
                  </a:cubicBezTo>
                  <a:cubicBezTo>
                    <a:pt x="281" y="151"/>
                    <a:pt x="273" y="151"/>
                    <a:pt x="269" y="146"/>
                  </a:cubicBezTo>
                  <a:cubicBezTo>
                    <a:pt x="267" y="148"/>
                    <a:pt x="268" y="151"/>
                    <a:pt x="265" y="151"/>
                  </a:cubicBezTo>
                  <a:cubicBezTo>
                    <a:pt x="265" y="148"/>
                    <a:pt x="267" y="147"/>
                    <a:pt x="267" y="144"/>
                  </a:cubicBezTo>
                  <a:cubicBezTo>
                    <a:pt x="259" y="142"/>
                    <a:pt x="260" y="149"/>
                    <a:pt x="258" y="153"/>
                  </a:cubicBezTo>
                  <a:cubicBezTo>
                    <a:pt x="258" y="149"/>
                    <a:pt x="257" y="149"/>
                    <a:pt x="258" y="145"/>
                  </a:cubicBezTo>
                  <a:cubicBezTo>
                    <a:pt x="252" y="147"/>
                    <a:pt x="252" y="153"/>
                    <a:pt x="249" y="157"/>
                  </a:cubicBezTo>
                  <a:cubicBezTo>
                    <a:pt x="248" y="151"/>
                    <a:pt x="252" y="150"/>
                    <a:pt x="253" y="145"/>
                  </a:cubicBezTo>
                  <a:cubicBezTo>
                    <a:pt x="243" y="146"/>
                    <a:pt x="240" y="154"/>
                    <a:pt x="236" y="160"/>
                  </a:cubicBezTo>
                  <a:cubicBezTo>
                    <a:pt x="234" y="159"/>
                    <a:pt x="234" y="157"/>
                    <a:pt x="230" y="158"/>
                  </a:cubicBezTo>
                  <a:cubicBezTo>
                    <a:pt x="230" y="159"/>
                    <a:pt x="230" y="162"/>
                    <a:pt x="229" y="163"/>
                  </a:cubicBezTo>
                  <a:cubicBezTo>
                    <a:pt x="228" y="162"/>
                    <a:pt x="227" y="162"/>
                    <a:pt x="225" y="161"/>
                  </a:cubicBezTo>
                  <a:cubicBezTo>
                    <a:pt x="225" y="164"/>
                    <a:pt x="222" y="165"/>
                    <a:pt x="221" y="167"/>
                  </a:cubicBezTo>
                  <a:cubicBezTo>
                    <a:pt x="221" y="165"/>
                    <a:pt x="220" y="165"/>
                    <a:pt x="218" y="165"/>
                  </a:cubicBezTo>
                  <a:cubicBezTo>
                    <a:pt x="217" y="168"/>
                    <a:pt x="217" y="172"/>
                    <a:pt x="215" y="174"/>
                  </a:cubicBezTo>
                  <a:cubicBezTo>
                    <a:pt x="212" y="172"/>
                    <a:pt x="209" y="175"/>
                    <a:pt x="207" y="171"/>
                  </a:cubicBezTo>
                  <a:cubicBezTo>
                    <a:pt x="207" y="179"/>
                    <a:pt x="198" y="183"/>
                    <a:pt x="199" y="189"/>
                  </a:cubicBezTo>
                  <a:cubicBezTo>
                    <a:pt x="198" y="189"/>
                    <a:pt x="197" y="189"/>
                    <a:pt x="197" y="190"/>
                  </a:cubicBezTo>
                  <a:cubicBezTo>
                    <a:pt x="198" y="190"/>
                    <a:pt x="198" y="195"/>
                    <a:pt x="197" y="195"/>
                  </a:cubicBezTo>
                  <a:cubicBezTo>
                    <a:pt x="195" y="195"/>
                    <a:pt x="196" y="192"/>
                    <a:pt x="193" y="193"/>
                  </a:cubicBezTo>
                  <a:cubicBezTo>
                    <a:pt x="193" y="197"/>
                    <a:pt x="192" y="199"/>
                    <a:pt x="192" y="202"/>
                  </a:cubicBezTo>
                  <a:cubicBezTo>
                    <a:pt x="186" y="200"/>
                    <a:pt x="187" y="210"/>
                    <a:pt x="181" y="211"/>
                  </a:cubicBezTo>
                  <a:cubicBezTo>
                    <a:pt x="180" y="213"/>
                    <a:pt x="182" y="213"/>
                    <a:pt x="182" y="215"/>
                  </a:cubicBezTo>
                  <a:cubicBezTo>
                    <a:pt x="179" y="214"/>
                    <a:pt x="180" y="214"/>
                    <a:pt x="178" y="216"/>
                  </a:cubicBezTo>
                  <a:cubicBezTo>
                    <a:pt x="176" y="220"/>
                    <a:pt x="179" y="219"/>
                    <a:pt x="179" y="222"/>
                  </a:cubicBezTo>
                  <a:cubicBezTo>
                    <a:pt x="175" y="225"/>
                    <a:pt x="171" y="232"/>
                    <a:pt x="174" y="237"/>
                  </a:cubicBezTo>
                  <a:cubicBezTo>
                    <a:pt x="170" y="236"/>
                    <a:pt x="167" y="243"/>
                    <a:pt x="168" y="246"/>
                  </a:cubicBezTo>
                  <a:cubicBezTo>
                    <a:pt x="158" y="243"/>
                    <a:pt x="160" y="262"/>
                    <a:pt x="151" y="260"/>
                  </a:cubicBezTo>
                  <a:cubicBezTo>
                    <a:pt x="150" y="261"/>
                    <a:pt x="150" y="264"/>
                    <a:pt x="149" y="265"/>
                  </a:cubicBezTo>
                  <a:cubicBezTo>
                    <a:pt x="147" y="265"/>
                    <a:pt x="145" y="266"/>
                    <a:pt x="142" y="266"/>
                  </a:cubicBezTo>
                  <a:cubicBezTo>
                    <a:pt x="142" y="272"/>
                    <a:pt x="137" y="273"/>
                    <a:pt x="132" y="277"/>
                  </a:cubicBezTo>
                  <a:cubicBezTo>
                    <a:pt x="133" y="279"/>
                    <a:pt x="136" y="280"/>
                    <a:pt x="131" y="280"/>
                  </a:cubicBezTo>
                  <a:cubicBezTo>
                    <a:pt x="130" y="290"/>
                    <a:pt x="132" y="294"/>
                    <a:pt x="131" y="300"/>
                  </a:cubicBezTo>
                  <a:cubicBezTo>
                    <a:pt x="132" y="302"/>
                    <a:pt x="133" y="300"/>
                    <a:pt x="135" y="301"/>
                  </a:cubicBezTo>
                  <a:cubicBezTo>
                    <a:pt x="133" y="304"/>
                    <a:pt x="131" y="305"/>
                    <a:pt x="131" y="310"/>
                  </a:cubicBezTo>
                  <a:cubicBezTo>
                    <a:pt x="132" y="312"/>
                    <a:pt x="133" y="311"/>
                    <a:pt x="135" y="312"/>
                  </a:cubicBezTo>
                  <a:cubicBezTo>
                    <a:pt x="132" y="314"/>
                    <a:pt x="133" y="316"/>
                    <a:pt x="133" y="319"/>
                  </a:cubicBezTo>
                  <a:cubicBezTo>
                    <a:pt x="137" y="320"/>
                    <a:pt x="138" y="324"/>
                    <a:pt x="141" y="325"/>
                  </a:cubicBezTo>
                  <a:cubicBezTo>
                    <a:pt x="154" y="326"/>
                    <a:pt x="155" y="315"/>
                    <a:pt x="164" y="312"/>
                  </a:cubicBezTo>
                  <a:cubicBezTo>
                    <a:pt x="166" y="325"/>
                    <a:pt x="179" y="340"/>
                    <a:pt x="170" y="348"/>
                  </a:cubicBezTo>
                  <a:cubicBezTo>
                    <a:pt x="170" y="347"/>
                    <a:pt x="170" y="345"/>
                    <a:pt x="169" y="345"/>
                  </a:cubicBezTo>
                  <a:cubicBezTo>
                    <a:pt x="167" y="348"/>
                    <a:pt x="165" y="349"/>
                    <a:pt x="166" y="354"/>
                  </a:cubicBezTo>
                  <a:cubicBezTo>
                    <a:pt x="168" y="355"/>
                    <a:pt x="170" y="356"/>
                    <a:pt x="172" y="356"/>
                  </a:cubicBezTo>
                  <a:cubicBezTo>
                    <a:pt x="174" y="352"/>
                    <a:pt x="182" y="353"/>
                    <a:pt x="185" y="352"/>
                  </a:cubicBezTo>
                  <a:cubicBezTo>
                    <a:pt x="187" y="351"/>
                    <a:pt x="184" y="350"/>
                    <a:pt x="185" y="347"/>
                  </a:cubicBezTo>
                  <a:cubicBezTo>
                    <a:pt x="189" y="347"/>
                    <a:pt x="191" y="344"/>
                    <a:pt x="194" y="346"/>
                  </a:cubicBezTo>
                  <a:cubicBezTo>
                    <a:pt x="198" y="339"/>
                    <a:pt x="202" y="326"/>
                    <a:pt x="198" y="318"/>
                  </a:cubicBezTo>
                  <a:cubicBezTo>
                    <a:pt x="207" y="318"/>
                    <a:pt x="210" y="310"/>
                    <a:pt x="213" y="305"/>
                  </a:cubicBezTo>
                  <a:cubicBezTo>
                    <a:pt x="212" y="296"/>
                    <a:pt x="197" y="293"/>
                    <a:pt x="204" y="281"/>
                  </a:cubicBezTo>
                  <a:cubicBezTo>
                    <a:pt x="204" y="279"/>
                    <a:pt x="205" y="275"/>
                    <a:pt x="203" y="274"/>
                  </a:cubicBezTo>
                  <a:cubicBezTo>
                    <a:pt x="205" y="274"/>
                    <a:pt x="206" y="274"/>
                    <a:pt x="207" y="273"/>
                  </a:cubicBezTo>
                  <a:cubicBezTo>
                    <a:pt x="209" y="262"/>
                    <a:pt x="224" y="259"/>
                    <a:pt x="227" y="247"/>
                  </a:cubicBezTo>
                  <a:cubicBezTo>
                    <a:pt x="226" y="246"/>
                    <a:pt x="225" y="245"/>
                    <a:pt x="225" y="243"/>
                  </a:cubicBezTo>
                  <a:cubicBezTo>
                    <a:pt x="229" y="237"/>
                    <a:pt x="228" y="229"/>
                    <a:pt x="234" y="227"/>
                  </a:cubicBezTo>
                  <a:cubicBezTo>
                    <a:pt x="234" y="227"/>
                    <a:pt x="241" y="232"/>
                    <a:pt x="242" y="228"/>
                  </a:cubicBezTo>
                  <a:cubicBezTo>
                    <a:pt x="242" y="232"/>
                    <a:pt x="247" y="230"/>
                    <a:pt x="248" y="233"/>
                  </a:cubicBezTo>
                  <a:cubicBezTo>
                    <a:pt x="247" y="237"/>
                    <a:pt x="247" y="238"/>
                    <a:pt x="249" y="241"/>
                  </a:cubicBezTo>
                  <a:cubicBezTo>
                    <a:pt x="239" y="242"/>
                    <a:pt x="240" y="257"/>
                    <a:pt x="232" y="256"/>
                  </a:cubicBezTo>
                  <a:cubicBezTo>
                    <a:pt x="232" y="259"/>
                    <a:pt x="231" y="261"/>
                    <a:pt x="230" y="263"/>
                  </a:cubicBezTo>
                  <a:cubicBezTo>
                    <a:pt x="229" y="264"/>
                    <a:pt x="229" y="262"/>
                    <a:pt x="227" y="263"/>
                  </a:cubicBezTo>
                  <a:cubicBezTo>
                    <a:pt x="222" y="269"/>
                    <a:pt x="226" y="277"/>
                    <a:pt x="226" y="286"/>
                  </a:cubicBezTo>
                  <a:cubicBezTo>
                    <a:pt x="227" y="294"/>
                    <a:pt x="226" y="302"/>
                    <a:pt x="235" y="300"/>
                  </a:cubicBezTo>
                  <a:cubicBezTo>
                    <a:pt x="234" y="302"/>
                    <a:pt x="235" y="303"/>
                    <a:pt x="236" y="305"/>
                  </a:cubicBezTo>
                  <a:cubicBezTo>
                    <a:pt x="248" y="302"/>
                    <a:pt x="256" y="299"/>
                    <a:pt x="267" y="295"/>
                  </a:cubicBezTo>
                  <a:cubicBezTo>
                    <a:pt x="265" y="297"/>
                    <a:pt x="266" y="299"/>
                    <a:pt x="267" y="300"/>
                  </a:cubicBezTo>
                  <a:cubicBezTo>
                    <a:pt x="269" y="302"/>
                    <a:pt x="276" y="300"/>
                    <a:pt x="276" y="304"/>
                  </a:cubicBezTo>
                  <a:cubicBezTo>
                    <a:pt x="273" y="304"/>
                    <a:pt x="273" y="302"/>
                    <a:pt x="270" y="302"/>
                  </a:cubicBezTo>
                  <a:cubicBezTo>
                    <a:pt x="269" y="306"/>
                    <a:pt x="267" y="304"/>
                    <a:pt x="263" y="305"/>
                  </a:cubicBezTo>
                  <a:cubicBezTo>
                    <a:pt x="262" y="307"/>
                    <a:pt x="264" y="308"/>
                    <a:pt x="263" y="310"/>
                  </a:cubicBezTo>
                  <a:cubicBezTo>
                    <a:pt x="253" y="307"/>
                    <a:pt x="243" y="307"/>
                    <a:pt x="237" y="312"/>
                  </a:cubicBezTo>
                  <a:cubicBezTo>
                    <a:pt x="237" y="318"/>
                    <a:pt x="239" y="324"/>
                    <a:pt x="243" y="324"/>
                  </a:cubicBezTo>
                  <a:cubicBezTo>
                    <a:pt x="240" y="328"/>
                    <a:pt x="246" y="335"/>
                    <a:pt x="239" y="336"/>
                  </a:cubicBezTo>
                  <a:cubicBezTo>
                    <a:pt x="235" y="334"/>
                    <a:pt x="236" y="329"/>
                    <a:pt x="232" y="328"/>
                  </a:cubicBezTo>
                  <a:cubicBezTo>
                    <a:pt x="221" y="327"/>
                    <a:pt x="223" y="351"/>
                    <a:pt x="224" y="356"/>
                  </a:cubicBezTo>
                  <a:cubicBezTo>
                    <a:pt x="222" y="356"/>
                    <a:pt x="219" y="356"/>
                    <a:pt x="217" y="356"/>
                  </a:cubicBezTo>
                  <a:cubicBezTo>
                    <a:pt x="216" y="360"/>
                    <a:pt x="215" y="364"/>
                    <a:pt x="211" y="363"/>
                  </a:cubicBezTo>
                  <a:cubicBezTo>
                    <a:pt x="209" y="361"/>
                    <a:pt x="211" y="360"/>
                    <a:pt x="209" y="358"/>
                  </a:cubicBezTo>
                  <a:cubicBezTo>
                    <a:pt x="197" y="359"/>
                    <a:pt x="185" y="373"/>
                    <a:pt x="178" y="361"/>
                  </a:cubicBezTo>
                  <a:cubicBezTo>
                    <a:pt x="173" y="362"/>
                    <a:pt x="171" y="365"/>
                    <a:pt x="167" y="366"/>
                  </a:cubicBezTo>
                  <a:cubicBezTo>
                    <a:pt x="166" y="364"/>
                    <a:pt x="168" y="361"/>
                    <a:pt x="166" y="361"/>
                  </a:cubicBezTo>
                  <a:cubicBezTo>
                    <a:pt x="161" y="364"/>
                    <a:pt x="159" y="358"/>
                    <a:pt x="158" y="354"/>
                  </a:cubicBezTo>
                  <a:cubicBezTo>
                    <a:pt x="159" y="348"/>
                    <a:pt x="165" y="347"/>
                    <a:pt x="166" y="341"/>
                  </a:cubicBezTo>
                  <a:cubicBezTo>
                    <a:pt x="166" y="339"/>
                    <a:pt x="162" y="341"/>
                    <a:pt x="162" y="339"/>
                  </a:cubicBezTo>
                  <a:cubicBezTo>
                    <a:pt x="162" y="334"/>
                    <a:pt x="164" y="331"/>
                    <a:pt x="164" y="326"/>
                  </a:cubicBezTo>
                  <a:cubicBezTo>
                    <a:pt x="157" y="325"/>
                    <a:pt x="159" y="334"/>
                    <a:pt x="151" y="333"/>
                  </a:cubicBezTo>
                  <a:cubicBezTo>
                    <a:pt x="146" y="341"/>
                    <a:pt x="149" y="353"/>
                    <a:pt x="153" y="362"/>
                  </a:cubicBezTo>
                  <a:cubicBezTo>
                    <a:pt x="152" y="362"/>
                    <a:pt x="151" y="362"/>
                    <a:pt x="150" y="362"/>
                  </a:cubicBezTo>
                  <a:cubicBezTo>
                    <a:pt x="150" y="365"/>
                    <a:pt x="153" y="364"/>
                    <a:pt x="152" y="367"/>
                  </a:cubicBezTo>
                  <a:cubicBezTo>
                    <a:pt x="149" y="366"/>
                    <a:pt x="152" y="370"/>
                    <a:pt x="150" y="370"/>
                  </a:cubicBezTo>
                  <a:cubicBezTo>
                    <a:pt x="137" y="368"/>
                    <a:pt x="125" y="380"/>
                    <a:pt x="122" y="391"/>
                  </a:cubicBezTo>
                  <a:cubicBezTo>
                    <a:pt x="119" y="389"/>
                    <a:pt x="115" y="394"/>
                    <a:pt x="111" y="395"/>
                  </a:cubicBezTo>
                  <a:cubicBezTo>
                    <a:pt x="111" y="398"/>
                    <a:pt x="110" y="401"/>
                    <a:pt x="109" y="403"/>
                  </a:cubicBezTo>
                  <a:cubicBezTo>
                    <a:pt x="104" y="403"/>
                    <a:pt x="102" y="407"/>
                    <a:pt x="102" y="409"/>
                  </a:cubicBezTo>
                  <a:cubicBezTo>
                    <a:pt x="98" y="409"/>
                    <a:pt x="95" y="409"/>
                    <a:pt x="94" y="405"/>
                  </a:cubicBezTo>
                  <a:cubicBezTo>
                    <a:pt x="94" y="407"/>
                    <a:pt x="91" y="406"/>
                    <a:pt x="90" y="405"/>
                  </a:cubicBezTo>
                  <a:cubicBezTo>
                    <a:pt x="89" y="410"/>
                    <a:pt x="94" y="410"/>
                    <a:pt x="93" y="415"/>
                  </a:cubicBezTo>
                  <a:cubicBezTo>
                    <a:pt x="85" y="416"/>
                    <a:pt x="80" y="411"/>
                    <a:pt x="74" y="417"/>
                  </a:cubicBezTo>
                  <a:cubicBezTo>
                    <a:pt x="74" y="420"/>
                    <a:pt x="78" y="419"/>
                    <a:pt x="74" y="421"/>
                  </a:cubicBezTo>
                  <a:cubicBezTo>
                    <a:pt x="80" y="424"/>
                    <a:pt x="90" y="425"/>
                    <a:pt x="91" y="435"/>
                  </a:cubicBezTo>
                  <a:cubicBezTo>
                    <a:pt x="94" y="435"/>
                    <a:pt x="95" y="436"/>
                    <a:pt x="95" y="438"/>
                  </a:cubicBezTo>
                  <a:cubicBezTo>
                    <a:pt x="93" y="444"/>
                    <a:pt x="95" y="455"/>
                    <a:pt x="91" y="460"/>
                  </a:cubicBezTo>
                  <a:cubicBezTo>
                    <a:pt x="81" y="457"/>
                    <a:pt x="67" y="459"/>
                    <a:pt x="56" y="456"/>
                  </a:cubicBezTo>
                  <a:cubicBezTo>
                    <a:pt x="54" y="460"/>
                    <a:pt x="47" y="458"/>
                    <a:pt x="47" y="464"/>
                  </a:cubicBezTo>
                  <a:cubicBezTo>
                    <a:pt x="54" y="472"/>
                    <a:pt x="49" y="486"/>
                    <a:pt x="46" y="497"/>
                  </a:cubicBezTo>
                  <a:cubicBezTo>
                    <a:pt x="47" y="498"/>
                    <a:pt x="48" y="499"/>
                    <a:pt x="50" y="500"/>
                  </a:cubicBezTo>
                  <a:cubicBezTo>
                    <a:pt x="50" y="502"/>
                    <a:pt x="48" y="507"/>
                    <a:pt x="50" y="510"/>
                  </a:cubicBezTo>
                  <a:cubicBezTo>
                    <a:pt x="55" y="509"/>
                    <a:pt x="56" y="509"/>
                    <a:pt x="62" y="508"/>
                  </a:cubicBezTo>
                  <a:cubicBezTo>
                    <a:pt x="65" y="511"/>
                    <a:pt x="65" y="517"/>
                    <a:pt x="71" y="516"/>
                  </a:cubicBezTo>
                  <a:cubicBezTo>
                    <a:pt x="74" y="510"/>
                    <a:pt x="83" y="512"/>
                    <a:pt x="90" y="511"/>
                  </a:cubicBezTo>
                  <a:cubicBezTo>
                    <a:pt x="92" y="508"/>
                    <a:pt x="94" y="505"/>
                    <a:pt x="99" y="505"/>
                  </a:cubicBezTo>
                  <a:cubicBezTo>
                    <a:pt x="98" y="500"/>
                    <a:pt x="101" y="498"/>
                    <a:pt x="104" y="497"/>
                  </a:cubicBezTo>
                  <a:cubicBezTo>
                    <a:pt x="104" y="493"/>
                    <a:pt x="101" y="493"/>
                    <a:pt x="101" y="490"/>
                  </a:cubicBezTo>
                  <a:cubicBezTo>
                    <a:pt x="106" y="481"/>
                    <a:pt x="112" y="478"/>
                    <a:pt x="122" y="473"/>
                  </a:cubicBezTo>
                  <a:cubicBezTo>
                    <a:pt x="122" y="469"/>
                    <a:pt x="120" y="467"/>
                    <a:pt x="120" y="464"/>
                  </a:cubicBezTo>
                  <a:cubicBezTo>
                    <a:pt x="123" y="456"/>
                    <a:pt x="131" y="464"/>
                    <a:pt x="136" y="464"/>
                  </a:cubicBezTo>
                  <a:cubicBezTo>
                    <a:pt x="144" y="463"/>
                    <a:pt x="146" y="455"/>
                    <a:pt x="155" y="452"/>
                  </a:cubicBezTo>
                  <a:cubicBezTo>
                    <a:pt x="164" y="460"/>
                    <a:pt x="166" y="475"/>
                    <a:pt x="181" y="478"/>
                  </a:cubicBezTo>
                  <a:cubicBezTo>
                    <a:pt x="182" y="480"/>
                    <a:pt x="183" y="482"/>
                    <a:pt x="185" y="483"/>
                  </a:cubicBezTo>
                  <a:cubicBezTo>
                    <a:pt x="185" y="482"/>
                    <a:pt x="186" y="483"/>
                    <a:pt x="188" y="483"/>
                  </a:cubicBezTo>
                  <a:cubicBezTo>
                    <a:pt x="188" y="484"/>
                    <a:pt x="187" y="484"/>
                    <a:pt x="187" y="486"/>
                  </a:cubicBezTo>
                  <a:cubicBezTo>
                    <a:pt x="198" y="487"/>
                    <a:pt x="192" y="496"/>
                    <a:pt x="193" y="503"/>
                  </a:cubicBezTo>
                  <a:cubicBezTo>
                    <a:pt x="199" y="503"/>
                    <a:pt x="198" y="495"/>
                    <a:pt x="203" y="493"/>
                  </a:cubicBezTo>
                  <a:cubicBezTo>
                    <a:pt x="201" y="493"/>
                    <a:pt x="203" y="491"/>
                    <a:pt x="203" y="490"/>
                  </a:cubicBezTo>
                  <a:cubicBezTo>
                    <a:pt x="202" y="489"/>
                    <a:pt x="199" y="489"/>
                    <a:pt x="199" y="487"/>
                  </a:cubicBezTo>
                  <a:cubicBezTo>
                    <a:pt x="200" y="486"/>
                    <a:pt x="200" y="485"/>
                    <a:pt x="202" y="484"/>
                  </a:cubicBezTo>
                  <a:cubicBezTo>
                    <a:pt x="205" y="485"/>
                    <a:pt x="206" y="489"/>
                    <a:pt x="209" y="490"/>
                  </a:cubicBezTo>
                  <a:cubicBezTo>
                    <a:pt x="213" y="482"/>
                    <a:pt x="203" y="477"/>
                    <a:pt x="196" y="475"/>
                  </a:cubicBezTo>
                  <a:cubicBezTo>
                    <a:pt x="197" y="474"/>
                    <a:pt x="198" y="473"/>
                    <a:pt x="197" y="471"/>
                  </a:cubicBezTo>
                  <a:cubicBezTo>
                    <a:pt x="186" y="474"/>
                    <a:pt x="186" y="463"/>
                    <a:pt x="183" y="459"/>
                  </a:cubicBezTo>
                  <a:cubicBezTo>
                    <a:pt x="179" y="453"/>
                    <a:pt x="172" y="453"/>
                    <a:pt x="174" y="444"/>
                  </a:cubicBezTo>
                  <a:cubicBezTo>
                    <a:pt x="176" y="444"/>
                    <a:pt x="177" y="443"/>
                    <a:pt x="180" y="443"/>
                  </a:cubicBezTo>
                  <a:cubicBezTo>
                    <a:pt x="180" y="446"/>
                    <a:pt x="181" y="449"/>
                    <a:pt x="183" y="449"/>
                  </a:cubicBezTo>
                  <a:cubicBezTo>
                    <a:pt x="185" y="449"/>
                    <a:pt x="184" y="445"/>
                    <a:pt x="187" y="446"/>
                  </a:cubicBezTo>
                  <a:cubicBezTo>
                    <a:pt x="186" y="465"/>
                    <a:pt x="219" y="462"/>
                    <a:pt x="213" y="483"/>
                  </a:cubicBezTo>
                  <a:cubicBezTo>
                    <a:pt x="217" y="490"/>
                    <a:pt x="224" y="496"/>
                    <a:pt x="225" y="504"/>
                  </a:cubicBezTo>
                  <a:cubicBezTo>
                    <a:pt x="229" y="504"/>
                    <a:pt x="230" y="501"/>
                    <a:pt x="233" y="501"/>
                  </a:cubicBezTo>
                  <a:cubicBezTo>
                    <a:pt x="235" y="502"/>
                    <a:pt x="238" y="504"/>
                    <a:pt x="241" y="505"/>
                  </a:cubicBezTo>
                  <a:cubicBezTo>
                    <a:pt x="245" y="499"/>
                    <a:pt x="238" y="496"/>
                    <a:pt x="235" y="494"/>
                  </a:cubicBezTo>
                  <a:cubicBezTo>
                    <a:pt x="237" y="494"/>
                    <a:pt x="238" y="493"/>
                    <a:pt x="238" y="492"/>
                  </a:cubicBezTo>
                  <a:cubicBezTo>
                    <a:pt x="236" y="489"/>
                    <a:pt x="234" y="488"/>
                    <a:pt x="234" y="484"/>
                  </a:cubicBezTo>
                  <a:cubicBezTo>
                    <a:pt x="236" y="485"/>
                    <a:pt x="236" y="489"/>
                    <a:pt x="239" y="488"/>
                  </a:cubicBezTo>
                  <a:cubicBezTo>
                    <a:pt x="241" y="487"/>
                    <a:pt x="243" y="486"/>
                    <a:pt x="245" y="485"/>
                  </a:cubicBezTo>
                  <a:cubicBezTo>
                    <a:pt x="244" y="484"/>
                    <a:pt x="242" y="483"/>
                    <a:pt x="242" y="481"/>
                  </a:cubicBezTo>
                  <a:cubicBezTo>
                    <a:pt x="247" y="481"/>
                    <a:pt x="251" y="480"/>
                    <a:pt x="253" y="483"/>
                  </a:cubicBezTo>
                  <a:cubicBezTo>
                    <a:pt x="253" y="487"/>
                    <a:pt x="252" y="488"/>
                    <a:pt x="252" y="491"/>
                  </a:cubicBezTo>
                  <a:cubicBezTo>
                    <a:pt x="254" y="492"/>
                    <a:pt x="256" y="492"/>
                    <a:pt x="256" y="495"/>
                  </a:cubicBezTo>
                  <a:cubicBezTo>
                    <a:pt x="255" y="497"/>
                    <a:pt x="253" y="498"/>
                    <a:pt x="253" y="501"/>
                  </a:cubicBezTo>
                  <a:cubicBezTo>
                    <a:pt x="258" y="502"/>
                    <a:pt x="259" y="507"/>
                    <a:pt x="259" y="510"/>
                  </a:cubicBezTo>
                  <a:cubicBezTo>
                    <a:pt x="263" y="509"/>
                    <a:pt x="263" y="512"/>
                    <a:pt x="263" y="513"/>
                  </a:cubicBezTo>
                  <a:cubicBezTo>
                    <a:pt x="266" y="514"/>
                    <a:pt x="265" y="511"/>
                    <a:pt x="268" y="511"/>
                  </a:cubicBezTo>
                  <a:cubicBezTo>
                    <a:pt x="269" y="513"/>
                    <a:pt x="272" y="514"/>
                    <a:pt x="272" y="516"/>
                  </a:cubicBezTo>
                  <a:cubicBezTo>
                    <a:pt x="276" y="517"/>
                    <a:pt x="276" y="515"/>
                    <a:pt x="279" y="516"/>
                  </a:cubicBezTo>
                  <a:cubicBezTo>
                    <a:pt x="281" y="515"/>
                    <a:pt x="280" y="511"/>
                    <a:pt x="282" y="511"/>
                  </a:cubicBezTo>
                  <a:cubicBezTo>
                    <a:pt x="288" y="516"/>
                    <a:pt x="298" y="520"/>
                    <a:pt x="303" y="512"/>
                  </a:cubicBezTo>
                  <a:cubicBezTo>
                    <a:pt x="304" y="513"/>
                    <a:pt x="307" y="513"/>
                    <a:pt x="308" y="515"/>
                  </a:cubicBezTo>
                  <a:cubicBezTo>
                    <a:pt x="312" y="526"/>
                    <a:pt x="304" y="539"/>
                    <a:pt x="299" y="549"/>
                  </a:cubicBezTo>
                  <a:cubicBezTo>
                    <a:pt x="294" y="549"/>
                    <a:pt x="290" y="551"/>
                    <a:pt x="286" y="547"/>
                  </a:cubicBezTo>
                  <a:cubicBezTo>
                    <a:pt x="278" y="546"/>
                    <a:pt x="275" y="549"/>
                    <a:pt x="271" y="551"/>
                  </a:cubicBezTo>
                  <a:cubicBezTo>
                    <a:pt x="263" y="549"/>
                    <a:pt x="258" y="546"/>
                    <a:pt x="248" y="547"/>
                  </a:cubicBezTo>
                  <a:cubicBezTo>
                    <a:pt x="248" y="545"/>
                    <a:pt x="248" y="544"/>
                    <a:pt x="247" y="544"/>
                  </a:cubicBezTo>
                  <a:cubicBezTo>
                    <a:pt x="235" y="542"/>
                    <a:pt x="226" y="532"/>
                    <a:pt x="217" y="543"/>
                  </a:cubicBezTo>
                  <a:cubicBezTo>
                    <a:pt x="218" y="550"/>
                    <a:pt x="218" y="553"/>
                    <a:pt x="212" y="555"/>
                  </a:cubicBezTo>
                  <a:cubicBezTo>
                    <a:pt x="207" y="548"/>
                    <a:pt x="191" y="551"/>
                    <a:pt x="190" y="540"/>
                  </a:cubicBezTo>
                  <a:cubicBezTo>
                    <a:pt x="183" y="537"/>
                    <a:pt x="170" y="540"/>
                    <a:pt x="167" y="532"/>
                  </a:cubicBezTo>
                  <a:cubicBezTo>
                    <a:pt x="163" y="533"/>
                    <a:pt x="163" y="532"/>
                    <a:pt x="161" y="530"/>
                  </a:cubicBezTo>
                  <a:cubicBezTo>
                    <a:pt x="162" y="525"/>
                    <a:pt x="168" y="525"/>
                    <a:pt x="167" y="519"/>
                  </a:cubicBezTo>
                  <a:cubicBezTo>
                    <a:pt x="167" y="517"/>
                    <a:pt x="163" y="518"/>
                    <a:pt x="164" y="515"/>
                  </a:cubicBezTo>
                  <a:cubicBezTo>
                    <a:pt x="164" y="512"/>
                    <a:pt x="167" y="511"/>
                    <a:pt x="167" y="508"/>
                  </a:cubicBezTo>
                  <a:cubicBezTo>
                    <a:pt x="165" y="506"/>
                    <a:pt x="164" y="509"/>
                    <a:pt x="162" y="510"/>
                  </a:cubicBezTo>
                  <a:cubicBezTo>
                    <a:pt x="162" y="507"/>
                    <a:pt x="160" y="506"/>
                    <a:pt x="158" y="506"/>
                  </a:cubicBezTo>
                  <a:cubicBezTo>
                    <a:pt x="151" y="509"/>
                    <a:pt x="145" y="509"/>
                    <a:pt x="138" y="507"/>
                  </a:cubicBezTo>
                  <a:cubicBezTo>
                    <a:pt x="137" y="508"/>
                    <a:pt x="136" y="510"/>
                    <a:pt x="133" y="510"/>
                  </a:cubicBezTo>
                  <a:cubicBezTo>
                    <a:pt x="123" y="508"/>
                    <a:pt x="109" y="509"/>
                    <a:pt x="101" y="516"/>
                  </a:cubicBezTo>
                  <a:cubicBezTo>
                    <a:pt x="97" y="514"/>
                    <a:pt x="93" y="520"/>
                    <a:pt x="90" y="521"/>
                  </a:cubicBezTo>
                  <a:cubicBezTo>
                    <a:pt x="82" y="519"/>
                    <a:pt x="75" y="523"/>
                    <a:pt x="69" y="517"/>
                  </a:cubicBezTo>
                  <a:cubicBezTo>
                    <a:pt x="64" y="520"/>
                    <a:pt x="65" y="529"/>
                    <a:pt x="60" y="531"/>
                  </a:cubicBezTo>
                  <a:cubicBezTo>
                    <a:pt x="50" y="533"/>
                    <a:pt x="47" y="542"/>
                    <a:pt x="44" y="550"/>
                  </a:cubicBezTo>
                  <a:cubicBezTo>
                    <a:pt x="44" y="553"/>
                    <a:pt x="46" y="554"/>
                    <a:pt x="46" y="557"/>
                  </a:cubicBezTo>
                  <a:cubicBezTo>
                    <a:pt x="41" y="563"/>
                    <a:pt x="36" y="569"/>
                    <a:pt x="27" y="571"/>
                  </a:cubicBezTo>
                  <a:cubicBezTo>
                    <a:pt x="25" y="580"/>
                    <a:pt x="15" y="582"/>
                    <a:pt x="15" y="593"/>
                  </a:cubicBezTo>
                  <a:cubicBezTo>
                    <a:pt x="9" y="599"/>
                    <a:pt x="2" y="608"/>
                    <a:pt x="4" y="618"/>
                  </a:cubicBezTo>
                  <a:cubicBezTo>
                    <a:pt x="4" y="617"/>
                    <a:pt x="4" y="616"/>
                    <a:pt x="5" y="616"/>
                  </a:cubicBezTo>
                  <a:cubicBezTo>
                    <a:pt x="10" y="627"/>
                    <a:pt x="10" y="645"/>
                    <a:pt x="0" y="653"/>
                  </a:cubicBezTo>
                  <a:cubicBezTo>
                    <a:pt x="4" y="654"/>
                    <a:pt x="5" y="658"/>
                    <a:pt x="6" y="661"/>
                  </a:cubicBezTo>
                  <a:cubicBezTo>
                    <a:pt x="3" y="660"/>
                    <a:pt x="5" y="666"/>
                    <a:pt x="5" y="668"/>
                  </a:cubicBezTo>
                  <a:cubicBezTo>
                    <a:pt x="8" y="669"/>
                    <a:pt x="9" y="672"/>
                    <a:pt x="14" y="671"/>
                  </a:cubicBezTo>
                  <a:cubicBezTo>
                    <a:pt x="13" y="672"/>
                    <a:pt x="11" y="672"/>
                    <a:pt x="12" y="675"/>
                  </a:cubicBezTo>
                  <a:cubicBezTo>
                    <a:pt x="17" y="678"/>
                    <a:pt x="21" y="682"/>
                    <a:pt x="25" y="687"/>
                  </a:cubicBezTo>
                  <a:cubicBezTo>
                    <a:pt x="26" y="691"/>
                    <a:pt x="25" y="690"/>
                    <a:pt x="26" y="694"/>
                  </a:cubicBezTo>
                  <a:cubicBezTo>
                    <a:pt x="37" y="700"/>
                    <a:pt x="46" y="710"/>
                    <a:pt x="59" y="715"/>
                  </a:cubicBezTo>
                  <a:cubicBezTo>
                    <a:pt x="66" y="710"/>
                    <a:pt x="81" y="707"/>
                    <a:pt x="90" y="713"/>
                  </a:cubicBezTo>
                  <a:cubicBezTo>
                    <a:pt x="100" y="708"/>
                    <a:pt x="112" y="704"/>
                    <a:pt x="125" y="702"/>
                  </a:cubicBezTo>
                  <a:cubicBezTo>
                    <a:pt x="129" y="705"/>
                    <a:pt x="134" y="706"/>
                    <a:pt x="133" y="713"/>
                  </a:cubicBezTo>
                  <a:cubicBezTo>
                    <a:pt x="138" y="716"/>
                    <a:pt x="147" y="715"/>
                    <a:pt x="151" y="713"/>
                  </a:cubicBezTo>
                  <a:cubicBezTo>
                    <a:pt x="153" y="715"/>
                    <a:pt x="155" y="717"/>
                    <a:pt x="158" y="718"/>
                  </a:cubicBezTo>
                  <a:cubicBezTo>
                    <a:pt x="157" y="719"/>
                    <a:pt x="160" y="724"/>
                    <a:pt x="159" y="728"/>
                  </a:cubicBezTo>
                  <a:cubicBezTo>
                    <a:pt x="161" y="728"/>
                    <a:pt x="164" y="728"/>
                    <a:pt x="166" y="728"/>
                  </a:cubicBezTo>
                  <a:cubicBezTo>
                    <a:pt x="167" y="729"/>
                    <a:pt x="167" y="732"/>
                    <a:pt x="167" y="734"/>
                  </a:cubicBezTo>
                  <a:cubicBezTo>
                    <a:pt x="164" y="734"/>
                    <a:pt x="159" y="733"/>
                    <a:pt x="157" y="735"/>
                  </a:cubicBezTo>
                  <a:cubicBezTo>
                    <a:pt x="157" y="736"/>
                    <a:pt x="156" y="736"/>
                    <a:pt x="155" y="737"/>
                  </a:cubicBezTo>
                  <a:cubicBezTo>
                    <a:pt x="156" y="738"/>
                    <a:pt x="157" y="738"/>
                    <a:pt x="158" y="739"/>
                  </a:cubicBezTo>
                  <a:cubicBezTo>
                    <a:pt x="155" y="740"/>
                    <a:pt x="155" y="744"/>
                    <a:pt x="153" y="746"/>
                  </a:cubicBezTo>
                  <a:cubicBezTo>
                    <a:pt x="157" y="748"/>
                    <a:pt x="154" y="750"/>
                    <a:pt x="155" y="752"/>
                  </a:cubicBezTo>
                  <a:cubicBezTo>
                    <a:pt x="156" y="754"/>
                    <a:pt x="158" y="754"/>
                    <a:pt x="160" y="755"/>
                  </a:cubicBezTo>
                  <a:cubicBezTo>
                    <a:pt x="163" y="758"/>
                    <a:pt x="167" y="763"/>
                    <a:pt x="169" y="766"/>
                  </a:cubicBezTo>
                  <a:cubicBezTo>
                    <a:pt x="172" y="770"/>
                    <a:pt x="171" y="773"/>
                    <a:pt x="173" y="776"/>
                  </a:cubicBezTo>
                  <a:cubicBezTo>
                    <a:pt x="175" y="781"/>
                    <a:pt x="179" y="784"/>
                    <a:pt x="179" y="790"/>
                  </a:cubicBezTo>
                  <a:cubicBezTo>
                    <a:pt x="180" y="793"/>
                    <a:pt x="177" y="792"/>
                    <a:pt x="178" y="795"/>
                  </a:cubicBezTo>
                  <a:cubicBezTo>
                    <a:pt x="189" y="808"/>
                    <a:pt x="172" y="814"/>
                    <a:pt x="173" y="829"/>
                  </a:cubicBezTo>
                  <a:cubicBezTo>
                    <a:pt x="171" y="831"/>
                    <a:pt x="170" y="832"/>
                    <a:pt x="169" y="835"/>
                  </a:cubicBezTo>
                  <a:cubicBezTo>
                    <a:pt x="169" y="854"/>
                    <a:pt x="180" y="862"/>
                    <a:pt x="186" y="875"/>
                  </a:cubicBezTo>
                  <a:cubicBezTo>
                    <a:pt x="183" y="901"/>
                    <a:pt x="201" y="917"/>
                    <a:pt x="207" y="940"/>
                  </a:cubicBezTo>
                  <a:cubicBezTo>
                    <a:pt x="208" y="942"/>
                    <a:pt x="204" y="941"/>
                    <a:pt x="205" y="943"/>
                  </a:cubicBezTo>
                  <a:cubicBezTo>
                    <a:pt x="207" y="946"/>
                    <a:pt x="209" y="948"/>
                    <a:pt x="207" y="952"/>
                  </a:cubicBezTo>
                  <a:cubicBezTo>
                    <a:pt x="212" y="954"/>
                    <a:pt x="213" y="954"/>
                    <a:pt x="216" y="957"/>
                  </a:cubicBezTo>
                  <a:cubicBezTo>
                    <a:pt x="225" y="954"/>
                    <a:pt x="237" y="949"/>
                    <a:pt x="244" y="953"/>
                  </a:cubicBezTo>
                  <a:cubicBezTo>
                    <a:pt x="248" y="950"/>
                    <a:pt x="252" y="952"/>
                    <a:pt x="257" y="950"/>
                  </a:cubicBezTo>
                  <a:cubicBezTo>
                    <a:pt x="272" y="944"/>
                    <a:pt x="278" y="924"/>
                    <a:pt x="291" y="915"/>
                  </a:cubicBezTo>
                  <a:cubicBezTo>
                    <a:pt x="291" y="910"/>
                    <a:pt x="294" y="904"/>
                    <a:pt x="294" y="899"/>
                  </a:cubicBezTo>
                  <a:cubicBezTo>
                    <a:pt x="294" y="897"/>
                    <a:pt x="291" y="898"/>
                    <a:pt x="291" y="896"/>
                  </a:cubicBezTo>
                  <a:cubicBezTo>
                    <a:pt x="296" y="891"/>
                    <a:pt x="305" y="890"/>
                    <a:pt x="309" y="885"/>
                  </a:cubicBezTo>
                  <a:cubicBezTo>
                    <a:pt x="309" y="875"/>
                    <a:pt x="307" y="867"/>
                    <a:pt x="304" y="860"/>
                  </a:cubicBezTo>
                  <a:cubicBezTo>
                    <a:pt x="308" y="856"/>
                    <a:pt x="312" y="849"/>
                    <a:pt x="319" y="844"/>
                  </a:cubicBezTo>
                  <a:cubicBezTo>
                    <a:pt x="327" y="840"/>
                    <a:pt x="335" y="838"/>
                    <a:pt x="338" y="831"/>
                  </a:cubicBezTo>
                  <a:cubicBezTo>
                    <a:pt x="342" y="823"/>
                    <a:pt x="335" y="816"/>
                    <a:pt x="337" y="807"/>
                  </a:cubicBezTo>
                  <a:cubicBezTo>
                    <a:pt x="337" y="805"/>
                    <a:pt x="339" y="804"/>
                    <a:pt x="338" y="802"/>
                  </a:cubicBezTo>
                  <a:cubicBezTo>
                    <a:pt x="334" y="799"/>
                    <a:pt x="331" y="796"/>
                    <a:pt x="331" y="789"/>
                  </a:cubicBezTo>
                  <a:cubicBezTo>
                    <a:pt x="331" y="787"/>
                    <a:pt x="333" y="782"/>
                    <a:pt x="333" y="781"/>
                  </a:cubicBezTo>
                  <a:cubicBezTo>
                    <a:pt x="332" y="778"/>
                    <a:pt x="329" y="778"/>
                    <a:pt x="329" y="775"/>
                  </a:cubicBezTo>
                  <a:cubicBezTo>
                    <a:pt x="328" y="770"/>
                    <a:pt x="331" y="769"/>
                    <a:pt x="333" y="767"/>
                  </a:cubicBezTo>
                  <a:cubicBezTo>
                    <a:pt x="338" y="759"/>
                    <a:pt x="337" y="754"/>
                    <a:pt x="344" y="752"/>
                  </a:cubicBezTo>
                  <a:cubicBezTo>
                    <a:pt x="347" y="738"/>
                    <a:pt x="362" y="735"/>
                    <a:pt x="371" y="726"/>
                  </a:cubicBezTo>
                  <a:cubicBezTo>
                    <a:pt x="380" y="718"/>
                    <a:pt x="386" y="704"/>
                    <a:pt x="392" y="693"/>
                  </a:cubicBezTo>
                  <a:cubicBezTo>
                    <a:pt x="396" y="686"/>
                    <a:pt x="402" y="678"/>
                    <a:pt x="399" y="670"/>
                  </a:cubicBezTo>
                  <a:cubicBezTo>
                    <a:pt x="385" y="675"/>
                    <a:pt x="374" y="675"/>
                    <a:pt x="359" y="679"/>
                  </a:cubicBezTo>
                  <a:cubicBezTo>
                    <a:pt x="357" y="675"/>
                    <a:pt x="355" y="673"/>
                    <a:pt x="351" y="671"/>
                  </a:cubicBezTo>
                  <a:cubicBezTo>
                    <a:pt x="352" y="670"/>
                    <a:pt x="355" y="671"/>
                    <a:pt x="355" y="668"/>
                  </a:cubicBezTo>
                  <a:cubicBezTo>
                    <a:pt x="353" y="664"/>
                    <a:pt x="348" y="664"/>
                    <a:pt x="347" y="658"/>
                  </a:cubicBezTo>
                  <a:cubicBezTo>
                    <a:pt x="341" y="658"/>
                    <a:pt x="337" y="647"/>
                    <a:pt x="333" y="650"/>
                  </a:cubicBezTo>
                  <a:cubicBezTo>
                    <a:pt x="329" y="641"/>
                    <a:pt x="328" y="631"/>
                    <a:pt x="319" y="627"/>
                  </a:cubicBezTo>
                  <a:cubicBezTo>
                    <a:pt x="319" y="616"/>
                    <a:pt x="317" y="606"/>
                    <a:pt x="310" y="602"/>
                  </a:cubicBezTo>
                  <a:cubicBezTo>
                    <a:pt x="308" y="600"/>
                    <a:pt x="309" y="598"/>
                    <a:pt x="310" y="596"/>
                  </a:cubicBezTo>
                  <a:cubicBezTo>
                    <a:pt x="301" y="587"/>
                    <a:pt x="297" y="572"/>
                    <a:pt x="291" y="559"/>
                  </a:cubicBezTo>
                  <a:cubicBezTo>
                    <a:pt x="295" y="563"/>
                    <a:pt x="295" y="571"/>
                    <a:pt x="301" y="572"/>
                  </a:cubicBezTo>
                  <a:cubicBezTo>
                    <a:pt x="302" y="572"/>
                    <a:pt x="301" y="569"/>
                    <a:pt x="303" y="569"/>
                  </a:cubicBezTo>
                  <a:cubicBezTo>
                    <a:pt x="309" y="576"/>
                    <a:pt x="317" y="583"/>
                    <a:pt x="317" y="593"/>
                  </a:cubicBezTo>
                  <a:cubicBezTo>
                    <a:pt x="328" y="596"/>
                    <a:pt x="325" y="605"/>
                    <a:pt x="329" y="614"/>
                  </a:cubicBezTo>
                  <a:cubicBezTo>
                    <a:pt x="330" y="619"/>
                    <a:pt x="335" y="620"/>
                    <a:pt x="338" y="624"/>
                  </a:cubicBezTo>
                  <a:cubicBezTo>
                    <a:pt x="340" y="626"/>
                    <a:pt x="340" y="630"/>
                    <a:pt x="342" y="633"/>
                  </a:cubicBezTo>
                  <a:cubicBezTo>
                    <a:pt x="345" y="638"/>
                    <a:pt x="349" y="640"/>
                    <a:pt x="350" y="644"/>
                  </a:cubicBezTo>
                  <a:cubicBezTo>
                    <a:pt x="352" y="651"/>
                    <a:pt x="351" y="658"/>
                    <a:pt x="353" y="665"/>
                  </a:cubicBezTo>
                  <a:cubicBezTo>
                    <a:pt x="358" y="669"/>
                    <a:pt x="364" y="665"/>
                    <a:pt x="369" y="662"/>
                  </a:cubicBezTo>
                  <a:cubicBezTo>
                    <a:pt x="377" y="663"/>
                    <a:pt x="378" y="657"/>
                    <a:pt x="385" y="658"/>
                  </a:cubicBezTo>
                  <a:cubicBezTo>
                    <a:pt x="389" y="653"/>
                    <a:pt x="397" y="653"/>
                    <a:pt x="404" y="650"/>
                  </a:cubicBezTo>
                  <a:cubicBezTo>
                    <a:pt x="406" y="642"/>
                    <a:pt x="416" y="640"/>
                    <a:pt x="423" y="639"/>
                  </a:cubicBezTo>
                  <a:cubicBezTo>
                    <a:pt x="424" y="638"/>
                    <a:pt x="422" y="635"/>
                    <a:pt x="424" y="635"/>
                  </a:cubicBezTo>
                  <a:cubicBezTo>
                    <a:pt x="430" y="636"/>
                    <a:pt x="430" y="627"/>
                    <a:pt x="438" y="628"/>
                  </a:cubicBezTo>
                  <a:cubicBezTo>
                    <a:pt x="437" y="625"/>
                    <a:pt x="438" y="623"/>
                    <a:pt x="438" y="619"/>
                  </a:cubicBezTo>
                  <a:cubicBezTo>
                    <a:pt x="445" y="618"/>
                    <a:pt x="447" y="612"/>
                    <a:pt x="450" y="606"/>
                  </a:cubicBezTo>
                  <a:cubicBezTo>
                    <a:pt x="443" y="598"/>
                    <a:pt x="426" y="597"/>
                    <a:pt x="429" y="582"/>
                  </a:cubicBezTo>
                  <a:cubicBezTo>
                    <a:pt x="422" y="588"/>
                    <a:pt x="419" y="599"/>
                    <a:pt x="402" y="596"/>
                  </a:cubicBezTo>
                  <a:cubicBezTo>
                    <a:pt x="397" y="593"/>
                    <a:pt x="395" y="588"/>
                    <a:pt x="393" y="582"/>
                  </a:cubicBezTo>
                  <a:cubicBezTo>
                    <a:pt x="394" y="581"/>
                    <a:pt x="394" y="579"/>
                    <a:pt x="394" y="577"/>
                  </a:cubicBezTo>
                  <a:cubicBezTo>
                    <a:pt x="386" y="574"/>
                    <a:pt x="383" y="566"/>
                    <a:pt x="381" y="558"/>
                  </a:cubicBezTo>
                  <a:cubicBezTo>
                    <a:pt x="385" y="558"/>
                    <a:pt x="386" y="557"/>
                    <a:pt x="387" y="555"/>
                  </a:cubicBezTo>
                  <a:cubicBezTo>
                    <a:pt x="395" y="558"/>
                    <a:pt x="397" y="566"/>
                    <a:pt x="401" y="572"/>
                  </a:cubicBezTo>
                  <a:cubicBezTo>
                    <a:pt x="408" y="574"/>
                    <a:pt x="412" y="580"/>
                    <a:pt x="420" y="582"/>
                  </a:cubicBezTo>
                  <a:cubicBezTo>
                    <a:pt x="422" y="579"/>
                    <a:pt x="427" y="575"/>
                    <a:pt x="432" y="577"/>
                  </a:cubicBezTo>
                  <a:cubicBezTo>
                    <a:pt x="430" y="587"/>
                    <a:pt x="440" y="585"/>
                    <a:pt x="444" y="589"/>
                  </a:cubicBezTo>
                  <a:cubicBezTo>
                    <a:pt x="458" y="589"/>
                    <a:pt x="474" y="591"/>
                    <a:pt x="488" y="587"/>
                  </a:cubicBezTo>
                  <a:cubicBezTo>
                    <a:pt x="492" y="596"/>
                    <a:pt x="497" y="604"/>
                    <a:pt x="509" y="605"/>
                  </a:cubicBezTo>
                  <a:cubicBezTo>
                    <a:pt x="507" y="607"/>
                    <a:pt x="502" y="605"/>
                    <a:pt x="500" y="607"/>
                  </a:cubicBezTo>
                  <a:cubicBezTo>
                    <a:pt x="503" y="617"/>
                    <a:pt x="522" y="623"/>
                    <a:pt x="523" y="609"/>
                  </a:cubicBezTo>
                  <a:cubicBezTo>
                    <a:pt x="523" y="613"/>
                    <a:pt x="523" y="616"/>
                    <a:pt x="526" y="617"/>
                  </a:cubicBezTo>
                  <a:cubicBezTo>
                    <a:pt x="524" y="618"/>
                    <a:pt x="523" y="620"/>
                    <a:pt x="523" y="622"/>
                  </a:cubicBezTo>
                  <a:cubicBezTo>
                    <a:pt x="524" y="642"/>
                    <a:pt x="533" y="653"/>
                    <a:pt x="537" y="670"/>
                  </a:cubicBezTo>
                  <a:cubicBezTo>
                    <a:pt x="546" y="674"/>
                    <a:pt x="542" y="691"/>
                    <a:pt x="553" y="694"/>
                  </a:cubicBezTo>
                  <a:cubicBezTo>
                    <a:pt x="557" y="691"/>
                    <a:pt x="558" y="686"/>
                    <a:pt x="563" y="685"/>
                  </a:cubicBezTo>
                  <a:cubicBezTo>
                    <a:pt x="560" y="684"/>
                    <a:pt x="563" y="679"/>
                    <a:pt x="567" y="680"/>
                  </a:cubicBezTo>
                  <a:cubicBezTo>
                    <a:pt x="563" y="675"/>
                    <a:pt x="569" y="668"/>
                    <a:pt x="569" y="662"/>
                  </a:cubicBezTo>
                  <a:cubicBezTo>
                    <a:pt x="570" y="657"/>
                    <a:pt x="564" y="646"/>
                    <a:pt x="573" y="648"/>
                  </a:cubicBezTo>
                  <a:cubicBezTo>
                    <a:pt x="573" y="644"/>
                    <a:pt x="578" y="645"/>
                    <a:pt x="580" y="643"/>
                  </a:cubicBezTo>
                  <a:cubicBezTo>
                    <a:pt x="584" y="635"/>
                    <a:pt x="594" y="632"/>
                    <a:pt x="598" y="624"/>
                  </a:cubicBezTo>
                  <a:cubicBezTo>
                    <a:pt x="604" y="624"/>
                    <a:pt x="608" y="619"/>
                    <a:pt x="607" y="614"/>
                  </a:cubicBezTo>
                  <a:cubicBezTo>
                    <a:pt x="612" y="611"/>
                    <a:pt x="614" y="612"/>
                    <a:pt x="619" y="613"/>
                  </a:cubicBezTo>
                  <a:cubicBezTo>
                    <a:pt x="622" y="611"/>
                    <a:pt x="624" y="609"/>
                    <a:pt x="626" y="611"/>
                  </a:cubicBezTo>
                  <a:cubicBezTo>
                    <a:pt x="628" y="609"/>
                    <a:pt x="629" y="608"/>
                    <a:pt x="629" y="605"/>
                  </a:cubicBezTo>
                  <a:cubicBezTo>
                    <a:pt x="636" y="605"/>
                    <a:pt x="634" y="613"/>
                    <a:pt x="637" y="617"/>
                  </a:cubicBezTo>
                  <a:cubicBezTo>
                    <a:pt x="639" y="621"/>
                    <a:pt x="643" y="621"/>
                    <a:pt x="646" y="624"/>
                  </a:cubicBezTo>
                  <a:cubicBezTo>
                    <a:pt x="646" y="626"/>
                    <a:pt x="644" y="626"/>
                    <a:pt x="644" y="627"/>
                  </a:cubicBezTo>
                  <a:cubicBezTo>
                    <a:pt x="652" y="628"/>
                    <a:pt x="650" y="640"/>
                    <a:pt x="648" y="647"/>
                  </a:cubicBezTo>
                  <a:cubicBezTo>
                    <a:pt x="652" y="644"/>
                    <a:pt x="652" y="647"/>
                    <a:pt x="656" y="648"/>
                  </a:cubicBezTo>
                  <a:cubicBezTo>
                    <a:pt x="658" y="644"/>
                    <a:pt x="664" y="644"/>
                    <a:pt x="665" y="638"/>
                  </a:cubicBezTo>
                  <a:cubicBezTo>
                    <a:pt x="667" y="647"/>
                    <a:pt x="672" y="656"/>
                    <a:pt x="674" y="665"/>
                  </a:cubicBezTo>
                  <a:cubicBezTo>
                    <a:pt x="676" y="675"/>
                    <a:pt x="671" y="683"/>
                    <a:pt x="671" y="693"/>
                  </a:cubicBezTo>
                  <a:cubicBezTo>
                    <a:pt x="682" y="696"/>
                    <a:pt x="685" y="713"/>
                    <a:pt x="690" y="725"/>
                  </a:cubicBezTo>
                  <a:cubicBezTo>
                    <a:pt x="696" y="727"/>
                    <a:pt x="698" y="733"/>
                    <a:pt x="707" y="732"/>
                  </a:cubicBezTo>
                  <a:cubicBezTo>
                    <a:pt x="700" y="720"/>
                    <a:pt x="704" y="701"/>
                    <a:pt x="686" y="699"/>
                  </a:cubicBezTo>
                  <a:cubicBezTo>
                    <a:pt x="685" y="694"/>
                    <a:pt x="684" y="690"/>
                    <a:pt x="682" y="685"/>
                  </a:cubicBezTo>
                  <a:cubicBezTo>
                    <a:pt x="681" y="683"/>
                    <a:pt x="679" y="687"/>
                    <a:pt x="678" y="685"/>
                  </a:cubicBezTo>
                  <a:cubicBezTo>
                    <a:pt x="678" y="678"/>
                    <a:pt x="680" y="674"/>
                    <a:pt x="683" y="670"/>
                  </a:cubicBezTo>
                  <a:cubicBezTo>
                    <a:pt x="683" y="666"/>
                    <a:pt x="681" y="661"/>
                    <a:pt x="687" y="661"/>
                  </a:cubicBezTo>
                  <a:cubicBezTo>
                    <a:pt x="687" y="663"/>
                    <a:pt x="686" y="664"/>
                    <a:pt x="686" y="666"/>
                  </a:cubicBezTo>
                  <a:cubicBezTo>
                    <a:pt x="693" y="667"/>
                    <a:pt x="699" y="668"/>
                    <a:pt x="699" y="676"/>
                  </a:cubicBezTo>
                  <a:cubicBezTo>
                    <a:pt x="702" y="676"/>
                    <a:pt x="703" y="675"/>
                    <a:pt x="703" y="679"/>
                  </a:cubicBezTo>
                  <a:cubicBezTo>
                    <a:pt x="706" y="679"/>
                    <a:pt x="707" y="679"/>
                    <a:pt x="710" y="681"/>
                  </a:cubicBezTo>
                  <a:cubicBezTo>
                    <a:pt x="711" y="683"/>
                    <a:pt x="710" y="688"/>
                    <a:pt x="709" y="691"/>
                  </a:cubicBezTo>
                  <a:cubicBezTo>
                    <a:pt x="715" y="688"/>
                    <a:pt x="721" y="685"/>
                    <a:pt x="722" y="679"/>
                  </a:cubicBezTo>
                  <a:cubicBezTo>
                    <a:pt x="724" y="679"/>
                    <a:pt x="724" y="680"/>
                    <a:pt x="726" y="680"/>
                  </a:cubicBezTo>
                  <a:cubicBezTo>
                    <a:pt x="728" y="676"/>
                    <a:pt x="733" y="676"/>
                    <a:pt x="736" y="672"/>
                  </a:cubicBezTo>
                  <a:cubicBezTo>
                    <a:pt x="735" y="668"/>
                    <a:pt x="736" y="666"/>
                    <a:pt x="737" y="663"/>
                  </a:cubicBezTo>
                  <a:cubicBezTo>
                    <a:pt x="736" y="645"/>
                    <a:pt x="721" y="641"/>
                    <a:pt x="715" y="627"/>
                  </a:cubicBezTo>
                  <a:cubicBezTo>
                    <a:pt x="720" y="619"/>
                    <a:pt x="729" y="609"/>
                    <a:pt x="738" y="613"/>
                  </a:cubicBezTo>
                  <a:cubicBezTo>
                    <a:pt x="737" y="616"/>
                    <a:pt x="737" y="621"/>
                    <a:pt x="742" y="620"/>
                  </a:cubicBezTo>
                  <a:cubicBezTo>
                    <a:pt x="744" y="618"/>
                    <a:pt x="740" y="616"/>
                    <a:pt x="742" y="614"/>
                  </a:cubicBezTo>
                  <a:cubicBezTo>
                    <a:pt x="749" y="612"/>
                    <a:pt x="759" y="613"/>
                    <a:pt x="761" y="605"/>
                  </a:cubicBezTo>
                  <a:cubicBezTo>
                    <a:pt x="771" y="607"/>
                    <a:pt x="782" y="603"/>
                    <a:pt x="787" y="593"/>
                  </a:cubicBezTo>
                  <a:cubicBezTo>
                    <a:pt x="798" y="591"/>
                    <a:pt x="796" y="574"/>
                    <a:pt x="807" y="569"/>
                  </a:cubicBezTo>
                  <a:cubicBezTo>
                    <a:pt x="807" y="563"/>
                    <a:pt x="808" y="562"/>
                    <a:pt x="809" y="558"/>
                  </a:cubicBezTo>
                  <a:cubicBezTo>
                    <a:pt x="806" y="558"/>
                    <a:pt x="805" y="555"/>
                    <a:pt x="803" y="554"/>
                  </a:cubicBezTo>
                  <a:cubicBezTo>
                    <a:pt x="805" y="554"/>
                    <a:pt x="806" y="553"/>
                    <a:pt x="808" y="553"/>
                  </a:cubicBezTo>
                  <a:cubicBezTo>
                    <a:pt x="808" y="548"/>
                    <a:pt x="806" y="548"/>
                    <a:pt x="808" y="545"/>
                  </a:cubicBezTo>
                  <a:cubicBezTo>
                    <a:pt x="802" y="539"/>
                    <a:pt x="800" y="529"/>
                    <a:pt x="793" y="523"/>
                  </a:cubicBezTo>
                  <a:cubicBezTo>
                    <a:pt x="795" y="520"/>
                    <a:pt x="798" y="519"/>
                    <a:pt x="799" y="515"/>
                  </a:cubicBezTo>
                  <a:cubicBezTo>
                    <a:pt x="799" y="516"/>
                    <a:pt x="799" y="517"/>
                    <a:pt x="801" y="516"/>
                  </a:cubicBezTo>
                  <a:cubicBezTo>
                    <a:pt x="802" y="511"/>
                    <a:pt x="807" y="509"/>
                    <a:pt x="812" y="511"/>
                  </a:cubicBezTo>
                  <a:cubicBezTo>
                    <a:pt x="812" y="508"/>
                    <a:pt x="813" y="508"/>
                    <a:pt x="813" y="506"/>
                  </a:cubicBezTo>
                  <a:cubicBezTo>
                    <a:pt x="807" y="507"/>
                    <a:pt x="805" y="504"/>
                    <a:pt x="802" y="502"/>
                  </a:cubicBezTo>
                  <a:cubicBezTo>
                    <a:pt x="798" y="504"/>
                    <a:pt x="797" y="508"/>
                    <a:pt x="793" y="507"/>
                  </a:cubicBezTo>
                  <a:cubicBezTo>
                    <a:pt x="790" y="505"/>
                    <a:pt x="794" y="503"/>
                    <a:pt x="792" y="501"/>
                  </a:cubicBezTo>
                  <a:cubicBezTo>
                    <a:pt x="787" y="501"/>
                    <a:pt x="782" y="497"/>
                    <a:pt x="786" y="493"/>
                  </a:cubicBezTo>
                  <a:cubicBezTo>
                    <a:pt x="794" y="496"/>
                    <a:pt x="799" y="483"/>
                    <a:pt x="806" y="480"/>
                  </a:cubicBezTo>
                  <a:cubicBezTo>
                    <a:pt x="808" y="481"/>
                    <a:pt x="810" y="482"/>
                    <a:pt x="811" y="483"/>
                  </a:cubicBezTo>
                  <a:cubicBezTo>
                    <a:pt x="805" y="487"/>
                    <a:pt x="804" y="493"/>
                    <a:pt x="806" y="497"/>
                  </a:cubicBezTo>
                  <a:cubicBezTo>
                    <a:pt x="810" y="491"/>
                    <a:pt x="822" y="485"/>
                    <a:pt x="829" y="492"/>
                  </a:cubicBezTo>
                  <a:cubicBezTo>
                    <a:pt x="829" y="497"/>
                    <a:pt x="827" y="496"/>
                    <a:pt x="826" y="501"/>
                  </a:cubicBezTo>
                  <a:cubicBezTo>
                    <a:pt x="826" y="503"/>
                    <a:pt x="829" y="504"/>
                    <a:pt x="830" y="506"/>
                  </a:cubicBezTo>
                  <a:cubicBezTo>
                    <a:pt x="831" y="505"/>
                    <a:pt x="830" y="503"/>
                    <a:pt x="832" y="503"/>
                  </a:cubicBezTo>
                  <a:cubicBezTo>
                    <a:pt x="833" y="507"/>
                    <a:pt x="837" y="503"/>
                    <a:pt x="838" y="509"/>
                  </a:cubicBezTo>
                  <a:cubicBezTo>
                    <a:pt x="835" y="508"/>
                    <a:pt x="834" y="508"/>
                    <a:pt x="833" y="511"/>
                  </a:cubicBezTo>
                  <a:cubicBezTo>
                    <a:pt x="840" y="514"/>
                    <a:pt x="831" y="523"/>
                    <a:pt x="836" y="529"/>
                  </a:cubicBezTo>
                  <a:cubicBezTo>
                    <a:pt x="841" y="522"/>
                    <a:pt x="853" y="527"/>
                    <a:pt x="854" y="516"/>
                  </a:cubicBezTo>
                  <a:cubicBezTo>
                    <a:pt x="851" y="515"/>
                    <a:pt x="854" y="509"/>
                    <a:pt x="853" y="507"/>
                  </a:cubicBezTo>
                  <a:cubicBezTo>
                    <a:pt x="850" y="501"/>
                    <a:pt x="845" y="497"/>
                    <a:pt x="842" y="491"/>
                  </a:cubicBezTo>
                  <a:cubicBezTo>
                    <a:pt x="845" y="484"/>
                    <a:pt x="857" y="485"/>
                    <a:pt x="855" y="473"/>
                  </a:cubicBezTo>
                  <a:cubicBezTo>
                    <a:pt x="860" y="470"/>
                    <a:pt x="863" y="464"/>
                    <a:pt x="869" y="463"/>
                  </a:cubicBezTo>
                  <a:cubicBezTo>
                    <a:pt x="871" y="464"/>
                    <a:pt x="872" y="466"/>
                    <a:pt x="874" y="467"/>
                  </a:cubicBezTo>
                  <a:cubicBezTo>
                    <a:pt x="895" y="457"/>
                    <a:pt x="902" y="434"/>
                    <a:pt x="916" y="417"/>
                  </a:cubicBezTo>
                  <a:cubicBezTo>
                    <a:pt x="919" y="405"/>
                    <a:pt x="916" y="393"/>
                    <a:pt x="923" y="385"/>
                  </a:cubicBezTo>
                  <a:cubicBezTo>
                    <a:pt x="932" y="403"/>
                    <a:pt x="919" y="425"/>
                    <a:pt x="926" y="441"/>
                  </a:cubicBezTo>
                  <a:cubicBezTo>
                    <a:pt x="928" y="438"/>
                    <a:pt x="928" y="435"/>
                    <a:pt x="930" y="433"/>
                  </a:cubicBezTo>
                  <a:cubicBezTo>
                    <a:pt x="933" y="434"/>
                    <a:pt x="932" y="439"/>
                    <a:pt x="934" y="441"/>
                  </a:cubicBezTo>
                  <a:cubicBezTo>
                    <a:pt x="939" y="431"/>
                    <a:pt x="924" y="421"/>
                    <a:pt x="934" y="411"/>
                  </a:cubicBezTo>
                  <a:cubicBezTo>
                    <a:pt x="937" y="411"/>
                    <a:pt x="939" y="416"/>
                    <a:pt x="942" y="414"/>
                  </a:cubicBezTo>
                  <a:cubicBezTo>
                    <a:pt x="934" y="402"/>
                    <a:pt x="934" y="385"/>
                    <a:pt x="931" y="370"/>
                  </a:cubicBezTo>
                  <a:cubicBezTo>
                    <a:pt x="928" y="371"/>
                    <a:pt x="927" y="373"/>
                    <a:pt x="924" y="373"/>
                  </a:cubicBezTo>
                  <a:cubicBezTo>
                    <a:pt x="924" y="376"/>
                    <a:pt x="925" y="381"/>
                    <a:pt x="922" y="383"/>
                  </a:cubicBezTo>
                  <a:cubicBezTo>
                    <a:pt x="921" y="380"/>
                    <a:pt x="921" y="378"/>
                    <a:pt x="922" y="375"/>
                  </a:cubicBezTo>
                  <a:cubicBezTo>
                    <a:pt x="916" y="371"/>
                    <a:pt x="916" y="362"/>
                    <a:pt x="905" y="364"/>
                  </a:cubicBezTo>
                  <a:cubicBezTo>
                    <a:pt x="905" y="368"/>
                    <a:pt x="904" y="371"/>
                    <a:pt x="899" y="371"/>
                  </a:cubicBezTo>
                  <a:cubicBezTo>
                    <a:pt x="899" y="369"/>
                    <a:pt x="901" y="369"/>
                    <a:pt x="901" y="367"/>
                  </a:cubicBezTo>
                  <a:cubicBezTo>
                    <a:pt x="897" y="365"/>
                    <a:pt x="897" y="368"/>
                    <a:pt x="894" y="368"/>
                  </a:cubicBezTo>
                  <a:cubicBezTo>
                    <a:pt x="895" y="366"/>
                    <a:pt x="895" y="364"/>
                    <a:pt x="895" y="361"/>
                  </a:cubicBezTo>
                  <a:cubicBezTo>
                    <a:pt x="893" y="359"/>
                    <a:pt x="888" y="362"/>
                    <a:pt x="886" y="360"/>
                  </a:cubicBezTo>
                  <a:cubicBezTo>
                    <a:pt x="893" y="350"/>
                    <a:pt x="907" y="339"/>
                    <a:pt x="916" y="328"/>
                  </a:cubicBezTo>
                  <a:cubicBezTo>
                    <a:pt x="921" y="323"/>
                    <a:pt x="924" y="313"/>
                    <a:pt x="932" y="311"/>
                  </a:cubicBezTo>
                  <a:cubicBezTo>
                    <a:pt x="937" y="310"/>
                    <a:pt x="941" y="312"/>
                    <a:pt x="946" y="310"/>
                  </a:cubicBezTo>
                  <a:cubicBezTo>
                    <a:pt x="946" y="313"/>
                    <a:pt x="946" y="315"/>
                    <a:pt x="949" y="314"/>
                  </a:cubicBezTo>
                  <a:cubicBezTo>
                    <a:pt x="951" y="309"/>
                    <a:pt x="960" y="312"/>
                    <a:pt x="965" y="313"/>
                  </a:cubicBezTo>
                  <a:cubicBezTo>
                    <a:pt x="966" y="311"/>
                    <a:pt x="965" y="307"/>
                    <a:pt x="969" y="307"/>
                  </a:cubicBezTo>
                  <a:cubicBezTo>
                    <a:pt x="972" y="312"/>
                    <a:pt x="981" y="306"/>
                    <a:pt x="981" y="312"/>
                  </a:cubicBezTo>
                  <a:cubicBezTo>
                    <a:pt x="980" y="313"/>
                    <a:pt x="977" y="313"/>
                    <a:pt x="978" y="317"/>
                  </a:cubicBezTo>
                  <a:cubicBezTo>
                    <a:pt x="986" y="316"/>
                    <a:pt x="994" y="317"/>
                    <a:pt x="1002" y="311"/>
                  </a:cubicBezTo>
                  <a:cubicBezTo>
                    <a:pt x="1002" y="308"/>
                    <a:pt x="998" y="309"/>
                    <a:pt x="996" y="308"/>
                  </a:cubicBezTo>
                  <a:cubicBezTo>
                    <a:pt x="998" y="297"/>
                    <a:pt x="1010" y="296"/>
                    <a:pt x="1011" y="285"/>
                  </a:cubicBezTo>
                  <a:cubicBezTo>
                    <a:pt x="1015" y="283"/>
                    <a:pt x="1025" y="279"/>
                    <a:pt x="1027" y="285"/>
                  </a:cubicBezTo>
                  <a:cubicBezTo>
                    <a:pt x="1027" y="284"/>
                    <a:pt x="1030" y="281"/>
                    <a:pt x="1030" y="283"/>
                  </a:cubicBezTo>
                  <a:cubicBezTo>
                    <a:pt x="1027" y="289"/>
                    <a:pt x="1030" y="293"/>
                    <a:pt x="1032" y="296"/>
                  </a:cubicBezTo>
                  <a:cubicBezTo>
                    <a:pt x="1037" y="293"/>
                    <a:pt x="1039" y="285"/>
                    <a:pt x="1047" y="284"/>
                  </a:cubicBezTo>
                  <a:cubicBezTo>
                    <a:pt x="1046" y="276"/>
                    <a:pt x="1052" y="269"/>
                    <a:pt x="1059" y="274"/>
                  </a:cubicBezTo>
                  <a:cubicBezTo>
                    <a:pt x="1057" y="274"/>
                    <a:pt x="1055" y="274"/>
                    <a:pt x="1054" y="275"/>
                  </a:cubicBezTo>
                  <a:cubicBezTo>
                    <a:pt x="1051" y="281"/>
                    <a:pt x="1051" y="287"/>
                    <a:pt x="1050" y="293"/>
                  </a:cubicBezTo>
                  <a:cubicBezTo>
                    <a:pt x="1038" y="296"/>
                    <a:pt x="1037" y="309"/>
                    <a:pt x="1027" y="313"/>
                  </a:cubicBezTo>
                  <a:cubicBezTo>
                    <a:pt x="1026" y="322"/>
                    <a:pt x="1018" y="325"/>
                    <a:pt x="1011" y="328"/>
                  </a:cubicBezTo>
                  <a:cubicBezTo>
                    <a:pt x="1014" y="335"/>
                    <a:pt x="1006" y="337"/>
                    <a:pt x="1004" y="342"/>
                  </a:cubicBezTo>
                  <a:cubicBezTo>
                    <a:pt x="998" y="359"/>
                    <a:pt x="1009" y="382"/>
                    <a:pt x="1012" y="396"/>
                  </a:cubicBezTo>
                  <a:cubicBezTo>
                    <a:pt x="1016" y="390"/>
                    <a:pt x="1023" y="388"/>
                    <a:pt x="1023" y="378"/>
                  </a:cubicBezTo>
                  <a:cubicBezTo>
                    <a:pt x="1025" y="376"/>
                    <a:pt x="1028" y="375"/>
                    <a:pt x="1031" y="374"/>
                  </a:cubicBezTo>
                  <a:cubicBezTo>
                    <a:pt x="1025" y="359"/>
                    <a:pt x="1042" y="367"/>
                    <a:pt x="1043" y="357"/>
                  </a:cubicBezTo>
                  <a:cubicBezTo>
                    <a:pt x="1041" y="356"/>
                    <a:pt x="1040" y="354"/>
                    <a:pt x="1040" y="352"/>
                  </a:cubicBezTo>
                  <a:cubicBezTo>
                    <a:pt x="1042" y="351"/>
                    <a:pt x="1042" y="348"/>
                    <a:pt x="1043" y="345"/>
                  </a:cubicBezTo>
                  <a:cubicBezTo>
                    <a:pt x="1045" y="345"/>
                    <a:pt x="1045" y="348"/>
                    <a:pt x="1048" y="347"/>
                  </a:cubicBezTo>
                  <a:cubicBezTo>
                    <a:pt x="1053" y="343"/>
                    <a:pt x="1047" y="339"/>
                    <a:pt x="1046" y="335"/>
                  </a:cubicBezTo>
                  <a:cubicBezTo>
                    <a:pt x="1047" y="332"/>
                    <a:pt x="1050" y="332"/>
                    <a:pt x="1050" y="328"/>
                  </a:cubicBezTo>
                  <a:cubicBezTo>
                    <a:pt x="1049" y="326"/>
                    <a:pt x="1044" y="328"/>
                    <a:pt x="1042" y="326"/>
                  </a:cubicBezTo>
                  <a:cubicBezTo>
                    <a:pt x="1042" y="316"/>
                    <a:pt x="1052" y="315"/>
                    <a:pt x="1050" y="305"/>
                  </a:cubicBezTo>
                  <a:cubicBezTo>
                    <a:pt x="1052" y="305"/>
                    <a:pt x="1054" y="304"/>
                    <a:pt x="1055" y="302"/>
                  </a:cubicBezTo>
                  <a:cubicBezTo>
                    <a:pt x="1055" y="304"/>
                    <a:pt x="1055" y="306"/>
                    <a:pt x="1058" y="306"/>
                  </a:cubicBezTo>
                  <a:cubicBezTo>
                    <a:pt x="1060" y="304"/>
                    <a:pt x="1062" y="298"/>
                    <a:pt x="1065" y="300"/>
                  </a:cubicBezTo>
                  <a:cubicBezTo>
                    <a:pt x="1064" y="302"/>
                    <a:pt x="1064" y="304"/>
                    <a:pt x="1065" y="306"/>
                  </a:cubicBezTo>
                  <a:cubicBezTo>
                    <a:pt x="1071" y="303"/>
                    <a:pt x="1073" y="296"/>
                    <a:pt x="1084" y="297"/>
                  </a:cubicBezTo>
                  <a:cubicBezTo>
                    <a:pt x="1085" y="299"/>
                    <a:pt x="1086" y="303"/>
                    <a:pt x="1088" y="305"/>
                  </a:cubicBezTo>
                  <a:cubicBezTo>
                    <a:pt x="1100" y="292"/>
                    <a:pt x="1111" y="281"/>
                    <a:pt x="1128" y="274"/>
                  </a:cubicBezTo>
                  <a:cubicBezTo>
                    <a:pt x="1128" y="272"/>
                    <a:pt x="1128" y="271"/>
                    <a:pt x="1130" y="270"/>
                  </a:cubicBezTo>
                  <a:cubicBezTo>
                    <a:pt x="1130" y="274"/>
                    <a:pt x="1136" y="274"/>
                    <a:pt x="1140" y="275"/>
                  </a:cubicBezTo>
                  <a:cubicBezTo>
                    <a:pt x="1149" y="267"/>
                    <a:pt x="1135" y="260"/>
                    <a:pt x="1137" y="249"/>
                  </a:cubicBezTo>
                  <a:cubicBezTo>
                    <a:pt x="1135" y="248"/>
                    <a:pt x="1134" y="250"/>
                    <a:pt x="1132" y="250"/>
                  </a:cubicBezTo>
                  <a:cubicBezTo>
                    <a:pt x="1131" y="249"/>
                    <a:pt x="1130" y="247"/>
                    <a:pt x="1130" y="244"/>
                  </a:cubicBezTo>
                  <a:cubicBezTo>
                    <a:pt x="1128" y="242"/>
                    <a:pt x="1126" y="246"/>
                    <a:pt x="1125" y="244"/>
                  </a:cubicBezTo>
                  <a:cubicBezTo>
                    <a:pt x="1126" y="243"/>
                    <a:pt x="1128" y="243"/>
                    <a:pt x="1130" y="242"/>
                  </a:cubicBezTo>
                  <a:cubicBezTo>
                    <a:pt x="1131" y="245"/>
                    <a:pt x="1133" y="246"/>
                    <a:pt x="1136" y="246"/>
                  </a:cubicBezTo>
                  <a:cubicBezTo>
                    <a:pt x="1147" y="244"/>
                    <a:pt x="1150" y="234"/>
                    <a:pt x="1154" y="225"/>
                  </a:cubicBezTo>
                  <a:cubicBezTo>
                    <a:pt x="1157" y="226"/>
                    <a:pt x="1155" y="230"/>
                    <a:pt x="1157" y="232"/>
                  </a:cubicBezTo>
                  <a:cubicBezTo>
                    <a:pt x="1162" y="233"/>
                    <a:pt x="1164" y="231"/>
                    <a:pt x="1168" y="230"/>
                  </a:cubicBezTo>
                  <a:cubicBezTo>
                    <a:pt x="1172" y="232"/>
                    <a:pt x="1170" y="242"/>
                    <a:pt x="1176" y="243"/>
                  </a:cubicBezTo>
                  <a:cubicBezTo>
                    <a:pt x="1178" y="240"/>
                    <a:pt x="1183" y="249"/>
                    <a:pt x="1188" y="247"/>
                  </a:cubicBezTo>
                  <a:cubicBezTo>
                    <a:pt x="1189" y="244"/>
                    <a:pt x="1188" y="242"/>
                    <a:pt x="1187" y="239"/>
                  </a:cubicBezTo>
                  <a:cubicBezTo>
                    <a:pt x="1189" y="239"/>
                    <a:pt x="1191" y="238"/>
                    <a:pt x="1192" y="238"/>
                  </a:cubicBezTo>
                  <a:cubicBezTo>
                    <a:pt x="1193" y="234"/>
                    <a:pt x="1191" y="233"/>
                    <a:pt x="1191" y="230"/>
                  </a:cubicBezTo>
                  <a:cubicBezTo>
                    <a:pt x="1193" y="232"/>
                    <a:pt x="1195" y="230"/>
                    <a:pt x="1199" y="231"/>
                  </a:cubicBezTo>
                  <a:cubicBezTo>
                    <a:pt x="1201" y="229"/>
                    <a:pt x="1201" y="222"/>
                    <a:pt x="1206" y="225"/>
                  </a:cubicBezTo>
                  <a:cubicBezTo>
                    <a:pt x="1204" y="218"/>
                    <a:pt x="1197" y="215"/>
                    <a:pt x="1193" y="210"/>
                  </a:cubicBezTo>
                  <a:close/>
                  <a:moveTo>
                    <a:pt x="261" y="482"/>
                  </a:moveTo>
                  <a:cubicBezTo>
                    <a:pt x="263" y="479"/>
                    <a:pt x="266" y="480"/>
                    <a:pt x="269" y="480"/>
                  </a:cubicBezTo>
                  <a:cubicBezTo>
                    <a:pt x="267" y="485"/>
                    <a:pt x="265" y="480"/>
                    <a:pt x="261" y="482"/>
                  </a:cubicBezTo>
                  <a:close/>
                  <a:moveTo>
                    <a:pt x="312" y="472"/>
                  </a:moveTo>
                  <a:cubicBezTo>
                    <a:pt x="309" y="471"/>
                    <a:pt x="310" y="473"/>
                    <a:pt x="307" y="473"/>
                  </a:cubicBezTo>
                  <a:cubicBezTo>
                    <a:pt x="308" y="470"/>
                    <a:pt x="306" y="471"/>
                    <a:pt x="306" y="469"/>
                  </a:cubicBezTo>
                  <a:cubicBezTo>
                    <a:pt x="299" y="472"/>
                    <a:pt x="288" y="469"/>
                    <a:pt x="282" y="477"/>
                  </a:cubicBezTo>
                  <a:cubicBezTo>
                    <a:pt x="277" y="476"/>
                    <a:pt x="272" y="476"/>
                    <a:pt x="267" y="474"/>
                  </a:cubicBezTo>
                  <a:cubicBezTo>
                    <a:pt x="265" y="472"/>
                    <a:pt x="265" y="468"/>
                    <a:pt x="263" y="467"/>
                  </a:cubicBezTo>
                  <a:cubicBezTo>
                    <a:pt x="266" y="467"/>
                    <a:pt x="263" y="459"/>
                    <a:pt x="268" y="460"/>
                  </a:cubicBezTo>
                  <a:cubicBezTo>
                    <a:pt x="268" y="455"/>
                    <a:pt x="270" y="453"/>
                    <a:pt x="271" y="449"/>
                  </a:cubicBezTo>
                  <a:cubicBezTo>
                    <a:pt x="273" y="449"/>
                    <a:pt x="274" y="449"/>
                    <a:pt x="275" y="448"/>
                  </a:cubicBezTo>
                  <a:cubicBezTo>
                    <a:pt x="275" y="446"/>
                    <a:pt x="277" y="443"/>
                    <a:pt x="274" y="442"/>
                  </a:cubicBezTo>
                  <a:cubicBezTo>
                    <a:pt x="279" y="439"/>
                    <a:pt x="280" y="433"/>
                    <a:pt x="287" y="432"/>
                  </a:cubicBezTo>
                  <a:cubicBezTo>
                    <a:pt x="285" y="437"/>
                    <a:pt x="291" y="438"/>
                    <a:pt x="296" y="438"/>
                  </a:cubicBezTo>
                  <a:cubicBezTo>
                    <a:pt x="295" y="440"/>
                    <a:pt x="289" y="441"/>
                    <a:pt x="291" y="444"/>
                  </a:cubicBezTo>
                  <a:cubicBezTo>
                    <a:pt x="291" y="444"/>
                    <a:pt x="295" y="444"/>
                    <a:pt x="296" y="446"/>
                  </a:cubicBezTo>
                  <a:cubicBezTo>
                    <a:pt x="296" y="447"/>
                    <a:pt x="296" y="449"/>
                    <a:pt x="295" y="450"/>
                  </a:cubicBezTo>
                  <a:cubicBezTo>
                    <a:pt x="299" y="455"/>
                    <a:pt x="301" y="448"/>
                    <a:pt x="308" y="446"/>
                  </a:cubicBezTo>
                  <a:cubicBezTo>
                    <a:pt x="310" y="446"/>
                    <a:pt x="315" y="448"/>
                    <a:pt x="314" y="443"/>
                  </a:cubicBezTo>
                  <a:cubicBezTo>
                    <a:pt x="313" y="441"/>
                    <a:pt x="308" y="443"/>
                    <a:pt x="306" y="443"/>
                  </a:cubicBezTo>
                  <a:cubicBezTo>
                    <a:pt x="306" y="439"/>
                    <a:pt x="302" y="439"/>
                    <a:pt x="300" y="437"/>
                  </a:cubicBezTo>
                  <a:cubicBezTo>
                    <a:pt x="310" y="435"/>
                    <a:pt x="317" y="430"/>
                    <a:pt x="327" y="429"/>
                  </a:cubicBezTo>
                  <a:cubicBezTo>
                    <a:pt x="325" y="431"/>
                    <a:pt x="322" y="432"/>
                    <a:pt x="319" y="432"/>
                  </a:cubicBezTo>
                  <a:cubicBezTo>
                    <a:pt x="320" y="434"/>
                    <a:pt x="322" y="435"/>
                    <a:pt x="324" y="436"/>
                  </a:cubicBezTo>
                  <a:cubicBezTo>
                    <a:pt x="321" y="437"/>
                    <a:pt x="321" y="440"/>
                    <a:pt x="320" y="442"/>
                  </a:cubicBezTo>
                  <a:cubicBezTo>
                    <a:pt x="318" y="442"/>
                    <a:pt x="317" y="443"/>
                    <a:pt x="315" y="444"/>
                  </a:cubicBezTo>
                  <a:cubicBezTo>
                    <a:pt x="322" y="452"/>
                    <a:pt x="331" y="459"/>
                    <a:pt x="342" y="464"/>
                  </a:cubicBezTo>
                  <a:cubicBezTo>
                    <a:pt x="351" y="482"/>
                    <a:pt x="317" y="481"/>
                    <a:pt x="312" y="472"/>
                  </a:cubicBezTo>
                  <a:close/>
                  <a:moveTo>
                    <a:pt x="415" y="510"/>
                  </a:moveTo>
                  <a:cubicBezTo>
                    <a:pt x="406" y="511"/>
                    <a:pt x="396" y="515"/>
                    <a:pt x="393" y="506"/>
                  </a:cubicBezTo>
                  <a:cubicBezTo>
                    <a:pt x="390" y="506"/>
                    <a:pt x="388" y="505"/>
                    <a:pt x="386" y="505"/>
                  </a:cubicBezTo>
                  <a:cubicBezTo>
                    <a:pt x="385" y="495"/>
                    <a:pt x="391" y="494"/>
                    <a:pt x="390" y="485"/>
                  </a:cubicBezTo>
                  <a:cubicBezTo>
                    <a:pt x="393" y="484"/>
                    <a:pt x="393" y="484"/>
                    <a:pt x="395" y="485"/>
                  </a:cubicBezTo>
                  <a:cubicBezTo>
                    <a:pt x="396" y="482"/>
                    <a:pt x="394" y="480"/>
                    <a:pt x="390" y="481"/>
                  </a:cubicBezTo>
                  <a:cubicBezTo>
                    <a:pt x="389" y="472"/>
                    <a:pt x="377" y="468"/>
                    <a:pt x="380" y="456"/>
                  </a:cubicBezTo>
                  <a:cubicBezTo>
                    <a:pt x="378" y="455"/>
                    <a:pt x="378" y="451"/>
                    <a:pt x="375" y="450"/>
                  </a:cubicBezTo>
                  <a:cubicBezTo>
                    <a:pt x="381" y="441"/>
                    <a:pt x="389" y="436"/>
                    <a:pt x="400" y="430"/>
                  </a:cubicBezTo>
                  <a:cubicBezTo>
                    <a:pt x="404" y="433"/>
                    <a:pt x="406" y="431"/>
                    <a:pt x="410" y="432"/>
                  </a:cubicBezTo>
                  <a:cubicBezTo>
                    <a:pt x="410" y="435"/>
                    <a:pt x="410" y="439"/>
                    <a:pt x="408" y="442"/>
                  </a:cubicBezTo>
                  <a:cubicBezTo>
                    <a:pt x="401" y="441"/>
                    <a:pt x="397" y="445"/>
                    <a:pt x="399" y="449"/>
                  </a:cubicBezTo>
                  <a:cubicBezTo>
                    <a:pt x="398" y="449"/>
                    <a:pt x="392" y="448"/>
                    <a:pt x="394" y="453"/>
                  </a:cubicBezTo>
                  <a:cubicBezTo>
                    <a:pt x="401" y="456"/>
                    <a:pt x="397" y="465"/>
                    <a:pt x="408" y="465"/>
                  </a:cubicBezTo>
                  <a:cubicBezTo>
                    <a:pt x="404" y="473"/>
                    <a:pt x="410" y="476"/>
                    <a:pt x="408" y="485"/>
                  </a:cubicBezTo>
                  <a:cubicBezTo>
                    <a:pt x="408" y="487"/>
                    <a:pt x="409" y="488"/>
                    <a:pt x="412" y="488"/>
                  </a:cubicBezTo>
                  <a:cubicBezTo>
                    <a:pt x="412" y="490"/>
                    <a:pt x="409" y="489"/>
                    <a:pt x="410" y="492"/>
                  </a:cubicBezTo>
                  <a:cubicBezTo>
                    <a:pt x="412" y="492"/>
                    <a:pt x="413" y="492"/>
                    <a:pt x="415" y="494"/>
                  </a:cubicBezTo>
                  <a:cubicBezTo>
                    <a:pt x="413" y="499"/>
                    <a:pt x="415" y="505"/>
                    <a:pt x="415" y="510"/>
                  </a:cubicBezTo>
                  <a:close/>
                  <a:moveTo>
                    <a:pt x="417" y="480"/>
                  </a:moveTo>
                  <a:cubicBezTo>
                    <a:pt x="414" y="480"/>
                    <a:pt x="414" y="478"/>
                    <a:pt x="411" y="479"/>
                  </a:cubicBezTo>
                  <a:cubicBezTo>
                    <a:pt x="410" y="477"/>
                    <a:pt x="410" y="475"/>
                    <a:pt x="410" y="472"/>
                  </a:cubicBezTo>
                  <a:cubicBezTo>
                    <a:pt x="411" y="471"/>
                    <a:pt x="413" y="471"/>
                    <a:pt x="415" y="471"/>
                  </a:cubicBezTo>
                  <a:cubicBezTo>
                    <a:pt x="415" y="475"/>
                    <a:pt x="417" y="476"/>
                    <a:pt x="419" y="478"/>
                  </a:cubicBezTo>
                  <a:cubicBezTo>
                    <a:pt x="419" y="480"/>
                    <a:pt x="415" y="477"/>
                    <a:pt x="417" y="48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5" name="Freeform 191"/>
            <p:cNvSpPr>
              <a:spLocks/>
            </p:cNvSpPr>
            <p:nvPr/>
          </p:nvSpPr>
          <p:spPr bwMode="auto">
            <a:xfrm>
              <a:off x="7192180" y="3713436"/>
              <a:ext cx="264473" cy="273942"/>
            </a:xfrm>
            <a:custGeom>
              <a:avLst/>
              <a:gdLst>
                <a:gd name="T0" fmla="*/ 36 w 77"/>
                <a:gd name="T1" fmla="*/ 45 h 77"/>
                <a:gd name="T2" fmla="*/ 21 w 77"/>
                <a:gd name="T3" fmla="*/ 44 h 77"/>
                <a:gd name="T4" fmla="*/ 9 w 77"/>
                <a:gd name="T5" fmla="*/ 53 h 77"/>
                <a:gd name="T6" fmla="*/ 1 w 77"/>
                <a:gd name="T7" fmla="*/ 60 h 77"/>
                <a:gd name="T8" fmla="*/ 4 w 77"/>
                <a:gd name="T9" fmla="*/ 65 h 77"/>
                <a:gd name="T10" fmla="*/ 6 w 77"/>
                <a:gd name="T11" fmla="*/ 64 h 77"/>
                <a:gd name="T12" fmla="*/ 7 w 77"/>
                <a:gd name="T13" fmla="*/ 65 h 77"/>
                <a:gd name="T14" fmla="*/ 5 w 77"/>
                <a:gd name="T15" fmla="*/ 75 h 77"/>
                <a:gd name="T16" fmla="*/ 10 w 77"/>
                <a:gd name="T17" fmla="*/ 77 h 77"/>
                <a:gd name="T18" fmla="*/ 15 w 77"/>
                <a:gd name="T19" fmla="*/ 59 h 77"/>
                <a:gd name="T20" fmla="*/ 10 w 77"/>
                <a:gd name="T21" fmla="*/ 56 h 77"/>
                <a:gd name="T22" fmla="*/ 35 w 77"/>
                <a:gd name="T23" fmla="*/ 51 h 77"/>
                <a:gd name="T24" fmla="*/ 39 w 77"/>
                <a:gd name="T25" fmla="*/ 60 h 77"/>
                <a:gd name="T26" fmla="*/ 45 w 77"/>
                <a:gd name="T27" fmla="*/ 54 h 77"/>
                <a:gd name="T28" fmla="*/ 43 w 77"/>
                <a:gd name="T29" fmla="*/ 50 h 77"/>
                <a:gd name="T30" fmla="*/ 46 w 77"/>
                <a:gd name="T31" fmla="*/ 52 h 77"/>
                <a:gd name="T32" fmla="*/ 55 w 77"/>
                <a:gd name="T33" fmla="*/ 48 h 77"/>
                <a:gd name="T34" fmla="*/ 55 w 77"/>
                <a:gd name="T35" fmla="*/ 51 h 77"/>
                <a:gd name="T36" fmla="*/ 62 w 77"/>
                <a:gd name="T37" fmla="*/ 45 h 77"/>
                <a:gd name="T38" fmla="*/ 61 w 77"/>
                <a:gd name="T39" fmla="*/ 50 h 77"/>
                <a:gd name="T40" fmla="*/ 68 w 77"/>
                <a:gd name="T41" fmla="*/ 43 h 77"/>
                <a:gd name="T42" fmla="*/ 68 w 77"/>
                <a:gd name="T43" fmla="*/ 27 h 77"/>
                <a:gd name="T44" fmla="*/ 72 w 77"/>
                <a:gd name="T45" fmla="*/ 1 h 77"/>
                <a:gd name="T46" fmla="*/ 67 w 77"/>
                <a:gd name="T47" fmla="*/ 1 h 77"/>
                <a:gd name="T48" fmla="*/ 69 w 77"/>
                <a:gd name="T49" fmla="*/ 4 h 77"/>
                <a:gd name="T50" fmla="*/ 64 w 77"/>
                <a:gd name="T51" fmla="*/ 3 h 77"/>
                <a:gd name="T52" fmla="*/ 63 w 77"/>
                <a:gd name="T53" fmla="*/ 16 h 77"/>
                <a:gd name="T54" fmla="*/ 46 w 77"/>
                <a:gd name="T55" fmla="*/ 35 h 77"/>
                <a:gd name="T56" fmla="*/ 48 w 77"/>
                <a:gd name="T57" fmla="*/ 30 h 77"/>
                <a:gd name="T58" fmla="*/ 43 w 77"/>
                <a:gd name="T59" fmla="*/ 32 h 77"/>
                <a:gd name="T60" fmla="*/ 38 w 77"/>
                <a:gd name="T61" fmla="*/ 44 h 77"/>
                <a:gd name="T62" fmla="*/ 36 w 77"/>
                <a:gd name="T63" fmla="*/ 4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77">
                  <a:moveTo>
                    <a:pt x="36" y="45"/>
                  </a:moveTo>
                  <a:cubicBezTo>
                    <a:pt x="34" y="41"/>
                    <a:pt x="25" y="47"/>
                    <a:pt x="21" y="44"/>
                  </a:cubicBezTo>
                  <a:cubicBezTo>
                    <a:pt x="17" y="46"/>
                    <a:pt x="16" y="53"/>
                    <a:pt x="9" y="53"/>
                  </a:cubicBezTo>
                  <a:cubicBezTo>
                    <a:pt x="9" y="58"/>
                    <a:pt x="5" y="59"/>
                    <a:pt x="1" y="60"/>
                  </a:cubicBezTo>
                  <a:cubicBezTo>
                    <a:pt x="0" y="63"/>
                    <a:pt x="3" y="64"/>
                    <a:pt x="4" y="65"/>
                  </a:cubicBezTo>
                  <a:cubicBezTo>
                    <a:pt x="4" y="65"/>
                    <a:pt x="6" y="62"/>
                    <a:pt x="6" y="64"/>
                  </a:cubicBezTo>
                  <a:cubicBezTo>
                    <a:pt x="6" y="64"/>
                    <a:pt x="7" y="65"/>
                    <a:pt x="7" y="65"/>
                  </a:cubicBezTo>
                  <a:cubicBezTo>
                    <a:pt x="4" y="68"/>
                    <a:pt x="6" y="71"/>
                    <a:pt x="5" y="75"/>
                  </a:cubicBezTo>
                  <a:cubicBezTo>
                    <a:pt x="7" y="76"/>
                    <a:pt x="7" y="76"/>
                    <a:pt x="10" y="77"/>
                  </a:cubicBezTo>
                  <a:cubicBezTo>
                    <a:pt x="13" y="72"/>
                    <a:pt x="16" y="64"/>
                    <a:pt x="15" y="59"/>
                  </a:cubicBezTo>
                  <a:cubicBezTo>
                    <a:pt x="13" y="58"/>
                    <a:pt x="11" y="59"/>
                    <a:pt x="10" y="56"/>
                  </a:cubicBezTo>
                  <a:cubicBezTo>
                    <a:pt x="18" y="56"/>
                    <a:pt x="23" y="51"/>
                    <a:pt x="35" y="51"/>
                  </a:cubicBezTo>
                  <a:cubicBezTo>
                    <a:pt x="31" y="54"/>
                    <a:pt x="34" y="60"/>
                    <a:pt x="39" y="60"/>
                  </a:cubicBezTo>
                  <a:cubicBezTo>
                    <a:pt x="39" y="56"/>
                    <a:pt x="42" y="54"/>
                    <a:pt x="45" y="54"/>
                  </a:cubicBezTo>
                  <a:cubicBezTo>
                    <a:pt x="46" y="51"/>
                    <a:pt x="43" y="52"/>
                    <a:pt x="43" y="50"/>
                  </a:cubicBezTo>
                  <a:cubicBezTo>
                    <a:pt x="44" y="49"/>
                    <a:pt x="46" y="50"/>
                    <a:pt x="46" y="52"/>
                  </a:cubicBezTo>
                  <a:cubicBezTo>
                    <a:pt x="50" y="52"/>
                    <a:pt x="54" y="51"/>
                    <a:pt x="55" y="48"/>
                  </a:cubicBezTo>
                  <a:cubicBezTo>
                    <a:pt x="55" y="50"/>
                    <a:pt x="54" y="50"/>
                    <a:pt x="55" y="51"/>
                  </a:cubicBezTo>
                  <a:cubicBezTo>
                    <a:pt x="58" y="50"/>
                    <a:pt x="58" y="46"/>
                    <a:pt x="62" y="45"/>
                  </a:cubicBezTo>
                  <a:cubicBezTo>
                    <a:pt x="62" y="47"/>
                    <a:pt x="60" y="47"/>
                    <a:pt x="61" y="50"/>
                  </a:cubicBezTo>
                  <a:cubicBezTo>
                    <a:pt x="66" y="50"/>
                    <a:pt x="65" y="44"/>
                    <a:pt x="68" y="43"/>
                  </a:cubicBezTo>
                  <a:cubicBezTo>
                    <a:pt x="63" y="38"/>
                    <a:pt x="72" y="33"/>
                    <a:pt x="68" y="27"/>
                  </a:cubicBezTo>
                  <a:cubicBezTo>
                    <a:pt x="77" y="20"/>
                    <a:pt x="74" y="12"/>
                    <a:pt x="72" y="1"/>
                  </a:cubicBezTo>
                  <a:cubicBezTo>
                    <a:pt x="69" y="0"/>
                    <a:pt x="69" y="0"/>
                    <a:pt x="67" y="1"/>
                  </a:cubicBezTo>
                  <a:cubicBezTo>
                    <a:pt x="66" y="4"/>
                    <a:pt x="69" y="3"/>
                    <a:pt x="69" y="4"/>
                  </a:cubicBezTo>
                  <a:cubicBezTo>
                    <a:pt x="66" y="6"/>
                    <a:pt x="67" y="4"/>
                    <a:pt x="64" y="3"/>
                  </a:cubicBezTo>
                  <a:cubicBezTo>
                    <a:pt x="61" y="6"/>
                    <a:pt x="61" y="12"/>
                    <a:pt x="63" y="16"/>
                  </a:cubicBezTo>
                  <a:cubicBezTo>
                    <a:pt x="60" y="25"/>
                    <a:pt x="53" y="34"/>
                    <a:pt x="46" y="35"/>
                  </a:cubicBezTo>
                  <a:cubicBezTo>
                    <a:pt x="46" y="32"/>
                    <a:pt x="49" y="33"/>
                    <a:pt x="48" y="30"/>
                  </a:cubicBezTo>
                  <a:cubicBezTo>
                    <a:pt x="45" y="29"/>
                    <a:pt x="44" y="31"/>
                    <a:pt x="43" y="32"/>
                  </a:cubicBezTo>
                  <a:cubicBezTo>
                    <a:pt x="44" y="38"/>
                    <a:pt x="38" y="39"/>
                    <a:pt x="38" y="44"/>
                  </a:cubicBezTo>
                  <a:cubicBezTo>
                    <a:pt x="37" y="44"/>
                    <a:pt x="37" y="45"/>
                    <a:pt x="36"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11" name="Oval 110"/>
          <p:cNvSpPr>
            <a:spLocks noChangeAspect="1"/>
          </p:cNvSpPr>
          <p:nvPr/>
        </p:nvSpPr>
        <p:spPr>
          <a:xfrm rot="18859635">
            <a:off x="2850109" y="5474592"/>
            <a:ext cx="687003" cy="687003"/>
          </a:xfrm>
          <a:prstGeom prst="ellipse">
            <a:avLst/>
          </a:prstGeom>
          <a:solidFill>
            <a:srgbClr val="0088CE"/>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sp>
        <p:nvSpPr>
          <p:cNvPr id="108" name="Oval 107"/>
          <p:cNvSpPr>
            <a:spLocks noChangeAspect="1"/>
          </p:cNvSpPr>
          <p:nvPr/>
        </p:nvSpPr>
        <p:spPr>
          <a:xfrm rot="18859635">
            <a:off x="2851947" y="3269921"/>
            <a:ext cx="687003" cy="687003"/>
          </a:xfrm>
          <a:prstGeom prst="ellipse">
            <a:avLst/>
          </a:prstGeom>
          <a:solidFill>
            <a:schemeClr val="tx2"/>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sp>
        <p:nvSpPr>
          <p:cNvPr id="105" name="Oval 104"/>
          <p:cNvSpPr>
            <a:spLocks noChangeAspect="1"/>
          </p:cNvSpPr>
          <p:nvPr/>
        </p:nvSpPr>
        <p:spPr>
          <a:xfrm rot="18859635">
            <a:off x="4229706" y="1759515"/>
            <a:ext cx="687003" cy="687003"/>
          </a:xfrm>
          <a:prstGeom prst="ellipse">
            <a:avLst/>
          </a:prstGeom>
          <a:solidFill>
            <a:schemeClr val="accent1"/>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sp>
        <p:nvSpPr>
          <p:cNvPr id="114" name="Oval 113"/>
          <p:cNvSpPr>
            <a:spLocks noChangeAspect="1"/>
          </p:cNvSpPr>
          <p:nvPr/>
        </p:nvSpPr>
        <p:spPr>
          <a:xfrm rot="18859635">
            <a:off x="7275291" y="1759515"/>
            <a:ext cx="687003" cy="687003"/>
          </a:xfrm>
          <a:prstGeom prst="ellipse">
            <a:avLst/>
          </a:prstGeom>
          <a:solidFill>
            <a:schemeClr val="accent2"/>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dirty="0">
              <a:solidFill>
                <a:schemeClr val="tx1"/>
              </a:solidFill>
            </a:endParaRPr>
          </a:p>
        </p:txBody>
      </p:sp>
      <p:sp>
        <p:nvSpPr>
          <p:cNvPr id="127" name="TextBox 126"/>
          <p:cNvSpPr txBox="1"/>
          <p:nvPr/>
        </p:nvSpPr>
        <p:spPr>
          <a:xfrm>
            <a:off x="646293" y="5540402"/>
            <a:ext cx="2200952" cy="523220"/>
          </a:xfrm>
          <a:prstGeom prst="rect">
            <a:avLst/>
          </a:prstGeom>
          <a:noFill/>
        </p:spPr>
        <p:txBody>
          <a:bodyPr wrap="square" rtlCol="0" anchor="ctr">
            <a:spAutoFit/>
          </a:bodyPr>
          <a:lstStyle/>
          <a:p>
            <a:pPr algn="r"/>
            <a:r>
              <a:rPr lang="en-GB" sz="1400" dirty="0"/>
              <a:t>Delivery of a </a:t>
            </a:r>
            <a:r>
              <a:rPr lang="en-GB" sz="1400" b="1" dirty="0">
                <a:solidFill>
                  <a:srgbClr val="0088CE"/>
                </a:solidFill>
              </a:rPr>
              <a:t>joint or multiple degree</a:t>
            </a:r>
          </a:p>
        </p:txBody>
      </p:sp>
      <p:sp>
        <p:nvSpPr>
          <p:cNvPr id="128" name="TextBox 127"/>
          <p:cNvSpPr txBox="1"/>
          <p:nvPr/>
        </p:nvSpPr>
        <p:spPr>
          <a:xfrm>
            <a:off x="9338137" y="5432680"/>
            <a:ext cx="2271082" cy="738664"/>
          </a:xfrm>
          <a:prstGeom prst="rect">
            <a:avLst/>
          </a:prstGeom>
          <a:noFill/>
        </p:spPr>
        <p:txBody>
          <a:bodyPr wrap="square" rtlCol="0" anchor="ctr">
            <a:spAutoFit/>
          </a:bodyPr>
          <a:lstStyle/>
          <a:p>
            <a:r>
              <a:rPr lang="en-GB" sz="1400" dirty="0"/>
              <a:t>Compulsory </a:t>
            </a:r>
            <a:r>
              <a:rPr lang="en-GB" sz="1400" b="1" dirty="0">
                <a:solidFill>
                  <a:schemeClr val="accent4"/>
                </a:solidFill>
              </a:rPr>
              <a:t>physical mobility</a:t>
            </a:r>
            <a:r>
              <a:rPr lang="en-GB" sz="1400" dirty="0"/>
              <a:t> for all enrolled students</a:t>
            </a:r>
          </a:p>
        </p:txBody>
      </p:sp>
      <p:sp>
        <p:nvSpPr>
          <p:cNvPr id="131" name="TextBox 130"/>
          <p:cNvSpPr txBox="1"/>
          <p:nvPr/>
        </p:nvSpPr>
        <p:spPr>
          <a:xfrm>
            <a:off x="646293" y="3243561"/>
            <a:ext cx="2200953" cy="738664"/>
          </a:xfrm>
          <a:prstGeom prst="rect">
            <a:avLst/>
          </a:prstGeom>
          <a:noFill/>
        </p:spPr>
        <p:txBody>
          <a:bodyPr wrap="square" rtlCol="0" anchor="ctr">
            <a:spAutoFit/>
          </a:bodyPr>
          <a:lstStyle/>
          <a:p>
            <a:pPr algn="r"/>
            <a:r>
              <a:rPr lang="en-GB" sz="1400" b="1" dirty="0">
                <a:solidFill>
                  <a:schemeClr val="tx2"/>
                </a:solidFill>
              </a:rPr>
              <a:t>Generous scholarships </a:t>
            </a:r>
            <a:r>
              <a:rPr lang="en-GB" sz="1400" dirty="0"/>
              <a:t>to excellent students worldwide</a:t>
            </a:r>
          </a:p>
        </p:txBody>
      </p:sp>
      <p:sp>
        <p:nvSpPr>
          <p:cNvPr id="132" name="TextBox 131"/>
          <p:cNvSpPr txBox="1"/>
          <p:nvPr/>
        </p:nvSpPr>
        <p:spPr>
          <a:xfrm>
            <a:off x="9325606" y="3243561"/>
            <a:ext cx="2271082" cy="738664"/>
          </a:xfrm>
          <a:prstGeom prst="rect">
            <a:avLst/>
          </a:prstGeom>
          <a:noFill/>
        </p:spPr>
        <p:txBody>
          <a:bodyPr wrap="square" rtlCol="0" anchor="ctr">
            <a:spAutoFit/>
          </a:bodyPr>
          <a:lstStyle/>
          <a:p>
            <a:r>
              <a:rPr lang="en-GB" sz="1400" dirty="0"/>
              <a:t>Delivered by a consortium of at least </a:t>
            </a:r>
            <a:r>
              <a:rPr lang="en-GB" sz="1400" b="1" dirty="0">
                <a:solidFill>
                  <a:schemeClr val="accent3">
                    <a:lumMod val="75000"/>
                  </a:schemeClr>
                </a:solidFill>
              </a:rPr>
              <a:t>3 HEIs from 3 different countries</a:t>
            </a:r>
          </a:p>
        </p:txBody>
      </p:sp>
      <p:sp>
        <p:nvSpPr>
          <p:cNvPr id="141" name="Oval 140"/>
          <p:cNvSpPr>
            <a:spLocks noChangeAspect="1"/>
          </p:cNvSpPr>
          <p:nvPr/>
        </p:nvSpPr>
        <p:spPr>
          <a:xfrm rot="18859635">
            <a:off x="8653050" y="3269921"/>
            <a:ext cx="687003" cy="687003"/>
          </a:xfrm>
          <a:prstGeom prst="ellipse">
            <a:avLst/>
          </a:prstGeom>
          <a:solidFill>
            <a:schemeClr val="accent3"/>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dirty="0">
              <a:solidFill>
                <a:schemeClr val="tx1"/>
              </a:solidFill>
            </a:endParaRPr>
          </a:p>
        </p:txBody>
      </p:sp>
      <p:sp>
        <p:nvSpPr>
          <p:cNvPr id="149" name="Oval 148"/>
          <p:cNvSpPr>
            <a:spLocks noChangeAspect="1"/>
          </p:cNvSpPr>
          <p:nvPr/>
        </p:nvSpPr>
        <p:spPr>
          <a:xfrm rot="18859635">
            <a:off x="8654888" y="5474592"/>
            <a:ext cx="687003" cy="687003"/>
          </a:xfrm>
          <a:prstGeom prst="ellipse">
            <a:avLst/>
          </a:prstGeom>
          <a:solidFill>
            <a:schemeClr val="accent4"/>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dirty="0">
              <a:solidFill>
                <a:schemeClr val="tx1"/>
              </a:solidFill>
            </a:endParaRPr>
          </a:p>
        </p:txBody>
      </p:sp>
      <p:sp>
        <p:nvSpPr>
          <p:cNvPr id="151" name="TextBox 150"/>
          <p:cNvSpPr txBox="1"/>
          <p:nvPr/>
        </p:nvSpPr>
        <p:spPr>
          <a:xfrm>
            <a:off x="1943100" y="1720645"/>
            <a:ext cx="2271082" cy="738664"/>
          </a:xfrm>
          <a:prstGeom prst="rect">
            <a:avLst/>
          </a:prstGeom>
          <a:noFill/>
        </p:spPr>
        <p:txBody>
          <a:bodyPr wrap="square" rtlCol="0" anchor="ctr">
            <a:spAutoFit/>
          </a:bodyPr>
          <a:lstStyle/>
          <a:p>
            <a:pPr algn="r"/>
            <a:r>
              <a:rPr lang="en-GB" sz="1400" b="1" dirty="0">
                <a:solidFill>
                  <a:schemeClr val="accent1"/>
                </a:solidFill>
              </a:rPr>
              <a:t>Jointly designed, fully integrated </a:t>
            </a:r>
            <a:r>
              <a:rPr lang="en-GB" sz="1400" dirty="0"/>
              <a:t>transnational master programme</a:t>
            </a:r>
          </a:p>
        </p:txBody>
      </p:sp>
      <p:sp>
        <p:nvSpPr>
          <p:cNvPr id="152" name="TextBox 151"/>
          <p:cNvSpPr txBox="1"/>
          <p:nvPr/>
        </p:nvSpPr>
        <p:spPr>
          <a:xfrm>
            <a:off x="7949520" y="1828367"/>
            <a:ext cx="2271082" cy="523220"/>
          </a:xfrm>
          <a:prstGeom prst="rect">
            <a:avLst/>
          </a:prstGeom>
          <a:noFill/>
        </p:spPr>
        <p:txBody>
          <a:bodyPr wrap="square" rtlCol="0" anchor="ctr">
            <a:spAutoFit/>
          </a:bodyPr>
          <a:lstStyle/>
          <a:p>
            <a:r>
              <a:rPr lang="en-GB" sz="1400" dirty="0"/>
              <a:t>Master of excellence </a:t>
            </a:r>
            <a:r>
              <a:rPr lang="en-GB" sz="1400" b="1" dirty="0">
                <a:solidFill>
                  <a:schemeClr val="accent2">
                    <a:lumMod val="75000"/>
                  </a:schemeClr>
                </a:solidFill>
              </a:rPr>
              <a:t>open to all disciplines</a:t>
            </a:r>
          </a:p>
        </p:txBody>
      </p:sp>
      <p:sp>
        <p:nvSpPr>
          <p:cNvPr id="98" name="Título 97">
            <a:extLst>
              <a:ext uri="{FF2B5EF4-FFF2-40B4-BE49-F238E27FC236}">
                <a16:creationId xmlns:a16="http://schemas.microsoft.com/office/drawing/2014/main" id="{C3812BDA-7EEE-0D8D-9F64-7B3851801048}"/>
              </a:ext>
            </a:extLst>
          </p:cNvPr>
          <p:cNvSpPr>
            <a:spLocks noGrp="1"/>
          </p:cNvSpPr>
          <p:nvPr>
            <p:ph type="title"/>
          </p:nvPr>
        </p:nvSpPr>
        <p:spPr>
          <a:xfrm>
            <a:off x="970722" y="71312"/>
            <a:ext cx="10515600" cy="1193905"/>
          </a:xfrm>
        </p:spPr>
        <p:txBody>
          <a:bodyPr/>
          <a:lstStyle/>
          <a:p>
            <a:r>
              <a:rPr lang="en-GB" dirty="0"/>
              <a:t>What is an Erasmus Mundus Joint Master programme?</a:t>
            </a:r>
          </a:p>
        </p:txBody>
      </p:sp>
      <p:grpSp>
        <p:nvGrpSpPr>
          <p:cNvPr id="146" name="Graduation" descr="{&quot;Key&quot;:&quot;POWER_USER_SHAPE_ICON&quot;,&quot;Value&quot;:&quot;POWER_USER_SHAPE_ICON_STYLE_1&quot;}">
            <a:extLst>
              <a:ext uri="{FF2B5EF4-FFF2-40B4-BE49-F238E27FC236}">
                <a16:creationId xmlns:a16="http://schemas.microsoft.com/office/drawing/2014/main" id="{064FCF9D-0E39-EEE1-F5F5-5CB107043BAF}"/>
              </a:ext>
            </a:extLst>
          </p:cNvPr>
          <p:cNvGrpSpPr>
            <a:grpSpLocks noChangeAspect="1"/>
          </p:cNvGrpSpPr>
          <p:nvPr/>
        </p:nvGrpSpPr>
        <p:grpSpPr>
          <a:xfrm>
            <a:off x="2932510" y="5584614"/>
            <a:ext cx="513494" cy="485664"/>
            <a:chOff x="6249988" y="2878138"/>
            <a:chExt cx="585788" cy="554038"/>
          </a:xfrm>
        </p:grpSpPr>
        <p:sp>
          <p:nvSpPr>
            <p:cNvPr id="147" name="Line 791">
              <a:extLst>
                <a:ext uri="{FF2B5EF4-FFF2-40B4-BE49-F238E27FC236}">
                  <a16:creationId xmlns:a16="http://schemas.microsoft.com/office/drawing/2014/main" id="{01D778AD-6667-57AB-A13D-9260A3F56283}"/>
                </a:ext>
              </a:extLst>
            </p:cNvPr>
            <p:cNvSpPr>
              <a:spLocks noChangeShapeType="1"/>
            </p:cNvSpPr>
            <p:nvPr/>
          </p:nvSpPr>
          <p:spPr bwMode="auto">
            <a:xfrm>
              <a:off x="6283326" y="2938463"/>
              <a:ext cx="0" cy="14605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792">
              <a:extLst>
                <a:ext uri="{FF2B5EF4-FFF2-40B4-BE49-F238E27FC236}">
                  <a16:creationId xmlns:a16="http://schemas.microsoft.com/office/drawing/2014/main" id="{27BA6320-8671-4737-3B45-CF8622C2F0BE}"/>
                </a:ext>
              </a:extLst>
            </p:cNvPr>
            <p:cNvSpPr>
              <a:spLocks/>
            </p:cNvSpPr>
            <p:nvPr/>
          </p:nvSpPr>
          <p:spPr bwMode="auto">
            <a:xfrm>
              <a:off x="6249988" y="3084513"/>
              <a:ext cx="65088" cy="63500"/>
            </a:xfrm>
            <a:custGeom>
              <a:avLst/>
              <a:gdLst>
                <a:gd name="T0" fmla="*/ 64 w 128"/>
                <a:gd name="T1" fmla="*/ 0 h 127"/>
                <a:gd name="T2" fmla="*/ 0 w 128"/>
                <a:gd name="T3" fmla="*/ 63 h 127"/>
                <a:gd name="T4" fmla="*/ 64 w 128"/>
                <a:gd name="T5" fmla="*/ 127 h 127"/>
                <a:gd name="T6" fmla="*/ 128 w 128"/>
                <a:gd name="T7" fmla="*/ 63 h 127"/>
              </a:gdLst>
              <a:ahLst/>
              <a:cxnLst>
                <a:cxn ang="0">
                  <a:pos x="T0" y="T1"/>
                </a:cxn>
                <a:cxn ang="0">
                  <a:pos x="T2" y="T3"/>
                </a:cxn>
                <a:cxn ang="0">
                  <a:pos x="T4" y="T5"/>
                </a:cxn>
                <a:cxn ang="0">
                  <a:pos x="T6" y="T7"/>
                </a:cxn>
              </a:cxnLst>
              <a:rect l="0" t="0" r="r" b="b"/>
              <a:pathLst>
                <a:path w="128" h="127">
                  <a:moveTo>
                    <a:pt x="64" y="0"/>
                  </a:moveTo>
                  <a:cubicBezTo>
                    <a:pt x="29" y="0"/>
                    <a:pt x="0" y="28"/>
                    <a:pt x="0" y="63"/>
                  </a:cubicBezTo>
                  <a:cubicBezTo>
                    <a:pt x="0" y="99"/>
                    <a:pt x="29" y="127"/>
                    <a:pt x="64" y="127"/>
                  </a:cubicBezTo>
                  <a:cubicBezTo>
                    <a:pt x="99" y="127"/>
                    <a:pt x="128" y="99"/>
                    <a:pt x="128" y="63"/>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Line 793">
              <a:extLst>
                <a:ext uri="{FF2B5EF4-FFF2-40B4-BE49-F238E27FC236}">
                  <a16:creationId xmlns:a16="http://schemas.microsoft.com/office/drawing/2014/main" id="{FFEAD277-7C2E-930B-A38B-8F67347BF225}"/>
                </a:ext>
              </a:extLst>
            </p:cNvPr>
            <p:cNvSpPr>
              <a:spLocks noChangeShapeType="1"/>
            </p:cNvSpPr>
            <p:nvPr/>
          </p:nvSpPr>
          <p:spPr bwMode="auto">
            <a:xfrm>
              <a:off x="6557963" y="3035301"/>
              <a:ext cx="0" cy="6350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794">
              <a:extLst>
                <a:ext uri="{FF2B5EF4-FFF2-40B4-BE49-F238E27FC236}">
                  <a16:creationId xmlns:a16="http://schemas.microsoft.com/office/drawing/2014/main" id="{47D0959A-D1E6-A906-AD3F-8FE785DE72F6}"/>
                </a:ext>
              </a:extLst>
            </p:cNvPr>
            <p:cNvSpPr>
              <a:spLocks/>
            </p:cNvSpPr>
            <p:nvPr/>
          </p:nvSpPr>
          <p:spPr bwMode="auto">
            <a:xfrm>
              <a:off x="6492876" y="3340101"/>
              <a:ext cx="96838" cy="92075"/>
            </a:xfrm>
            <a:custGeom>
              <a:avLst/>
              <a:gdLst>
                <a:gd name="T0" fmla="*/ 192 w 192"/>
                <a:gd name="T1" fmla="*/ 0 h 182"/>
                <a:gd name="T2" fmla="*/ 192 w 192"/>
                <a:gd name="T3" fmla="*/ 182 h 182"/>
                <a:gd name="T4" fmla="*/ 96 w 192"/>
                <a:gd name="T5" fmla="*/ 114 h 182"/>
                <a:gd name="T6" fmla="*/ 0 w 192"/>
                <a:gd name="T7" fmla="*/ 182 h 182"/>
                <a:gd name="T8" fmla="*/ 0 w 192"/>
                <a:gd name="T9" fmla="*/ 0 h 182"/>
              </a:gdLst>
              <a:ahLst/>
              <a:cxnLst>
                <a:cxn ang="0">
                  <a:pos x="T0" y="T1"/>
                </a:cxn>
                <a:cxn ang="0">
                  <a:pos x="T2" y="T3"/>
                </a:cxn>
                <a:cxn ang="0">
                  <a:pos x="T4" y="T5"/>
                </a:cxn>
                <a:cxn ang="0">
                  <a:pos x="T6" y="T7"/>
                </a:cxn>
                <a:cxn ang="0">
                  <a:pos x="T8" y="T9"/>
                </a:cxn>
              </a:cxnLst>
              <a:rect l="0" t="0" r="r" b="b"/>
              <a:pathLst>
                <a:path w="192" h="182">
                  <a:moveTo>
                    <a:pt x="192" y="0"/>
                  </a:moveTo>
                  <a:lnTo>
                    <a:pt x="192" y="182"/>
                  </a:lnTo>
                  <a:lnTo>
                    <a:pt x="96" y="114"/>
                  </a:lnTo>
                  <a:lnTo>
                    <a:pt x="0" y="182"/>
                  </a:ln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795">
              <a:extLst>
                <a:ext uri="{FF2B5EF4-FFF2-40B4-BE49-F238E27FC236}">
                  <a16:creationId xmlns:a16="http://schemas.microsoft.com/office/drawing/2014/main" id="{F41F66F9-8BD9-3A1E-E741-195EEE602512}"/>
                </a:ext>
              </a:extLst>
            </p:cNvPr>
            <p:cNvSpPr>
              <a:spLocks/>
            </p:cNvSpPr>
            <p:nvPr/>
          </p:nvSpPr>
          <p:spPr bwMode="auto">
            <a:xfrm>
              <a:off x="6719888" y="3200401"/>
              <a:ext cx="115888" cy="128588"/>
            </a:xfrm>
            <a:custGeom>
              <a:avLst/>
              <a:gdLst>
                <a:gd name="T0" fmla="*/ 82 w 231"/>
                <a:gd name="T1" fmla="*/ 157 h 256"/>
                <a:gd name="T2" fmla="*/ 79 w 231"/>
                <a:gd name="T3" fmla="*/ 151 h 256"/>
                <a:gd name="T4" fmla="*/ 77 w 231"/>
                <a:gd name="T5" fmla="*/ 144 h 256"/>
                <a:gd name="T6" fmla="*/ 78 w 231"/>
                <a:gd name="T7" fmla="*/ 135 h 256"/>
                <a:gd name="T8" fmla="*/ 80 w 231"/>
                <a:gd name="T9" fmla="*/ 126 h 256"/>
                <a:gd name="T10" fmla="*/ 85 w 231"/>
                <a:gd name="T11" fmla="*/ 118 h 256"/>
                <a:gd name="T12" fmla="*/ 92 w 231"/>
                <a:gd name="T13" fmla="*/ 111 h 256"/>
                <a:gd name="T14" fmla="*/ 101 w 231"/>
                <a:gd name="T15" fmla="*/ 107 h 256"/>
                <a:gd name="T16" fmla="*/ 112 w 231"/>
                <a:gd name="T17" fmla="*/ 106 h 256"/>
                <a:gd name="T18" fmla="*/ 123 w 231"/>
                <a:gd name="T19" fmla="*/ 110 h 256"/>
                <a:gd name="T20" fmla="*/ 133 w 231"/>
                <a:gd name="T21" fmla="*/ 118 h 256"/>
                <a:gd name="T22" fmla="*/ 142 w 231"/>
                <a:gd name="T23" fmla="*/ 131 h 256"/>
                <a:gd name="T24" fmla="*/ 149 w 231"/>
                <a:gd name="T25" fmla="*/ 148 h 256"/>
                <a:gd name="T26" fmla="*/ 152 w 231"/>
                <a:gd name="T27" fmla="*/ 167 h 256"/>
                <a:gd name="T28" fmla="*/ 150 w 231"/>
                <a:gd name="T29" fmla="*/ 188 h 256"/>
                <a:gd name="T30" fmla="*/ 145 w 231"/>
                <a:gd name="T31" fmla="*/ 208 h 256"/>
                <a:gd name="T32" fmla="*/ 135 w 231"/>
                <a:gd name="T33" fmla="*/ 227 h 256"/>
                <a:gd name="T34" fmla="*/ 121 w 231"/>
                <a:gd name="T35" fmla="*/ 242 h 256"/>
                <a:gd name="T36" fmla="*/ 103 w 231"/>
                <a:gd name="T37" fmla="*/ 252 h 256"/>
                <a:gd name="T38" fmla="*/ 84 w 231"/>
                <a:gd name="T39" fmla="*/ 256 h 256"/>
                <a:gd name="T40" fmla="*/ 63 w 231"/>
                <a:gd name="T41" fmla="*/ 252 h 256"/>
                <a:gd name="T42" fmla="*/ 43 w 231"/>
                <a:gd name="T43" fmla="*/ 241 h 256"/>
                <a:gd name="T44" fmla="*/ 26 w 231"/>
                <a:gd name="T45" fmla="*/ 223 h 256"/>
                <a:gd name="T46" fmla="*/ 12 w 231"/>
                <a:gd name="T47" fmla="*/ 198 h 256"/>
                <a:gd name="T48" fmla="*/ 3 w 231"/>
                <a:gd name="T49" fmla="*/ 168 h 256"/>
                <a:gd name="T50" fmla="*/ 0 w 231"/>
                <a:gd name="T51" fmla="*/ 135 h 256"/>
                <a:gd name="T52" fmla="*/ 4 w 231"/>
                <a:gd name="T53" fmla="*/ 101 h 256"/>
                <a:gd name="T54" fmla="*/ 15 w 231"/>
                <a:gd name="T55" fmla="*/ 68 h 256"/>
                <a:gd name="T56" fmla="*/ 33 w 231"/>
                <a:gd name="T57" fmla="*/ 40 h 256"/>
                <a:gd name="T58" fmla="*/ 56 w 231"/>
                <a:gd name="T59" fmla="*/ 18 h 256"/>
                <a:gd name="T60" fmla="*/ 84 w 231"/>
                <a:gd name="T61" fmla="*/ 4 h 256"/>
                <a:gd name="T62" fmla="*/ 114 w 231"/>
                <a:gd name="T63" fmla="*/ 1 h 256"/>
                <a:gd name="T64" fmla="*/ 145 w 231"/>
                <a:gd name="T65" fmla="*/ 9 h 256"/>
                <a:gd name="T66" fmla="*/ 173 w 231"/>
                <a:gd name="T67" fmla="*/ 27 h 256"/>
                <a:gd name="T68" fmla="*/ 198 w 231"/>
                <a:gd name="T69" fmla="*/ 56 h 256"/>
                <a:gd name="T70" fmla="*/ 217 w 231"/>
                <a:gd name="T71" fmla="*/ 93 h 256"/>
                <a:gd name="T72" fmla="*/ 228 w 231"/>
                <a:gd name="T73" fmla="*/ 137 h 256"/>
                <a:gd name="T74" fmla="*/ 231 w 231"/>
                <a:gd name="T75" fmla="*/ 184 h 256"/>
                <a:gd name="T76" fmla="*/ 223 w 231"/>
                <a:gd name="T77" fmla="*/ 231 h 256"/>
                <a:gd name="T78" fmla="*/ 219 w 231"/>
                <a:gd name="T79" fmla="*/ 2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256">
                  <a:moveTo>
                    <a:pt x="82" y="157"/>
                  </a:moveTo>
                  <a:cubicBezTo>
                    <a:pt x="82" y="156"/>
                    <a:pt x="80" y="153"/>
                    <a:pt x="79" y="151"/>
                  </a:cubicBezTo>
                  <a:cubicBezTo>
                    <a:pt x="79" y="150"/>
                    <a:pt x="78" y="146"/>
                    <a:pt x="77" y="144"/>
                  </a:cubicBezTo>
                  <a:cubicBezTo>
                    <a:pt x="77" y="142"/>
                    <a:pt x="77" y="138"/>
                    <a:pt x="78" y="135"/>
                  </a:cubicBezTo>
                  <a:cubicBezTo>
                    <a:pt x="78" y="133"/>
                    <a:pt x="79" y="129"/>
                    <a:pt x="80" y="126"/>
                  </a:cubicBezTo>
                  <a:cubicBezTo>
                    <a:pt x="81" y="123"/>
                    <a:pt x="83" y="120"/>
                    <a:pt x="85" y="118"/>
                  </a:cubicBezTo>
                  <a:cubicBezTo>
                    <a:pt x="87" y="115"/>
                    <a:pt x="90" y="112"/>
                    <a:pt x="92" y="111"/>
                  </a:cubicBezTo>
                  <a:cubicBezTo>
                    <a:pt x="95" y="109"/>
                    <a:pt x="98" y="107"/>
                    <a:pt x="101" y="107"/>
                  </a:cubicBezTo>
                  <a:cubicBezTo>
                    <a:pt x="105" y="106"/>
                    <a:pt x="108" y="106"/>
                    <a:pt x="112" y="106"/>
                  </a:cubicBezTo>
                  <a:cubicBezTo>
                    <a:pt x="115" y="107"/>
                    <a:pt x="119" y="108"/>
                    <a:pt x="123" y="110"/>
                  </a:cubicBezTo>
                  <a:cubicBezTo>
                    <a:pt x="126" y="112"/>
                    <a:pt x="130" y="115"/>
                    <a:pt x="133" y="118"/>
                  </a:cubicBezTo>
                  <a:cubicBezTo>
                    <a:pt x="137" y="122"/>
                    <a:pt x="140" y="126"/>
                    <a:pt x="142" y="131"/>
                  </a:cubicBezTo>
                  <a:cubicBezTo>
                    <a:pt x="145" y="136"/>
                    <a:pt x="147" y="142"/>
                    <a:pt x="149" y="148"/>
                  </a:cubicBezTo>
                  <a:cubicBezTo>
                    <a:pt x="150" y="153"/>
                    <a:pt x="151" y="160"/>
                    <a:pt x="152" y="167"/>
                  </a:cubicBezTo>
                  <a:cubicBezTo>
                    <a:pt x="152" y="173"/>
                    <a:pt x="152" y="181"/>
                    <a:pt x="150" y="188"/>
                  </a:cubicBezTo>
                  <a:cubicBezTo>
                    <a:pt x="149" y="194"/>
                    <a:pt x="147" y="202"/>
                    <a:pt x="145" y="208"/>
                  </a:cubicBezTo>
                  <a:cubicBezTo>
                    <a:pt x="142" y="215"/>
                    <a:pt x="139" y="221"/>
                    <a:pt x="135" y="227"/>
                  </a:cubicBezTo>
                  <a:cubicBezTo>
                    <a:pt x="131" y="233"/>
                    <a:pt x="126" y="238"/>
                    <a:pt x="121" y="242"/>
                  </a:cubicBezTo>
                  <a:cubicBezTo>
                    <a:pt x="115" y="246"/>
                    <a:pt x="109" y="250"/>
                    <a:pt x="103" y="252"/>
                  </a:cubicBezTo>
                  <a:cubicBezTo>
                    <a:pt x="97" y="255"/>
                    <a:pt x="90" y="256"/>
                    <a:pt x="84" y="256"/>
                  </a:cubicBezTo>
                  <a:cubicBezTo>
                    <a:pt x="77" y="256"/>
                    <a:pt x="70" y="255"/>
                    <a:pt x="63" y="252"/>
                  </a:cubicBezTo>
                  <a:cubicBezTo>
                    <a:pt x="56" y="250"/>
                    <a:pt x="49" y="246"/>
                    <a:pt x="43" y="241"/>
                  </a:cubicBezTo>
                  <a:cubicBezTo>
                    <a:pt x="37" y="236"/>
                    <a:pt x="31" y="230"/>
                    <a:pt x="26" y="223"/>
                  </a:cubicBezTo>
                  <a:cubicBezTo>
                    <a:pt x="20" y="216"/>
                    <a:pt x="15" y="207"/>
                    <a:pt x="12" y="198"/>
                  </a:cubicBezTo>
                  <a:cubicBezTo>
                    <a:pt x="8" y="189"/>
                    <a:pt x="5" y="178"/>
                    <a:pt x="3" y="168"/>
                  </a:cubicBezTo>
                  <a:cubicBezTo>
                    <a:pt x="1" y="157"/>
                    <a:pt x="0" y="146"/>
                    <a:pt x="0" y="135"/>
                  </a:cubicBezTo>
                  <a:cubicBezTo>
                    <a:pt x="1" y="123"/>
                    <a:pt x="2" y="112"/>
                    <a:pt x="4" y="101"/>
                  </a:cubicBezTo>
                  <a:cubicBezTo>
                    <a:pt x="7" y="89"/>
                    <a:pt x="11" y="78"/>
                    <a:pt x="15" y="68"/>
                  </a:cubicBezTo>
                  <a:cubicBezTo>
                    <a:pt x="20" y="58"/>
                    <a:pt x="26" y="48"/>
                    <a:pt x="33" y="40"/>
                  </a:cubicBezTo>
                  <a:cubicBezTo>
                    <a:pt x="40" y="31"/>
                    <a:pt x="48" y="24"/>
                    <a:pt x="56" y="18"/>
                  </a:cubicBezTo>
                  <a:cubicBezTo>
                    <a:pt x="65" y="12"/>
                    <a:pt x="74" y="7"/>
                    <a:pt x="84" y="4"/>
                  </a:cubicBezTo>
                  <a:cubicBezTo>
                    <a:pt x="94" y="2"/>
                    <a:pt x="104" y="0"/>
                    <a:pt x="114" y="1"/>
                  </a:cubicBezTo>
                  <a:cubicBezTo>
                    <a:pt x="124" y="2"/>
                    <a:pt x="135" y="4"/>
                    <a:pt x="145" y="9"/>
                  </a:cubicBezTo>
                  <a:cubicBezTo>
                    <a:pt x="155" y="13"/>
                    <a:pt x="164" y="19"/>
                    <a:pt x="173" y="27"/>
                  </a:cubicBezTo>
                  <a:cubicBezTo>
                    <a:pt x="182" y="35"/>
                    <a:pt x="191" y="45"/>
                    <a:pt x="198" y="56"/>
                  </a:cubicBezTo>
                  <a:cubicBezTo>
                    <a:pt x="205" y="67"/>
                    <a:pt x="212" y="79"/>
                    <a:pt x="217" y="93"/>
                  </a:cubicBezTo>
                  <a:cubicBezTo>
                    <a:pt x="222" y="107"/>
                    <a:pt x="226" y="121"/>
                    <a:pt x="228" y="137"/>
                  </a:cubicBezTo>
                  <a:cubicBezTo>
                    <a:pt x="230" y="152"/>
                    <a:pt x="231" y="168"/>
                    <a:pt x="231" y="184"/>
                  </a:cubicBezTo>
                  <a:cubicBezTo>
                    <a:pt x="230" y="200"/>
                    <a:pt x="227" y="216"/>
                    <a:pt x="223" y="231"/>
                  </a:cubicBezTo>
                  <a:cubicBezTo>
                    <a:pt x="222" y="236"/>
                    <a:pt x="221" y="242"/>
                    <a:pt x="219" y="247"/>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797">
              <a:extLst>
                <a:ext uri="{FF2B5EF4-FFF2-40B4-BE49-F238E27FC236}">
                  <a16:creationId xmlns:a16="http://schemas.microsoft.com/office/drawing/2014/main" id="{FEF37FB9-3006-935D-68A5-65D9C01D69DA}"/>
                </a:ext>
              </a:extLst>
            </p:cNvPr>
            <p:cNvSpPr>
              <a:spLocks/>
            </p:cNvSpPr>
            <p:nvPr/>
          </p:nvSpPr>
          <p:spPr bwMode="auto">
            <a:xfrm>
              <a:off x="6280151" y="3200401"/>
              <a:ext cx="496888" cy="128588"/>
            </a:xfrm>
            <a:custGeom>
              <a:avLst/>
              <a:gdLst>
                <a:gd name="T0" fmla="*/ 980 w 980"/>
                <a:gd name="T1" fmla="*/ 0 h 255"/>
                <a:gd name="T2" fmla="*/ 108 w 980"/>
                <a:gd name="T3" fmla="*/ 0 h 255"/>
                <a:gd name="T4" fmla="*/ 84 w 980"/>
                <a:gd name="T5" fmla="*/ 3 h 255"/>
                <a:gd name="T6" fmla="*/ 56 w 980"/>
                <a:gd name="T7" fmla="*/ 17 h 255"/>
                <a:gd name="T8" fmla="*/ 33 w 980"/>
                <a:gd name="T9" fmla="*/ 39 h 255"/>
                <a:gd name="T10" fmla="*/ 16 w 980"/>
                <a:gd name="T11" fmla="*/ 67 h 255"/>
                <a:gd name="T12" fmla="*/ 4 w 980"/>
                <a:gd name="T13" fmla="*/ 100 h 255"/>
                <a:gd name="T14" fmla="*/ 0 w 980"/>
                <a:gd name="T15" fmla="*/ 134 h 255"/>
                <a:gd name="T16" fmla="*/ 3 w 980"/>
                <a:gd name="T17" fmla="*/ 167 h 255"/>
                <a:gd name="T18" fmla="*/ 12 w 980"/>
                <a:gd name="T19" fmla="*/ 197 h 255"/>
                <a:gd name="T20" fmla="*/ 26 w 980"/>
                <a:gd name="T21" fmla="*/ 222 h 255"/>
                <a:gd name="T22" fmla="*/ 43 w 980"/>
                <a:gd name="T23" fmla="*/ 240 h 255"/>
                <a:gd name="T24" fmla="*/ 63 w 980"/>
                <a:gd name="T25" fmla="*/ 251 h 255"/>
                <a:gd name="T26" fmla="*/ 84 w 980"/>
                <a:gd name="T27" fmla="*/ 255 h 255"/>
                <a:gd name="T28" fmla="*/ 950 w 980"/>
                <a:gd name="T2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0" h="255">
                  <a:moveTo>
                    <a:pt x="980" y="0"/>
                  </a:moveTo>
                  <a:lnTo>
                    <a:pt x="108" y="0"/>
                  </a:lnTo>
                  <a:cubicBezTo>
                    <a:pt x="100" y="0"/>
                    <a:pt x="92" y="1"/>
                    <a:pt x="84" y="3"/>
                  </a:cubicBezTo>
                  <a:cubicBezTo>
                    <a:pt x="74" y="6"/>
                    <a:pt x="65" y="11"/>
                    <a:pt x="56" y="17"/>
                  </a:cubicBezTo>
                  <a:cubicBezTo>
                    <a:pt x="48" y="23"/>
                    <a:pt x="40" y="30"/>
                    <a:pt x="33" y="39"/>
                  </a:cubicBezTo>
                  <a:cubicBezTo>
                    <a:pt x="26" y="47"/>
                    <a:pt x="20" y="57"/>
                    <a:pt x="16" y="67"/>
                  </a:cubicBezTo>
                  <a:cubicBezTo>
                    <a:pt x="11" y="77"/>
                    <a:pt x="7" y="88"/>
                    <a:pt x="4" y="100"/>
                  </a:cubicBezTo>
                  <a:cubicBezTo>
                    <a:pt x="2" y="111"/>
                    <a:pt x="1" y="122"/>
                    <a:pt x="0" y="134"/>
                  </a:cubicBezTo>
                  <a:cubicBezTo>
                    <a:pt x="0" y="145"/>
                    <a:pt x="1" y="156"/>
                    <a:pt x="3" y="167"/>
                  </a:cubicBezTo>
                  <a:cubicBezTo>
                    <a:pt x="5" y="177"/>
                    <a:pt x="8" y="188"/>
                    <a:pt x="12" y="197"/>
                  </a:cubicBezTo>
                  <a:cubicBezTo>
                    <a:pt x="16" y="206"/>
                    <a:pt x="20" y="215"/>
                    <a:pt x="26" y="222"/>
                  </a:cubicBezTo>
                  <a:cubicBezTo>
                    <a:pt x="31" y="229"/>
                    <a:pt x="37" y="235"/>
                    <a:pt x="43" y="240"/>
                  </a:cubicBezTo>
                  <a:cubicBezTo>
                    <a:pt x="50" y="245"/>
                    <a:pt x="56" y="249"/>
                    <a:pt x="63" y="251"/>
                  </a:cubicBezTo>
                  <a:cubicBezTo>
                    <a:pt x="70" y="254"/>
                    <a:pt x="77" y="255"/>
                    <a:pt x="84" y="255"/>
                  </a:cubicBezTo>
                  <a:lnTo>
                    <a:pt x="950" y="255"/>
                  </a:ln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798">
              <a:extLst>
                <a:ext uri="{FF2B5EF4-FFF2-40B4-BE49-F238E27FC236}">
                  <a16:creationId xmlns:a16="http://schemas.microsoft.com/office/drawing/2014/main" id="{BB5B9473-A603-C527-9050-F3A55F65AC10}"/>
                </a:ext>
              </a:extLst>
            </p:cNvPr>
            <p:cNvSpPr>
              <a:spLocks/>
            </p:cNvSpPr>
            <p:nvPr/>
          </p:nvSpPr>
          <p:spPr bwMode="auto">
            <a:xfrm>
              <a:off x="6450013" y="3200401"/>
              <a:ext cx="53975" cy="128588"/>
            </a:xfrm>
            <a:custGeom>
              <a:avLst/>
              <a:gdLst>
                <a:gd name="T0" fmla="*/ 83 w 107"/>
                <a:gd name="T1" fmla="*/ 255 h 255"/>
                <a:gd name="T2" fmla="*/ 63 w 107"/>
                <a:gd name="T3" fmla="*/ 251 h 255"/>
                <a:gd name="T4" fmla="*/ 43 w 107"/>
                <a:gd name="T5" fmla="*/ 240 h 255"/>
                <a:gd name="T6" fmla="*/ 25 w 107"/>
                <a:gd name="T7" fmla="*/ 222 h 255"/>
                <a:gd name="T8" fmla="*/ 11 w 107"/>
                <a:gd name="T9" fmla="*/ 197 h 255"/>
                <a:gd name="T10" fmla="*/ 2 w 107"/>
                <a:gd name="T11" fmla="*/ 167 h 255"/>
                <a:gd name="T12" fmla="*/ 0 w 107"/>
                <a:gd name="T13" fmla="*/ 134 h 255"/>
                <a:gd name="T14" fmla="*/ 4 w 107"/>
                <a:gd name="T15" fmla="*/ 100 h 255"/>
                <a:gd name="T16" fmla="*/ 15 w 107"/>
                <a:gd name="T17" fmla="*/ 67 h 255"/>
                <a:gd name="T18" fmla="*/ 33 w 107"/>
                <a:gd name="T19" fmla="*/ 39 h 255"/>
                <a:gd name="T20" fmla="*/ 56 w 107"/>
                <a:gd name="T21" fmla="*/ 17 h 255"/>
                <a:gd name="T22" fmla="*/ 83 w 107"/>
                <a:gd name="T23" fmla="*/ 3 h 255"/>
                <a:gd name="T24" fmla="*/ 107 w 107"/>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255">
                  <a:moveTo>
                    <a:pt x="83" y="255"/>
                  </a:moveTo>
                  <a:cubicBezTo>
                    <a:pt x="76" y="255"/>
                    <a:pt x="69" y="254"/>
                    <a:pt x="63" y="251"/>
                  </a:cubicBezTo>
                  <a:cubicBezTo>
                    <a:pt x="56" y="249"/>
                    <a:pt x="49" y="245"/>
                    <a:pt x="43" y="240"/>
                  </a:cubicBezTo>
                  <a:cubicBezTo>
                    <a:pt x="36" y="235"/>
                    <a:pt x="30" y="229"/>
                    <a:pt x="25" y="222"/>
                  </a:cubicBezTo>
                  <a:cubicBezTo>
                    <a:pt x="20" y="215"/>
                    <a:pt x="15" y="206"/>
                    <a:pt x="11" y="197"/>
                  </a:cubicBezTo>
                  <a:cubicBezTo>
                    <a:pt x="7" y="188"/>
                    <a:pt x="4" y="177"/>
                    <a:pt x="2" y="167"/>
                  </a:cubicBezTo>
                  <a:cubicBezTo>
                    <a:pt x="0" y="156"/>
                    <a:pt x="0" y="145"/>
                    <a:pt x="0" y="134"/>
                  </a:cubicBezTo>
                  <a:cubicBezTo>
                    <a:pt x="0" y="122"/>
                    <a:pt x="1" y="111"/>
                    <a:pt x="4" y="100"/>
                  </a:cubicBezTo>
                  <a:cubicBezTo>
                    <a:pt x="6" y="88"/>
                    <a:pt x="10" y="77"/>
                    <a:pt x="15" y="67"/>
                  </a:cubicBezTo>
                  <a:cubicBezTo>
                    <a:pt x="20" y="57"/>
                    <a:pt x="26" y="47"/>
                    <a:pt x="33" y="39"/>
                  </a:cubicBezTo>
                  <a:cubicBezTo>
                    <a:pt x="39" y="30"/>
                    <a:pt x="47" y="23"/>
                    <a:pt x="56" y="17"/>
                  </a:cubicBezTo>
                  <a:cubicBezTo>
                    <a:pt x="64" y="11"/>
                    <a:pt x="74" y="6"/>
                    <a:pt x="83" y="3"/>
                  </a:cubicBezTo>
                  <a:cubicBezTo>
                    <a:pt x="91" y="1"/>
                    <a:pt x="99" y="0"/>
                    <a:pt x="107"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799">
              <a:extLst>
                <a:ext uri="{FF2B5EF4-FFF2-40B4-BE49-F238E27FC236}">
                  <a16:creationId xmlns:a16="http://schemas.microsoft.com/office/drawing/2014/main" id="{7FBD70DB-A129-5F01-D9F6-E27B45BC4918}"/>
                </a:ext>
              </a:extLst>
            </p:cNvPr>
            <p:cNvSpPr>
              <a:spLocks/>
            </p:cNvSpPr>
            <p:nvPr/>
          </p:nvSpPr>
          <p:spPr bwMode="auto">
            <a:xfrm>
              <a:off x="6546851" y="3200401"/>
              <a:ext cx="55563" cy="128588"/>
            </a:xfrm>
            <a:custGeom>
              <a:avLst/>
              <a:gdLst>
                <a:gd name="T0" fmla="*/ 84 w 108"/>
                <a:gd name="T1" fmla="*/ 255 h 255"/>
                <a:gd name="T2" fmla="*/ 63 w 108"/>
                <a:gd name="T3" fmla="*/ 251 h 255"/>
                <a:gd name="T4" fmla="*/ 43 w 108"/>
                <a:gd name="T5" fmla="*/ 240 h 255"/>
                <a:gd name="T6" fmla="*/ 26 w 108"/>
                <a:gd name="T7" fmla="*/ 222 h 255"/>
                <a:gd name="T8" fmla="*/ 12 w 108"/>
                <a:gd name="T9" fmla="*/ 197 h 255"/>
                <a:gd name="T10" fmla="*/ 3 w 108"/>
                <a:gd name="T11" fmla="*/ 167 h 255"/>
                <a:gd name="T12" fmla="*/ 1 w 108"/>
                <a:gd name="T13" fmla="*/ 134 h 255"/>
                <a:gd name="T14" fmla="*/ 5 w 108"/>
                <a:gd name="T15" fmla="*/ 100 h 255"/>
                <a:gd name="T16" fmla="*/ 16 w 108"/>
                <a:gd name="T17" fmla="*/ 67 h 255"/>
                <a:gd name="T18" fmla="*/ 33 w 108"/>
                <a:gd name="T19" fmla="*/ 39 h 255"/>
                <a:gd name="T20" fmla="*/ 57 w 108"/>
                <a:gd name="T21" fmla="*/ 17 h 255"/>
                <a:gd name="T22" fmla="*/ 84 w 108"/>
                <a:gd name="T23" fmla="*/ 3 h 255"/>
                <a:gd name="T24" fmla="*/ 108 w 108"/>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255">
                  <a:moveTo>
                    <a:pt x="84" y="255"/>
                  </a:moveTo>
                  <a:cubicBezTo>
                    <a:pt x="77" y="255"/>
                    <a:pt x="70" y="254"/>
                    <a:pt x="63" y="251"/>
                  </a:cubicBezTo>
                  <a:cubicBezTo>
                    <a:pt x="57" y="249"/>
                    <a:pt x="50" y="245"/>
                    <a:pt x="43" y="240"/>
                  </a:cubicBezTo>
                  <a:cubicBezTo>
                    <a:pt x="37" y="235"/>
                    <a:pt x="31" y="229"/>
                    <a:pt x="26" y="222"/>
                  </a:cubicBezTo>
                  <a:cubicBezTo>
                    <a:pt x="21" y="215"/>
                    <a:pt x="16" y="206"/>
                    <a:pt x="12" y="197"/>
                  </a:cubicBezTo>
                  <a:cubicBezTo>
                    <a:pt x="8" y="188"/>
                    <a:pt x="5" y="177"/>
                    <a:pt x="3" y="167"/>
                  </a:cubicBezTo>
                  <a:cubicBezTo>
                    <a:pt x="1" y="156"/>
                    <a:pt x="0" y="145"/>
                    <a:pt x="1" y="134"/>
                  </a:cubicBezTo>
                  <a:cubicBezTo>
                    <a:pt x="1" y="122"/>
                    <a:pt x="2" y="111"/>
                    <a:pt x="5" y="100"/>
                  </a:cubicBezTo>
                  <a:cubicBezTo>
                    <a:pt x="7" y="88"/>
                    <a:pt x="11" y="77"/>
                    <a:pt x="16" y="67"/>
                  </a:cubicBezTo>
                  <a:cubicBezTo>
                    <a:pt x="21" y="57"/>
                    <a:pt x="27" y="47"/>
                    <a:pt x="33" y="39"/>
                  </a:cubicBezTo>
                  <a:cubicBezTo>
                    <a:pt x="40" y="30"/>
                    <a:pt x="48" y="23"/>
                    <a:pt x="57" y="17"/>
                  </a:cubicBezTo>
                  <a:cubicBezTo>
                    <a:pt x="65" y="11"/>
                    <a:pt x="75" y="6"/>
                    <a:pt x="84" y="3"/>
                  </a:cubicBezTo>
                  <a:cubicBezTo>
                    <a:pt x="92" y="1"/>
                    <a:pt x="100" y="0"/>
                    <a:pt x="108"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800">
              <a:extLst>
                <a:ext uri="{FF2B5EF4-FFF2-40B4-BE49-F238E27FC236}">
                  <a16:creationId xmlns:a16="http://schemas.microsoft.com/office/drawing/2014/main" id="{5F1DB8EC-93A9-BA00-09DB-8175D70E0C11}"/>
                </a:ext>
              </a:extLst>
            </p:cNvPr>
            <p:cNvSpPr>
              <a:spLocks/>
            </p:cNvSpPr>
            <p:nvPr/>
          </p:nvSpPr>
          <p:spPr bwMode="auto">
            <a:xfrm>
              <a:off x="6376988" y="3101976"/>
              <a:ext cx="363538" cy="33338"/>
            </a:xfrm>
            <a:custGeom>
              <a:avLst/>
              <a:gdLst>
                <a:gd name="T0" fmla="*/ 716 w 716"/>
                <a:gd name="T1" fmla="*/ 0 h 66"/>
                <a:gd name="T2" fmla="*/ 375 w 716"/>
                <a:gd name="T3" fmla="*/ 64 h 66"/>
                <a:gd name="T4" fmla="*/ 342 w 716"/>
                <a:gd name="T5" fmla="*/ 64 h 66"/>
                <a:gd name="T6" fmla="*/ 0 w 716"/>
                <a:gd name="T7" fmla="*/ 0 h 66"/>
              </a:gdLst>
              <a:ahLst/>
              <a:cxnLst>
                <a:cxn ang="0">
                  <a:pos x="T0" y="T1"/>
                </a:cxn>
                <a:cxn ang="0">
                  <a:pos x="T2" y="T3"/>
                </a:cxn>
                <a:cxn ang="0">
                  <a:pos x="T4" y="T5"/>
                </a:cxn>
                <a:cxn ang="0">
                  <a:pos x="T6" y="T7"/>
                </a:cxn>
              </a:cxnLst>
              <a:rect l="0" t="0" r="r" b="b"/>
              <a:pathLst>
                <a:path w="716" h="66">
                  <a:moveTo>
                    <a:pt x="716" y="0"/>
                  </a:moveTo>
                  <a:lnTo>
                    <a:pt x="375" y="64"/>
                  </a:lnTo>
                  <a:cubicBezTo>
                    <a:pt x="364" y="66"/>
                    <a:pt x="353" y="66"/>
                    <a:pt x="342" y="64"/>
                  </a:cubicBez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801">
              <a:extLst>
                <a:ext uri="{FF2B5EF4-FFF2-40B4-BE49-F238E27FC236}">
                  <a16:creationId xmlns:a16="http://schemas.microsoft.com/office/drawing/2014/main" id="{96CA5227-EB2F-5BB0-B295-5A8B25BC9C9B}"/>
                </a:ext>
              </a:extLst>
            </p:cNvPr>
            <p:cNvSpPr>
              <a:spLocks/>
            </p:cNvSpPr>
            <p:nvPr/>
          </p:nvSpPr>
          <p:spPr bwMode="auto">
            <a:xfrm>
              <a:off x="6376988" y="2959101"/>
              <a:ext cx="363538" cy="142875"/>
            </a:xfrm>
            <a:custGeom>
              <a:avLst/>
              <a:gdLst>
                <a:gd name="T0" fmla="*/ 0 w 716"/>
                <a:gd name="T1" fmla="*/ 280 h 280"/>
                <a:gd name="T2" fmla="*/ 358 w 716"/>
                <a:gd name="T3" fmla="*/ 0 h 280"/>
                <a:gd name="T4" fmla="*/ 716 w 716"/>
                <a:gd name="T5" fmla="*/ 280 h 280"/>
              </a:gdLst>
              <a:ahLst/>
              <a:cxnLst>
                <a:cxn ang="0">
                  <a:pos x="T0" y="T1"/>
                </a:cxn>
                <a:cxn ang="0">
                  <a:pos x="T2" y="T3"/>
                </a:cxn>
                <a:cxn ang="0">
                  <a:pos x="T4" y="T5"/>
                </a:cxn>
              </a:cxnLst>
              <a:rect l="0" t="0" r="r" b="b"/>
              <a:pathLst>
                <a:path w="716" h="280">
                  <a:moveTo>
                    <a:pt x="0" y="280"/>
                  </a:moveTo>
                  <a:cubicBezTo>
                    <a:pt x="53" y="117"/>
                    <a:pt x="193" y="0"/>
                    <a:pt x="358" y="0"/>
                  </a:cubicBezTo>
                  <a:cubicBezTo>
                    <a:pt x="524" y="0"/>
                    <a:pt x="664" y="117"/>
                    <a:pt x="716" y="28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802">
              <a:extLst>
                <a:ext uri="{FF2B5EF4-FFF2-40B4-BE49-F238E27FC236}">
                  <a16:creationId xmlns:a16="http://schemas.microsoft.com/office/drawing/2014/main" id="{4D567B38-BE14-69D4-B84E-745B4A83D0D0}"/>
                </a:ext>
              </a:extLst>
            </p:cNvPr>
            <p:cNvSpPr>
              <a:spLocks/>
            </p:cNvSpPr>
            <p:nvPr/>
          </p:nvSpPr>
          <p:spPr bwMode="auto">
            <a:xfrm>
              <a:off x="6280151" y="2878138"/>
              <a:ext cx="555625" cy="122238"/>
            </a:xfrm>
            <a:custGeom>
              <a:avLst/>
              <a:gdLst>
                <a:gd name="T0" fmla="*/ 17 w 1094"/>
                <a:gd name="T1" fmla="*/ 100 h 242"/>
                <a:gd name="T2" fmla="*/ 533 w 1094"/>
                <a:gd name="T3" fmla="*/ 2 h 242"/>
                <a:gd name="T4" fmla="*/ 562 w 1094"/>
                <a:gd name="T5" fmla="*/ 2 h 242"/>
                <a:gd name="T6" fmla="*/ 1078 w 1094"/>
                <a:gd name="T7" fmla="*/ 100 h 242"/>
                <a:gd name="T8" fmla="*/ 1078 w 1094"/>
                <a:gd name="T9" fmla="*/ 135 h 242"/>
                <a:gd name="T10" fmla="*/ 564 w 1094"/>
                <a:gd name="T11" fmla="*/ 240 h 242"/>
                <a:gd name="T12" fmla="*/ 531 w 1094"/>
                <a:gd name="T13" fmla="*/ 240 h 242"/>
                <a:gd name="T14" fmla="*/ 17 w 1094"/>
                <a:gd name="T15" fmla="*/ 135 h 242"/>
                <a:gd name="T16" fmla="*/ 17 w 1094"/>
                <a:gd name="T17" fmla="*/ 10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4" h="242">
                  <a:moveTo>
                    <a:pt x="17" y="100"/>
                  </a:moveTo>
                  <a:lnTo>
                    <a:pt x="533" y="2"/>
                  </a:lnTo>
                  <a:cubicBezTo>
                    <a:pt x="542" y="0"/>
                    <a:pt x="552" y="0"/>
                    <a:pt x="562" y="2"/>
                  </a:cubicBezTo>
                  <a:lnTo>
                    <a:pt x="1078" y="100"/>
                  </a:lnTo>
                  <a:cubicBezTo>
                    <a:pt x="1094" y="105"/>
                    <a:pt x="1094" y="130"/>
                    <a:pt x="1078" y="135"/>
                  </a:cubicBezTo>
                  <a:lnTo>
                    <a:pt x="564" y="240"/>
                  </a:lnTo>
                  <a:cubicBezTo>
                    <a:pt x="553" y="242"/>
                    <a:pt x="542" y="242"/>
                    <a:pt x="531" y="240"/>
                  </a:cubicBezTo>
                  <a:lnTo>
                    <a:pt x="17" y="135"/>
                  </a:lnTo>
                  <a:cubicBezTo>
                    <a:pt x="0" y="130"/>
                    <a:pt x="1" y="105"/>
                    <a:pt x="17" y="100"/>
                  </a:cubicBezTo>
                  <a:close/>
                </a:path>
              </a:pathLst>
            </a:custGeom>
            <a:no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Freeform 804">
              <a:extLst>
                <a:ext uri="{FF2B5EF4-FFF2-40B4-BE49-F238E27FC236}">
                  <a16:creationId xmlns:a16="http://schemas.microsoft.com/office/drawing/2014/main" id="{C1A1168D-7F1B-47AC-921C-AAE411C788B0}"/>
                </a:ext>
              </a:extLst>
            </p:cNvPr>
            <p:cNvSpPr>
              <a:spLocks/>
            </p:cNvSpPr>
            <p:nvPr/>
          </p:nvSpPr>
          <p:spPr bwMode="auto">
            <a:xfrm>
              <a:off x="6280151" y="2878138"/>
              <a:ext cx="555625" cy="122238"/>
            </a:xfrm>
            <a:custGeom>
              <a:avLst/>
              <a:gdLst>
                <a:gd name="T0" fmla="*/ 562 w 1094"/>
                <a:gd name="T1" fmla="*/ 2 h 242"/>
                <a:gd name="T2" fmla="*/ 1078 w 1094"/>
                <a:gd name="T3" fmla="*/ 100 h 242"/>
                <a:gd name="T4" fmla="*/ 1078 w 1094"/>
                <a:gd name="T5" fmla="*/ 135 h 242"/>
                <a:gd name="T6" fmla="*/ 564 w 1094"/>
                <a:gd name="T7" fmla="*/ 240 h 242"/>
                <a:gd name="T8" fmla="*/ 531 w 1094"/>
                <a:gd name="T9" fmla="*/ 240 h 242"/>
                <a:gd name="T10" fmla="*/ 17 w 1094"/>
                <a:gd name="T11" fmla="*/ 135 h 242"/>
                <a:gd name="T12" fmla="*/ 17 w 1094"/>
                <a:gd name="T13" fmla="*/ 100 h 242"/>
                <a:gd name="T14" fmla="*/ 533 w 1094"/>
                <a:gd name="T15" fmla="*/ 2 h 242"/>
                <a:gd name="T16" fmla="*/ 562 w 1094"/>
                <a:gd name="T17" fmla="*/ 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4" h="242">
                  <a:moveTo>
                    <a:pt x="562" y="2"/>
                  </a:moveTo>
                  <a:lnTo>
                    <a:pt x="1078" y="100"/>
                  </a:lnTo>
                  <a:cubicBezTo>
                    <a:pt x="1094" y="105"/>
                    <a:pt x="1094" y="130"/>
                    <a:pt x="1078" y="135"/>
                  </a:cubicBezTo>
                  <a:lnTo>
                    <a:pt x="564" y="240"/>
                  </a:lnTo>
                  <a:cubicBezTo>
                    <a:pt x="553" y="242"/>
                    <a:pt x="542" y="242"/>
                    <a:pt x="531" y="240"/>
                  </a:cubicBezTo>
                  <a:lnTo>
                    <a:pt x="17" y="135"/>
                  </a:lnTo>
                  <a:cubicBezTo>
                    <a:pt x="0" y="130"/>
                    <a:pt x="1" y="105"/>
                    <a:pt x="17" y="100"/>
                  </a:cubicBezTo>
                  <a:lnTo>
                    <a:pt x="533" y="2"/>
                  </a:lnTo>
                  <a:cubicBezTo>
                    <a:pt x="542" y="0"/>
                    <a:pt x="552" y="0"/>
                    <a:pt x="562" y="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4" name="Investment7" descr="{&quot;Key&quot;:&quot;POWER_USER_SHAPE_ICON&quot;,&quot;Value&quot;:&quot;POWER_USER_SHAPE_ICON_STYLE_1&quot;}">
            <a:extLst>
              <a:ext uri="{FF2B5EF4-FFF2-40B4-BE49-F238E27FC236}">
                <a16:creationId xmlns:a16="http://schemas.microsoft.com/office/drawing/2014/main" id="{BE6811D2-DF0D-73B7-4935-94F0DD325241}"/>
              </a:ext>
            </a:extLst>
          </p:cNvPr>
          <p:cNvGrpSpPr>
            <a:grpSpLocks noChangeAspect="1"/>
          </p:cNvGrpSpPr>
          <p:nvPr/>
        </p:nvGrpSpPr>
        <p:grpSpPr>
          <a:xfrm>
            <a:off x="2915101" y="3348682"/>
            <a:ext cx="557823" cy="507581"/>
            <a:chOff x="2223640" y="3975799"/>
            <a:chExt cx="687388" cy="625476"/>
          </a:xfrm>
          <a:noFill/>
        </p:grpSpPr>
        <p:sp>
          <p:nvSpPr>
            <p:cNvPr id="175" name="Freeform 1509">
              <a:extLst>
                <a:ext uri="{FF2B5EF4-FFF2-40B4-BE49-F238E27FC236}">
                  <a16:creationId xmlns:a16="http://schemas.microsoft.com/office/drawing/2014/main" id="{2BCFF804-655D-77C5-B249-8E453FD43BDE}"/>
                </a:ext>
              </a:extLst>
            </p:cNvPr>
            <p:cNvSpPr>
              <a:spLocks/>
            </p:cNvSpPr>
            <p:nvPr/>
          </p:nvSpPr>
          <p:spPr bwMode="auto">
            <a:xfrm>
              <a:off x="2433190" y="4044062"/>
              <a:ext cx="373063" cy="269875"/>
            </a:xfrm>
            <a:custGeom>
              <a:avLst/>
              <a:gdLst>
                <a:gd name="T0" fmla="*/ 76 w 334"/>
                <a:gd name="T1" fmla="*/ 241 h 241"/>
                <a:gd name="T2" fmla="*/ 34 w 334"/>
                <a:gd name="T3" fmla="*/ 145 h 241"/>
                <a:gd name="T4" fmla="*/ 167 w 334"/>
                <a:gd name="T5" fmla="*/ 0 h 241"/>
                <a:gd name="T6" fmla="*/ 300 w 334"/>
                <a:gd name="T7" fmla="*/ 145 h 241"/>
                <a:gd name="T8" fmla="*/ 258 w 334"/>
                <a:gd name="T9" fmla="*/ 241 h 241"/>
              </a:gdLst>
              <a:ahLst/>
              <a:cxnLst>
                <a:cxn ang="0">
                  <a:pos x="T0" y="T1"/>
                </a:cxn>
                <a:cxn ang="0">
                  <a:pos x="T2" y="T3"/>
                </a:cxn>
                <a:cxn ang="0">
                  <a:pos x="T4" y="T5"/>
                </a:cxn>
                <a:cxn ang="0">
                  <a:pos x="T6" y="T7"/>
                </a:cxn>
                <a:cxn ang="0">
                  <a:pos x="T8" y="T9"/>
                </a:cxn>
              </a:cxnLst>
              <a:rect l="0" t="0" r="r" b="b"/>
              <a:pathLst>
                <a:path w="334" h="241">
                  <a:moveTo>
                    <a:pt x="76" y="241"/>
                  </a:moveTo>
                  <a:cubicBezTo>
                    <a:pt x="26" y="241"/>
                    <a:pt x="0" y="182"/>
                    <a:pt x="34" y="145"/>
                  </a:cubicBezTo>
                  <a:lnTo>
                    <a:pt x="167" y="0"/>
                  </a:lnTo>
                  <a:lnTo>
                    <a:pt x="300" y="145"/>
                  </a:lnTo>
                  <a:cubicBezTo>
                    <a:pt x="334" y="182"/>
                    <a:pt x="308" y="241"/>
                    <a:pt x="258" y="241"/>
                  </a:cubicBezTo>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1510">
              <a:extLst>
                <a:ext uri="{FF2B5EF4-FFF2-40B4-BE49-F238E27FC236}">
                  <a16:creationId xmlns:a16="http://schemas.microsoft.com/office/drawing/2014/main" id="{33B3926F-896D-E44C-D115-8D943992B743}"/>
                </a:ext>
              </a:extLst>
            </p:cNvPr>
            <p:cNvSpPr>
              <a:spLocks/>
            </p:cNvSpPr>
            <p:nvPr/>
          </p:nvSpPr>
          <p:spPr bwMode="auto">
            <a:xfrm>
              <a:off x="2433190" y="4044062"/>
              <a:ext cx="373063" cy="269875"/>
            </a:xfrm>
            <a:custGeom>
              <a:avLst/>
              <a:gdLst>
                <a:gd name="T0" fmla="*/ 76 w 334"/>
                <a:gd name="T1" fmla="*/ 241 h 241"/>
                <a:gd name="T2" fmla="*/ 34 w 334"/>
                <a:gd name="T3" fmla="*/ 145 h 241"/>
                <a:gd name="T4" fmla="*/ 167 w 334"/>
                <a:gd name="T5" fmla="*/ 0 h 241"/>
                <a:gd name="T6" fmla="*/ 300 w 334"/>
                <a:gd name="T7" fmla="*/ 145 h 241"/>
                <a:gd name="T8" fmla="*/ 258 w 334"/>
                <a:gd name="T9" fmla="*/ 241 h 241"/>
              </a:gdLst>
              <a:ahLst/>
              <a:cxnLst>
                <a:cxn ang="0">
                  <a:pos x="T0" y="T1"/>
                </a:cxn>
                <a:cxn ang="0">
                  <a:pos x="T2" y="T3"/>
                </a:cxn>
                <a:cxn ang="0">
                  <a:pos x="T4" y="T5"/>
                </a:cxn>
                <a:cxn ang="0">
                  <a:pos x="T6" y="T7"/>
                </a:cxn>
                <a:cxn ang="0">
                  <a:pos x="T8" y="T9"/>
                </a:cxn>
              </a:cxnLst>
              <a:rect l="0" t="0" r="r" b="b"/>
              <a:pathLst>
                <a:path w="334" h="241">
                  <a:moveTo>
                    <a:pt x="76" y="241"/>
                  </a:moveTo>
                  <a:cubicBezTo>
                    <a:pt x="26" y="241"/>
                    <a:pt x="0" y="182"/>
                    <a:pt x="34" y="145"/>
                  </a:cubicBezTo>
                  <a:lnTo>
                    <a:pt x="167" y="0"/>
                  </a:lnTo>
                  <a:lnTo>
                    <a:pt x="300" y="145"/>
                  </a:lnTo>
                  <a:cubicBezTo>
                    <a:pt x="334" y="182"/>
                    <a:pt x="308" y="241"/>
                    <a:pt x="258" y="241"/>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1511">
              <a:extLst>
                <a:ext uri="{FF2B5EF4-FFF2-40B4-BE49-F238E27FC236}">
                  <a16:creationId xmlns:a16="http://schemas.microsoft.com/office/drawing/2014/main" id="{2B413BEB-0256-73A3-B690-3D8C02DD4D3A}"/>
                </a:ext>
              </a:extLst>
            </p:cNvPr>
            <p:cNvSpPr>
              <a:spLocks/>
            </p:cNvSpPr>
            <p:nvPr/>
          </p:nvSpPr>
          <p:spPr bwMode="auto">
            <a:xfrm>
              <a:off x="2550665" y="3975799"/>
              <a:ext cx="138113" cy="68263"/>
            </a:xfrm>
            <a:custGeom>
              <a:avLst/>
              <a:gdLst>
                <a:gd name="T0" fmla="*/ 62 w 124"/>
                <a:gd name="T1" fmla="*/ 61 h 61"/>
                <a:gd name="T2" fmla="*/ 0 w 124"/>
                <a:gd name="T3" fmla="*/ 0 h 61"/>
                <a:gd name="T4" fmla="*/ 124 w 124"/>
                <a:gd name="T5" fmla="*/ 0 h 61"/>
                <a:gd name="T6" fmla="*/ 62 w 124"/>
                <a:gd name="T7" fmla="*/ 61 h 61"/>
              </a:gdLst>
              <a:ahLst/>
              <a:cxnLst>
                <a:cxn ang="0">
                  <a:pos x="T0" y="T1"/>
                </a:cxn>
                <a:cxn ang="0">
                  <a:pos x="T2" y="T3"/>
                </a:cxn>
                <a:cxn ang="0">
                  <a:pos x="T4" y="T5"/>
                </a:cxn>
                <a:cxn ang="0">
                  <a:pos x="T6" y="T7"/>
                </a:cxn>
              </a:cxnLst>
              <a:rect l="0" t="0" r="r" b="b"/>
              <a:pathLst>
                <a:path w="124" h="61">
                  <a:moveTo>
                    <a:pt x="62" y="61"/>
                  </a:moveTo>
                  <a:lnTo>
                    <a:pt x="0" y="0"/>
                  </a:lnTo>
                  <a:lnTo>
                    <a:pt x="124" y="0"/>
                  </a:lnTo>
                  <a:lnTo>
                    <a:pt x="62" y="61"/>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1512">
              <a:extLst>
                <a:ext uri="{FF2B5EF4-FFF2-40B4-BE49-F238E27FC236}">
                  <a16:creationId xmlns:a16="http://schemas.microsoft.com/office/drawing/2014/main" id="{290B7257-CE56-1A2B-84F3-90FE3B7734CE}"/>
                </a:ext>
              </a:extLst>
            </p:cNvPr>
            <p:cNvSpPr>
              <a:spLocks/>
            </p:cNvSpPr>
            <p:nvPr/>
          </p:nvSpPr>
          <p:spPr bwMode="auto">
            <a:xfrm>
              <a:off x="2550665" y="3975799"/>
              <a:ext cx="138113" cy="68263"/>
            </a:xfrm>
            <a:custGeom>
              <a:avLst/>
              <a:gdLst>
                <a:gd name="T0" fmla="*/ 62 w 124"/>
                <a:gd name="T1" fmla="*/ 61 h 61"/>
                <a:gd name="T2" fmla="*/ 0 w 124"/>
                <a:gd name="T3" fmla="*/ 0 h 61"/>
                <a:gd name="T4" fmla="*/ 124 w 124"/>
                <a:gd name="T5" fmla="*/ 0 h 61"/>
                <a:gd name="T6" fmla="*/ 62 w 124"/>
                <a:gd name="T7" fmla="*/ 61 h 61"/>
              </a:gdLst>
              <a:ahLst/>
              <a:cxnLst>
                <a:cxn ang="0">
                  <a:pos x="T0" y="T1"/>
                </a:cxn>
                <a:cxn ang="0">
                  <a:pos x="T2" y="T3"/>
                </a:cxn>
                <a:cxn ang="0">
                  <a:pos x="T4" y="T5"/>
                </a:cxn>
                <a:cxn ang="0">
                  <a:pos x="T6" y="T7"/>
                </a:cxn>
              </a:cxnLst>
              <a:rect l="0" t="0" r="r" b="b"/>
              <a:pathLst>
                <a:path w="124" h="61">
                  <a:moveTo>
                    <a:pt x="62" y="61"/>
                  </a:moveTo>
                  <a:lnTo>
                    <a:pt x="0" y="0"/>
                  </a:lnTo>
                  <a:lnTo>
                    <a:pt x="124" y="0"/>
                  </a:lnTo>
                  <a:lnTo>
                    <a:pt x="62" y="61"/>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1519">
              <a:extLst>
                <a:ext uri="{FF2B5EF4-FFF2-40B4-BE49-F238E27FC236}">
                  <a16:creationId xmlns:a16="http://schemas.microsoft.com/office/drawing/2014/main" id="{97259C98-550E-F023-8AC7-F588B58B2A17}"/>
                </a:ext>
              </a:extLst>
            </p:cNvPr>
            <p:cNvSpPr>
              <a:spLocks/>
            </p:cNvSpPr>
            <p:nvPr/>
          </p:nvSpPr>
          <p:spPr bwMode="auto">
            <a:xfrm>
              <a:off x="2426840" y="4242499"/>
              <a:ext cx="484188" cy="246063"/>
            </a:xfrm>
            <a:custGeom>
              <a:avLst/>
              <a:gdLst>
                <a:gd name="T0" fmla="*/ 242 w 435"/>
                <a:gd name="T1" fmla="*/ 103 h 221"/>
                <a:gd name="T2" fmla="*/ 338 w 435"/>
                <a:gd name="T3" fmla="*/ 31 h 221"/>
                <a:gd name="T4" fmla="*/ 435 w 435"/>
                <a:gd name="T5" fmla="*/ 39 h 221"/>
                <a:gd name="T6" fmla="*/ 241 w 435"/>
                <a:gd name="T7" fmla="*/ 221 h 221"/>
                <a:gd name="T8" fmla="*/ 0 w 435"/>
                <a:gd name="T9" fmla="*/ 221 h 221"/>
              </a:gdLst>
              <a:ahLst/>
              <a:cxnLst>
                <a:cxn ang="0">
                  <a:pos x="T0" y="T1"/>
                </a:cxn>
                <a:cxn ang="0">
                  <a:pos x="T2" y="T3"/>
                </a:cxn>
                <a:cxn ang="0">
                  <a:pos x="T4" y="T5"/>
                </a:cxn>
                <a:cxn ang="0">
                  <a:pos x="T6" y="T7"/>
                </a:cxn>
                <a:cxn ang="0">
                  <a:pos x="T8" y="T9"/>
                </a:cxn>
              </a:cxnLst>
              <a:rect l="0" t="0" r="r" b="b"/>
              <a:pathLst>
                <a:path w="435" h="221">
                  <a:moveTo>
                    <a:pt x="242" y="103"/>
                  </a:moveTo>
                  <a:cubicBezTo>
                    <a:pt x="242" y="103"/>
                    <a:pt x="299" y="60"/>
                    <a:pt x="338" y="31"/>
                  </a:cubicBezTo>
                  <a:cubicBezTo>
                    <a:pt x="378" y="0"/>
                    <a:pt x="410" y="13"/>
                    <a:pt x="435" y="39"/>
                  </a:cubicBezTo>
                  <a:lnTo>
                    <a:pt x="241" y="221"/>
                  </a:lnTo>
                  <a:lnTo>
                    <a:pt x="0" y="221"/>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1520">
              <a:extLst>
                <a:ext uri="{FF2B5EF4-FFF2-40B4-BE49-F238E27FC236}">
                  <a16:creationId xmlns:a16="http://schemas.microsoft.com/office/drawing/2014/main" id="{CEAA34F9-C15C-93D3-806F-8D26ECAE5396}"/>
                </a:ext>
              </a:extLst>
            </p:cNvPr>
            <p:cNvSpPr>
              <a:spLocks/>
            </p:cNvSpPr>
            <p:nvPr/>
          </p:nvSpPr>
          <p:spPr bwMode="auto">
            <a:xfrm>
              <a:off x="2312540" y="4304412"/>
              <a:ext cx="387350" cy="98425"/>
            </a:xfrm>
            <a:custGeom>
              <a:avLst/>
              <a:gdLst>
                <a:gd name="T0" fmla="*/ 0 w 348"/>
                <a:gd name="T1" fmla="*/ 83 h 89"/>
                <a:gd name="T2" fmla="*/ 132 w 348"/>
                <a:gd name="T3" fmla="*/ 0 h 89"/>
                <a:gd name="T4" fmla="*/ 226 w 348"/>
                <a:gd name="T5" fmla="*/ 27 h 89"/>
                <a:gd name="T6" fmla="*/ 298 w 348"/>
                <a:gd name="T7" fmla="*/ 27 h 89"/>
                <a:gd name="T8" fmla="*/ 348 w 348"/>
                <a:gd name="T9" fmla="*/ 89 h 89"/>
                <a:gd name="T10" fmla="*/ 196 w 348"/>
                <a:gd name="T11" fmla="*/ 89 h 89"/>
              </a:gdLst>
              <a:ahLst/>
              <a:cxnLst>
                <a:cxn ang="0">
                  <a:pos x="T0" y="T1"/>
                </a:cxn>
                <a:cxn ang="0">
                  <a:pos x="T2" y="T3"/>
                </a:cxn>
                <a:cxn ang="0">
                  <a:pos x="T4" y="T5"/>
                </a:cxn>
                <a:cxn ang="0">
                  <a:pos x="T6" y="T7"/>
                </a:cxn>
                <a:cxn ang="0">
                  <a:pos x="T8" y="T9"/>
                </a:cxn>
                <a:cxn ang="0">
                  <a:pos x="T10" y="T11"/>
                </a:cxn>
              </a:cxnLst>
              <a:rect l="0" t="0" r="r" b="b"/>
              <a:pathLst>
                <a:path w="348" h="89">
                  <a:moveTo>
                    <a:pt x="0" y="83"/>
                  </a:moveTo>
                  <a:cubicBezTo>
                    <a:pt x="47" y="23"/>
                    <a:pt x="85" y="0"/>
                    <a:pt x="132" y="0"/>
                  </a:cubicBezTo>
                  <a:cubicBezTo>
                    <a:pt x="171" y="0"/>
                    <a:pt x="192" y="5"/>
                    <a:pt x="226" y="27"/>
                  </a:cubicBezTo>
                  <a:lnTo>
                    <a:pt x="298" y="27"/>
                  </a:lnTo>
                  <a:cubicBezTo>
                    <a:pt x="309" y="27"/>
                    <a:pt x="348" y="33"/>
                    <a:pt x="348" y="89"/>
                  </a:cubicBezTo>
                  <a:lnTo>
                    <a:pt x="196" y="89"/>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1521">
              <a:extLst>
                <a:ext uri="{FF2B5EF4-FFF2-40B4-BE49-F238E27FC236}">
                  <a16:creationId xmlns:a16="http://schemas.microsoft.com/office/drawing/2014/main" id="{5A29DE02-6DB8-E261-C6FA-5D261AB9C821}"/>
                </a:ext>
              </a:extLst>
            </p:cNvPr>
            <p:cNvSpPr>
              <a:spLocks/>
            </p:cNvSpPr>
            <p:nvPr/>
          </p:nvSpPr>
          <p:spPr bwMode="auto">
            <a:xfrm>
              <a:off x="2426840" y="4242499"/>
              <a:ext cx="484188" cy="246063"/>
            </a:xfrm>
            <a:custGeom>
              <a:avLst/>
              <a:gdLst>
                <a:gd name="T0" fmla="*/ 242 w 435"/>
                <a:gd name="T1" fmla="*/ 103 h 221"/>
                <a:gd name="T2" fmla="*/ 338 w 435"/>
                <a:gd name="T3" fmla="*/ 31 h 221"/>
                <a:gd name="T4" fmla="*/ 435 w 435"/>
                <a:gd name="T5" fmla="*/ 39 h 221"/>
                <a:gd name="T6" fmla="*/ 241 w 435"/>
                <a:gd name="T7" fmla="*/ 221 h 221"/>
                <a:gd name="T8" fmla="*/ 0 w 435"/>
                <a:gd name="T9" fmla="*/ 221 h 221"/>
              </a:gdLst>
              <a:ahLst/>
              <a:cxnLst>
                <a:cxn ang="0">
                  <a:pos x="T0" y="T1"/>
                </a:cxn>
                <a:cxn ang="0">
                  <a:pos x="T2" y="T3"/>
                </a:cxn>
                <a:cxn ang="0">
                  <a:pos x="T4" y="T5"/>
                </a:cxn>
                <a:cxn ang="0">
                  <a:pos x="T6" y="T7"/>
                </a:cxn>
                <a:cxn ang="0">
                  <a:pos x="T8" y="T9"/>
                </a:cxn>
              </a:cxnLst>
              <a:rect l="0" t="0" r="r" b="b"/>
              <a:pathLst>
                <a:path w="435" h="221">
                  <a:moveTo>
                    <a:pt x="242" y="103"/>
                  </a:moveTo>
                  <a:cubicBezTo>
                    <a:pt x="242" y="103"/>
                    <a:pt x="299" y="60"/>
                    <a:pt x="338" y="31"/>
                  </a:cubicBezTo>
                  <a:cubicBezTo>
                    <a:pt x="378" y="0"/>
                    <a:pt x="410" y="13"/>
                    <a:pt x="435" y="39"/>
                  </a:cubicBezTo>
                  <a:lnTo>
                    <a:pt x="241" y="221"/>
                  </a:lnTo>
                  <a:lnTo>
                    <a:pt x="0" y="221"/>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1522">
              <a:extLst>
                <a:ext uri="{FF2B5EF4-FFF2-40B4-BE49-F238E27FC236}">
                  <a16:creationId xmlns:a16="http://schemas.microsoft.com/office/drawing/2014/main" id="{42DCA6CA-D538-EF37-BE63-593670A2D4A3}"/>
                </a:ext>
              </a:extLst>
            </p:cNvPr>
            <p:cNvSpPr>
              <a:spLocks/>
            </p:cNvSpPr>
            <p:nvPr/>
          </p:nvSpPr>
          <p:spPr bwMode="auto">
            <a:xfrm>
              <a:off x="2312540" y="4304412"/>
              <a:ext cx="387350" cy="98425"/>
            </a:xfrm>
            <a:custGeom>
              <a:avLst/>
              <a:gdLst>
                <a:gd name="T0" fmla="*/ 0 w 348"/>
                <a:gd name="T1" fmla="*/ 83 h 89"/>
                <a:gd name="T2" fmla="*/ 132 w 348"/>
                <a:gd name="T3" fmla="*/ 0 h 89"/>
                <a:gd name="T4" fmla="*/ 226 w 348"/>
                <a:gd name="T5" fmla="*/ 27 h 89"/>
                <a:gd name="T6" fmla="*/ 298 w 348"/>
                <a:gd name="T7" fmla="*/ 27 h 89"/>
                <a:gd name="T8" fmla="*/ 348 w 348"/>
                <a:gd name="T9" fmla="*/ 89 h 89"/>
                <a:gd name="T10" fmla="*/ 196 w 348"/>
                <a:gd name="T11" fmla="*/ 89 h 89"/>
              </a:gdLst>
              <a:ahLst/>
              <a:cxnLst>
                <a:cxn ang="0">
                  <a:pos x="T0" y="T1"/>
                </a:cxn>
                <a:cxn ang="0">
                  <a:pos x="T2" y="T3"/>
                </a:cxn>
                <a:cxn ang="0">
                  <a:pos x="T4" y="T5"/>
                </a:cxn>
                <a:cxn ang="0">
                  <a:pos x="T6" y="T7"/>
                </a:cxn>
                <a:cxn ang="0">
                  <a:pos x="T8" y="T9"/>
                </a:cxn>
                <a:cxn ang="0">
                  <a:pos x="T10" y="T11"/>
                </a:cxn>
              </a:cxnLst>
              <a:rect l="0" t="0" r="r" b="b"/>
              <a:pathLst>
                <a:path w="348" h="89">
                  <a:moveTo>
                    <a:pt x="0" y="83"/>
                  </a:moveTo>
                  <a:cubicBezTo>
                    <a:pt x="47" y="23"/>
                    <a:pt x="85" y="0"/>
                    <a:pt x="132" y="0"/>
                  </a:cubicBezTo>
                  <a:cubicBezTo>
                    <a:pt x="171" y="0"/>
                    <a:pt x="192" y="5"/>
                    <a:pt x="226" y="27"/>
                  </a:cubicBezTo>
                  <a:lnTo>
                    <a:pt x="298" y="27"/>
                  </a:lnTo>
                  <a:cubicBezTo>
                    <a:pt x="309" y="27"/>
                    <a:pt x="348" y="33"/>
                    <a:pt x="348" y="89"/>
                  </a:cubicBezTo>
                  <a:lnTo>
                    <a:pt x="196" y="89"/>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1523">
              <a:extLst>
                <a:ext uri="{FF2B5EF4-FFF2-40B4-BE49-F238E27FC236}">
                  <a16:creationId xmlns:a16="http://schemas.microsoft.com/office/drawing/2014/main" id="{6538E79F-740D-E178-95CE-2CF745E8E59A}"/>
                </a:ext>
              </a:extLst>
            </p:cNvPr>
            <p:cNvSpPr>
              <a:spLocks/>
            </p:cNvSpPr>
            <p:nvPr/>
          </p:nvSpPr>
          <p:spPr bwMode="auto">
            <a:xfrm>
              <a:off x="2223640" y="4358387"/>
              <a:ext cx="242888" cy="242888"/>
            </a:xfrm>
            <a:custGeom>
              <a:avLst/>
              <a:gdLst>
                <a:gd name="T0" fmla="*/ 0 w 218"/>
                <a:gd name="T1" fmla="*/ 57 h 218"/>
                <a:gd name="T2" fmla="*/ 56 w 218"/>
                <a:gd name="T3" fmla="*/ 0 h 218"/>
                <a:gd name="T4" fmla="*/ 218 w 218"/>
                <a:gd name="T5" fmla="*/ 161 h 218"/>
                <a:gd name="T6" fmla="*/ 161 w 218"/>
                <a:gd name="T7" fmla="*/ 218 h 218"/>
              </a:gdLst>
              <a:ahLst/>
              <a:cxnLst>
                <a:cxn ang="0">
                  <a:pos x="T0" y="T1"/>
                </a:cxn>
                <a:cxn ang="0">
                  <a:pos x="T2" y="T3"/>
                </a:cxn>
                <a:cxn ang="0">
                  <a:pos x="T4" y="T5"/>
                </a:cxn>
                <a:cxn ang="0">
                  <a:pos x="T6" y="T7"/>
                </a:cxn>
              </a:cxnLst>
              <a:rect l="0" t="0" r="r" b="b"/>
              <a:pathLst>
                <a:path w="218" h="218">
                  <a:moveTo>
                    <a:pt x="0" y="57"/>
                  </a:moveTo>
                  <a:lnTo>
                    <a:pt x="56" y="0"/>
                  </a:lnTo>
                  <a:lnTo>
                    <a:pt x="218" y="161"/>
                  </a:lnTo>
                  <a:lnTo>
                    <a:pt x="161" y="218"/>
                  </a:lnTo>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1524">
              <a:extLst>
                <a:ext uri="{FF2B5EF4-FFF2-40B4-BE49-F238E27FC236}">
                  <a16:creationId xmlns:a16="http://schemas.microsoft.com/office/drawing/2014/main" id="{896C1543-616F-5A29-8253-399E4A852028}"/>
                </a:ext>
              </a:extLst>
            </p:cNvPr>
            <p:cNvSpPr>
              <a:spLocks/>
            </p:cNvSpPr>
            <p:nvPr/>
          </p:nvSpPr>
          <p:spPr bwMode="auto">
            <a:xfrm>
              <a:off x="2223640" y="4358387"/>
              <a:ext cx="242888" cy="242888"/>
            </a:xfrm>
            <a:custGeom>
              <a:avLst/>
              <a:gdLst>
                <a:gd name="T0" fmla="*/ 0 w 218"/>
                <a:gd name="T1" fmla="*/ 57 h 218"/>
                <a:gd name="T2" fmla="*/ 56 w 218"/>
                <a:gd name="T3" fmla="*/ 0 h 218"/>
                <a:gd name="T4" fmla="*/ 218 w 218"/>
                <a:gd name="T5" fmla="*/ 161 h 218"/>
                <a:gd name="T6" fmla="*/ 161 w 218"/>
                <a:gd name="T7" fmla="*/ 218 h 218"/>
              </a:gdLst>
              <a:ahLst/>
              <a:cxnLst>
                <a:cxn ang="0">
                  <a:pos x="T0" y="T1"/>
                </a:cxn>
                <a:cxn ang="0">
                  <a:pos x="T2" y="T3"/>
                </a:cxn>
                <a:cxn ang="0">
                  <a:pos x="T4" y="T5"/>
                </a:cxn>
                <a:cxn ang="0">
                  <a:pos x="T6" y="T7"/>
                </a:cxn>
              </a:cxnLst>
              <a:rect l="0" t="0" r="r" b="b"/>
              <a:pathLst>
                <a:path w="218" h="218">
                  <a:moveTo>
                    <a:pt x="0" y="57"/>
                  </a:moveTo>
                  <a:lnTo>
                    <a:pt x="56" y="0"/>
                  </a:lnTo>
                  <a:lnTo>
                    <a:pt x="218" y="161"/>
                  </a:lnTo>
                  <a:lnTo>
                    <a:pt x="161" y="218"/>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1525">
              <a:extLst>
                <a:ext uri="{FF2B5EF4-FFF2-40B4-BE49-F238E27FC236}">
                  <a16:creationId xmlns:a16="http://schemas.microsoft.com/office/drawing/2014/main" id="{013F02EF-17A2-BABD-3CC9-5ABD30495F16}"/>
                </a:ext>
              </a:extLst>
            </p:cNvPr>
            <p:cNvSpPr>
              <a:spLocks/>
            </p:cNvSpPr>
            <p:nvPr/>
          </p:nvSpPr>
          <p:spPr bwMode="auto">
            <a:xfrm>
              <a:off x="2276027" y="4436174"/>
              <a:ext cx="36513" cy="36513"/>
            </a:xfrm>
            <a:custGeom>
              <a:avLst/>
              <a:gdLst>
                <a:gd name="T0" fmla="*/ 6 w 33"/>
                <a:gd name="T1" fmla="*/ 6 h 33"/>
                <a:gd name="T2" fmla="*/ 6 w 33"/>
                <a:gd name="T3" fmla="*/ 27 h 33"/>
                <a:gd name="T4" fmla="*/ 27 w 33"/>
                <a:gd name="T5" fmla="*/ 27 h 33"/>
                <a:gd name="T6" fmla="*/ 27 w 33"/>
                <a:gd name="T7" fmla="*/ 6 h 33"/>
                <a:gd name="T8" fmla="*/ 6 w 33"/>
                <a:gd name="T9" fmla="*/ 6 h 33"/>
              </a:gdLst>
              <a:ahLst/>
              <a:cxnLst>
                <a:cxn ang="0">
                  <a:pos x="T0" y="T1"/>
                </a:cxn>
                <a:cxn ang="0">
                  <a:pos x="T2" y="T3"/>
                </a:cxn>
                <a:cxn ang="0">
                  <a:pos x="T4" y="T5"/>
                </a:cxn>
                <a:cxn ang="0">
                  <a:pos x="T6" y="T7"/>
                </a:cxn>
                <a:cxn ang="0">
                  <a:pos x="T8" y="T9"/>
                </a:cxn>
              </a:cxnLst>
              <a:rect l="0" t="0" r="r" b="b"/>
              <a:pathLst>
                <a:path w="33" h="33">
                  <a:moveTo>
                    <a:pt x="6" y="6"/>
                  </a:moveTo>
                  <a:cubicBezTo>
                    <a:pt x="0" y="12"/>
                    <a:pt x="0" y="21"/>
                    <a:pt x="6" y="27"/>
                  </a:cubicBezTo>
                  <a:cubicBezTo>
                    <a:pt x="12" y="33"/>
                    <a:pt x="21" y="33"/>
                    <a:pt x="27" y="27"/>
                  </a:cubicBezTo>
                  <a:cubicBezTo>
                    <a:pt x="33" y="21"/>
                    <a:pt x="33" y="12"/>
                    <a:pt x="27" y="6"/>
                  </a:cubicBezTo>
                  <a:cubicBezTo>
                    <a:pt x="21" y="0"/>
                    <a:pt x="12" y="0"/>
                    <a:pt x="6" y="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6" name="Group 1094">
              <a:extLst>
                <a:ext uri="{FF2B5EF4-FFF2-40B4-BE49-F238E27FC236}">
                  <a16:creationId xmlns:a16="http://schemas.microsoft.com/office/drawing/2014/main" id="{004188EF-5A0A-0A8E-B253-6F7DB25BE2F0}"/>
                </a:ext>
              </a:extLst>
            </p:cNvPr>
            <p:cNvGrpSpPr>
              <a:grpSpLocks noChangeAspect="1"/>
            </p:cNvGrpSpPr>
            <p:nvPr/>
          </p:nvGrpSpPr>
          <p:grpSpPr>
            <a:xfrm>
              <a:off x="2529835" y="4139633"/>
              <a:ext cx="158473" cy="156360"/>
              <a:chOff x="1346360" y="5009188"/>
              <a:chExt cx="174320" cy="171995"/>
            </a:xfrm>
            <a:grpFill/>
          </p:grpSpPr>
          <p:sp>
            <p:nvSpPr>
              <p:cNvPr id="187" name="Freeform 244">
                <a:extLst>
                  <a:ext uri="{FF2B5EF4-FFF2-40B4-BE49-F238E27FC236}">
                    <a16:creationId xmlns:a16="http://schemas.microsoft.com/office/drawing/2014/main" id="{C0C6DBED-B272-E4AA-866D-414D217DD48B}"/>
                  </a:ext>
                </a:extLst>
              </p:cNvPr>
              <p:cNvSpPr>
                <a:spLocks/>
              </p:cNvSpPr>
              <p:nvPr/>
            </p:nvSpPr>
            <p:spPr bwMode="auto">
              <a:xfrm>
                <a:off x="1371927" y="5009188"/>
                <a:ext cx="148753" cy="171995"/>
              </a:xfrm>
              <a:custGeom>
                <a:avLst/>
                <a:gdLst>
                  <a:gd name="T0" fmla="*/ 65 w 111"/>
                  <a:gd name="T1" fmla="*/ 128 h 128"/>
                  <a:gd name="T2" fmla="*/ 0 w 111"/>
                  <a:gd name="T3" fmla="*/ 64 h 128"/>
                  <a:gd name="T4" fmla="*/ 65 w 111"/>
                  <a:gd name="T5" fmla="*/ 0 h 128"/>
                  <a:gd name="T6" fmla="*/ 108 w 111"/>
                  <a:gd name="T7" fmla="*/ 17 h 128"/>
                  <a:gd name="T8" fmla="*/ 108 w 111"/>
                  <a:gd name="T9" fmla="*/ 27 h 128"/>
                  <a:gd name="T10" fmla="*/ 98 w 111"/>
                  <a:gd name="T11" fmla="*/ 27 h 128"/>
                  <a:gd name="T12" fmla="*/ 65 w 111"/>
                  <a:gd name="T13" fmla="*/ 14 h 128"/>
                  <a:gd name="T14" fmla="*/ 15 w 111"/>
                  <a:gd name="T15" fmla="*/ 64 h 128"/>
                  <a:gd name="T16" fmla="*/ 65 w 111"/>
                  <a:gd name="T17" fmla="*/ 114 h 128"/>
                  <a:gd name="T18" fmla="*/ 98 w 111"/>
                  <a:gd name="T19" fmla="*/ 101 h 128"/>
                  <a:gd name="T20" fmla="*/ 108 w 111"/>
                  <a:gd name="T21" fmla="*/ 101 h 128"/>
                  <a:gd name="T22" fmla="*/ 108 w 111"/>
                  <a:gd name="T23" fmla="*/ 111 h 128"/>
                  <a:gd name="T24" fmla="*/ 65 w 111"/>
                  <a:gd name="T2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8">
                    <a:moveTo>
                      <a:pt x="65" y="128"/>
                    </a:moveTo>
                    <a:cubicBezTo>
                      <a:pt x="29" y="128"/>
                      <a:pt x="0" y="99"/>
                      <a:pt x="0" y="64"/>
                    </a:cubicBezTo>
                    <a:cubicBezTo>
                      <a:pt x="0" y="29"/>
                      <a:pt x="29" y="0"/>
                      <a:pt x="65" y="0"/>
                    </a:cubicBezTo>
                    <a:cubicBezTo>
                      <a:pt x="81" y="0"/>
                      <a:pt x="96" y="6"/>
                      <a:pt x="108" y="17"/>
                    </a:cubicBezTo>
                    <a:cubicBezTo>
                      <a:pt x="111" y="19"/>
                      <a:pt x="111" y="24"/>
                      <a:pt x="108" y="27"/>
                    </a:cubicBezTo>
                    <a:cubicBezTo>
                      <a:pt x="106" y="30"/>
                      <a:pt x="101" y="30"/>
                      <a:pt x="98" y="27"/>
                    </a:cubicBezTo>
                    <a:cubicBezTo>
                      <a:pt x="89" y="19"/>
                      <a:pt x="77" y="14"/>
                      <a:pt x="65" y="14"/>
                    </a:cubicBezTo>
                    <a:cubicBezTo>
                      <a:pt x="37" y="14"/>
                      <a:pt x="15" y="37"/>
                      <a:pt x="15" y="64"/>
                    </a:cubicBezTo>
                    <a:cubicBezTo>
                      <a:pt x="15" y="91"/>
                      <a:pt x="37" y="114"/>
                      <a:pt x="65" y="114"/>
                    </a:cubicBezTo>
                    <a:cubicBezTo>
                      <a:pt x="77" y="114"/>
                      <a:pt x="89" y="109"/>
                      <a:pt x="98" y="101"/>
                    </a:cubicBezTo>
                    <a:cubicBezTo>
                      <a:pt x="101" y="98"/>
                      <a:pt x="106" y="98"/>
                      <a:pt x="108" y="101"/>
                    </a:cubicBezTo>
                    <a:cubicBezTo>
                      <a:pt x="111" y="104"/>
                      <a:pt x="111" y="109"/>
                      <a:pt x="108" y="111"/>
                    </a:cubicBezTo>
                    <a:cubicBezTo>
                      <a:pt x="96" y="122"/>
                      <a:pt x="81" y="128"/>
                      <a:pt x="65" y="128"/>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245">
                <a:extLst>
                  <a:ext uri="{FF2B5EF4-FFF2-40B4-BE49-F238E27FC236}">
                    <a16:creationId xmlns:a16="http://schemas.microsoft.com/office/drawing/2014/main" id="{8E25CE05-5DB8-6C58-3D2A-C8038C8D615B}"/>
                  </a:ext>
                </a:extLst>
              </p:cNvPr>
              <p:cNvSpPr>
                <a:spLocks/>
              </p:cNvSpPr>
              <p:nvPr/>
            </p:nvSpPr>
            <p:spPr bwMode="auto">
              <a:xfrm>
                <a:off x="1346360" y="5062645"/>
                <a:ext cx="118538" cy="18594"/>
              </a:xfrm>
              <a:custGeom>
                <a:avLst/>
                <a:gdLst>
                  <a:gd name="T0" fmla="*/ 81 w 89"/>
                  <a:gd name="T1" fmla="*/ 15 h 15"/>
                  <a:gd name="T2" fmla="*/ 7 w 89"/>
                  <a:gd name="T3" fmla="*/ 15 h 15"/>
                  <a:gd name="T4" fmla="*/ 0 w 89"/>
                  <a:gd name="T5" fmla="*/ 8 h 15"/>
                  <a:gd name="T6" fmla="*/ 7 w 89"/>
                  <a:gd name="T7" fmla="*/ 0 h 15"/>
                  <a:gd name="T8" fmla="*/ 81 w 89"/>
                  <a:gd name="T9" fmla="*/ 0 h 15"/>
                  <a:gd name="T10" fmla="*/ 89 w 89"/>
                  <a:gd name="T11" fmla="*/ 8 h 15"/>
                  <a:gd name="T12" fmla="*/ 81 w 8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81" y="15"/>
                    </a:moveTo>
                    <a:lnTo>
                      <a:pt x="7" y="15"/>
                    </a:lnTo>
                    <a:cubicBezTo>
                      <a:pt x="3" y="15"/>
                      <a:pt x="0" y="12"/>
                      <a:pt x="0" y="8"/>
                    </a:cubicBezTo>
                    <a:cubicBezTo>
                      <a:pt x="0" y="4"/>
                      <a:pt x="3" y="0"/>
                      <a:pt x="7" y="0"/>
                    </a:cubicBezTo>
                    <a:lnTo>
                      <a:pt x="81" y="0"/>
                    </a:lnTo>
                    <a:cubicBezTo>
                      <a:pt x="85" y="0"/>
                      <a:pt x="89" y="4"/>
                      <a:pt x="89" y="8"/>
                    </a:cubicBezTo>
                    <a:cubicBezTo>
                      <a:pt x="89" y="12"/>
                      <a:pt x="85" y="15"/>
                      <a:pt x="81" y="15"/>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246">
                <a:extLst>
                  <a:ext uri="{FF2B5EF4-FFF2-40B4-BE49-F238E27FC236}">
                    <a16:creationId xmlns:a16="http://schemas.microsoft.com/office/drawing/2014/main" id="{AAF6E5F1-730D-32D4-1B47-CAF446DBB04E}"/>
                  </a:ext>
                </a:extLst>
              </p:cNvPr>
              <p:cNvSpPr>
                <a:spLocks/>
              </p:cNvSpPr>
              <p:nvPr/>
            </p:nvSpPr>
            <p:spPr bwMode="auto">
              <a:xfrm>
                <a:off x="1346360" y="5109130"/>
                <a:ext cx="118538" cy="18594"/>
              </a:xfrm>
              <a:custGeom>
                <a:avLst/>
                <a:gdLst>
                  <a:gd name="T0" fmla="*/ 81 w 89"/>
                  <a:gd name="T1" fmla="*/ 15 h 15"/>
                  <a:gd name="T2" fmla="*/ 7 w 89"/>
                  <a:gd name="T3" fmla="*/ 15 h 15"/>
                  <a:gd name="T4" fmla="*/ 0 w 89"/>
                  <a:gd name="T5" fmla="*/ 7 h 15"/>
                  <a:gd name="T6" fmla="*/ 7 w 89"/>
                  <a:gd name="T7" fmla="*/ 0 h 15"/>
                  <a:gd name="T8" fmla="*/ 81 w 89"/>
                  <a:gd name="T9" fmla="*/ 0 h 15"/>
                  <a:gd name="T10" fmla="*/ 89 w 89"/>
                  <a:gd name="T11" fmla="*/ 7 h 15"/>
                  <a:gd name="T12" fmla="*/ 81 w 8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81" y="15"/>
                    </a:moveTo>
                    <a:lnTo>
                      <a:pt x="7" y="15"/>
                    </a:lnTo>
                    <a:cubicBezTo>
                      <a:pt x="3" y="15"/>
                      <a:pt x="0" y="11"/>
                      <a:pt x="0" y="7"/>
                    </a:cubicBezTo>
                    <a:cubicBezTo>
                      <a:pt x="0" y="3"/>
                      <a:pt x="3" y="0"/>
                      <a:pt x="7" y="0"/>
                    </a:cubicBezTo>
                    <a:lnTo>
                      <a:pt x="81" y="0"/>
                    </a:lnTo>
                    <a:cubicBezTo>
                      <a:pt x="85" y="0"/>
                      <a:pt x="89" y="3"/>
                      <a:pt x="89" y="7"/>
                    </a:cubicBezTo>
                    <a:cubicBezTo>
                      <a:pt x="89" y="11"/>
                      <a:pt x="85" y="15"/>
                      <a:pt x="81" y="15"/>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48" name="Collaboration6" descr="{&quot;Key&quot;:&quot;POWER_USER_SHAPE_ICON&quot;,&quot;Value&quot;:&quot;POWER_USER_SHAPE_ICON_STYLE_1&quot;}">
            <a:extLst>
              <a:ext uri="{FF2B5EF4-FFF2-40B4-BE49-F238E27FC236}">
                <a16:creationId xmlns:a16="http://schemas.microsoft.com/office/drawing/2014/main" id="{1E44DDE4-72A0-B088-1084-4E68D7864A1F}"/>
              </a:ext>
            </a:extLst>
          </p:cNvPr>
          <p:cNvGrpSpPr>
            <a:grpSpLocks noChangeAspect="1"/>
          </p:cNvGrpSpPr>
          <p:nvPr/>
        </p:nvGrpSpPr>
        <p:grpSpPr>
          <a:xfrm>
            <a:off x="4321699" y="1850611"/>
            <a:ext cx="493374" cy="493374"/>
            <a:chOff x="1333500" y="1627188"/>
            <a:chExt cx="638175" cy="638175"/>
          </a:xfrm>
          <a:solidFill>
            <a:schemeClr val="bg1"/>
          </a:solidFill>
        </p:grpSpPr>
        <p:sp>
          <p:nvSpPr>
            <p:cNvPr id="249" name="Oval 292">
              <a:extLst>
                <a:ext uri="{FF2B5EF4-FFF2-40B4-BE49-F238E27FC236}">
                  <a16:creationId xmlns:a16="http://schemas.microsoft.com/office/drawing/2014/main" id="{94E921CB-4A83-B0BE-39CE-E108B8C49D09}"/>
                </a:ext>
              </a:extLst>
            </p:cNvPr>
            <p:cNvSpPr>
              <a:spLocks noChangeArrowheads="1"/>
            </p:cNvSpPr>
            <p:nvPr/>
          </p:nvSpPr>
          <p:spPr bwMode="auto">
            <a:xfrm>
              <a:off x="1749425" y="1965326"/>
              <a:ext cx="39688" cy="39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293">
              <a:extLst>
                <a:ext uri="{FF2B5EF4-FFF2-40B4-BE49-F238E27FC236}">
                  <a16:creationId xmlns:a16="http://schemas.microsoft.com/office/drawing/2014/main" id="{048834D7-5720-C09E-1CE9-F9C71AE73F9A}"/>
                </a:ext>
              </a:extLst>
            </p:cNvPr>
            <p:cNvSpPr>
              <a:spLocks noEditPoints="1"/>
            </p:cNvSpPr>
            <p:nvPr/>
          </p:nvSpPr>
          <p:spPr bwMode="auto">
            <a:xfrm>
              <a:off x="1333500" y="1627188"/>
              <a:ext cx="638175" cy="638175"/>
            </a:xfrm>
            <a:custGeom>
              <a:avLst/>
              <a:gdLst>
                <a:gd name="T0" fmla="*/ 882 w 1067"/>
                <a:gd name="T1" fmla="*/ 409 h 1067"/>
                <a:gd name="T2" fmla="*/ 963 w 1067"/>
                <a:gd name="T3" fmla="*/ 396 h 1067"/>
                <a:gd name="T4" fmla="*/ 909 w 1067"/>
                <a:gd name="T5" fmla="*/ 685 h 1067"/>
                <a:gd name="T6" fmla="*/ 988 w 1067"/>
                <a:gd name="T7" fmla="*/ 757 h 1067"/>
                <a:gd name="T8" fmla="*/ 1007 w 1067"/>
                <a:gd name="T9" fmla="*/ 738 h 1067"/>
                <a:gd name="T10" fmla="*/ 1007 w 1067"/>
                <a:gd name="T11" fmla="*/ 882 h 1067"/>
                <a:gd name="T12" fmla="*/ 894 w 1067"/>
                <a:gd name="T13" fmla="*/ 810 h 1067"/>
                <a:gd name="T14" fmla="*/ 560 w 1067"/>
                <a:gd name="T15" fmla="*/ 674 h 1067"/>
                <a:gd name="T16" fmla="*/ 404 w 1067"/>
                <a:gd name="T17" fmla="*/ 551 h 1067"/>
                <a:gd name="T18" fmla="*/ 629 w 1067"/>
                <a:gd name="T19" fmla="*/ 423 h 1067"/>
                <a:gd name="T20" fmla="*/ 792 w 1067"/>
                <a:gd name="T21" fmla="*/ 982 h 1067"/>
                <a:gd name="T22" fmla="*/ 583 w 1067"/>
                <a:gd name="T23" fmla="*/ 697 h 1067"/>
                <a:gd name="T24" fmla="*/ 750 w 1067"/>
                <a:gd name="T25" fmla="*/ 950 h 1067"/>
                <a:gd name="T26" fmla="*/ 83 w 1067"/>
                <a:gd name="T27" fmla="*/ 730 h 1067"/>
                <a:gd name="T28" fmla="*/ 404 w 1067"/>
                <a:gd name="T29" fmla="*/ 645 h 1067"/>
                <a:gd name="T30" fmla="*/ 158 w 1067"/>
                <a:gd name="T31" fmla="*/ 383 h 1067"/>
                <a:gd name="T32" fmla="*/ 79 w 1067"/>
                <a:gd name="T33" fmla="*/ 310 h 1067"/>
                <a:gd name="T34" fmla="*/ 60 w 1067"/>
                <a:gd name="T35" fmla="*/ 330 h 1067"/>
                <a:gd name="T36" fmla="*/ 60 w 1067"/>
                <a:gd name="T37" fmla="*/ 186 h 1067"/>
                <a:gd name="T38" fmla="*/ 173 w 1067"/>
                <a:gd name="T39" fmla="*/ 258 h 1067"/>
                <a:gd name="T40" fmla="*/ 275 w 1067"/>
                <a:gd name="T41" fmla="*/ 85 h 1067"/>
                <a:gd name="T42" fmla="*/ 484 w 1067"/>
                <a:gd name="T43" fmla="*/ 370 h 1067"/>
                <a:gd name="T44" fmla="*/ 387 w 1067"/>
                <a:gd name="T45" fmla="*/ 148 h 1067"/>
                <a:gd name="T46" fmla="*/ 395 w 1067"/>
                <a:gd name="T47" fmla="*/ 872 h 1067"/>
                <a:gd name="T48" fmla="*/ 309 w 1067"/>
                <a:gd name="T49" fmla="*/ 909 h 1067"/>
                <a:gd name="T50" fmla="*/ 237 w 1067"/>
                <a:gd name="T51" fmla="*/ 1014 h 1067"/>
                <a:gd name="T52" fmla="*/ 184 w 1067"/>
                <a:gd name="T53" fmla="*/ 1007 h 1067"/>
                <a:gd name="T54" fmla="*/ 184 w 1067"/>
                <a:gd name="T55" fmla="*/ 1007 h 1067"/>
                <a:gd name="T56" fmla="*/ 659 w 1067"/>
                <a:gd name="T57" fmla="*/ 182 h 1067"/>
                <a:gd name="T58" fmla="*/ 739 w 1067"/>
                <a:gd name="T59" fmla="*/ 178 h 1067"/>
                <a:gd name="T60" fmla="*/ 831 w 1067"/>
                <a:gd name="T61" fmla="*/ 79 h 1067"/>
                <a:gd name="T62" fmla="*/ 903 w 1067"/>
                <a:gd name="T63" fmla="*/ 79 h 1067"/>
                <a:gd name="T64" fmla="*/ 942 w 1067"/>
                <a:gd name="T65" fmla="*/ 473 h 1067"/>
                <a:gd name="T66" fmla="*/ 1017 w 1067"/>
                <a:gd name="T67" fmla="*/ 275 h 1067"/>
                <a:gd name="T68" fmla="*/ 549 w 1067"/>
                <a:gd name="T69" fmla="*/ 389 h 1067"/>
                <a:gd name="T70" fmla="*/ 778 w 1067"/>
                <a:gd name="T71" fmla="*/ 194 h 1067"/>
                <a:gd name="T72" fmla="*/ 1067 w 1067"/>
                <a:gd name="T73" fmla="*/ 134 h 1067"/>
                <a:gd name="T74" fmla="*/ 763 w 1067"/>
                <a:gd name="T75" fmla="*/ 32 h 1067"/>
                <a:gd name="T76" fmla="*/ 516 w 1067"/>
                <a:gd name="T77" fmla="*/ 139 h 1067"/>
                <a:gd name="T78" fmla="*/ 388 w 1067"/>
                <a:gd name="T79" fmla="*/ 62 h 1067"/>
                <a:gd name="T80" fmla="*/ 376 w 1067"/>
                <a:gd name="T81" fmla="*/ 195 h 1067"/>
                <a:gd name="T82" fmla="*/ 229 w 1067"/>
                <a:gd name="T83" fmla="*/ 397 h 1067"/>
                <a:gd name="T84" fmla="*/ 158 w 1067"/>
                <a:gd name="T85" fmla="*/ 133 h 1067"/>
                <a:gd name="T86" fmla="*/ 27 w 1067"/>
                <a:gd name="T87" fmla="*/ 186 h 1067"/>
                <a:gd name="T88" fmla="*/ 115 w 1067"/>
                <a:gd name="T89" fmla="*/ 443 h 1067"/>
                <a:gd name="T90" fmla="*/ 17 w 1067"/>
                <a:gd name="T91" fmla="*/ 645 h 1067"/>
                <a:gd name="T92" fmla="*/ 148 w 1067"/>
                <a:gd name="T93" fmla="*/ 770 h 1067"/>
                <a:gd name="T94" fmla="*/ 442 w 1067"/>
                <a:gd name="T95" fmla="*/ 917 h 1067"/>
                <a:gd name="T96" fmla="*/ 222 w 1067"/>
                <a:gd name="T97" fmla="*/ 873 h 1067"/>
                <a:gd name="T98" fmla="*/ 131 w 1067"/>
                <a:gd name="T99" fmla="*/ 950 h 1067"/>
                <a:gd name="T100" fmla="*/ 381 w 1067"/>
                <a:gd name="T101" fmla="*/ 988 h 1067"/>
                <a:gd name="T102" fmla="*/ 595 w 1067"/>
                <a:gd name="T103" fmla="*/ 940 h 1067"/>
                <a:gd name="T104" fmla="*/ 792 w 1067"/>
                <a:gd name="T105" fmla="*/ 1016 h 1067"/>
                <a:gd name="T106" fmla="*/ 680 w 1067"/>
                <a:gd name="T107" fmla="*/ 549 h 1067"/>
                <a:gd name="T108" fmla="*/ 873 w 1067"/>
                <a:gd name="T109" fmla="*/ 776 h 1067"/>
                <a:gd name="T110" fmla="*/ 935 w 1067"/>
                <a:gd name="T111" fmla="*/ 1067 h 1067"/>
                <a:gd name="T112" fmla="*/ 1035 w 1067"/>
                <a:gd name="T113" fmla="*/ 761 h 1067"/>
                <a:gd name="T114" fmla="*/ 930 w 1067"/>
                <a:gd name="T115" fmla="*/ 51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7" h="1067">
                  <a:moveTo>
                    <a:pt x="716" y="516"/>
                  </a:moveTo>
                  <a:cubicBezTo>
                    <a:pt x="713" y="505"/>
                    <a:pt x="707" y="492"/>
                    <a:pt x="699" y="484"/>
                  </a:cubicBezTo>
                  <a:cubicBezTo>
                    <a:pt x="682" y="467"/>
                    <a:pt x="670" y="446"/>
                    <a:pt x="664" y="423"/>
                  </a:cubicBezTo>
                  <a:lnTo>
                    <a:pt x="774" y="423"/>
                  </a:lnTo>
                  <a:cubicBezTo>
                    <a:pt x="772" y="430"/>
                    <a:pt x="774" y="437"/>
                    <a:pt x="780" y="441"/>
                  </a:cubicBezTo>
                  <a:cubicBezTo>
                    <a:pt x="788" y="447"/>
                    <a:pt x="798" y="445"/>
                    <a:pt x="803" y="437"/>
                  </a:cubicBezTo>
                  <a:cubicBezTo>
                    <a:pt x="809" y="431"/>
                    <a:pt x="846" y="418"/>
                    <a:pt x="882" y="409"/>
                  </a:cubicBezTo>
                  <a:cubicBezTo>
                    <a:pt x="896" y="406"/>
                    <a:pt x="909" y="398"/>
                    <a:pt x="921" y="387"/>
                  </a:cubicBezTo>
                  <a:cubicBezTo>
                    <a:pt x="941" y="370"/>
                    <a:pt x="952" y="344"/>
                    <a:pt x="952" y="317"/>
                  </a:cubicBezTo>
                  <a:lnTo>
                    <a:pt x="952" y="297"/>
                  </a:lnTo>
                  <a:cubicBezTo>
                    <a:pt x="952" y="282"/>
                    <a:pt x="964" y="270"/>
                    <a:pt x="979" y="270"/>
                  </a:cubicBezTo>
                  <a:cubicBezTo>
                    <a:pt x="982" y="270"/>
                    <a:pt x="984" y="272"/>
                    <a:pt x="984" y="275"/>
                  </a:cubicBezTo>
                  <a:lnTo>
                    <a:pt x="984" y="338"/>
                  </a:lnTo>
                  <a:cubicBezTo>
                    <a:pt x="984" y="359"/>
                    <a:pt x="976" y="380"/>
                    <a:pt x="963" y="396"/>
                  </a:cubicBezTo>
                  <a:lnTo>
                    <a:pt x="916" y="451"/>
                  </a:lnTo>
                  <a:cubicBezTo>
                    <a:pt x="904" y="466"/>
                    <a:pt x="897" y="484"/>
                    <a:pt x="897" y="504"/>
                  </a:cubicBezTo>
                  <a:lnTo>
                    <a:pt x="897" y="516"/>
                  </a:lnTo>
                  <a:lnTo>
                    <a:pt x="716" y="516"/>
                  </a:lnTo>
                  <a:close/>
                  <a:moveTo>
                    <a:pt x="957" y="671"/>
                  </a:moveTo>
                  <a:cubicBezTo>
                    <a:pt x="957" y="678"/>
                    <a:pt x="951" y="685"/>
                    <a:pt x="943" y="685"/>
                  </a:cubicBezTo>
                  <a:lnTo>
                    <a:pt x="909" y="685"/>
                  </a:lnTo>
                  <a:lnTo>
                    <a:pt x="886" y="685"/>
                  </a:lnTo>
                  <a:cubicBezTo>
                    <a:pt x="878" y="685"/>
                    <a:pt x="872" y="678"/>
                    <a:pt x="872" y="671"/>
                  </a:cubicBezTo>
                  <a:cubicBezTo>
                    <a:pt x="872" y="663"/>
                    <a:pt x="878" y="657"/>
                    <a:pt x="886" y="657"/>
                  </a:cubicBezTo>
                  <a:lnTo>
                    <a:pt x="943" y="657"/>
                  </a:lnTo>
                  <a:cubicBezTo>
                    <a:pt x="951" y="657"/>
                    <a:pt x="957" y="663"/>
                    <a:pt x="957" y="671"/>
                  </a:cubicBezTo>
                  <a:close/>
                  <a:moveTo>
                    <a:pt x="1007" y="738"/>
                  </a:moveTo>
                  <a:cubicBezTo>
                    <a:pt x="1007" y="748"/>
                    <a:pt x="999" y="757"/>
                    <a:pt x="988" y="757"/>
                  </a:cubicBezTo>
                  <a:lnTo>
                    <a:pt x="914" y="757"/>
                  </a:lnTo>
                  <a:lnTo>
                    <a:pt x="909" y="757"/>
                  </a:lnTo>
                  <a:cubicBezTo>
                    <a:pt x="898" y="757"/>
                    <a:pt x="890" y="748"/>
                    <a:pt x="890" y="738"/>
                  </a:cubicBezTo>
                  <a:cubicBezTo>
                    <a:pt x="890" y="727"/>
                    <a:pt x="898" y="718"/>
                    <a:pt x="909" y="718"/>
                  </a:cubicBezTo>
                  <a:lnTo>
                    <a:pt x="943" y="718"/>
                  </a:lnTo>
                  <a:lnTo>
                    <a:pt x="988" y="718"/>
                  </a:lnTo>
                  <a:cubicBezTo>
                    <a:pt x="999" y="718"/>
                    <a:pt x="1007" y="727"/>
                    <a:pt x="1007" y="738"/>
                  </a:cubicBezTo>
                  <a:close/>
                  <a:moveTo>
                    <a:pt x="988" y="901"/>
                  </a:moveTo>
                  <a:lnTo>
                    <a:pt x="909" y="901"/>
                  </a:lnTo>
                  <a:cubicBezTo>
                    <a:pt x="898" y="901"/>
                    <a:pt x="890" y="892"/>
                    <a:pt x="890" y="882"/>
                  </a:cubicBezTo>
                  <a:cubicBezTo>
                    <a:pt x="890" y="871"/>
                    <a:pt x="898" y="862"/>
                    <a:pt x="909" y="862"/>
                  </a:cubicBezTo>
                  <a:lnTo>
                    <a:pt x="914" y="862"/>
                  </a:lnTo>
                  <a:lnTo>
                    <a:pt x="988" y="862"/>
                  </a:lnTo>
                  <a:cubicBezTo>
                    <a:pt x="999" y="862"/>
                    <a:pt x="1007" y="871"/>
                    <a:pt x="1007" y="882"/>
                  </a:cubicBezTo>
                  <a:cubicBezTo>
                    <a:pt x="1007" y="892"/>
                    <a:pt x="999" y="901"/>
                    <a:pt x="988" y="901"/>
                  </a:cubicBezTo>
                  <a:close/>
                  <a:moveTo>
                    <a:pt x="1014" y="790"/>
                  </a:moveTo>
                  <a:cubicBezTo>
                    <a:pt x="1025" y="790"/>
                    <a:pt x="1034" y="799"/>
                    <a:pt x="1034" y="810"/>
                  </a:cubicBezTo>
                  <a:cubicBezTo>
                    <a:pt x="1034" y="820"/>
                    <a:pt x="1025" y="829"/>
                    <a:pt x="1014" y="829"/>
                  </a:cubicBezTo>
                  <a:lnTo>
                    <a:pt x="988" y="829"/>
                  </a:lnTo>
                  <a:lnTo>
                    <a:pt x="914" y="829"/>
                  </a:lnTo>
                  <a:cubicBezTo>
                    <a:pt x="903" y="829"/>
                    <a:pt x="894" y="820"/>
                    <a:pt x="894" y="810"/>
                  </a:cubicBezTo>
                  <a:cubicBezTo>
                    <a:pt x="894" y="799"/>
                    <a:pt x="903" y="790"/>
                    <a:pt x="914" y="790"/>
                  </a:cubicBezTo>
                  <a:lnTo>
                    <a:pt x="988" y="790"/>
                  </a:lnTo>
                  <a:lnTo>
                    <a:pt x="1014" y="790"/>
                  </a:lnTo>
                  <a:close/>
                  <a:moveTo>
                    <a:pt x="663" y="516"/>
                  </a:moveTo>
                  <a:cubicBezTo>
                    <a:pt x="654" y="516"/>
                    <a:pt x="646" y="524"/>
                    <a:pt x="646" y="533"/>
                  </a:cubicBezTo>
                  <a:lnTo>
                    <a:pt x="646" y="627"/>
                  </a:lnTo>
                  <a:cubicBezTo>
                    <a:pt x="614" y="634"/>
                    <a:pt x="584" y="650"/>
                    <a:pt x="560" y="674"/>
                  </a:cubicBezTo>
                  <a:cubicBezTo>
                    <a:pt x="558" y="675"/>
                    <a:pt x="555" y="677"/>
                    <a:pt x="551" y="679"/>
                  </a:cubicBezTo>
                  <a:lnTo>
                    <a:pt x="551" y="661"/>
                  </a:lnTo>
                  <a:cubicBezTo>
                    <a:pt x="551" y="652"/>
                    <a:pt x="544" y="645"/>
                    <a:pt x="535" y="645"/>
                  </a:cubicBezTo>
                  <a:lnTo>
                    <a:pt x="438" y="645"/>
                  </a:lnTo>
                  <a:cubicBezTo>
                    <a:pt x="431" y="613"/>
                    <a:pt x="415" y="583"/>
                    <a:pt x="392" y="560"/>
                  </a:cubicBezTo>
                  <a:cubicBezTo>
                    <a:pt x="390" y="558"/>
                    <a:pt x="389" y="555"/>
                    <a:pt x="387" y="551"/>
                  </a:cubicBezTo>
                  <a:lnTo>
                    <a:pt x="404" y="551"/>
                  </a:lnTo>
                  <a:cubicBezTo>
                    <a:pt x="413" y="551"/>
                    <a:pt x="421" y="544"/>
                    <a:pt x="421" y="535"/>
                  </a:cubicBezTo>
                  <a:lnTo>
                    <a:pt x="421" y="440"/>
                  </a:lnTo>
                  <a:cubicBezTo>
                    <a:pt x="453" y="434"/>
                    <a:pt x="484" y="417"/>
                    <a:pt x="508" y="394"/>
                  </a:cubicBezTo>
                  <a:cubicBezTo>
                    <a:pt x="510" y="392"/>
                    <a:pt x="513" y="390"/>
                    <a:pt x="516" y="389"/>
                  </a:cubicBezTo>
                  <a:lnTo>
                    <a:pt x="516" y="406"/>
                  </a:lnTo>
                  <a:cubicBezTo>
                    <a:pt x="516" y="415"/>
                    <a:pt x="524" y="423"/>
                    <a:pt x="533" y="423"/>
                  </a:cubicBezTo>
                  <a:lnTo>
                    <a:pt x="629" y="423"/>
                  </a:lnTo>
                  <a:cubicBezTo>
                    <a:pt x="636" y="454"/>
                    <a:pt x="652" y="484"/>
                    <a:pt x="675" y="508"/>
                  </a:cubicBezTo>
                  <a:cubicBezTo>
                    <a:pt x="677" y="510"/>
                    <a:pt x="679" y="513"/>
                    <a:pt x="680" y="516"/>
                  </a:cubicBezTo>
                  <a:lnTo>
                    <a:pt x="663" y="516"/>
                  </a:lnTo>
                  <a:close/>
                  <a:moveTo>
                    <a:pt x="750" y="950"/>
                  </a:moveTo>
                  <a:lnTo>
                    <a:pt x="770" y="950"/>
                  </a:lnTo>
                  <a:cubicBezTo>
                    <a:pt x="785" y="950"/>
                    <a:pt x="797" y="963"/>
                    <a:pt x="797" y="978"/>
                  </a:cubicBezTo>
                  <a:cubicBezTo>
                    <a:pt x="797" y="980"/>
                    <a:pt x="795" y="982"/>
                    <a:pt x="792" y="982"/>
                  </a:cubicBezTo>
                  <a:lnTo>
                    <a:pt x="730" y="982"/>
                  </a:lnTo>
                  <a:cubicBezTo>
                    <a:pt x="708" y="982"/>
                    <a:pt x="687" y="975"/>
                    <a:pt x="671" y="961"/>
                  </a:cubicBezTo>
                  <a:lnTo>
                    <a:pt x="616" y="914"/>
                  </a:lnTo>
                  <a:cubicBezTo>
                    <a:pt x="601" y="902"/>
                    <a:pt x="583" y="895"/>
                    <a:pt x="564" y="895"/>
                  </a:cubicBezTo>
                  <a:lnTo>
                    <a:pt x="551" y="895"/>
                  </a:lnTo>
                  <a:lnTo>
                    <a:pt x="551" y="714"/>
                  </a:lnTo>
                  <a:cubicBezTo>
                    <a:pt x="563" y="711"/>
                    <a:pt x="575" y="705"/>
                    <a:pt x="583" y="697"/>
                  </a:cubicBezTo>
                  <a:cubicBezTo>
                    <a:pt x="601" y="680"/>
                    <a:pt x="623" y="667"/>
                    <a:pt x="646" y="661"/>
                  </a:cubicBezTo>
                  <a:lnTo>
                    <a:pt x="646" y="773"/>
                  </a:lnTo>
                  <a:cubicBezTo>
                    <a:pt x="639" y="770"/>
                    <a:pt x="630" y="772"/>
                    <a:pt x="626" y="779"/>
                  </a:cubicBezTo>
                  <a:cubicBezTo>
                    <a:pt x="621" y="786"/>
                    <a:pt x="623" y="796"/>
                    <a:pt x="630" y="801"/>
                  </a:cubicBezTo>
                  <a:cubicBezTo>
                    <a:pt x="637" y="807"/>
                    <a:pt x="650" y="844"/>
                    <a:pt x="658" y="880"/>
                  </a:cubicBezTo>
                  <a:cubicBezTo>
                    <a:pt x="662" y="894"/>
                    <a:pt x="669" y="907"/>
                    <a:pt x="680" y="920"/>
                  </a:cubicBezTo>
                  <a:cubicBezTo>
                    <a:pt x="698" y="939"/>
                    <a:pt x="723" y="950"/>
                    <a:pt x="750" y="950"/>
                  </a:cubicBezTo>
                  <a:close/>
                  <a:moveTo>
                    <a:pt x="185" y="658"/>
                  </a:moveTo>
                  <a:cubicBezTo>
                    <a:pt x="172" y="662"/>
                    <a:pt x="159" y="669"/>
                    <a:pt x="146" y="680"/>
                  </a:cubicBezTo>
                  <a:cubicBezTo>
                    <a:pt x="126" y="698"/>
                    <a:pt x="115" y="723"/>
                    <a:pt x="115" y="750"/>
                  </a:cubicBezTo>
                  <a:lnTo>
                    <a:pt x="115" y="770"/>
                  </a:lnTo>
                  <a:cubicBezTo>
                    <a:pt x="115" y="785"/>
                    <a:pt x="103" y="797"/>
                    <a:pt x="88" y="797"/>
                  </a:cubicBezTo>
                  <a:cubicBezTo>
                    <a:pt x="85" y="797"/>
                    <a:pt x="83" y="795"/>
                    <a:pt x="83" y="792"/>
                  </a:cubicBezTo>
                  <a:lnTo>
                    <a:pt x="83" y="730"/>
                  </a:lnTo>
                  <a:cubicBezTo>
                    <a:pt x="83" y="708"/>
                    <a:pt x="91" y="687"/>
                    <a:pt x="105" y="671"/>
                  </a:cubicBezTo>
                  <a:lnTo>
                    <a:pt x="151" y="616"/>
                  </a:lnTo>
                  <a:cubicBezTo>
                    <a:pt x="163" y="601"/>
                    <a:pt x="170" y="583"/>
                    <a:pt x="170" y="564"/>
                  </a:cubicBezTo>
                  <a:lnTo>
                    <a:pt x="170" y="551"/>
                  </a:lnTo>
                  <a:lnTo>
                    <a:pt x="351" y="551"/>
                  </a:lnTo>
                  <a:cubicBezTo>
                    <a:pt x="355" y="563"/>
                    <a:pt x="360" y="575"/>
                    <a:pt x="368" y="583"/>
                  </a:cubicBezTo>
                  <a:cubicBezTo>
                    <a:pt x="385" y="600"/>
                    <a:pt x="397" y="622"/>
                    <a:pt x="404" y="645"/>
                  </a:cubicBezTo>
                  <a:lnTo>
                    <a:pt x="293" y="645"/>
                  </a:lnTo>
                  <a:cubicBezTo>
                    <a:pt x="295" y="638"/>
                    <a:pt x="293" y="630"/>
                    <a:pt x="287" y="626"/>
                  </a:cubicBezTo>
                  <a:cubicBezTo>
                    <a:pt x="279" y="621"/>
                    <a:pt x="269" y="623"/>
                    <a:pt x="264" y="630"/>
                  </a:cubicBezTo>
                  <a:cubicBezTo>
                    <a:pt x="258" y="637"/>
                    <a:pt x="221" y="650"/>
                    <a:pt x="185" y="658"/>
                  </a:cubicBezTo>
                  <a:close/>
                  <a:moveTo>
                    <a:pt x="110" y="397"/>
                  </a:moveTo>
                  <a:cubicBezTo>
                    <a:pt x="110" y="389"/>
                    <a:pt x="116" y="383"/>
                    <a:pt x="124" y="383"/>
                  </a:cubicBezTo>
                  <a:lnTo>
                    <a:pt x="158" y="383"/>
                  </a:lnTo>
                  <a:lnTo>
                    <a:pt x="182" y="383"/>
                  </a:lnTo>
                  <a:cubicBezTo>
                    <a:pt x="189" y="383"/>
                    <a:pt x="196" y="389"/>
                    <a:pt x="196" y="397"/>
                  </a:cubicBezTo>
                  <a:cubicBezTo>
                    <a:pt x="196" y="404"/>
                    <a:pt x="189" y="411"/>
                    <a:pt x="182" y="411"/>
                  </a:cubicBezTo>
                  <a:lnTo>
                    <a:pt x="124" y="411"/>
                  </a:lnTo>
                  <a:cubicBezTo>
                    <a:pt x="116" y="411"/>
                    <a:pt x="110" y="404"/>
                    <a:pt x="110" y="397"/>
                  </a:cubicBezTo>
                  <a:close/>
                  <a:moveTo>
                    <a:pt x="60" y="330"/>
                  </a:moveTo>
                  <a:cubicBezTo>
                    <a:pt x="60" y="319"/>
                    <a:pt x="69" y="310"/>
                    <a:pt x="79" y="310"/>
                  </a:cubicBezTo>
                  <a:lnTo>
                    <a:pt x="154" y="310"/>
                  </a:lnTo>
                  <a:lnTo>
                    <a:pt x="158" y="310"/>
                  </a:lnTo>
                  <a:cubicBezTo>
                    <a:pt x="169" y="310"/>
                    <a:pt x="178" y="319"/>
                    <a:pt x="178" y="330"/>
                  </a:cubicBezTo>
                  <a:cubicBezTo>
                    <a:pt x="178" y="341"/>
                    <a:pt x="169" y="349"/>
                    <a:pt x="158" y="349"/>
                  </a:cubicBezTo>
                  <a:lnTo>
                    <a:pt x="124" y="349"/>
                  </a:lnTo>
                  <a:lnTo>
                    <a:pt x="79" y="349"/>
                  </a:lnTo>
                  <a:cubicBezTo>
                    <a:pt x="69" y="349"/>
                    <a:pt x="60" y="341"/>
                    <a:pt x="60" y="330"/>
                  </a:cubicBezTo>
                  <a:close/>
                  <a:moveTo>
                    <a:pt x="79" y="166"/>
                  </a:moveTo>
                  <a:lnTo>
                    <a:pt x="158" y="166"/>
                  </a:lnTo>
                  <a:cubicBezTo>
                    <a:pt x="169" y="166"/>
                    <a:pt x="178" y="175"/>
                    <a:pt x="178" y="186"/>
                  </a:cubicBezTo>
                  <a:cubicBezTo>
                    <a:pt x="178" y="196"/>
                    <a:pt x="169" y="205"/>
                    <a:pt x="158" y="205"/>
                  </a:cubicBezTo>
                  <a:lnTo>
                    <a:pt x="154" y="205"/>
                  </a:lnTo>
                  <a:lnTo>
                    <a:pt x="79" y="205"/>
                  </a:lnTo>
                  <a:cubicBezTo>
                    <a:pt x="69" y="205"/>
                    <a:pt x="60" y="196"/>
                    <a:pt x="60" y="186"/>
                  </a:cubicBezTo>
                  <a:cubicBezTo>
                    <a:pt x="60" y="175"/>
                    <a:pt x="69" y="166"/>
                    <a:pt x="79" y="166"/>
                  </a:cubicBezTo>
                  <a:close/>
                  <a:moveTo>
                    <a:pt x="53" y="277"/>
                  </a:moveTo>
                  <a:cubicBezTo>
                    <a:pt x="42" y="277"/>
                    <a:pt x="34" y="268"/>
                    <a:pt x="34" y="258"/>
                  </a:cubicBezTo>
                  <a:cubicBezTo>
                    <a:pt x="34" y="247"/>
                    <a:pt x="42" y="238"/>
                    <a:pt x="53" y="238"/>
                  </a:cubicBezTo>
                  <a:lnTo>
                    <a:pt x="79" y="238"/>
                  </a:lnTo>
                  <a:lnTo>
                    <a:pt x="154" y="238"/>
                  </a:lnTo>
                  <a:cubicBezTo>
                    <a:pt x="164" y="238"/>
                    <a:pt x="173" y="247"/>
                    <a:pt x="173" y="258"/>
                  </a:cubicBezTo>
                  <a:cubicBezTo>
                    <a:pt x="173" y="268"/>
                    <a:pt x="164" y="277"/>
                    <a:pt x="154" y="277"/>
                  </a:cubicBezTo>
                  <a:lnTo>
                    <a:pt x="79" y="277"/>
                  </a:lnTo>
                  <a:lnTo>
                    <a:pt x="53" y="277"/>
                  </a:lnTo>
                  <a:close/>
                  <a:moveTo>
                    <a:pt x="317" y="117"/>
                  </a:moveTo>
                  <a:lnTo>
                    <a:pt x="297" y="117"/>
                  </a:lnTo>
                  <a:cubicBezTo>
                    <a:pt x="282" y="117"/>
                    <a:pt x="270" y="105"/>
                    <a:pt x="270" y="90"/>
                  </a:cubicBezTo>
                  <a:cubicBezTo>
                    <a:pt x="270" y="87"/>
                    <a:pt x="272" y="85"/>
                    <a:pt x="275" y="85"/>
                  </a:cubicBezTo>
                  <a:lnTo>
                    <a:pt x="338" y="85"/>
                  </a:lnTo>
                  <a:cubicBezTo>
                    <a:pt x="359" y="85"/>
                    <a:pt x="380" y="93"/>
                    <a:pt x="396" y="106"/>
                  </a:cubicBezTo>
                  <a:lnTo>
                    <a:pt x="451" y="153"/>
                  </a:lnTo>
                  <a:cubicBezTo>
                    <a:pt x="466" y="165"/>
                    <a:pt x="484" y="172"/>
                    <a:pt x="503" y="172"/>
                  </a:cubicBezTo>
                  <a:lnTo>
                    <a:pt x="516" y="172"/>
                  </a:lnTo>
                  <a:lnTo>
                    <a:pt x="516" y="353"/>
                  </a:lnTo>
                  <a:cubicBezTo>
                    <a:pt x="505" y="357"/>
                    <a:pt x="492" y="362"/>
                    <a:pt x="484" y="370"/>
                  </a:cubicBezTo>
                  <a:cubicBezTo>
                    <a:pt x="467" y="387"/>
                    <a:pt x="444" y="400"/>
                    <a:pt x="421" y="406"/>
                  </a:cubicBezTo>
                  <a:lnTo>
                    <a:pt x="421" y="295"/>
                  </a:lnTo>
                  <a:cubicBezTo>
                    <a:pt x="423" y="295"/>
                    <a:pt x="425" y="296"/>
                    <a:pt x="428" y="296"/>
                  </a:cubicBezTo>
                  <a:cubicBezTo>
                    <a:pt x="433" y="296"/>
                    <a:pt x="438" y="294"/>
                    <a:pt x="441" y="289"/>
                  </a:cubicBezTo>
                  <a:cubicBezTo>
                    <a:pt x="447" y="281"/>
                    <a:pt x="445" y="271"/>
                    <a:pt x="437" y="266"/>
                  </a:cubicBezTo>
                  <a:cubicBezTo>
                    <a:pt x="431" y="260"/>
                    <a:pt x="418" y="223"/>
                    <a:pt x="409" y="187"/>
                  </a:cubicBezTo>
                  <a:cubicBezTo>
                    <a:pt x="406" y="174"/>
                    <a:pt x="398" y="160"/>
                    <a:pt x="387" y="148"/>
                  </a:cubicBezTo>
                  <a:cubicBezTo>
                    <a:pt x="370" y="128"/>
                    <a:pt x="344" y="117"/>
                    <a:pt x="317" y="117"/>
                  </a:cubicBezTo>
                  <a:close/>
                  <a:moveTo>
                    <a:pt x="409" y="943"/>
                  </a:moveTo>
                  <a:cubicBezTo>
                    <a:pt x="409" y="951"/>
                    <a:pt x="403" y="957"/>
                    <a:pt x="395" y="957"/>
                  </a:cubicBezTo>
                  <a:cubicBezTo>
                    <a:pt x="387" y="957"/>
                    <a:pt x="381" y="951"/>
                    <a:pt x="381" y="943"/>
                  </a:cubicBezTo>
                  <a:lnTo>
                    <a:pt x="381" y="909"/>
                  </a:lnTo>
                  <a:lnTo>
                    <a:pt x="381" y="886"/>
                  </a:lnTo>
                  <a:cubicBezTo>
                    <a:pt x="381" y="878"/>
                    <a:pt x="387" y="872"/>
                    <a:pt x="395" y="872"/>
                  </a:cubicBezTo>
                  <a:cubicBezTo>
                    <a:pt x="403" y="872"/>
                    <a:pt x="409" y="878"/>
                    <a:pt x="409" y="886"/>
                  </a:cubicBezTo>
                  <a:lnTo>
                    <a:pt x="409" y="943"/>
                  </a:lnTo>
                  <a:close/>
                  <a:moveTo>
                    <a:pt x="347" y="988"/>
                  </a:moveTo>
                  <a:cubicBezTo>
                    <a:pt x="347" y="999"/>
                    <a:pt x="339" y="1007"/>
                    <a:pt x="328" y="1007"/>
                  </a:cubicBezTo>
                  <a:cubicBezTo>
                    <a:pt x="317" y="1007"/>
                    <a:pt x="309" y="999"/>
                    <a:pt x="309" y="988"/>
                  </a:cubicBezTo>
                  <a:lnTo>
                    <a:pt x="309" y="914"/>
                  </a:lnTo>
                  <a:lnTo>
                    <a:pt x="309" y="909"/>
                  </a:lnTo>
                  <a:cubicBezTo>
                    <a:pt x="309" y="898"/>
                    <a:pt x="317" y="890"/>
                    <a:pt x="328" y="890"/>
                  </a:cubicBezTo>
                  <a:cubicBezTo>
                    <a:pt x="339" y="890"/>
                    <a:pt x="347" y="898"/>
                    <a:pt x="347" y="909"/>
                  </a:cubicBezTo>
                  <a:lnTo>
                    <a:pt x="347" y="943"/>
                  </a:lnTo>
                  <a:lnTo>
                    <a:pt x="347" y="988"/>
                  </a:lnTo>
                  <a:close/>
                  <a:moveTo>
                    <a:pt x="275" y="1014"/>
                  </a:moveTo>
                  <a:cubicBezTo>
                    <a:pt x="275" y="1025"/>
                    <a:pt x="267" y="1034"/>
                    <a:pt x="256" y="1034"/>
                  </a:cubicBezTo>
                  <a:cubicBezTo>
                    <a:pt x="245" y="1034"/>
                    <a:pt x="237" y="1025"/>
                    <a:pt x="237" y="1014"/>
                  </a:cubicBezTo>
                  <a:lnTo>
                    <a:pt x="237" y="988"/>
                  </a:lnTo>
                  <a:lnTo>
                    <a:pt x="237" y="914"/>
                  </a:lnTo>
                  <a:cubicBezTo>
                    <a:pt x="237" y="903"/>
                    <a:pt x="245" y="894"/>
                    <a:pt x="256" y="894"/>
                  </a:cubicBezTo>
                  <a:cubicBezTo>
                    <a:pt x="267" y="894"/>
                    <a:pt x="275" y="903"/>
                    <a:pt x="275" y="914"/>
                  </a:cubicBezTo>
                  <a:lnTo>
                    <a:pt x="275" y="988"/>
                  </a:lnTo>
                  <a:lnTo>
                    <a:pt x="275" y="1014"/>
                  </a:lnTo>
                  <a:close/>
                  <a:moveTo>
                    <a:pt x="184" y="1007"/>
                  </a:moveTo>
                  <a:cubicBezTo>
                    <a:pt x="173" y="1007"/>
                    <a:pt x="164" y="999"/>
                    <a:pt x="164" y="988"/>
                  </a:cubicBezTo>
                  <a:lnTo>
                    <a:pt x="164" y="909"/>
                  </a:lnTo>
                  <a:cubicBezTo>
                    <a:pt x="164" y="898"/>
                    <a:pt x="173" y="890"/>
                    <a:pt x="184" y="890"/>
                  </a:cubicBezTo>
                  <a:cubicBezTo>
                    <a:pt x="194" y="890"/>
                    <a:pt x="203" y="898"/>
                    <a:pt x="203" y="909"/>
                  </a:cubicBezTo>
                  <a:lnTo>
                    <a:pt x="203" y="914"/>
                  </a:lnTo>
                  <a:lnTo>
                    <a:pt x="203" y="988"/>
                  </a:lnTo>
                  <a:cubicBezTo>
                    <a:pt x="203" y="999"/>
                    <a:pt x="194" y="1007"/>
                    <a:pt x="184" y="1007"/>
                  </a:cubicBezTo>
                  <a:close/>
                  <a:moveTo>
                    <a:pt x="659" y="124"/>
                  </a:moveTo>
                  <a:cubicBezTo>
                    <a:pt x="659" y="116"/>
                    <a:pt x="665" y="110"/>
                    <a:pt x="673" y="110"/>
                  </a:cubicBezTo>
                  <a:cubicBezTo>
                    <a:pt x="680" y="110"/>
                    <a:pt x="687" y="116"/>
                    <a:pt x="687" y="124"/>
                  </a:cubicBezTo>
                  <a:lnTo>
                    <a:pt x="687" y="158"/>
                  </a:lnTo>
                  <a:lnTo>
                    <a:pt x="687" y="182"/>
                  </a:lnTo>
                  <a:cubicBezTo>
                    <a:pt x="687" y="189"/>
                    <a:pt x="680" y="196"/>
                    <a:pt x="673" y="196"/>
                  </a:cubicBezTo>
                  <a:cubicBezTo>
                    <a:pt x="665" y="196"/>
                    <a:pt x="659" y="189"/>
                    <a:pt x="659" y="182"/>
                  </a:cubicBezTo>
                  <a:lnTo>
                    <a:pt x="659" y="124"/>
                  </a:lnTo>
                  <a:close/>
                  <a:moveTo>
                    <a:pt x="720" y="79"/>
                  </a:moveTo>
                  <a:cubicBezTo>
                    <a:pt x="720" y="69"/>
                    <a:pt x="729" y="60"/>
                    <a:pt x="739" y="60"/>
                  </a:cubicBezTo>
                  <a:cubicBezTo>
                    <a:pt x="750" y="60"/>
                    <a:pt x="759" y="69"/>
                    <a:pt x="759" y="79"/>
                  </a:cubicBezTo>
                  <a:lnTo>
                    <a:pt x="759" y="154"/>
                  </a:lnTo>
                  <a:lnTo>
                    <a:pt x="759" y="158"/>
                  </a:lnTo>
                  <a:cubicBezTo>
                    <a:pt x="759" y="169"/>
                    <a:pt x="750" y="178"/>
                    <a:pt x="739" y="178"/>
                  </a:cubicBezTo>
                  <a:cubicBezTo>
                    <a:pt x="729" y="178"/>
                    <a:pt x="720" y="169"/>
                    <a:pt x="720" y="158"/>
                  </a:cubicBezTo>
                  <a:lnTo>
                    <a:pt x="720" y="124"/>
                  </a:lnTo>
                  <a:lnTo>
                    <a:pt x="720" y="79"/>
                  </a:lnTo>
                  <a:close/>
                  <a:moveTo>
                    <a:pt x="792" y="53"/>
                  </a:moveTo>
                  <a:cubicBezTo>
                    <a:pt x="792" y="42"/>
                    <a:pt x="801" y="34"/>
                    <a:pt x="811" y="34"/>
                  </a:cubicBezTo>
                  <a:cubicBezTo>
                    <a:pt x="822" y="34"/>
                    <a:pt x="831" y="42"/>
                    <a:pt x="831" y="53"/>
                  </a:cubicBezTo>
                  <a:lnTo>
                    <a:pt x="831" y="79"/>
                  </a:lnTo>
                  <a:lnTo>
                    <a:pt x="831" y="154"/>
                  </a:lnTo>
                  <a:cubicBezTo>
                    <a:pt x="831" y="164"/>
                    <a:pt x="822" y="173"/>
                    <a:pt x="811" y="173"/>
                  </a:cubicBezTo>
                  <a:cubicBezTo>
                    <a:pt x="801" y="173"/>
                    <a:pt x="792" y="164"/>
                    <a:pt x="792" y="154"/>
                  </a:cubicBezTo>
                  <a:lnTo>
                    <a:pt x="792" y="79"/>
                  </a:lnTo>
                  <a:lnTo>
                    <a:pt x="792" y="53"/>
                  </a:lnTo>
                  <a:close/>
                  <a:moveTo>
                    <a:pt x="884" y="60"/>
                  </a:moveTo>
                  <a:cubicBezTo>
                    <a:pt x="894" y="60"/>
                    <a:pt x="903" y="69"/>
                    <a:pt x="903" y="79"/>
                  </a:cubicBezTo>
                  <a:lnTo>
                    <a:pt x="903" y="158"/>
                  </a:lnTo>
                  <a:cubicBezTo>
                    <a:pt x="903" y="169"/>
                    <a:pt x="894" y="178"/>
                    <a:pt x="884" y="178"/>
                  </a:cubicBezTo>
                  <a:cubicBezTo>
                    <a:pt x="873" y="178"/>
                    <a:pt x="864" y="169"/>
                    <a:pt x="864" y="158"/>
                  </a:cubicBezTo>
                  <a:lnTo>
                    <a:pt x="864" y="154"/>
                  </a:lnTo>
                  <a:lnTo>
                    <a:pt x="864" y="79"/>
                  </a:lnTo>
                  <a:cubicBezTo>
                    <a:pt x="864" y="69"/>
                    <a:pt x="873" y="60"/>
                    <a:pt x="884" y="60"/>
                  </a:cubicBezTo>
                  <a:close/>
                  <a:moveTo>
                    <a:pt x="942" y="473"/>
                  </a:moveTo>
                  <a:lnTo>
                    <a:pt x="984" y="423"/>
                  </a:lnTo>
                  <a:lnTo>
                    <a:pt x="1050" y="423"/>
                  </a:lnTo>
                  <a:cubicBezTo>
                    <a:pt x="1060" y="423"/>
                    <a:pt x="1067" y="415"/>
                    <a:pt x="1067" y="406"/>
                  </a:cubicBezTo>
                  <a:cubicBezTo>
                    <a:pt x="1067" y="397"/>
                    <a:pt x="1060" y="389"/>
                    <a:pt x="1050" y="389"/>
                  </a:cubicBezTo>
                  <a:lnTo>
                    <a:pt x="1006" y="389"/>
                  </a:lnTo>
                  <a:cubicBezTo>
                    <a:pt x="1014" y="373"/>
                    <a:pt x="1017" y="356"/>
                    <a:pt x="1017" y="338"/>
                  </a:cubicBezTo>
                  <a:lnTo>
                    <a:pt x="1017" y="275"/>
                  </a:lnTo>
                  <a:cubicBezTo>
                    <a:pt x="1017" y="254"/>
                    <a:pt x="1000" y="237"/>
                    <a:pt x="979" y="237"/>
                  </a:cubicBezTo>
                  <a:cubicBezTo>
                    <a:pt x="946" y="237"/>
                    <a:pt x="919" y="264"/>
                    <a:pt x="919" y="297"/>
                  </a:cubicBezTo>
                  <a:lnTo>
                    <a:pt x="919" y="317"/>
                  </a:lnTo>
                  <a:cubicBezTo>
                    <a:pt x="919" y="335"/>
                    <a:pt x="912" y="351"/>
                    <a:pt x="899" y="362"/>
                  </a:cubicBezTo>
                  <a:cubicBezTo>
                    <a:pt x="891" y="370"/>
                    <a:pt x="882" y="375"/>
                    <a:pt x="874" y="376"/>
                  </a:cubicBezTo>
                  <a:cubicBezTo>
                    <a:pt x="862" y="380"/>
                    <a:pt x="845" y="384"/>
                    <a:pt x="829" y="389"/>
                  </a:cubicBezTo>
                  <a:lnTo>
                    <a:pt x="549" y="389"/>
                  </a:lnTo>
                  <a:lnTo>
                    <a:pt x="549" y="150"/>
                  </a:lnTo>
                  <a:lnTo>
                    <a:pt x="625" y="150"/>
                  </a:lnTo>
                  <a:lnTo>
                    <a:pt x="625" y="182"/>
                  </a:lnTo>
                  <a:cubicBezTo>
                    <a:pt x="625" y="208"/>
                    <a:pt x="646" y="229"/>
                    <a:pt x="673" y="229"/>
                  </a:cubicBezTo>
                  <a:cubicBezTo>
                    <a:pt x="690" y="229"/>
                    <a:pt x="706" y="219"/>
                    <a:pt x="714" y="204"/>
                  </a:cubicBezTo>
                  <a:cubicBezTo>
                    <a:pt x="721" y="208"/>
                    <a:pt x="730" y="211"/>
                    <a:pt x="739" y="211"/>
                  </a:cubicBezTo>
                  <a:cubicBezTo>
                    <a:pt x="755" y="211"/>
                    <a:pt x="768" y="204"/>
                    <a:pt x="778" y="194"/>
                  </a:cubicBezTo>
                  <a:cubicBezTo>
                    <a:pt x="787" y="202"/>
                    <a:pt x="799" y="206"/>
                    <a:pt x="811" y="206"/>
                  </a:cubicBezTo>
                  <a:cubicBezTo>
                    <a:pt x="824" y="206"/>
                    <a:pt x="836" y="202"/>
                    <a:pt x="845" y="194"/>
                  </a:cubicBezTo>
                  <a:cubicBezTo>
                    <a:pt x="855" y="204"/>
                    <a:pt x="868" y="211"/>
                    <a:pt x="884" y="211"/>
                  </a:cubicBezTo>
                  <a:cubicBezTo>
                    <a:pt x="913" y="211"/>
                    <a:pt x="936" y="187"/>
                    <a:pt x="936" y="158"/>
                  </a:cubicBezTo>
                  <a:lnTo>
                    <a:pt x="936" y="150"/>
                  </a:lnTo>
                  <a:lnTo>
                    <a:pt x="1050" y="150"/>
                  </a:lnTo>
                  <a:cubicBezTo>
                    <a:pt x="1060" y="150"/>
                    <a:pt x="1067" y="143"/>
                    <a:pt x="1067" y="134"/>
                  </a:cubicBezTo>
                  <a:cubicBezTo>
                    <a:pt x="1067" y="124"/>
                    <a:pt x="1060" y="117"/>
                    <a:pt x="1050" y="117"/>
                  </a:cubicBezTo>
                  <a:lnTo>
                    <a:pt x="936" y="117"/>
                  </a:lnTo>
                  <a:lnTo>
                    <a:pt x="936" y="79"/>
                  </a:lnTo>
                  <a:cubicBezTo>
                    <a:pt x="936" y="50"/>
                    <a:pt x="913" y="27"/>
                    <a:pt x="884" y="27"/>
                  </a:cubicBezTo>
                  <a:cubicBezTo>
                    <a:pt x="875" y="27"/>
                    <a:pt x="867" y="29"/>
                    <a:pt x="860" y="32"/>
                  </a:cubicBezTo>
                  <a:cubicBezTo>
                    <a:pt x="852" y="14"/>
                    <a:pt x="833" y="0"/>
                    <a:pt x="811" y="0"/>
                  </a:cubicBezTo>
                  <a:cubicBezTo>
                    <a:pt x="790" y="0"/>
                    <a:pt x="771" y="14"/>
                    <a:pt x="763" y="32"/>
                  </a:cubicBezTo>
                  <a:cubicBezTo>
                    <a:pt x="756" y="29"/>
                    <a:pt x="748" y="27"/>
                    <a:pt x="739" y="27"/>
                  </a:cubicBezTo>
                  <a:cubicBezTo>
                    <a:pt x="710" y="27"/>
                    <a:pt x="687" y="50"/>
                    <a:pt x="687" y="79"/>
                  </a:cubicBezTo>
                  <a:cubicBezTo>
                    <a:pt x="682" y="78"/>
                    <a:pt x="677" y="77"/>
                    <a:pt x="673" y="77"/>
                  </a:cubicBezTo>
                  <a:cubicBezTo>
                    <a:pt x="649" y="77"/>
                    <a:pt x="629" y="94"/>
                    <a:pt x="626" y="117"/>
                  </a:cubicBezTo>
                  <a:lnTo>
                    <a:pt x="533" y="117"/>
                  </a:lnTo>
                  <a:cubicBezTo>
                    <a:pt x="524" y="117"/>
                    <a:pt x="516" y="124"/>
                    <a:pt x="516" y="134"/>
                  </a:cubicBezTo>
                  <a:lnTo>
                    <a:pt x="516" y="139"/>
                  </a:lnTo>
                  <a:lnTo>
                    <a:pt x="503" y="139"/>
                  </a:lnTo>
                  <a:cubicBezTo>
                    <a:pt x="492" y="139"/>
                    <a:pt x="481" y="135"/>
                    <a:pt x="473" y="127"/>
                  </a:cubicBezTo>
                  <a:lnTo>
                    <a:pt x="421" y="84"/>
                  </a:lnTo>
                  <a:lnTo>
                    <a:pt x="421" y="17"/>
                  </a:lnTo>
                  <a:cubicBezTo>
                    <a:pt x="421" y="8"/>
                    <a:pt x="413" y="0"/>
                    <a:pt x="404" y="0"/>
                  </a:cubicBezTo>
                  <a:cubicBezTo>
                    <a:pt x="395" y="0"/>
                    <a:pt x="388" y="8"/>
                    <a:pt x="388" y="17"/>
                  </a:cubicBezTo>
                  <a:lnTo>
                    <a:pt x="388" y="62"/>
                  </a:lnTo>
                  <a:cubicBezTo>
                    <a:pt x="372" y="55"/>
                    <a:pt x="355" y="52"/>
                    <a:pt x="338" y="52"/>
                  </a:cubicBezTo>
                  <a:lnTo>
                    <a:pt x="275" y="52"/>
                  </a:lnTo>
                  <a:cubicBezTo>
                    <a:pt x="254" y="52"/>
                    <a:pt x="237" y="69"/>
                    <a:pt x="237" y="90"/>
                  </a:cubicBezTo>
                  <a:cubicBezTo>
                    <a:pt x="237" y="123"/>
                    <a:pt x="264" y="150"/>
                    <a:pt x="297" y="150"/>
                  </a:cubicBezTo>
                  <a:lnTo>
                    <a:pt x="317" y="150"/>
                  </a:lnTo>
                  <a:cubicBezTo>
                    <a:pt x="335" y="150"/>
                    <a:pt x="351" y="157"/>
                    <a:pt x="362" y="170"/>
                  </a:cubicBezTo>
                  <a:cubicBezTo>
                    <a:pt x="370" y="178"/>
                    <a:pt x="375" y="187"/>
                    <a:pt x="376" y="195"/>
                  </a:cubicBezTo>
                  <a:cubicBezTo>
                    <a:pt x="379" y="206"/>
                    <a:pt x="383" y="221"/>
                    <a:pt x="388" y="235"/>
                  </a:cubicBezTo>
                  <a:cubicBezTo>
                    <a:pt x="388" y="235"/>
                    <a:pt x="388" y="235"/>
                    <a:pt x="388" y="235"/>
                  </a:cubicBezTo>
                  <a:lnTo>
                    <a:pt x="388" y="518"/>
                  </a:lnTo>
                  <a:lnTo>
                    <a:pt x="148" y="518"/>
                  </a:lnTo>
                  <a:lnTo>
                    <a:pt x="148" y="444"/>
                  </a:lnTo>
                  <a:lnTo>
                    <a:pt x="182" y="444"/>
                  </a:lnTo>
                  <a:cubicBezTo>
                    <a:pt x="208" y="444"/>
                    <a:pt x="229" y="423"/>
                    <a:pt x="229" y="397"/>
                  </a:cubicBezTo>
                  <a:cubicBezTo>
                    <a:pt x="229" y="379"/>
                    <a:pt x="219" y="363"/>
                    <a:pt x="204" y="355"/>
                  </a:cubicBezTo>
                  <a:cubicBezTo>
                    <a:pt x="208" y="348"/>
                    <a:pt x="211" y="339"/>
                    <a:pt x="211" y="330"/>
                  </a:cubicBezTo>
                  <a:cubicBezTo>
                    <a:pt x="211" y="315"/>
                    <a:pt x="204" y="301"/>
                    <a:pt x="194" y="291"/>
                  </a:cubicBezTo>
                  <a:cubicBezTo>
                    <a:pt x="202" y="282"/>
                    <a:pt x="206" y="271"/>
                    <a:pt x="206" y="258"/>
                  </a:cubicBezTo>
                  <a:cubicBezTo>
                    <a:pt x="206" y="245"/>
                    <a:pt x="202" y="233"/>
                    <a:pt x="194" y="224"/>
                  </a:cubicBezTo>
                  <a:cubicBezTo>
                    <a:pt x="204" y="215"/>
                    <a:pt x="211" y="201"/>
                    <a:pt x="211" y="186"/>
                  </a:cubicBezTo>
                  <a:cubicBezTo>
                    <a:pt x="211" y="156"/>
                    <a:pt x="187" y="133"/>
                    <a:pt x="158" y="133"/>
                  </a:cubicBezTo>
                  <a:lnTo>
                    <a:pt x="148" y="133"/>
                  </a:lnTo>
                  <a:lnTo>
                    <a:pt x="148" y="17"/>
                  </a:lnTo>
                  <a:cubicBezTo>
                    <a:pt x="148" y="8"/>
                    <a:pt x="141" y="0"/>
                    <a:pt x="132" y="0"/>
                  </a:cubicBezTo>
                  <a:cubicBezTo>
                    <a:pt x="123" y="0"/>
                    <a:pt x="115" y="8"/>
                    <a:pt x="115" y="17"/>
                  </a:cubicBezTo>
                  <a:lnTo>
                    <a:pt x="115" y="133"/>
                  </a:lnTo>
                  <a:lnTo>
                    <a:pt x="79" y="133"/>
                  </a:lnTo>
                  <a:cubicBezTo>
                    <a:pt x="50" y="133"/>
                    <a:pt x="27" y="156"/>
                    <a:pt x="27" y="186"/>
                  </a:cubicBezTo>
                  <a:cubicBezTo>
                    <a:pt x="27" y="194"/>
                    <a:pt x="29" y="202"/>
                    <a:pt x="32" y="209"/>
                  </a:cubicBezTo>
                  <a:cubicBezTo>
                    <a:pt x="14" y="217"/>
                    <a:pt x="0" y="236"/>
                    <a:pt x="0" y="258"/>
                  </a:cubicBezTo>
                  <a:cubicBezTo>
                    <a:pt x="0" y="279"/>
                    <a:pt x="14" y="298"/>
                    <a:pt x="32" y="306"/>
                  </a:cubicBezTo>
                  <a:cubicBezTo>
                    <a:pt x="29" y="313"/>
                    <a:pt x="27" y="321"/>
                    <a:pt x="27" y="330"/>
                  </a:cubicBezTo>
                  <a:cubicBezTo>
                    <a:pt x="27" y="359"/>
                    <a:pt x="50" y="383"/>
                    <a:pt x="79" y="383"/>
                  </a:cubicBezTo>
                  <a:cubicBezTo>
                    <a:pt x="78" y="387"/>
                    <a:pt x="77" y="392"/>
                    <a:pt x="77" y="397"/>
                  </a:cubicBezTo>
                  <a:cubicBezTo>
                    <a:pt x="77" y="420"/>
                    <a:pt x="93" y="439"/>
                    <a:pt x="115" y="443"/>
                  </a:cubicBezTo>
                  <a:lnTo>
                    <a:pt x="115" y="535"/>
                  </a:lnTo>
                  <a:cubicBezTo>
                    <a:pt x="115" y="544"/>
                    <a:pt x="123" y="551"/>
                    <a:pt x="132" y="551"/>
                  </a:cubicBezTo>
                  <a:lnTo>
                    <a:pt x="137" y="551"/>
                  </a:lnTo>
                  <a:lnTo>
                    <a:pt x="137" y="564"/>
                  </a:lnTo>
                  <a:cubicBezTo>
                    <a:pt x="137" y="575"/>
                    <a:pt x="133" y="586"/>
                    <a:pt x="126" y="595"/>
                  </a:cubicBezTo>
                  <a:lnTo>
                    <a:pt x="83" y="645"/>
                  </a:lnTo>
                  <a:lnTo>
                    <a:pt x="17" y="645"/>
                  </a:lnTo>
                  <a:cubicBezTo>
                    <a:pt x="8" y="645"/>
                    <a:pt x="0" y="652"/>
                    <a:pt x="0" y="661"/>
                  </a:cubicBezTo>
                  <a:cubicBezTo>
                    <a:pt x="0" y="671"/>
                    <a:pt x="8" y="678"/>
                    <a:pt x="17" y="678"/>
                  </a:cubicBezTo>
                  <a:lnTo>
                    <a:pt x="61" y="678"/>
                  </a:lnTo>
                  <a:cubicBezTo>
                    <a:pt x="54" y="694"/>
                    <a:pt x="50" y="712"/>
                    <a:pt x="50" y="730"/>
                  </a:cubicBezTo>
                  <a:lnTo>
                    <a:pt x="50" y="792"/>
                  </a:lnTo>
                  <a:cubicBezTo>
                    <a:pt x="50" y="813"/>
                    <a:pt x="67" y="830"/>
                    <a:pt x="88" y="830"/>
                  </a:cubicBezTo>
                  <a:cubicBezTo>
                    <a:pt x="121" y="830"/>
                    <a:pt x="148" y="803"/>
                    <a:pt x="148" y="770"/>
                  </a:cubicBezTo>
                  <a:lnTo>
                    <a:pt x="148" y="750"/>
                  </a:lnTo>
                  <a:cubicBezTo>
                    <a:pt x="148" y="733"/>
                    <a:pt x="156" y="716"/>
                    <a:pt x="168" y="705"/>
                  </a:cubicBezTo>
                  <a:cubicBezTo>
                    <a:pt x="177" y="698"/>
                    <a:pt x="185" y="693"/>
                    <a:pt x="193" y="691"/>
                  </a:cubicBezTo>
                  <a:cubicBezTo>
                    <a:pt x="206" y="688"/>
                    <a:pt x="222" y="683"/>
                    <a:pt x="238" y="678"/>
                  </a:cubicBezTo>
                  <a:lnTo>
                    <a:pt x="518" y="678"/>
                  </a:lnTo>
                  <a:lnTo>
                    <a:pt x="518" y="917"/>
                  </a:lnTo>
                  <a:lnTo>
                    <a:pt x="442" y="917"/>
                  </a:lnTo>
                  <a:lnTo>
                    <a:pt x="442" y="886"/>
                  </a:lnTo>
                  <a:cubicBezTo>
                    <a:pt x="442" y="860"/>
                    <a:pt x="421" y="838"/>
                    <a:pt x="395" y="838"/>
                  </a:cubicBezTo>
                  <a:cubicBezTo>
                    <a:pt x="377" y="838"/>
                    <a:pt x="361" y="848"/>
                    <a:pt x="353" y="863"/>
                  </a:cubicBezTo>
                  <a:cubicBezTo>
                    <a:pt x="346" y="859"/>
                    <a:pt x="337" y="856"/>
                    <a:pt x="328" y="856"/>
                  </a:cubicBezTo>
                  <a:cubicBezTo>
                    <a:pt x="313" y="856"/>
                    <a:pt x="299" y="863"/>
                    <a:pt x="289" y="873"/>
                  </a:cubicBezTo>
                  <a:cubicBezTo>
                    <a:pt x="280" y="866"/>
                    <a:pt x="269" y="861"/>
                    <a:pt x="256" y="861"/>
                  </a:cubicBezTo>
                  <a:cubicBezTo>
                    <a:pt x="243" y="861"/>
                    <a:pt x="231" y="866"/>
                    <a:pt x="222" y="873"/>
                  </a:cubicBezTo>
                  <a:cubicBezTo>
                    <a:pt x="213" y="863"/>
                    <a:pt x="199" y="856"/>
                    <a:pt x="184" y="856"/>
                  </a:cubicBezTo>
                  <a:cubicBezTo>
                    <a:pt x="155" y="856"/>
                    <a:pt x="131" y="880"/>
                    <a:pt x="131" y="909"/>
                  </a:cubicBezTo>
                  <a:lnTo>
                    <a:pt x="131" y="917"/>
                  </a:lnTo>
                  <a:lnTo>
                    <a:pt x="17" y="917"/>
                  </a:lnTo>
                  <a:cubicBezTo>
                    <a:pt x="8" y="917"/>
                    <a:pt x="0" y="925"/>
                    <a:pt x="0" y="934"/>
                  </a:cubicBezTo>
                  <a:cubicBezTo>
                    <a:pt x="0" y="943"/>
                    <a:pt x="8" y="950"/>
                    <a:pt x="17" y="950"/>
                  </a:cubicBezTo>
                  <a:lnTo>
                    <a:pt x="131" y="950"/>
                  </a:lnTo>
                  <a:lnTo>
                    <a:pt x="131" y="988"/>
                  </a:lnTo>
                  <a:cubicBezTo>
                    <a:pt x="131" y="1017"/>
                    <a:pt x="155" y="1041"/>
                    <a:pt x="184" y="1041"/>
                  </a:cubicBezTo>
                  <a:cubicBezTo>
                    <a:pt x="192" y="1041"/>
                    <a:pt x="200" y="1039"/>
                    <a:pt x="207" y="1035"/>
                  </a:cubicBezTo>
                  <a:cubicBezTo>
                    <a:pt x="215" y="1054"/>
                    <a:pt x="234" y="1067"/>
                    <a:pt x="256" y="1067"/>
                  </a:cubicBezTo>
                  <a:cubicBezTo>
                    <a:pt x="278" y="1067"/>
                    <a:pt x="296" y="1054"/>
                    <a:pt x="304" y="1035"/>
                  </a:cubicBezTo>
                  <a:cubicBezTo>
                    <a:pt x="312" y="1039"/>
                    <a:pt x="320" y="1041"/>
                    <a:pt x="328" y="1041"/>
                  </a:cubicBezTo>
                  <a:cubicBezTo>
                    <a:pt x="357" y="1041"/>
                    <a:pt x="381" y="1017"/>
                    <a:pt x="381" y="988"/>
                  </a:cubicBezTo>
                  <a:cubicBezTo>
                    <a:pt x="385" y="990"/>
                    <a:pt x="390" y="991"/>
                    <a:pt x="395" y="991"/>
                  </a:cubicBezTo>
                  <a:cubicBezTo>
                    <a:pt x="418" y="991"/>
                    <a:pt x="438" y="973"/>
                    <a:pt x="441" y="950"/>
                  </a:cubicBezTo>
                  <a:lnTo>
                    <a:pt x="535" y="950"/>
                  </a:lnTo>
                  <a:cubicBezTo>
                    <a:pt x="544" y="950"/>
                    <a:pt x="551" y="943"/>
                    <a:pt x="551" y="934"/>
                  </a:cubicBezTo>
                  <a:lnTo>
                    <a:pt x="551" y="929"/>
                  </a:lnTo>
                  <a:lnTo>
                    <a:pt x="564" y="929"/>
                  </a:lnTo>
                  <a:cubicBezTo>
                    <a:pt x="575" y="929"/>
                    <a:pt x="586" y="933"/>
                    <a:pt x="595" y="940"/>
                  </a:cubicBezTo>
                  <a:lnTo>
                    <a:pt x="646" y="984"/>
                  </a:lnTo>
                  <a:lnTo>
                    <a:pt x="646" y="1050"/>
                  </a:lnTo>
                  <a:cubicBezTo>
                    <a:pt x="646" y="1060"/>
                    <a:pt x="654" y="1067"/>
                    <a:pt x="663" y="1067"/>
                  </a:cubicBezTo>
                  <a:cubicBezTo>
                    <a:pt x="672" y="1067"/>
                    <a:pt x="680" y="1060"/>
                    <a:pt x="680" y="1050"/>
                  </a:cubicBezTo>
                  <a:lnTo>
                    <a:pt x="680" y="1005"/>
                  </a:lnTo>
                  <a:cubicBezTo>
                    <a:pt x="695" y="1012"/>
                    <a:pt x="712" y="1016"/>
                    <a:pt x="730" y="1016"/>
                  </a:cubicBezTo>
                  <a:lnTo>
                    <a:pt x="792" y="1016"/>
                  </a:lnTo>
                  <a:cubicBezTo>
                    <a:pt x="813" y="1016"/>
                    <a:pt x="830" y="999"/>
                    <a:pt x="830" y="978"/>
                  </a:cubicBezTo>
                  <a:cubicBezTo>
                    <a:pt x="830" y="944"/>
                    <a:pt x="803" y="917"/>
                    <a:pt x="770" y="917"/>
                  </a:cubicBezTo>
                  <a:lnTo>
                    <a:pt x="750" y="917"/>
                  </a:lnTo>
                  <a:cubicBezTo>
                    <a:pt x="733" y="917"/>
                    <a:pt x="716" y="910"/>
                    <a:pt x="705" y="898"/>
                  </a:cubicBezTo>
                  <a:cubicBezTo>
                    <a:pt x="698" y="889"/>
                    <a:pt x="693" y="881"/>
                    <a:pt x="691" y="873"/>
                  </a:cubicBezTo>
                  <a:cubicBezTo>
                    <a:pt x="688" y="861"/>
                    <a:pt x="684" y="847"/>
                    <a:pt x="680" y="833"/>
                  </a:cubicBezTo>
                  <a:lnTo>
                    <a:pt x="680" y="549"/>
                  </a:lnTo>
                  <a:lnTo>
                    <a:pt x="919" y="549"/>
                  </a:lnTo>
                  <a:lnTo>
                    <a:pt x="919" y="623"/>
                  </a:lnTo>
                  <a:lnTo>
                    <a:pt x="886" y="623"/>
                  </a:lnTo>
                  <a:cubicBezTo>
                    <a:pt x="860" y="623"/>
                    <a:pt x="838" y="645"/>
                    <a:pt x="838" y="671"/>
                  </a:cubicBezTo>
                  <a:cubicBezTo>
                    <a:pt x="838" y="689"/>
                    <a:pt x="848" y="704"/>
                    <a:pt x="863" y="712"/>
                  </a:cubicBezTo>
                  <a:cubicBezTo>
                    <a:pt x="859" y="720"/>
                    <a:pt x="856" y="728"/>
                    <a:pt x="856" y="738"/>
                  </a:cubicBezTo>
                  <a:cubicBezTo>
                    <a:pt x="856" y="753"/>
                    <a:pt x="863" y="766"/>
                    <a:pt x="873" y="776"/>
                  </a:cubicBezTo>
                  <a:cubicBezTo>
                    <a:pt x="866" y="785"/>
                    <a:pt x="861" y="797"/>
                    <a:pt x="861" y="810"/>
                  </a:cubicBezTo>
                  <a:cubicBezTo>
                    <a:pt x="861" y="822"/>
                    <a:pt x="866" y="834"/>
                    <a:pt x="873" y="843"/>
                  </a:cubicBezTo>
                  <a:cubicBezTo>
                    <a:pt x="863" y="853"/>
                    <a:pt x="856" y="867"/>
                    <a:pt x="856" y="882"/>
                  </a:cubicBezTo>
                  <a:cubicBezTo>
                    <a:pt x="856" y="911"/>
                    <a:pt x="880" y="935"/>
                    <a:pt x="909" y="935"/>
                  </a:cubicBezTo>
                  <a:lnTo>
                    <a:pt x="919" y="935"/>
                  </a:lnTo>
                  <a:lnTo>
                    <a:pt x="919" y="1050"/>
                  </a:lnTo>
                  <a:cubicBezTo>
                    <a:pt x="919" y="1060"/>
                    <a:pt x="926" y="1067"/>
                    <a:pt x="935" y="1067"/>
                  </a:cubicBezTo>
                  <a:cubicBezTo>
                    <a:pt x="945" y="1067"/>
                    <a:pt x="952" y="1060"/>
                    <a:pt x="952" y="1050"/>
                  </a:cubicBezTo>
                  <a:lnTo>
                    <a:pt x="952" y="935"/>
                  </a:lnTo>
                  <a:lnTo>
                    <a:pt x="988" y="935"/>
                  </a:lnTo>
                  <a:cubicBezTo>
                    <a:pt x="1017" y="935"/>
                    <a:pt x="1041" y="911"/>
                    <a:pt x="1041" y="882"/>
                  </a:cubicBezTo>
                  <a:cubicBezTo>
                    <a:pt x="1041" y="873"/>
                    <a:pt x="1039" y="865"/>
                    <a:pt x="1035" y="858"/>
                  </a:cubicBezTo>
                  <a:cubicBezTo>
                    <a:pt x="1054" y="850"/>
                    <a:pt x="1067" y="831"/>
                    <a:pt x="1067" y="810"/>
                  </a:cubicBezTo>
                  <a:cubicBezTo>
                    <a:pt x="1067" y="788"/>
                    <a:pt x="1054" y="769"/>
                    <a:pt x="1035" y="761"/>
                  </a:cubicBezTo>
                  <a:cubicBezTo>
                    <a:pt x="1039" y="754"/>
                    <a:pt x="1041" y="746"/>
                    <a:pt x="1041" y="738"/>
                  </a:cubicBezTo>
                  <a:cubicBezTo>
                    <a:pt x="1041" y="708"/>
                    <a:pt x="1017" y="685"/>
                    <a:pt x="988" y="685"/>
                  </a:cubicBezTo>
                  <a:cubicBezTo>
                    <a:pt x="990" y="680"/>
                    <a:pt x="991" y="676"/>
                    <a:pt x="991" y="671"/>
                  </a:cubicBezTo>
                  <a:cubicBezTo>
                    <a:pt x="991" y="648"/>
                    <a:pt x="974" y="629"/>
                    <a:pt x="952" y="624"/>
                  </a:cubicBezTo>
                  <a:lnTo>
                    <a:pt x="952" y="533"/>
                  </a:lnTo>
                  <a:cubicBezTo>
                    <a:pt x="952" y="524"/>
                    <a:pt x="945" y="516"/>
                    <a:pt x="935" y="516"/>
                  </a:cubicBezTo>
                  <a:lnTo>
                    <a:pt x="930" y="516"/>
                  </a:lnTo>
                  <a:lnTo>
                    <a:pt x="930" y="504"/>
                  </a:lnTo>
                  <a:cubicBezTo>
                    <a:pt x="930" y="492"/>
                    <a:pt x="934" y="481"/>
                    <a:pt x="942" y="47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Oval 294">
              <a:extLst>
                <a:ext uri="{FF2B5EF4-FFF2-40B4-BE49-F238E27FC236}">
                  <a16:creationId xmlns:a16="http://schemas.microsoft.com/office/drawing/2014/main" id="{0D702F27-2CF2-E4B8-5DB0-3AC6A53A3DF4}"/>
                </a:ext>
              </a:extLst>
            </p:cNvPr>
            <p:cNvSpPr>
              <a:spLocks noChangeArrowheads="1"/>
            </p:cNvSpPr>
            <p:nvPr/>
          </p:nvSpPr>
          <p:spPr bwMode="auto">
            <a:xfrm>
              <a:off x="1671638" y="1809751"/>
              <a:ext cx="39688" cy="412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Oval 295">
              <a:extLst>
                <a:ext uri="{FF2B5EF4-FFF2-40B4-BE49-F238E27FC236}">
                  <a16:creationId xmlns:a16="http://schemas.microsoft.com/office/drawing/2014/main" id="{918946A3-32B0-B071-C800-C2759CA44973}"/>
                </a:ext>
              </a:extLst>
            </p:cNvPr>
            <p:cNvSpPr>
              <a:spLocks noChangeArrowheads="1"/>
            </p:cNvSpPr>
            <p:nvPr/>
          </p:nvSpPr>
          <p:spPr bwMode="auto">
            <a:xfrm>
              <a:off x="1516063" y="1887538"/>
              <a:ext cx="39688" cy="39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Oval 296">
              <a:extLst>
                <a:ext uri="{FF2B5EF4-FFF2-40B4-BE49-F238E27FC236}">
                  <a16:creationId xmlns:a16="http://schemas.microsoft.com/office/drawing/2014/main" id="{296B4EB4-F594-4D71-962E-2CA5A73343F2}"/>
                </a:ext>
              </a:extLst>
            </p:cNvPr>
            <p:cNvSpPr>
              <a:spLocks noChangeArrowheads="1"/>
            </p:cNvSpPr>
            <p:nvPr/>
          </p:nvSpPr>
          <p:spPr bwMode="auto">
            <a:xfrm>
              <a:off x="1593850" y="2043113"/>
              <a:ext cx="39688" cy="39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8" name="Knowledge4" descr="{&quot;Key&quot;:&quot;POWER_USER_SHAPE_ICON&quot;,&quot;Value&quot;:&quot;POWER_USER_SHAPE_ICON_STYLE_1&quot;}">
            <a:extLst>
              <a:ext uri="{FF2B5EF4-FFF2-40B4-BE49-F238E27FC236}">
                <a16:creationId xmlns:a16="http://schemas.microsoft.com/office/drawing/2014/main" id="{CF3F269C-666E-5B7E-8A0D-28286BBCEC96}"/>
              </a:ext>
            </a:extLst>
          </p:cNvPr>
          <p:cNvGrpSpPr>
            <a:grpSpLocks noChangeAspect="1"/>
          </p:cNvGrpSpPr>
          <p:nvPr/>
        </p:nvGrpSpPr>
        <p:grpSpPr>
          <a:xfrm>
            <a:off x="7350601" y="1827067"/>
            <a:ext cx="509336" cy="523221"/>
            <a:chOff x="6105291" y="3861642"/>
            <a:chExt cx="609601" cy="626220"/>
          </a:xfrm>
        </p:grpSpPr>
        <p:sp>
          <p:nvSpPr>
            <p:cNvPr id="279" name="Freeform 949">
              <a:extLst>
                <a:ext uri="{FF2B5EF4-FFF2-40B4-BE49-F238E27FC236}">
                  <a16:creationId xmlns:a16="http://schemas.microsoft.com/office/drawing/2014/main" id="{C3A441EA-A525-A27B-E2B9-DA4CAE5FFBB9}"/>
                </a:ext>
              </a:extLst>
            </p:cNvPr>
            <p:cNvSpPr>
              <a:spLocks/>
            </p:cNvSpPr>
            <p:nvPr/>
          </p:nvSpPr>
          <p:spPr bwMode="auto">
            <a:xfrm>
              <a:off x="6105291" y="4081462"/>
              <a:ext cx="134938" cy="331788"/>
            </a:xfrm>
            <a:custGeom>
              <a:avLst/>
              <a:gdLst>
                <a:gd name="T0" fmla="*/ 137 w 267"/>
                <a:gd name="T1" fmla="*/ 271 h 652"/>
                <a:gd name="T2" fmla="*/ 112 w 267"/>
                <a:gd name="T3" fmla="*/ 94 h 652"/>
                <a:gd name="T4" fmla="*/ 0 w 267"/>
                <a:gd name="T5" fmla="*/ 0 h 652"/>
                <a:gd name="T6" fmla="*/ 12 w 267"/>
                <a:gd name="T7" fmla="*/ 397 h 652"/>
                <a:gd name="T8" fmla="*/ 267 w 267"/>
                <a:gd name="T9" fmla="*/ 652 h 652"/>
              </a:gdLst>
              <a:ahLst/>
              <a:cxnLst>
                <a:cxn ang="0">
                  <a:pos x="T0" y="T1"/>
                </a:cxn>
                <a:cxn ang="0">
                  <a:pos x="T2" y="T3"/>
                </a:cxn>
                <a:cxn ang="0">
                  <a:pos x="T4" y="T5"/>
                </a:cxn>
                <a:cxn ang="0">
                  <a:pos x="T6" y="T7"/>
                </a:cxn>
                <a:cxn ang="0">
                  <a:pos x="T8" y="T9"/>
                </a:cxn>
              </a:cxnLst>
              <a:rect l="0" t="0" r="r" b="b"/>
              <a:pathLst>
                <a:path w="267" h="652">
                  <a:moveTo>
                    <a:pt x="137" y="271"/>
                  </a:moveTo>
                  <a:cubicBezTo>
                    <a:pt x="137" y="271"/>
                    <a:pt x="122" y="166"/>
                    <a:pt x="112" y="94"/>
                  </a:cubicBezTo>
                  <a:cubicBezTo>
                    <a:pt x="101" y="19"/>
                    <a:pt x="54" y="0"/>
                    <a:pt x="0" y="0"/>
                  </a:cubicBezTo>
                  <a:lnTo>
                    <a:pt x="12" y="397"/>
                  </a:lnTo>
                  <a:lnTo>
                    <a:pt x="267" y="652"/>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950">
              <a:extLst>
                <a:ext uri="{FF2B5EF4-FFF2-40B4-BE49-F238E27FC236}">
                  <a16:creationId xmlns:a16="http://schemas.microsoft.com/office/drawing/2014/main" id="{D6209453-A0FB-54D2-FA62-FFD5D8130B3D}"/>
                </a:ext>
              </a:extLst>
            </p:cNvPr>
            <p:cNvSpPr>
              <a:spLocks/>
            </p:cNvSpPr>
            <p:nvPr/>
          </p:nvSpPr>
          <p:spPr bwMode="auto">
            <a:xfrm>
              <a:off x="6151329" y="4210049"/>
              <a:ext cx="196850" cy="212725"/>
            </a:xfrm>
            <a:custGeom>
              <a:avLst/>
              <a:gdLst>
                <a:gd name="T0" fmla="*/ 373 w 386"/>
                <a:gd name="T1" fmla="*/ 420 h 420"/>
                <a:gd name="T2" fmla="*/ 320 w 386"/>
                <a:gd name="T3" fmla="*/ 193 h 420"/>
                <a:gd name="T4" fmla="*/ 193 w 386"/>
                <a:gd name="T5" fmla="*/ 123 h 420"/>
                <a:gd name="T6" fmla="*/ 117 w 386"/>
                <a:gd name="T7" fmla="*/ 47 h 420"/>
                <a:gd name="T8" fmla="*/ 0 w 386"/>
                <a:gd name="T9" fmla="*/ 59 h 420"/>
                <a:gd name="T10" fmla="*/ 159 w 386"/>
                <a:gd name="T11" fmla="*/ 219 h 420"/>
              </a:gdLst>
              <a:ahLst/>
              <a:cxnLst>
                <a:cxn ang="0">
                  <a:pos x="T0" y="T1"/>
                </a:cxn>
                <a:cxn ang="0">
                  <a:pos x="T2" y="T3"/>
                </a:cxn>
                <a:cxn ang="0">
                  <a:pos x="T4" y="T5"/>
                </a:cxn>
                <a:cxn ang="0">
                  <a:pos x="T6" y="T7"/>
                </a:cxn>
                <a:cxn ang="0">
                  <a:pos x="T8" y="T9"/>
                </a:cxn>
                <a:cxn ang="0">
                  <a:pos x="T10" y="T11"/>
                </a:cxn>
              </a:cxnLst>
              <a:rect l="0" t="0" r="r" b="b"/>
              <a:pathLst>
                <a:path w="386" h="420">
                  <a:moveTo>
                    <a:pt x="373" y="420"/>
                  </a:moveTo>
                  <a:cubicBezTo>
                    <a:pt x="386" y="306"/>
                    <a:pt x="370" y="243"/>
                    <a:pt x="320" y="193"/>
                  </a:cubicBezTo>
                  <a:cubicBezTo>
                    <a:pt x="279" y="151"/>
                    <a:pt x="252" y="134"/>
                    <a:pt x="193" y="123"/>
                  </a:cubicBezTo>
                  <a:cubicBezTo>
                    <a:pt x="166" y="95"/>
                    <a:pt x="129" y="59"/>
                    <a:pt x="117" y="47"/>
                  </a:cubicBezTo>
                  <a:cubicBezTo>
                    <a:pt x="105" y="34"/>
                    <a:pt x="59" y="0"/>
                    <a:pt x="0" y="59"/>
                  </a:cubicBezTo>
                  <a:lnTo>
                    <a:pt x="159" y="219"/>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953">
              <a:extLst>
                <a:ext uri="{FF2B5EF4-FFF2-40B4-BE49-F238E27FC236}">
                  <a16:creationId xmlns:a16="http://schemas.microsoft.com/office/drawing/2014/main" id="{92DF5C24-6A0A-2C88-909B-CD21A1F45A23}"/>
                </a:ext>
              </a:extLst>
            </p:cNvPr>
            <p:cNvSpPr>
              <a:spLocks/>
            </p:cNvSpPr>
            <p:nvPr/>
          </p:nvSpPr>
          <p:spPr bwMode="auto">
            <a:xfrm>
              <a:off x="6198954" y="4427537"/>
              <a:ext cx="173038" cy="60325"/>
            </a:xfrm>
            <a:custGeom>
              <a:avLst/>
              <a:gdLst>
                <a:gd name="T0" fmla="*/ 340 w 340"/>
                <a:gd name="T1" fmla="*/ 120 h 120"/>
                <a:gd name="T2" fmla="*/ 340 w 340"/>
                <a:gd name="T3" fmla="*/ 0 h 120"/>
                <a:gd name="T4" fmla="*/ 0 w 340"/>
                <a:gd name="T5" fmla="*/ 0 h 120"/>
                <a:gd name="T6" fmla="*/ 0 w 340"/>
                <a:gd name="T7" fmla="*/ 120 h 120"/>
              </a:gdLst>
              <a:ahLst/>
              <a:cxnLst>
                <a:cxn ang="0">
                  <a:pos x="T0" y="T1"/>
                </a:cxn>
                <a:cxn ang="0">
                  <a:pos x="T2" y="T3"/>
                </a:cxn>
                <a:cxn ang="0">
                  <a:pos x="T4" y="T5"/>
                </a:cxn>
                <a:cxn ang="0">
                  <a:pos x="T6" y="T7"/>
                </a:cxn>
              </a:cxnLst>
              <a:rect l="0" t="0" r="r" b="b"/>
              <a:pathLst>
                <a:path w="340" h="120">
                  <a:moveTo>
                    <a:pt x="340" y="120"/>
                  </a:moveTo>
                  <a:lnTo>
                    <a:pt x="340" y="0"/>
                  </a:lnTo>
                  <a:lnTo>
                    <a:pt x="0" y="0"/>
                  </a:lnTo>
                  <a:lnTo>
                    <a:pt x="0" y="12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954">
              <a:extLst>
                <a:ext uri="{FF2B5EF4-FFF2-40B4-BE49-F238E27FC236}">
                  <a16:creationId xmlns:a16="http://schemas.microsoft.com/office/drawing/2014/main" id="{ECC655C7-BEA2-3581-D902-81B1BC1D5EDB}"/>
                </a:ext>
              </a:extLst>
            </p:cNvPr>
            <p:cNvSpPr>
              <a:spLocks/>
            </p:cNvSpPr>
            <p:nvPr/>
          </p:nvSpPr>
          <p:spPr bwMode="auto">
            <a:xfrm>
              <a:off x="6579954" y="4081462"/>
              <a:ext cx="134938" cy="331788"/>
            </a:xfrm>
            <a:custGeom>
              <a:avLst/>
              <a:gdLst>
                <a:gd name="T0" fmla="*/ 131 w 267"/>
                <a:gd name="T1" fmla="*/ 271 h 652"/>
                <a:gd name="T2" fmla="*/ 156 w 267"/>
                <a:gd name="T3" fmla="*/ 94 h 652"/>
                <a:gd name="T4" fmla="*/ 267 w 267"/>
                <a:gd name="T5" fmla="*/ 0 h 652"/>
                <a:gd name="T6" fmla="*/ 255 w 267"/>
                <a:gd name="T7" fmla="*/ 397 h 652"/>
                <a:gd name="T8" fmla="*/ 0 w 267"/>
                <a:gd name="T9" fmla="*/ 652 h 652"/>
              </a:gdLst>
              <a:ahLst/>
              <a:cxnLst>
                <a:cxn ang="0">
                  <a:pos x="T0" y="T1"/>
                </a:cxn>
                <a:cxn ang="0">
                  <a:pos x="T2" y="T3"/>
                </a:cxn>
                <a:cxn ang="0">
                  <a:pos x="T4" y="T5"/>
                </a:cxn>
                <a:cxn ang="0">
                  <a:pos x="T6" y="T7"/>
                </a:cxn>
                <a:cxn ang="0">
                  <a:pos x="T8" y="T9"/>
                </a:cxn>
              </a:cxnLst>
              <a:rect l="0" t="0" r="r" b="b"/>
              <a:pathLst>
                <a:path w="267" h="652">
                  <a:moveTo>
                    <a:pt x="131" y="271"/>
                  </a:moveTo>
                  <a:cubicBezTo>
                    <a:pt x="131" y="271"/>
                    <a:pt x="145" y="166"/>
                    <a:pt x="156" y="94"/>
                  </a:cubicBezTo>
                  <a:cubicBezTo>
                    <a:pt x="166" y="19"/>
                    <a:pt x="213" y="0"/>
                    <a:pt x="267" y="0"/>
                  </a:cubicBezTo>
                  <a:lnTo>
                    <a:pt x="255" y="397"/>
                  </a:lnTo>
                  <a:lnTo>
                    <a:pt x="0" y="652"/>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955">
              <a:extLst>
                <a:ext uri="{FF2B5EF4-FFF2-40B4-BE49-F238E27FC236}">
                  <a16:creationId xmlns:a16="http://schemas.microsoft.com/office/drawing/2014/main" id="{8F59269A-308F-97FF-53A5-04AB10F9811B}"/>
                </a:ext>
              </a:extLst>
            </p:cNvPr>
            <p:cNvSpPr>
              <a:spLocks/>
            </p:cNvSpPr>
            <p:nvPr/>
          </p:nvSpPr>
          <p:spPr bwMode="auto">
            <a:xfrm>
              <a:off x="6473591" y="4210049"/>
              <a:ext cx="195263" cy="212725"/>
            </a:xfrm>
            <a:custGeom>
              <a:avLst/>
              <a:gdLst>
                <a:gd name="T0" fmla="*/ 12 w 386"/>
                <a:gd name="T1" fmla="*/ 420 h 420"/>
                <a:gd name="T2" fmla="*/ 65 w 386"/>
                <a:gd name="T3" fmla="*/ 193 h 420"/>
                <a:gd name="T4" fmla="*/ 193 w 386"/>
                <a:gd name="T5" fmla="*/ 123 h 420"/>
                <a:gd name="T6" fmla="*/ 269 w 386"/>
                <a:gd name="T7" fmla="*/ 47 h 420"/>
                <a:gd name="T8" fmla="*/ 386 w 386"/>
                <a:gd name="T9" fmla="*/ 59 h 420"/>
                <a:gd name="T10" fmla="*/ 226 w 386"/>
                <a:gd name="T11" fmla="*/ 219 h 420"/>
              </a:gdLst>
              <a:ahLst/>
              <a:cxnLst>
                <a:cxn ang="0">
                  <a:pos x="T0" y="T1"/>
                </a:cxn>
                <a:cxn ang="0">
                  <a:pos x="T2" y="T3"/>
                </a:cxn>
                <a:cxn ang="0">
                  <a:pos x="T4" y="T5"/>
                </a:cxn>
                <a:cxn ang="0">
                  <a:pos x="T6" y="T7"/>
                </a:cxn>
                <a:cxn ang="0">
                  <a:pos x="T8" y="T9"/>
                </a:cxn>
                <a:cxn ang="0">
                  <a:pos x="T10" y="T11"/>
                </a:cxn>
              </a:cxnLst>
              <a:rect l="0" t="0" r="r" b="b"/>
              <a:pathLst>
                <a:path w="386" h="420">
                  <a:moveTo>
                    <a:pt x="12" y="420"/>
                  </a:moveTo>
                  <a:cubicBezTo>
                    <a:pt x="0" y="306"/>
                    <a:pt x="15" y="243"/>
                    <a:pt x="65" y="193"/>
                  </a:cubicBezTo>
                  <a:cubicBezTo>
                    <a:pt x="106" y="151"/>
                    <a:pt x="133" y="134"/>
                    <a:pt x="193" y="123"/>
                  </a:cubicBezTo>
                  <a:lnTo>
                    <a:pt x="269" y="47"/>
                  </a:lnTo>
                  <a:cubicBezTo>
                    <a:pt x="281" y="34"/>
                    <a:pt x="327" y="0"/>
                    <a:pt x="386" y="59"/>
                  </a:cubicBezTo>
                  <a:lnTo>
                    <a:pt x="226" y="219"/>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958">
              <a:extLst>
                <a:ext uri="{FF2B5EF4-FFF2-40B4-BE49-F238E27FC236}">
                  <a16:creationId xmlns:a16="http://schemas.microsoft.com/office/drawing/2014/main" id="{5D48F4ED-E157-59AA-659A-8C28607C156C}"/>
                </a:ext>
              </a:extLst>
            </p:cNvPr>
            <p:cNvSpPr>
              <a:spLocks/>
            </p:cNvSpPr>
            <p:nvPr/>
          </p:nvSpPr>
          <p:spPr bwMode="auto">
            <a:xfrm>
              <a:off x="6449779" y="4427537"/>
              <a:ext cx="173038" cy="60325"/>
            </a:xfrm>
            <a:custGeom>
              <a:avLst/>
              <a:gdLst>
                <a:gd name="T0" fmla="*/ 0 w 341"/>
                <a:gd name="T1" fmla="*/ 120 h 120"/>
                <a:gd name="T2" fmla="*/ 0 w 341"/>
                <a:gd name="T3" fmla="*/ 0 h 120"/>
                <a:gd name="T4" fmla="*/ 341 w 341"/>
                <a:gd name="T5" fmla="*/ 0 h 120"/>
                <a:gd name="T6" fmla="*/ 341 w 341"/>
                <a:gd name="T7" fmla="*/ 120 h 120"/>
              </a:gdLst>
              <a:ahLst/>
              <a:cxnLst>
                <a:cxn ang="0">
                  <a:pos x="T0" y="T1"/>
                </a:cxn>
                <a:cxn ang="0">
                  <a:pos x="T2" y="T3"/>
                </a:cxn>
                <a:cxn ang="0">
                  <a:pos x="T4" y="T5"/>
                </a:cxn>
                <a:cxn ang="0">
                  <a:pos x="T6" y="T7"/>
                </a:cxn>
              </a:cxnLst>
              <a:rect l="0" t="0" r="r" b="b"/>
              <a:pathLst>
                <a:path w="341" h="120">
                  <a:moveTo>
                    <a:pt x="0" y="120"/>
                  </a:moveTo>
                  <a:lnTo>
                    <a:pt x="0" y="0"/>
                  </a:lnTo>
                  <a:lnTo>
                    <a:pt x="341" y="0"/>
                  </a:lnTo>
                  <a:lnTo>
                    <a:pt x="341" y="12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5" name="Group 465">
              <a:extLst>
                <a:ext uri="{FF2B5EF4-FFF2-40B4-BE49-F238E27FC236}">
                  <a16:creationId xmlns:a16="http://schemas.microsoft.com/office/drawing/2014/main" id="{149FDC14-375D-8B9F-662F-79F97F2333BD}"/>
                </a:ext>
              </a:extLst>
            </p:cNvPr>
            <p:cNvGrpSpPr/>
            <p:nvPr/>
          </p:nvGrpSpPr>
          <p:grpSpPr>
            <a:xfrm>
              <a:off x="6286514" y="3861642"/>
              <a:ext cx="249238" cy="361950"/>
              <a:chOff x="8490173" y="2108919"/>
              <a:chExt cx="249238" cy="361950"/>
            </a:xfrm>
          </p:grpSpPr>
          <p:sp>
            <p:nvSpPr>
              <p:cNvPr id="286" name="Line 691">
                <a:extLst>
                  <a:ext uri="{FF2B5EF4-FFF2-40B4-BE49-F238E27FC236}">
                    <a16:creationId xmlns:a16="http://schemas.microsoft.com/office/drawing/2014/main" id="{7E09B66D-E30F-06E4-6CEC-3BF8F3FA8832}"/>
                  </a:ext>
                </a:extLst>
              </p:cNvPr>
              <p:cNvSpPr>
                <a:spLocks noChangeShapeType="1"/>
              </p:cNvSpPr>
              <p:nvPr/>
            </p:nvSpPr>
            <p:spPr bwMode="auto">
              <a:xfrm flipH="1">
                <a:off x="8528273" y="2432769"/>
                <a:ext cx="21113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692">
                <a:extLst>
                  <a:ext uri="{FF2B5EF4-FFF2-40B4-BE49-F238E27FC236}">
                    <a16:creationId xmlns:a16="http://schemas.microsoft.com/office/drawing/2014/main" id="{3CF4563B-3AB6-93B6-3A0F-455DB39BDB88}"/>
                  </a:ext>
                </a:extLst>
              </p:cNvPr>
              <p:cNvSpPr>
                <a:spLocks/>
              </p:cNvSpPr>
              <p:nvPr/>
            </p:nvSpPr>
            <p:spPr bwMode="auto">
              <a:xfrm>
                <a:off x="8490173" y="2394669"/>
                <a:ext cx="247650" cy="76200"/>
              </a:xfrm>
              <a:custGeom>
                <a:avLst/>
                <a:gdLst>
                  <a:gd name="T0" fmla="*/ 490 w 490"/>
                  <a:gd name="T1" fmla="*/ 0 h 150"/>
                  <a:gd name="T2" fmla="*/ 75 w 490"/>
                  <a:gd name="T3" fmla="*/ 0 h 150"/>
                  <a:gd name="T4" fmla="*/ 0 w 490"/>
                  <a:gd name="T5" fmla="*/ 75 h 150"/>
                  <a:gd name="T6" fmla="*/ 75 w 490"/>
                  <a:gd name="T7" fmla="*/ 150 h 150"/>
                  <a:gd name="T8" fmla="*/ 490 w 490"/>
                  <a:gd name="T9" fmla="*/ 150 h 150"/>
                </a:gdLst>
                <a:ahLst/>
                <a:cxnLst>
                  <a:cxn ang="0">
                    <a:pos x="T0" y="T1"/>
                  </a:cxn>
                  <a:cxn ang="0">
                    <a:pos x="T2" y="T3"/>
                  </a:cxn>
                  <a:cxn ang="0">
                    <a:pos x="T4" y="T5"/>
                  </a:cxn>
                  <a:cxn ang="0">
                    <a:pos x="T6" y="T7"/>
                  </a:cxn>
                  <a:cxn ang="0">
                    <a:pos x="T8" y="T9"/>
                  </a:cxn>
                </a:cxnLst>
                <a:rect l="0" t="0" r="r" b="b"/>
                <a:pathLst>
                  <a:path w="490" h="150">
                    <a:moveTo>
                      <a:pt x="490" y="0"/>
                    </a:moveTo>
                    <a:lnTo>
                      <a:pt x="75" y="0"/>
                    </a:lnTo>
                    <a:cubicBezTo>
                      <a:pt x="34" y="0"/>
                      <a:pt x="0" y="34"/>
                      <a:pt x="0" y="75"/>
                    </a:cubicBezTo>
                    <a:cubicBezTo>
                      <a:pt x="0" y="117"/>
                      <a:pt x="34" y="150"/>
                      <a:pt x="75" y="150"/>
                    </a:cubicBezTo>
                    <a:lnTo>
                      <a:pt x="490" y="15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693">
                <a:extLst>
                  <a:ext uri="{FF2B5EF4-FFF2-40B4-BE49-F238E27FC236}">
                    <a16:creationId xmlns:a16="http://schemas.microsoft.com/office/drawing/2014/main" id="{5F172C38-0740-8A24-1EDB-97EA18A19FE6}"/>
                  </a:ext>
                </a:extLst>
              </p:cNvPr>
              <p:cNvSpPr>
                <a:spLocks/>
              </p:cNvSpPr>
              <p:nvPr/>
            </p:nvSpPr>
            <p:spPr bwMode="auto">
              <a:xfrm>
                <a:off x="8490173" y="2108919"/>
                <a:ext cx="247650" cy="323850"/>
              </a:xfrm>
              <a:custGeom>
                <a:avLst/>
                <a:gdLst>
                  <a:gd name="T0" fmla="*/ 0 w 490"/>
                  <a:gd name="T1" fmla="*/ 639 h 639"/>
                  <a:gd name="T2" fmla="*/ 0 w 490"/>
                  <a:gd name="T3" fmla="*/ 75 h 639"/>
                  <a:gd name="T4" fmla="*/ 75 w 490"/>
                  <a:gd name="T5" fmla="*/ 0 h 639"/>
                  <a:gd name="T6" fmla="*/ 490 w 490"/>
                  <a:gd name="T7" fmla="*/ 0 h 639"/>
                  <a:gd name="T8" fmla="*/ 490 w 490"/>
                  <a:gd name="T9" fmla="*/ 564 h 639"/>
                </a:gdLst>
                <a:ahLst/>
                <a:cxnLst>
                  <a:cxn ang="0">
                    <a:pos x="T0" y="T1"/>
                  </a:cxn>
                  <a:cxn ang="0">
                    <a:pos x="T2" y="T3"/>
                  </a:cxn>
                  <a:cxn ang="0">
                    <a:pos x="T4" y="T5"/>
                  </a:cxn>
                  <a:cxn ang="0">
                    <a:pos x="T6" y="T7"/>
                  </a:cxn>
                  <a:cxn ang="0">
                    <a:pos x="T8" y="T9"/>
                  </a:cxn>
                </a:cxnLst>
                <a:rect l="0" t="0" r="r" b="b"/>
                <a:pathLst>
                  <a:path w="490" h="639">
                    <a:moveTo>
                      <a:pt x="0" y="639"/>
                    </a:moveTo>
                    <a:lnTo>
                      <a:pt x="0" y="75"/>
                    </a:lnTo>
                    <a:cubicBezTo>
                      <a:pt x="0" y="34"/>
                      <a:pt x="34" y="0"/>
                      <a:pt x="75" y="0"/>
                    </a:cubicBezTo>
                    <a:lnTo>
                      <a:pt x="490" y="0"/>
                    </a:lnTo>
                    <a:lnTo>
                      <a:pt x="490" y="56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Line 694">
                <a:extLst>
                  <a:ext uri="{FF2B5EF4-FFF2-40B4-BE49-F238E27FC236}">
                    <a16:creationId xmlns:a16="http://schemas.microsoft.com/office/drawing/2014/main" id="{07689AE0-31AB-60C3-A1E7-AFC296F3CAAA}"/>
                  </a:ext>
                </a:extLst>
              </p:cNvPr>
              <p:cNvSpPr>
                <a:spLocks noChangeShapeType="1"/>
              </p:cNvSpPr>
              <p:nvPr/>
            </p:nvSpPr>
            <p:spPr bwMode="auto">
              <a:xfrm>
                <a:off x="8566373" y="2191469"/>
                <a:ext cx="1016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12" name="World3" descr="{&quot;Key&quot;:&quot;POWER_USER_SHAPE_ICON&quot;,&quot;Value&quot;:&quot;POWER_USER_SHAPE_ICON_STYLE_1&quot;}">
            <a:extLst>
              <a:ext uri="{FF2B5EF4-FFF2-40B4-BE49-F238E27FC236}">
                <a16:creationId xmlns:a16="http://schemas.microsoft.com/office/drawing/2014/main" id="{5675C626-75A1-3FCB-7C52-C666A76F1FCA}"/>
              </a:ext>
            </a:extLst>
          </p:cNvPr>
          <p:cNvGrpSpPr>
            <a:grpSpLocks noChangeAspect="1"/>
          </p:cNvGrpSpPr>
          <p:nvPr/>
        </p:nvGrpSpPr>
        <p:grpSpPr>
          <a:xfrm>
            <a:off x="8730218" y="3337909"/>
            <a:ext cx="549968" cy="549968"/>
            <a:chOff x="6043409" y="2915897"/>
            <a:chExt cx="3129310" cy="3129311"/>
          </a:xfrm>
          <a:solidFill>
            <a:schemeClr val="bg1"/>
          </a:solidFill>
        </p:grpSpPr>
        <p:sp>
          <p:nvSpPr>
            <p:cNvPr id="313" name="Freeform: Shape 2986">
              <a:extLst>
                <a:ext uri="{FF2B5EF4-FFF2-40B4-BE49-F238E27FC236}">
                  <a16:creationId xmlns:a16="http://schemas.microsoft.com/office/drawing/2014/main" id="{CB510E85-DB58-6949-B2DF-B1343281CB53}"/>
                </a:ext>
              </a:extLst>
            </p:cNvPr>
            <p:cNvSpPr>
              <a:spLocks/>
            </p:cNvSpPr>
            <p:nvPr/>
          </p:nvSpPr>
          <p:spPr bwMode="auto">
            <a:xfrm>
              <a:off x="6043409" y="2915897"/>
              <a:ext cx="3129310" cy="3129311"/>
            </a:xfrm>
            <a:custGeom>
              <a:avLst/>
              <a:gdLst>
                <a:gd name="connsiteX0" fmla="*/ 1564655 w 3129310"/>
                <a:gd name="connsiteY0" fmla="*/ 0 h 3129311"/>
                <a:gd name="connsiteX1" fmla="*/ 2670876 w 3129310"/>
                <a:gd name="connsiteY1" fmla="*/ 457068 h 3129311"/>
                <a:gd name="connsiteX2" fmla="*/ 3129310 w 3129310"/>
                <a:gd name="connsiteY2" fmla="*/ 1563653 h 3129311"/>
                <a:gd name="connsiteX3" fmla="*/ 2670876 w 3129310"/>
                <a:gd name="connsiteY3" fmla="*/ 2670239 h 3129311"/>
                <a:gd name="connsiteX4" fmla="*/ 1564655 w 3129310"/>
                <a:gd name="connsiteY4" fmla="*/ 3129311 h 3129311"/>
                <a:gd name="connsiteX5" fmla="*/ 458434 w 3129310"/>
                <a:gd name="connsiteY5" fmla="*/ 2670239 h 3129311"/>
                <a:gd name="connsiteX6" fmla="*/ 0 w 3129310"/>
                <a:gd name="connsiteY6" fmla="*/ 1563653 h 3129311"/>
                <a:gd name="connsiteX7" fmla="*/ 356902 w 3129310"/>
                <a:gd name="connsiteY7" fmla="*/ 568093 h 3129311"/>
                <a:gd name="connsiteX8" fmla="*/ 412585 w 3129310"/>
                <a:gd name="connsiteY8" fmla="*/ 507204 h 3129311"/>
                <a:gd name="connsiteX9" fmla="*/ 450009 w 3129310"/>
                <a:gd name="connsiteY9" fmla="*/ 564824 h 3129311"/>
                <a:gd name="connsiteX10" fmla="*/ 407608 w 3129310"/>
                <a:gd name="connsiteY10" fmla="*/ 611425 h 3129311"/>
                <a:gd name="connsiteX11" fmla="*/ 65776 w 3129310"/>
                <a:gd name="connsiteY11" fmla="*/ 1563653 h 3129311"/>
                <a:gd name="connsiteX12" fmla="*/ 504278 w 3129310"/>
                <a:gd name="connsiteY12" fmla="*/ 2624131 h 3129311"/>
                <a:gd name="connsiteX13" fmla="*/ 1564655 w 3129310"/>
                <a:gd name="connsiteY13" fmla="*/ 3061152 h 3129311"/>
                <a:gd name="connsiteX14" fmla="*/ 2625033 w 3129310"/>
                <a:gd name="connsiteY14" fmla="*/ 2624131 h 3129311"/>
                <a:gd name="connsiteX15" fmla="*/ 3063535 w 3129310"/>
                <a:gd name="connsiteY15" fmla="*/ 1563653 h 3129311"/>
                <a:gd name="connsiteX16" fmla="*/ 2625033 w 3129310"/>
                <a:gd name="connsiteY16" fmla="*/ 505180 h 3129311"/>
                <a:gd name="connsiteX17" fmla="*/ 1564655 w 3129310"/>
                <a:gd name="connsiteY17" fmla="*/ 66155 h 3129311"/>
                <a:gd name="connsiteX18" fmla="*/ 849598 w 3129310"/>
                <a:gd name="connsiteY18" fmla="*/ 247340 h 3129311"/>
                <a:gd name="connsiteX19" fmla="*/ 781477 w 3129310"/>
                <a:gd name="connsiteY19" fmla="*/ 288721 h 3129311"/>
                <a:gd name="connsiteX20" fmla="*/ 768506 w 3129310"/>
                <a:gd name="connsiteY20" fmla="*/ 250138 h 3129311"/>
                <a:gd name="connsiteX21" fmla="*/ 754903 w 3129310"/>
                <a:gd name="connsiteY21" fmla="*/ 226967 h 3129311"/>
                <a:gd name="connsiteX22" fmla="*/ 818785 w 3129310"/>
                <a:gd name="connsiteY22" fmla="*/ 188233 h 3129311"/>
                <a:gd name="connsiteX23" fmla="*/ 1564655 w 3129310"/>
                <a:gd name="connsiteY23" fmla="*/ 0 h 312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9310" h="3129311">
                  <a:moveTo>
                    <a:pt x="1564655" y="0"/>
                  </a:moveTo>
                  <a:cubicBezTo>
                    <a:pt x="1997178" y="0"/>
                    <a:pt x="2387843" y="174408"/>
                    <a:pt x="2670876" y="457068"/>
                  </a:cubicBezTo>
                  <a:cubicBezTo>
                    <a:pt x="2953909" y="739728"/>
                    <a:pt x="3129310" y="1132646"/>
                    <a:pt x="3129310" y="1563653"/>
                  </a:cubicBezTo>
                  <a:cubicBezTo>
                    <a:pt x="3129310" y="1996665"/>
                    <a:pt x="2953909" y="2387578"/>
                    <a:pt x="2670876" y="2670239"/>
                  </a:cubicBezTo>
                  <a:cubicBezTo>
                    <a:pt x="2387843" y="2952899"/>
                    <a:pt x="1997178" y="3129311"/>
                    <a:pt x="1564655" y="3129311"/>
                  </a:cubicBezTo>
                  <a:cubicBezTo>
                    <a:pt x="1132133" y="3129311"/>
                    <a:pt x="741467" y="2952899"/>
                    <a:pt x="458434" y="2670239"/>
                  </a:cubicBezTo>
                  <a:cubicBezTo>
                    <a:pt x="173408" y="2387578"/>
                    <a:pt x="0" y="1996665"/>
                    <a:pt x="0" y="1563653"/>
                  </a:cubicBezTo>
                  <a:cubicBezTo>
                    <a:pt x="0" y="1186522"/>
                    <a:pt x="132765" y="838553"/>
                    <a:pt x="356902" y="568093"/>
                  </a:cubicBezTo>
                  <a:lnTo>
                    <a:pt x="412585" y="507204"/>
                  </a:lnTo>
                  <a:lnTo>
                    <a:pt x="450009" y="564824"/>
                  </a:lnTo>
                  <a:lnTo>
                    <a:pt x="407608" y="611425"/>
                  </a:lnTo>
                  <a:cubicBezTo>
                    <a:pt x="193963" y="870127"/>
                    <a:pt x="65776" y="1202309"/>
                    <a:pt x="65776" y="1563653"/>
                  </a:cubicBezTo>
                  <a:cubicBezTo>
                    <a:pt x="65776" y="1978623"/>
                    <a:pt x="233204" y="2351494"/>
                    <a:pt x="504278" y="2624131"/>
                  </a:cubicBezTo>
                  <a:cubicBezTo>
                    <a:pt x="775352" y="2894763"/>
                    <a:pt x="1150071" y="3061152"/>
                    <a:pt x="1564655" y="3061152"/>
                  </a:cubicBezTo>
                  <a:cubicBezTo>
                    <a:pt x="1979239" y="3061152"/>
                    <a:pt x="2353959" y="2894763"/>
                    <a:pt x="2625033" y="2624131"/>
                  </a:cubicBezTo>
                  <a:cubicBezTo>
                    <a:pt x="2896107" y="2351494"/>
                    <a:pt x="3063535" y="1978623"/>
                    <a:pt x="3063535" y="1563653"/>
                  </a:cubicBezTo>
                  <a:cubicBezTo>
                    <a:pt x="3063535" y="1150689"/>
                    <a:pt x="2896107" y="775813"/>
                    <a:pt x="2625033" y="505180"/>
                  </a:cubicBezTo>
                  <a:cubicBezTo>
                    <a:pt x="2353959" y="234548"/>
                    <a:pt x="1979239" y="66155"/>
                    <a:pt x="1564655" y="66155"/>
                  </a:cubicBezTo>
                  <a:cubicBezTo>
                    <a:pt x="1305540" y="66155"/>
                    <a:pt x="1061997" y="131933"/>
                    <a:pt x="849598" y="247340"/>
                  </a:cubicBezTo>
                  <a:lnTo>
                    <a:pt x="781477" y="288721"/>
                  </a:lnTo>
                  <a:lnTo>
                    <a:pt x="768506" y="250138"/>
                  </a:lnTo>
                  <a:lnTo>
                    <a:pt x="754903" y="226967"/>
                  </a:lnTo>
                  <a:lnTo>
                    <a:pt x="818785" y="188233"/>
                  </a:lnTo>
                  <a:cubicBezTo>
                    <a:pt x="1040353" y="68128"/>
                    <a:pt x="1294329" y="0"/>
                    <a:pt x="1564655" y="0"/>
                  </a:cubicBezTo>
                  <a:close/>
                </a:path>
              </a:pathLst>
            </a:custGeom>
            <a:grpFill/>
            <a:ln w="3175">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2987">
              <a:extLst>
                <a:ext uri="{FF2B5EF4-FFF2-40B4-BE49-F238E27FC236}">
                  <a16:creationId xmlns:a16="http://schemas.microsoft.com/office/drawing/2014/main" id="{7A3B5189-6B37-2961-C041-3611A500C3FA}"/>
                </a:ext>
              </a:extLst>
            </p:cNvPr>
            <p:cNvSpPr>
              <a:spLocks/>
            </p:cNvSpPr>
            <p:nvPr/>
          </p:nvSpPr>
          <p:spPr bwMode="auto">
            <a:xfrm>
              <a:off x="7877824" y="3347525"/>
              <a:ext cx="1171563" cy="1819006"/>
            </a:xfrm>
            <a:custGeom>
              <a:avLst/>
              <a:gdLst>
                <a:gd name="connsiteX0" fmla="*/ 416162 w 1171563"/>
                <a:gd name="connsiteY0" fmla="*/ 0 h 1819006"/>
                <a:gd name="connsiteX1" fmla="*/ 664675 w 1171563"/>
                <a:gd name="connsiteY1" fmla="*/ 44024 h 1819006"/>
                <a:gd name="connsiteX2" fmla="*/ 777097 w 1171563"/>
                <a:gd name="connsiteY2" fmla="*/ 86048 h 1819006"/>
                <a:gd name="connsiteX3" fmla="*/ 783014 w 1171563"/>
                <a:gd name="connsiteY3" fmla="*/ 90050 h 1819006"/>
                <a:gd name="connsiteX4" fmla="*/ 786959 w 1171563"/>
                <a:gd name="connsiteY4" fmla="*/ 92051 h 1819006"/>
                <a:gd name="connsiteX5" fmla="*/ 870401 w 1171563"/>
                <a:gd name="connsiteY5" fmla="*/ 183570 h 1819006"/>
                <a:gd name="connsiteX6" fmla="*/ 793895 w 1171563"/>
                <a:gd name="connsiteY6" fmla="*/ 169574 h 1819006"/>
                <a:gd name="connsiteX7" fmla="*/ 770707 w 1171563"/>
                <a:gd name="connsiteY7" fmla="*/ 173858 h 1819006"/>
                <a:gd name="connsiteX8" fmla="*/ 743357 w 1171563"/>
                <a:gd name="connsiteY8" fmla="*/ 144002 h 1819006"/>
                <a:gd name="connsiteX9" fmla="*/ 743568 w 1171563"/>
                <a:gd name="connsiteY9" fmla="*/ 144080 h 1819006"/>
                <a:gd name="connsiteX10" fmla="*/ 749485 w 1171563"/>
                <a:gd name="connsiteY10" fmla="*/ 146081 h 1819006"/>
                <a:gd name="connsiteX11" fmla="*/ 749485 w 1171563"/>
                <a:gd name="connsiteY11" fmla="*/ 148082 h 1819006"/>
                <a:gd name="connsiteX12" fmla="*/ 765263 w 1171563"/>
                <a:gd name="connsiteY12" fmla="*/ 118065 h 1819006"/>
                <a:gd name="connsiteX13" fmla="*/ 741595 w 1171563"/>
                <a:gd name="connsiteY13" fmla="*/ 142079 h 1819006"/>
                <a:gd name="connsiteX14" fmla="*/ 743357 w 1171563"/>
                <a:gd name="connsiteY14" fmla="*/ 144002 h 1819006"/>
                <a:gd name="connsiteX15" fmla="*/ 721872 w 1171563"/>
                <a:gd name="connsiteY15" fmla="*/ 136075 h 1819006"/>
                <a:gd name="connsiteX16" fmla="*/ 644951 w 1171563"/>
                <a:gd name="connsiteY16" fmla="*/ 106059 h 1819006"/>
                <a:gd name="connsiteX17" fmla="*/ 416162 w 1171563"/>
                <a:gd name="connsiteY17" fmla="*/ 66037 h 1819006"/>
                <a:gd name="connsiteX18" fmla="*/ 274154 w 1171563"/>
                <a:gd name="connsiteY18" fmla="*/ 96053 h 1819006"/>
                <a:gd name="connsiteX19" fmla="*/ 175537 w 1171563"/>
                <a:gd name="connsiteY19" fmla="*/ 198110 h 1819006"/>
                <a:gd name="connsiteX20" fmla="*/ 67059 w 1171563"/>
                <a:gd name="connsiteY20" fmla="*/ 658364 h 1819006"/>
                <a:gd name="connsiteX21" fmla="*/ 76921 w 1171563"/>
                <a:gd name="connsiteY21" fmla="*/ 766424 h 1819006"/>
                <a:gd name="connsiteX22" fmla="*/ 96644 w 1171563"/>
                <a:gd name="connsiteY22" fmla="*/ 816452 h 1819006"/>
                <a:gd name="connsiteX23" fmla="*/ 110451 w 1171563"/>
                <a:gd name="connsiteY23" fmla="*/ 826457 h 1819006"/>
                <a:gd name="connsiteX24" fmla="*/ 140036 w 1171563"/>
                <a:gd name="connsiteY24" fmla="*/ 840465 h 1819006"/>
                <a:gd name="connsiteX25" fmla="*/ 222873 w 1171563"/>
                <a:gd name="connsiteY25" fmla="*/ 876485 h 1819006"/>
                <a:gd name="connsiteX26" fmla="*/ 433912 w 1171563"/>
                <a:gd name="connsiteY26" fmla="*/ 960531 h 1819006"/>
                <a:gd name="connsiteX27" fmla="*/ 548307 w 1171563"/>
                <a:gd name="connsiteY27" fmla="*/ 1020565 h 1819006"/>
                <a:gd name="connsiteX28" fmla="*/ 589726 w 1171563"/>
                <a:gd name="connsiteY28" fmla="*/ 1062588 h 1819006"/>
                <a:gd name="connsiteX29" fmla="*/ 599588 w 1171563"/>
                <a:gd name="connsiteY29" fmla="*/ 1094606 h 1819006"/>
                <a:gd name="connsiteX30" fmla="*/ 601560 w 1171563"/>
                <a:gd name="connsiteY30" fmla="*/ 1118619 h 1819006"/>
                <a:gd name="connsiteX31" fmla="*/ 607477 w 1171563"/>
                <a:gd name="connsiteY31" fmla="*/ 1158641 h 1819006"/>
                <a:gd name="connsiteX32" fmla="*/ 629173 w 1171563"/>
                <a:gd name="connsiteY32" fmla="*/ 1270703 h 1819006"/>
                <a:gd name="connsiteX33" fmla="*/ 704121 w 1171563"/>
                <a:gd name="connsiteY33" fmla="*/ 1552859 h 1819006"/>
                <a:gd name="connsiteX34" fmla="*/ 765263 w 1171563"/>
                <a:gd name="connsiteY34" fmla="*/ 1702942 h 1819006"/>
                <a:gd name="connsiteX35" fmla="*/ 796821 w 1171563"/>
                <a:gd name="connsiteY35" fmla="*/ 1746966 h 1819006"/>
                <a:gd name="connsiteX36" fmla="*/ 802103 w 1171563"/>
                <a:gd name="connsiteY36" fmla="*/ 1752325 h 1819006"/>
                <a:gd name="connsiteX37" fmla="*/ 800765 w 1171563"/>
                <a:gd name="connsiteY37" fmla="*/ 1752970 h 1819006"/>
                <a:gd name="connsiteX38" fmla="*/ 808655 w 1171563"/>
                <a:gd name="connsiteY38" fmla="*/ 1784987 h 1819006"/>
                <a:gd name="connsiteX39" fmla="*/ 802738 w 1171563"/>
                <a:gd name="connsiteY39" fmla="*/ 1752970 h 1819006"/>
                <a:gd name="connsiteX40" fmla="*/ 802103 w 1171563"/>
                <a:gd name="connsiteY40" fmla="*/ 1752325 h 1819006"/>
                <a:gd name="connsiteX41" fmla="*/ 810627 w 1171563"/>
                <a:gd name="connsiteY41" fmla="*/ 1748217 h 1819006"/>
                <a:gd name="connsiteX42" fmla="*/ 826406 w 1171563"/>
                <a:gd name="connsiteY42" fmla="*/ 1738962 h 1819006"/>
                <a:gd name="connsiteX43" fmla="*/ 863880 w 1171563"/>
                <a:gd name="connsiteY43" fmla="*/ 1702942 h 1819006"/>
                <a:gd name="connsiteX44" fmla="*/ 952635 w 1171563"/>
                <a:gd name="connsiteY44" fmla="*/ 1584877 h 1819006"/>
                <a:gd name="connsiteX45" fmla="*/ 1084780 w 1171563"/>
                <a:gd name="connsiteY45" fmla="*/ 1328735 h 1819006"/>
                <a:gd name="connsiteX46" fmla="*/ 1092670 w 1171563"/>
                <a:gd name="connsiteY46" fmla="*/ 1294716 h 1819006"/>
                <a:gd name="connsiteX47" fmla="*/ 1094642 w 1171563"/>
                <a:gd name="connsiteY47" fmla="*/ 1262699 h 1819006"/>
                <a:gd name="connsiteX48" fmla="*/ 1098587 w 1171563"/>
                <a:gd name="connsiteY48" fmla="*/ 1210670 h 1819006"/>
                <a:gd name="connsiteX49" fmla="*/ 1104504 w 1171563"/>
                <a:gd name="connsiteY49" fmla="*/ 1062588 h 1819006"/>
                <a:gd name="connsiteX50" fmla="*/ 1041389 w 1171563"/>
                <a:gd name="connsiteY50" fmla="*/ 622344 h 1819006"/>
                <a:gd name="connsiteX51" fmla="*/ 993991 w 1171563"/>
                <a:gd name="connsiteY51" fmla="*/ 499745 h 1819006"/>
                <a:gd name="connsiteX52" fmla="*/ 983308 w 1171563"/>
                <a:gd name="connsiteY52" fmla="*/ 479260 h 1819006"/>
                <a:gd name="connsiteX53" fmla="*/ 983446 w 1171563"/>
                <a:gd name="connsiteY53" fmla="*/ 479008 h 1819006"/>
                <a:gd name="connsiteX54" fmla="*/ 1008076 w 1171563"/>
                <a:gd name="connsiteY54" fmla="*/ 420315 h 1819006"/>
                <a:gd name="connsiteX55" fmla="*/ 1013066 w 1171563"/>
                <a:gd name="connsiteY55" fmla="*/ 394207 h 1819006"/>
                <a:gd name="connsiteX56" fmla="*/ 1053223 w 1171563"/>
                <a:gd name="connsiteY56" fmla="*/ 472230 h 1819006"/>
                <a:gd name="connsiteX57" fmla="*/ 1102532 w 1171563"/>
                <a:gd name="connsiteY57" fmla="*/ 602333 h 1819006"/>
                <a:gd name="connsiteX58" fmla="*/ 1171563 w 1171563"/>
                <a:gd name="connsiteY58" fmla="*/ 1062588 h 1819006"/>
                <a:gd name="connsiteX59" fmla="*/ 1159729 w 1171563"/>
                <a:gd name="connsiteY59" fmla="*/ 1266701 h 1819006"/>
                <a:gd name="connsiteX60" fmla="*/ 1159729 w 1171563"/>
                <a:gd name="connsiteY60" fmla="*/ 1294716 h 1819006"/>
                <a:gd name="connsiteX61" fmla="*/ 1153812 w 1171563"/>
                <a:gd name="connsiteY61" fmla="*/ 1330736 h 1819006"/>
                <a:gd name="connsiteX62" fmla="*/ 1140006 w 1171563"/>
                <a:gd name="connsiteY62" fmla="*/ 1370758 h 1819006"/>
                <a:gd name="connsiteX63" fmla="*/ 1098587 w 1171563"/>
                <a:gd name="connsiteY63" fmla="*/ 1466811 h 1819006"/>
                <a:gd name="connsiteX64" fmla="*/ 968413 w 1171563"/>
                <a:gd name="connsiteY64" fmla="*/ 1680930 h 1819006"/>
                <a:gd name="connsiteX65" fmla="*/ 871769 w 1171563"/>
                <a:gd name="connsiteY65" fmla="*/ 1786988 h 1819006"/>
                <a:gd name="connsiteX66" fmla="*/ 814572 w 1171563"/>
                <a:gd name="connsiteY66" fmla="*/ 1817005 h 1819006"/>
                <a:gd name="connsiteX67" fmla="*/ 802738 w 1171563"/>
                <a:gd name="connsiteY67" fmla="*/ 1819006 h 1819006"/>
                <a:gd name="connsiteX68" fmla="*/ 769208 w 1171563"/>
                <a:gd name="connsiteY68" fmla="*/ 1809001 h 1819006"/>
                <a:gd name="connsiteX69" fmla="*/ 743568 w 1171563"/>
                <a:gd name="connsiteY69" fmla="*/ 1786988 h 1819006"/>
                <a:gd name="connsiteX70" fmla="*/ 702149 w 1171563"/>
                <a:gd name="connsiteY70" fmla="*/ 1724954 h 1819006"/>
                <a:gd name="connsiteX71" fmla="*/ 633117 w 1171563"/>
                <a:gd name="connsiteY71" fmla="*/ 1540852 h 1819006"/>
                <a:gd name="connsiteX72" fmla="*/ 540418 w 1171563"/>
                <a:gd name="connsiteY72" fmla="*/ 1154639 h 1819006"/>
                <a:gd name="connsiteX73" fmla="*/ 535980 w 1171563"/>
                <a:gd name="connsiteY73" fmla="*/ 1120870 h 1819006"/>
                <a:gd name="connsiteX74" fmla="*/ 534714 w 1171563"/>
                <a:gd name="connsiteY74" fmla="*/ 1098391 h 1819006"/>
                <a:gd name="connsiteX75" fmla="*/ 534614 w 1171563"/>
                <a:gd name="connsiteY75" fmla="*/ 1096607 h 1819006"/>
                <a:gd name="connsiteX76" fmla="*/ 534612 w 1171563"/>
                <a:gd name="connsiteY76" fmla="*/ 1096579 h 1819006"/>
                <a:gd name="connsiteX77" fmla="*/ 534501 w 1171563"/>
                <a:gd name="connsiteY77" fmla="*/ 1094606 h 1819006"/>
                <a:gd name="connsiteX78" fmla="*/ 534501 w 1171563"/>
                <a:gd name="connsiteY78" fmla="*/ 1096607 h 1819006"/>
                <a:gd name="connsiteX79" fmla="*/ 534501 w 1171563"/>
                <a:gd name="connsiteY79" fmla="*/ 1098608 h 1819006"/>
                <a:gd name="connsiteX80" fmla="*/ 532529 w 1171563"/>
                <a:gd name="connsiteY80" fmla="*/ 1094606 h 1819006"/>
                <a:gd name="connsiteX81" fmla="*/ 516750 w 1171563"/>
                <a:gd name="connsiteY81" fmla="*/ 1078597 h 1819006"/>
                <a:gd name="connsiteX82" fmla="*/ 441802 w 1171563"/>
                <a:gd name="connsiteY82" fmla="*/ 1036573 h 1819006"/>
                <a:gd name="connsiteX83" fmla="*/ 222873 w 1171563"/>
                <a:gd name="connsiteY83" fmla="*/ 948525 h 1819006"/>
                <a:gd name="connsiteX84" fmla="*/ 98617 w 1171563"/>
                <a:gd name="connsiteY84" fmla="*/ 894495 h 1819006"/>
                <a:gd name="connsiteX85" fmla="*/ 51281 w 1171563"/>
                <a:gd name="connsiteY85" fmla="*/ 862477 h 1819006"/>
                <a:gd name="connsiteX86" fmla="*/ 11834 w 1171563"/>
                <a:gd name="connsiteY86" fmla="*/ 780432 h 1819006"/>
                <a:gd name="connsiteX87" fmla="*/ 0 w 1171563"/>
                <a:gd name="connsiteY87" fmla="*/ 658364 h 1819006"/>
                <a:gd name="connsiteX88" fmla="*/ 116368 w 1171563"/>
                <a:gd name="connsiteY88" fmla="*/ 170094 h 1819006"/>
                <a:gd name="connsiteX89" fmla="*/ 244569 w 1171563"/>
                <a:gd name="connsiteY89" fmla="*/ 36020 h 1819006"/>
                <a:gd name="connsiteX90" fmla="*/ 416162 w 1171563"/>
                <a:gd name="connsiteY90" fmla="*/ 0 h 181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71563" h="1819006">
                  <a:moveTo>
                    <a:pt x="416162" y="0"/>
                  </a:moveTo>
                  <a:cubicBezTo>
                    <a:pt x="506889" y="0"/>
                    <a:pt x="595643" y="22012"/>
                    <a:pt x="664675" y="44024"/>
                  </a:cubicBezTo>
                  <a:cubicBezTo>
                    <a:pt x="731734" y="66037"/>
                    <a:pt x="777097" y="86048"/>
                    <a:pt x="777097" y="86048"/>
                  </a:cubicBezTo>
                  <a:lnTo>
                    <a:pt x="783014" y="90050"/>
                  </a:lnTo>
                  <a:lnTo>
                    <a:pt x="786959" y="92051"/>
                  </a:lnTo>
                  <a:lnTo>
                    <a:pt x="870401" y="183570"/>
                  </a:lnTo>
                  <a:lnTo>
                    <a:pt x="793895" y="169574"/>
                  </a:lnTo>
                  <a:lnTo>
                    <a:pt x="770707" y="173858"/>
                  </a:lnTo>
                  <a:lnTo>
                    <a:pt x="743357" y="144002"/>
                  </a:lnTo>
                  <a:lnTo>
                    <a:pt x="743568" y="144080"/>
                  </a:lnTo>
                  <a:lnTo>
                    <a:pt x="749485" y="146081"/>
                  </a:lnTo>
                  <a:lnTo>
                    <a:pt x="749485" y="148082"/>
                  </a:lnTo>
                  <a:lnTo>
                    <a:pt x="765263" y="118065"/>
                  </a:lnTo>
                  <a:lnTo>
                    <a:pt x="741595" y="142079"/>
                  </a:lnTo>
                  <a:lnTo>
                    <a:pt x="743357" y="144002"/>
                  </a:lnTo>
                  <a:lnTo>
                    <a:pt x="721872" y="136075"/>
                  </a:lnTo>
                  <a:cubicBezTo>
                    <a:pt x="702149" y="128071"/>
                    <a:pt x="676509" y="118065"/>
                    <a:pt x="644951" y="106059"/>
                  </a:cubicBezTo>
                  <a:cubicBezTo>
                    <a:pt x="579864" y="86048"/>
                    <a:pt x="495055" y="66037"/>
                    <a:pt x="416162" y="66037"/>
                  </a:cubicBezTo>
                  <a:cubicBezTo>
                    <a:pt x="364881" y="66037"/>
                    <a:pt x="315573" y="74041"/>
                    <a:pt x="274154" y="96053"/>
                  </a:cubicBezTo>
                  <a:cubicBezTo>
                    <a:pt x="232735" y="116064"/>
                    <a:pt x="199205" y="146081"/>
                    <a:pt x="175537" y="198110"/>
                  </a:cubicBezTo>
                  <a:cubicBezTo>
                    <a:pt x="96644" y="366203"/>
                    <a:pt x="67059" y="536297"/>
                    <a:pt x="67059" y="658364"/>
                  </a:cubicBezTo>
                  <a:cubicBezTo>
                    <a:pt x="67059" y="702389"/>
                    <a:pt x="71004" y="738409"/>
                    <a:pt x="76921" y="766424"/>
                  </a:cubicBezTo>
                  <a:cubicBezTo>
                    <a:pt x="82838" y="794440"/>
                    <a:pt x="92700" y="812449"/>
                    <a:pt x="96644" y="816452"/>
                  </a:cubicBezTo>
                  <a:cubicBezTo>
                    <a:pt x="98617" y="818453"/>
                    <a:pt x="104534" y="822455"/>
                    <a:pt x="110451" y="826457"/>
                  </a:cubicBezTo>
                  <a:cubicBezTo>
                    <a:pt x="118340" y="830459"/>
                    <a:pt x="128202" y="836463"/>
                    <a:pt x="140036" y="840465"/>
                  </a:cubicBezTo>
                  <a:cubicBezTo>
                    <a:pt x="161731" y="852472"/>
                    <a:pt x="191316" y="864478"/>
                    <a:pt x="222873" y="876485"/>
                  </a:cubicBezTo>
                  <a:cubicBezTo>
                    <a:pt x="287960" y="902499"/>
                    <a:pt x="366853" y="930515"/>
                    <a:pt x="433912" y="960531"/>
                  </a:cubicBezTo>
                  <a:cubicBezTo>
                    <a:pt x="479276" y="980543"/>
                    <a:pt x="518722" y="1000554"/>
                    <a:pt x="548307" y="1020565"/>
                  </a:cubicBezTo>
                  <a:cubicBezTo>
                    <a:pt x="566058" y="1032571"/>
                    <a:pt x="579864" y="1044578"/>
                    <a:pt x="589726" y="1062588"/>
                  </a:cubicBezTo>
                  <a:cubicBezTo>
                    <a:pt x="595643" y="1070592"/>
                    <a:pt x="599588" y="1082599"/>
                    <a:pt x="599588" y="1094606"/>
                  </a:cubicBezTo>
                  <a:cubicBezTo>
                    <a:pt x="599588" y="1098608"/>
                    <a:pt x="599588" y="1106612"/>
                    <a:pt x="601560" y="1118619"/>
                  </a:cubicBezTo>
                  <a:cubicBezTo>
                    <a:pt x="603532" y="1128624"/>
                    <a:pt x="605505" y="1142632"/>
                    <a:pt x="607477" y="1158641"/>
                  </a:cubicBezTo>
                  <a:cubicBezTo>
                    <a:pt x="613394" y="1188658"/>
                    <a:pt x="621283" y="1228680"/>
                    <a:pt x="629173" y="1270703"/>
                  </a:cubicBezTo>
                  <a:cubicBezTo>
                    <a:pt x="648896" y="1358752"/>
                    <a:pt x="676509" y="1462809"/>
                    <a:pt x="704121" y="1552859"/>
                  </a:cubicBezTo>
                  <a:cubicBezTo>
                    <a:pt x="723844" y="1612892"/>
                    <a:pt x="745540" y="1664921"/>
                    <a:pt x="765263" y="1702942"/>
                  </a:cubicBezTo>
                  <a:cubicBezTo>
                    <a:pt x="777097" y="1722953"/>
                    <a:pt x="788931" y="1738962"/>
                    <a:pt x="796821" y="1746966"/>
                  </a:cubicBezTo>
                  <a:lnTo>
                    <a:pt x="802103" y="1752325"/>
                  </a:lnTo>
                  <a:lnTo>
                    <a:pt x="800765" y="1752970"/>
                  </a:lnTo>
                  <a:lnTo>
                    <a:pt x="808655" y="1784987"/>
                  </a:lnTo>
                  <a:lnTo>
                    <a:pt x="802738" y="1752970"/>
                  </a:lnTo>
                  <a:lnTo>
                    <a:pt x="802103" y="1752325"/>
                  </a:lnTo>
                  <a:lnTo>
                    <a:pt x="810627" y="1748217"/>
                  </a:lnTo>
                  <a:cubicBezTo>
                    <a:pt x="815065" y="1745966"/>
                    <a:pt x="820489" y="1742964"/>
                    <a:pt x="826406" y="1738962"/>
                  </a:cubicBezTo>
                  <a:cubicBezTo>
                    <a:pt x="838240" y="1730957"/>
                    <a:pt x="850074" y="1716950"/>
                    <a:pt x="863880" y="1702942"/>
                  </a:cubicBezTo>
                  <a:cubicBezTo>
                    <a:pt x="893465" y="1672925"/>
                    <a:pt x="923050" y="1630902"/>
                    <a:pt x="952635" y="1584877"/>
                  </a:cubicBezTo>
                  <a:cubicBezTo>
                    <a:pt x="1011804" y="1494827"/>
                    <a:pt x="1067030" y="1388768"/>
                    <a:pt x="1084780" y="1328735"/>
                  </a:cubicBezTo>
                  <a:cubicBezTo>
                    <a:pt x="1090698" y="1312726"/>
                    <a:pt x="1092670" y="1298718"/>
                    <a:pt x="1092670" y="1294716"/>
                  </a:cubicBezTo>
                  <a:cubicBezTo>
                    <a:pt x="1092670" y="1286712"/>
                    <a:pt x="1094642" y="1276706"/>
                    <a:pt x="1094642" y="1262699"/>
                  </a:cubicBezTo>
                  <a:cubicBezTo>
                    <a:pt x="1096614" y="1248691"/>
                    <a:pt x="1098587" y="1230681"/>
                    <a:pt x="1098587" y="1210670"/>
                  </a:cubicBezTo>
                  <a:cubicBezTo>
                    <a:pt x="1102532" y="1172649"/>
                    <a:pt x="1104504" y="1122621"/>
                    <a:pt x="1104504" y="1062588"/>
                  </a:cubicBezTo>
                  <a:cubicBezTo>
                    <a:pt x="1104504" y="942521"/>
                    <a:pt x="1092670" y="784434"/>
                    <a:pt x="1041389" y="622344"/>
                  </a:cubicBezTo>
                  <a:cubicBezTo>
                    <a:pt x="1028076" y="581822"/>
                    <a:pt x="1012420" y="540799"/>
                    <a:pt x="993991" y="499745"/>
                  </a:cubicBezTo>
                  <a:lnTo>
                    <a:pt x="983308" y="479260"/>
                  </a:lnTo>
                  <a:lnTo>
                    <a:pt x="983446" y="479008"/>
                  </a:lnTo>
                  <a:cubicBezTo>
                    <a:pt x="993638" y="458368"/>
                    <a:pt x="1002131" y="438524"/>
                    <a:pt x="1008076" y="420315"/>
                  </a:cubicBezTo>
                  <a:lnTo>
                    <a:pt x="1013066" y="394207"/>
                  </a:lnTo>
                  <a:lnTo>
                    <a:pt x="1053223" y="472230"/>
                  </a:lnTo>
                  <a:cubicBezTo>
                    <a:pt x="1072454" y="515785"/>
                    <a:pt x="1088726" y="559309"/>
                    <a:pt x="1102532" y="602333"/>
                  </a:cubicBezTo>
                  <a:cubicBezTo>
                    <a:pt x="1157757" y="774428"/>
                    <a:pt x="1171563" y="936518"/>
                    <a:pt x="1171563" y="1062588"/>
                  </a:cubicBezTo>
                  <a:cubicBezTo>
                    <a:pt x="1171563" y="1154639"/>
                    <a:pt x="1163674" y="1226679"/>
                    <a:pt x="1159729" y="1266701"/>
                  </a:cubicBezTo>
                  <a:cubicBezTo>
                    <a:pt x="1159729" y="1280708"/>
                    <a:pt x="1159729" y="1290714"/>
                    <a:pt x="1159729" y="1294716"/>
                  </a:cubicBezTo>
                  <a:cubicBezTo>
                    <a:pt x="1159729" y="1306723"/>
                    <a:pt x="1155784" y="1318730"/>
                    <a:pt x="1153812" y="1330736"/>
                  </a:cubicBezTo>
                  <a:cubicBezTo>
                    <a:pt x="1149867" y="1342743"/>
                    <a:pt x="1145923" y="1354749"/>
                    <a:pt x="1140006" y="1370758"/>
                  </a:cubicBezTo>
                  <a:cubicBezTo>
                    <a:pt x="1130144" y="1398774"/>
                    <a:pt x="1114366" y="1430791"/>
                    <a:pt x="1098587" y="1466811"/>
                  </a:cubicBezTo>
                  <a:cubicBezTo>
                    <a:pt x="1063085" y="1536850"/>
                    <a:pt x="1015749" y="1614893"/>
                    <a:pt x="968413" y="1680930"/>
                  </a:cubicBezTo>
                  <a:cubicBezTo>
                    <a:pt x="934884" y="1724954"/>
                    <a:pt x="903326" y="1760974"/>
                    <a:pt x="871769" y="1786988"/>
                  </a:cubicBezTo>
                  <a:cubicBezTo>
                    <a:pt x="854018" y="1800996"/>
                    <a:pt x="836267" y="1813003"/>
                    <a:pt x="814572" y="1817005"/>
                  </a:cubicBezTo>
                  <a:cubicBezTo>
                    <a:pt x="810627" y="1819006"/>
                    <a:pt x="806682" y="1819006"/>
                    <a:pt x="802738" y="1819006"/>
                  </a:cubicBezTo>
                  <a:cubicBezTo>
                    <a:pt x="790904" y="1819006"/>
                    <a:pt x="779070" y="1815004"/>
                    <a:pt x="769208" y="1809001"/>
                  </a:cubicBezTo>
                  <a:cubicBezTo>
                    <a:pt x="759346" y="1802997"/>
                    <a:pt x="751457" y="1794993"/>
                    <a:pt x="743568" y="1786988"/>
                  </a:cubicBezTo>
                  <a:cubicBezTo>
                    <a:pt x="729761" y="1770980"/>
                    <a:pt x="715955" y="1750969"/>
                    <a:pt x="702149" y="1724954"/>
                  </a:cubicBezTo>
                  <a:cubicBezTo>
                    <a:pt x="678481" y="1676928"/>
                    <a:pt x="654813" y="1610891"/>
                    <a:pt x="633117" y="1540852"/>
                  </a:cubicBezTo>
                  <a:cubicBezTo>
                    <a:pt x="589726" y="1400775"/>
                    <a:pt x="554224" y="1242687"/>
                    <a:pt x="540418" y="1154639"/>
                  </a:cubicBezTo>
                  <a:cubicBezTo>
                    <a:pt x="538446" y="1141631"/>
                    <a:pt x="536966" y="1130625"/>
                    <a:pt x="535980" y="1120870"/>
                  </a:cubicBezTo>
                  <a:lnTo>
                    <a:pt x="534714" y="1098391"/>
                  </a:lnTo>
                  <a:lnTo>
                    <a:pt x="534614" y="1096607"/>
                  </a:lnTo>
                  <a:lnTo>
                    <a:pt x="534612" y="1096579"/>
                  </a:lnTo>
                  <a:lnTo>
                    <a:pt x="534501" y="1094606"/>
                  </a:lnTo>
                  <a:lnTo>
                    <a:pt x="534501" y="1096607"/>
                  </a:lnTo>
                  <a:lnTo>
                    <a:pt x="534501" y="1098608"/>
                  </a:lnTo>
                  <a:lnTo>
                    <a:pt x="532529" y="1094606"/>
                  </a:lnTo>
                  <a:cubicBezTo>
                    <a:pt x="530556" y="1090603"/>
                    <a:pt x="524639" y="1084600"/>
                    <a:pt x="516750" y="1078597"/>
                  </a:cubicBezTo>
                  <a:cubicBezTo>
                    <a:pt x="498999" y="1066590"/>
                    <a:pt x="473359" y="1052582"/>
                    <a:pt x="441802" y="1036573"/>
                  </a:cubicBezTo>
                  <a:cubicBezTo>
                    <a:pt x="378687" y="1008558"/>
                    <a:pt x="295849" y="976540"/>
                    <a:pt x="222873" y="948525"/>
                  </a:cubicBezTo>
                  <a:cubicBezTo>
                    <a:pt x="175537" y="928514"/>
                    <a:pt x="130174" y="912505"/>
                    <a:pt x="98617" y="894495"/>
                  </a:cubicBezTo>
                  <a:cubicBezTo>
                    <a:pt x="78893" y="884489"/>
                    <a:pt x="63115" y="876485"/>
                    <a:pt x="51281" y="862477"/>
                  </a:cubicBezTo>
                  <a:cubicBezTo>
                    <a:pt x="31558" y="842466"/>
                    <a:pt x="19724" y="814451"/>
                    <a:pt x="11834" y="780432"/>
                  </a:cubicBezTo>
                  <a:cubicBezTo>
                    <a:pt x="3945" y="746413"/>
                    <a:pt x="0" y="704390"/>
                    <a:pt x="0" y="658364"/>
                  </a:cubicBezTo>
                  <a:cubicBezTo>
                    <a:pt x="0" y="526291"/>
                    <a:pt x="33530" y="348193"/>
                    <a:pt x="116368" y="170094"/>
                  </a:cubicBezTo>
                  <a:cubicBezTo>
                    <a:pt x="145953" y="106059"/>
                    <a:pt x="191316" y="62034"/>
                    <a:pt x="244569" y="36020"/>
                  </a:cubicBezTo>
                  <a:cubicBezTo>
                    <a:pt x="297822" y="8005"/>
                    <a:pt x="356992" y="0"/>
                    <a:pt x="416162" y="0"/>
                  </a:cubicBezTo>
                  <a:close/>
                </a:path>
              </a:pathLst>
            </a:custGeom>
            <a:grpFill/>
            <a:ln w="3175">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2988">
              <a:extLst>
                <a:ext uri="{FF2B5EF4-FFF2-40B4-BE49-F238E27FC236}">
                  <a16:creationId xmlns:a16="http://schemas.microsoft.com/office/drawing/2014/main" id="{75EE9BC7-2867-A842-E84D-51D7E7F8CF3C}"/>
                </a:ext>
              </a:extLst>
            </p:cNvPr>
            <p:cNvSpPr>
              <a:spLocks/>
            </p:cNvSpPr>
            <p:nvPr/>
          </p:nvSpPr>
          <p:spPr bwMode="auto">
            <a:xfrm>
              <a:off x="6120481" y="3131711"/>
              <a:ext cx="1156152" cy="1449038"/>
            </a:xfrm>
            <a:custGeom>
              <a:avLst/>
              <a:gdLst>
                <a:gd name="connsiteX0" fmla="*/ 754794 w 1156152"/>
                <a:gd name="connsiteY0" fmla="*/ 0 h 1449038"/>
                <a:gd name="connsiteX1" fmla="*/ 786743 w 1156152"/>
                <a:gd name="connsiteY1" fmla="*/ 7973 h 1449038"/>
                <a:gd name="connsiteX2" fmla="*/ 808708 w 1156152"/>
                <a:gd name="connsiteY2" fmla="*/ 19932 h 1449038"/>
                <a:gd name="connsiteX3" fmla="*/ 804714 w 1156152"/>
                <a:gd name="connsiteY3" fmla="*/ 45843 h 1449038"/>
                <a:gd name="connsiteX4" fmla="*/ 802717 w 1156152"/>
                <a:gd name="connsiteY4" fmla="*/ 49829 h 1449038"/>
                <a:gd name="connsiteX5" fmla="*/ 800720 w 1156152"/>
                <a:gd name="connsiteY5" fmla="*/ 61789 h 1449038"/>
                <a:gd name="connsiteX6" fmla="*/ 792733 w 1156152"/>
                <a:gd name="connsiteY6" fmla="*/ 101652 h 1449038"/>
                <a:gd name="connsiteX7" fmla="*/ 782749 w 1156152"/>
                <a:gd name="connsiteY7" fmla="*/ 209283 h 1449038"/>
                <a:gd name="connsiteX8" fmla="*/ 783997 w 1156152"/>
                <a:gd name="connsiteY8" fmla="*/ 235444 h 1449038"/>
                <a:gd name="connsiteX9" fmla="*/ 786672 w 1156152"/>
                <a:gd name="connsiteY9" fmla="*/ 250738 h 1449038"/>
                <a:gd name="connsiteX10" fmla="*/ 782749 w 1156152"/>
                <a:gd name="connsiteY10" fmla="*/ 251140 h 1449038"/>
                <a:gd name="connsiteX11" fmla="*/ 784746 w 1156152"/>
                <a:gd name="connsiteY11" fmla="*/ 253133 h 1449038"/>
                <a:gd name="connsiteX12" fmla="*/ 788739 w 1156152"/>
                <a:gd name="connsiteY12" fmla="*/ 255126 h 1449038"/>
                <a:gd name="connsiteX13" fmla="*/ 786743 w 1156152"/>
                <a:gd name="connsiteY13" fmla="*/ 251140 h 1449038"/>
                <a:gd name="connsiteX14" fmla="*/ 786672 w 1156152"/>
                <a:gd name="connsiteY14" fmla="*/ 250738 h 1449038"/>
                <a:gd name="connsiteX15" fmla="*/ 792484 w 1156152"/>
                <a:gd name="connsiteY15" fmla="*/ 250144 h 1449038"/>
                <a:gd name="connsiteX16" fmla="*/ 812701 w 1156152"/>
                <a:gd name="connsiteY16" fmla="*/ 243167 h 1449038"/>
                <a:gd name="connsiteX17" fmla="*/ 866615 w 1156152"/>
                <a:gd name="connsiteY17" fmla="*/ 221243 h 1449038"/>
                <a:gd name="connsiteX18" fmla="*/ 1004395 w 1156152"/>
                <a:gd name="connsiteY18" fmla="*/ 183372 h 1449038"/>
                <a:gd name="connsiteX19" fmla="*/ 1082270 w 1156152"/>
                <a:gd name="connsiteY19" fmla="*/ 207290 h 1449038"/>
                <a:gd name="connsiteX20" fmla="*/ 1138181 w 1156152"/>
                <a:gd name="connsiteY20" fmla="*/ 283031 h 1449038"/>
                <a:gd name="connsiteX21" fmla="*/ 1156152 w 1156152"/>
                <a:gd name="connsiteY21" fmla="*/ 382690 h 1449038"/>
                <a:gd name="connsiteX22" fmla="*/ 1130194 w 1156152"/>
                <a:gd name="connsiteY22" fmla="*/ 500287 h 1449038"/>
                <a:gd name="connsiteX23" fmla="*/ 1062302 w 1156152"/>
                <a:gd name="connsiteY23" fmla="*/ 613898 h 1449038"/>
                <a:gd name="connsiteX24" fmla="*/ 830672 w 1156152"/>
                <a:gd name="connsiteY24" fmla="*/ 857065 h 1449038"/>
                <a:gd name="connsiteX25" fmla="*/ 650960 w 1156152"/>
                <a:gd name="connsiteY25" fmla="*/ 1022499 h 1449038"/>
                <a:gd name="connsiteX26" fmla="*/ 495209 w 1156152"/>
                <a:gd name="connsiteY26" fmla="*/ 1130130 h 1449038"/>
                <a:gd name="connsiteX27" fmla="*/ 395368 w 1156152"/>
                <a:gd name="connsiteY27" fmla="*/ 1156042 h 1449038"/>
                <a:gd name="connsiteX28" fmla="*/ 344699 w 1156152"/>
                <a:gd name="connsiteY28" fmla="*/ 1148567 h 1449038"/>
                <a:gd name="connsiteX29" fmla="*/ 302765 w 1156152"/>
                <a:gd name="connsiteY29" fmla="*/ 1129445 h 1449038"/>
                <a:gd name="connsiteX30" fmla="*/ 301518 w 1156152"/>
                <a:gd name="connsiteY30" fmla="*/ 1118171 h 1449038"/>
                <a:gd name="connsiteX31" fmla="*/ 301518 w 1156152"/>
                <a:gd name="connsiteY31" fmla="*/ 1112192 h 1449038"/>
                <a:gd name="connsiteX32" fmla="*/ 301518 w 1156152"/>
                <a:gd name="connsiteY32" fmla="*/ 1110198 h 1449038"/>
                <a:gd name="connsiteX33" fmla="*/ 295528 w 1156152"/>
                <a:gd name="connsiteY33" fmla="*/ 1116178 h 1449038"/>
                <a:gd name="connsiteX34" fmla="*/ 285544 w 1156152"/>
                <a:gd name="connsiteY34" fmla="*/ 1120164 h 1449038"/>
                <a:gd name="connsiteX35" fmla="*/ 295528 w 1156152"/>
                <a:gd name="connsiteY35" fmla="*/ 1126144 h 1449038"/>
                <a:gd name="connsiteX36" fmla="*/ 302765 w 1156152"/>
                <a:gd name="connsiteY36" fmla="*/ 1129445 h 1449038"/>
                <a:gd name="connsiteX37" fmla="*/ 305762 w 1156152"/>
                <a:gd name="connsiteY37" fmla="*/ 1156540 h 1449038"/>
                <a:gd name="connsiteX38" fmla="*/ 317493 w 1156152"/>
                <a:gd name="connsiteY38" fmla="*/ 1209857 h 1449038"/>
                <a:gd name="connsiteX39" fmla="*/ 347445 w 1156152"/>
                <a:gd name="connsiteY39" fmla="*/ 1325461 h 1449038"/>
                <a:gd name="connsiteX40" fmla="*/ 357429 w 1156152"/>
                <a:gd name="connsiteY40" fmla="*/ 1389243 h 1449038"/>
                <a:gd name="connsiteX41" fmla="*/ 353435 w 1156152"/>
                <a:gd name="connsiteY41" fmla="*/ 1415154 h 1449038"/>
                <a:gd name="connsiteX42" fmla="*/ 333467 w 1156152"/>
                <a:gd name="connsiteY42" fmla="*/ 1441065 h 1449038"/>
                <a:gd name="connsiteX43" fmla="*/ 309506 w 1156152"/>
                <a:gd name="connsiteY43" fmla="*/ 1449038 h 1449038"/>
                <a:gd name="connsiteX44" fmla="*/ 291534 w 1156152"/>
                <a:gd name="connsiteY44" fmla="*/ 1445052 h 1449038"/>
                <a:gd name="connsiteX45" fmla="*/ 251598 w 1156152"/>
                <a:gd name="connsiteY45" fmla="*/ 1421134 h 1449038"/>
                <a:gd name="connsiteX46" fmla="*/ 207668 w 1156152"/>
                <a:gd name="connsiteY46" fmla="*/ 1383263 h 1449038"/>
                <a:gd name="connsiteX47" fmla="*/ 113818 w 1156152"/>
                <a:gd name="connsiteY47" fmla="*/ 1265666 h 1449038"/>
                <a:gd name="connsiteX48" fmla="*/ 0 w 1156152"/>
                <a:gd name="connsiteY48" fmla="*/ 930813 h 1449038"/>
                <a:gd name="connsiteX49" fmla="*/ 21965 w 1156152"/>
                <a:gd name="connsiteY49" fmla="*/ 805243 h 1449038"/>
                <a:gd name="connsiteX50" fmla="*/ 231630 w 1156152"/>
                <a:gd name="connsiteY50" fmla="*/ 448464 h 1449038"/>
                <a:gd name="connsiteX51" fmla="*/ 347939 w 1156152"/>
                <a:gd name="connsiteY51" fmla="*/ 310521 h 1449038"/>
                <a:gd name="connsiteX52" fmla="*/ 376795 w 1156152"/>
                <a:gd name="connsiteY52" fmla="*/ 354949 h 1449038"/>
                <a:gd name="connsiteX53" fmla="*/ 385910 w 1156152"/>
                <a:gd name="connsiteY53" fmla="*/ 367820 h 1449038"/>
                <a:gd name="connsiteX54" fmla="*/ 321143 w 1156152"/>
                <a:gd name="connsiteY54" fmla="*/ 441208 h 1449038"/>
                <a:gd name="connsiteX55" fmla="*/ 83866 w 1156152"/>
                <a:gd name="connsiteY55" fmla="*/ 827168 h 1449038"/>
                <a:gd name="connsiteX56" fmla="*/ 67892 w 1156152"/>
                <a:gd name="connsiteY56" fmla="*/ 930813 h 1449038"/>
                <a:gd name="connsiteX57" fmla="*/ 117812 w 1156152"/>
                <a:gd name="connsiteY57" fmla="*/ 1134117 h 1449038"/>
                <a:gd name="connsiteX58" fmla="*/ 223643 w 1156152"/>
                <a:gd name="connsiteY58" fmla="*/ 1301543 h 1449038"/>
                <a:gd name="connsiteX59" fmla="*/ 259086 w 1156152"/>
                <a:gd name="connsiteY59" fmla="*/ 1341407 h 1449038"/>
                <a:gd name="connsiteX60" fmla="*/ 286698 w 1156152"/>
                <a:gd name="connsiteY60" fmla="*/ 1365152 h 1449038"/>
                <a:gd name="connsiteX61" fmla="*/ 289537 w 1156152"/>
                <a:gd name="connsiteY61" fmla="*/ 1389243 h 1449038"/>
                <a:gd name="connsiteX62" fmla="*/ 289537 w 1156152"/>
                <a:gd name="connsiteY62" fmla="*/ 1395222 h 1449038"/>
                <a:gd name="connsiteX63" fmla="*/ 295528 w 1156152"/>
                <a:gd name="connsiteY63" fmla="*/ 1387250 h 1449038"/>
                <a:gd name="connsiteX64" fmla="*/ 309506 w 1156152"/>
                <a:gd name="connsiteY64" fmla="*/ 1381270 h 1449038"/>
                <a:gd name="connsiteX65" fmla="*/ 313499 w 1156152"/>
                <a:gd name="connsiteY65" fmla="*/ 1381270 h 1449038"/>
                <a:gd name="connsiteX66" fmla="*/ 291534 w 1156152"/>
                <a:gd name="connsiteY66" fmla="*/ 1369311 h 1449038"/>
                <a:gd name="connsiteX67" fmla="*/ 286698 w 1156152"/>
                <a:gd name="connsiteY67" fmla="*/ 1365152 h 1449038"/>
                <a:gd name="connsiteX68" fmla="*/ 285544 w 1156152"/>
                <a:gd name="connsiteY68" fmla="*/ 1355359 h 1449038"/>
                <a:gd name="connsiteX69" fmla="*/ 273563 w 1156152"/>
                <a:gd name="connsiteY69" fmla="*/ 1303536 h 1449038"/>
                <a:gd name="connsiteX70" fmla="*/ 243611 w 1156152"/>
                <a:gd name="connsiteY70" fmla="*/ 1187932 h 1449038"/>
                <a:gd name="connsiteX71" fmla="*/ 233627 w 1156152"/>
                <a:gd name="connsiteY71" fmla="*/ 1118171 h 1449038"/>
                <a:gd name="connsiteX72" fmla="*/ 237620 w 1156152"/>
                <a:gd name="connsiteY72" fmla="*/ 1090267 h 1449038"/>
                <a:gd name="connsiteX73" fmla="*/ 259585 w 1156152"/>
                <a:gd name="connsiteY73" fmla="*/ 1060369 h 1449038"/>
                <a:gd name="connsiteX74" fmla="*/ 285544 w 1156152"/>
                <a:gd name="connsiteY74" fmla="*/ 1054390 h 1449038"/>
                <a:gd name="connsiteX75" fmla="*/ 331470 w 1156152"/>
                <a:gd name="connsiteY75" fmla="*/ 1070335 h 1449038"/>
                <a:gd name="connsiteX76" fmla="*/ 395368 w 1156152"/>
                <a:gd name="connsiteY76" fmla="*/ 1088274 h 1449038"/>
                <a:gd name="connsiteX77" fmla="*/ 467253 w 1156152"/>
                <a:gd name="connsiteY77" fmla="*/ 1070335 h 1449038"/>
                <a:gd name="connsiteX78" fmla="*/ 557110 w 1156152"/>
                <a:gd name="connsiteY78" fmla="*/ 1014526 h 1449038"/>
                <a:gd name="connsiteX79" fmla="*/ 784746 w 1156152"/>
                <a:gd name="connsiteY79" fmla="*/ 807236 h 1449038"/>
                <a:gd name="connsiteX80" fmla="*/ 964459 w 1156152"/>
                <a:gd name="connsiteY80" fmla="*/ 627850 h 1449038"/>
                <a:gd name="connsiteX81" fmla="*/ 1070289 w 1156152"/>
                <a:gd name="connsiteY81" fmla="*/ 474376 h 1449038"/>
                <a:gd name="connsiteX82" fmla="*/ 1090258 w 1156152"/>
                <a:gd name="connsiteY82" fmla="*/ 382690 h 1449038"/>
                <a:gd name="connsiteX83" fmla="*/ 1076280 w 1156152"/>
                <a:gd name="connsiteY83" fmla="*/ 306949 h 1449038"/>
                <a:gd name="connsiteX84" fmla="*/ 1044331 w 1156152"/>
                <a:gd name="connsiteY84" fmla="*/ 261106 h 1449038"/>
                <a:gd name="connsiteX85" fmla="*/ 1004395 w 1156152"/>
                <a:gd name="connsiteY85" fmla="*/ 251140 h 1449038"/>
                <a:gd name="connsiteX86" fmla="*/ 922526 w 1156152"/>
                <a:gd name="connsiteY86" fmla="*/ 269079 h 1449038"/>
                <a:gd name="connsiteX87" fmla="*/ 836663 w 1156152"/>
                <a:gd name="connsiteY87" fmla="*/ 304956 h 1449038"/>
                <a:gd name="connsiteX88" fmla="*/ 782749 w 1156152"/>
                <a:gd name="connsiteY88" fmla="*/ 318908 h 1449038"/>
                <a:gd name="connsiteX89" fmla="*/ 764778 w 1156152"/>
                <a:gd name="connsiteY89" fmla="*/ 316915 h 1449038"/>
                <a:gd name="connsiteX90" fmla="*/ 736822 w 1156152"/>
                <a:gd name="connsiteY90" fmla="*/ 294990 h 1449038"/>
                <a:gd name="connsiteX91" fmla="*/ 722845 w 1156152"/>
                <a:gd name="connsiteY91" fmla="*/ 269079 h 1449038"/>
                <a:gd name="connsiteX92" fmla="*/ 714858 w 1156152"/>
                <a:gd name="connsiteY92" fmla="*/ 209283 h 1449038"/>
                <a:gd name="connsiteX93" fmla="*/ 726838 w 1156152"/>
                <a:gd name="connsiteY93" fmla="*/ 89693 h 1449038"/>
                <a:gd name="connsiteX94" fmla="*/ 729730 w 1156152"/>
                <a:gd name="connsiteY94" fmla="*/ 74737 h 1449038"/>
                <a:gd name="connsiteX95" fmla="*/ 737821 w 1156152"/>
                <a:gd name="connsiteY95" fmla="*/ 71256 h 1449038"/>
                <a:gd name="connsiteX96" fmla="*/ 754794 w 1156152"/>
                <a:gd name="connsiteY96" fmla="*/ 67768 h 1449038"/>
                <a:gd name="connsiteX97" fmla="*/ 756791 w 1156152"/>
                <a:gd name="connsiteY97" fmla="*/ 67768 h 1449038"/>
                <a:gd name="connsiteX98" fmla="*/ 770768 w 1156152"/>
                <a:gd name="connsiteY98" fmla="*/ 37870 h 1449038"/>
                <a:gd name="connsiteX99" fmla="*/ 738819 w 1156152"/>
                <a:gd name="connsiteY99" fmla="*/ 29898 h 1449038"/>
                <a:gd name="connsiteX100" fmla="*/ 735075 w 1156152"/>
                <a:gd name="connsiteY100" fmla="*/ 47089 h 1449038"/>
                <a:gd name="connsiteX101" fmla="*/ 729730 w 1156152"/>
                <a:gd name="connsiteY101" fmla="*/ 74737 h 1449038"/>
                <a:gd name="connsiteX102" fmla="*/ 708867 w 1156152"/>
                <a:gd name="connsiteY102" fmla="*/ 83713 h 1449038"/>
                <a:gd name="connsiteX103" fmla="*/ 705867 w 1156152"/>
                <a:gd name="connsiteY103" fmla="*/ 85454 h 1449038"/>
                <a:gd name="connsiteX104" fmla="*/ 704539 w 1156152"/>
                <a:gd name="connsiteY104" fmla="*/ 73305 h 1449038"/>
                <a:gd name="connsiteX105" fmla="*/ 691434 w 1156152"/>
                <a:gd name="connsiteY105" fmla="*/ 34324 h 1449038"/>
                <a:gd name="connsiteX106" fmla="*/ 684324 w 1156152"/>
                <a:gd name="connsiteY106" fmla="*/ 22213 h 144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156152" h="1449038">
                  <a:moveTo>
                    <a:pt x="754794" y="0"/>
                  </a:moveTo>
                  <a:cubicBezTo>
                    <a:pt x="764778" y="0"/>
                    <a:pt x="776759" y="1993"/>
                    <a:pt x="786743" y="7973"/>
                  </a:cubicBezTo>
                  <a:lnTo>
                    <a:pt x="808708" y="19932"/>
                  </a:lnTo>
                  <a:lnTo>
                    <a:pt x="804714" y="45843"/>
                  </a:lnTo>
                  <a:lnTo>
                    <a:pt x="802717" y="49829"/>
                  </a:lnTo>
                  <a:cubicBezTo>
                    <a:pt x="802717" y="51823"/>
                    <a:pt x="800720" y="55809"/>
                    <a:pt x="800720" y="61789"/>
                  </a:cubicBezTo>
                  <a:cubicBezTo>
                    <a:pt x="798724" y="71754"/>
                    <a:pt x="796727" y="85707"/>
                    <a:pt x="792733" y="101652"/>
                  </a:cubicBezTo>
                  <a:cubicBezTo>
                    <a:pt x="786743" y="133543"/>
                    <a:pt x="782749" y="175400"/>
                    <a:pt x="782749" y="209283"/>
                  </a:cubicBezTo>
                  <a:cubicBezTo>
                    <a:pt x="782749" y="219249"/>
                    <a:pt x="783248" y="228219"/>
                    <a:pt x="783997" y="235444"/>
                  </a:cubicBezTo>
                  <a:lnTo>
                    <a:pt x="786672" y="250738"/>
                  </a:lnTo>
                  <a:lnTo>
                    <a:pt x="782749" y="251140"/>
                  </a:lnTo>
                  <a:lnTo>
                    <a:pt x="784746" y="253133"/>
                  </a:lnTo>
                  <a:lnTo>
                    <a:pt x="788739" y="255126"/>
                  </a:lnTo>
                  <a:lnTo>
                    <a:pt x="786743" y="251140"/>
                  </a:lnTo>
                  <a:lnTo>
                    <a:pt x="786672" y="250738"/>
                  </a:lnTo>
                  <a:lnTo>
                    <a:pt x="792484" y="250144"/>
                  </a:lnTo>
                  <a:cubicBezTo>
                    <a:pt x="797725" y="248649"/>
                    <a:pt x="804714" y="246157"/>
                    <a:pt x="812701" y="243167"/>
                  </a:cubicBezTo>
                  <a:cubicBezTo>
                    <a:pt x="826679" y="237188"/>
                    <a:pt x="846647" y="229215"/>
                    <a:pt x="866615" y="221243"/>
                  </a:cubicBezTo>
                  <a:cubicBezTo>
                    <a:pt x="906551" y="203304"/>
                    <a:pt x="954475" y="183372"/>
                    <a:pt x="1004395" y="183372"/>
                  </a:cubicBezTo>
                  <a:cubicBezTo>
                    <a:pt x="1030353" y="183372"/>
                    <a:pt x="1058309" y="189352"/>
                    <a:pt x="1082270" y="207290"/>
                  </a:cubicBezTo>
                  <a:cubicBezTo>
                    <a:pt x="1106232" y="223236"/>
                    <a:pt x="1126200" y="249147"/>
                    <a:pt x="1138181" y="283031"/>
                  </a:cubicBezTo>
                  <a:cubicBezTo>
                    <a:pt x="1150162" y="316915"/>
                    <a:pt x="1156152" y="348806"/>
                    <a:pt x="1156152" y="382690"/>
                  </a:cubicBezTo>
                  <a:cubicBezTo>
                    <a:pt x="1156152" y="422553"/>
                    <a:pt x="1148165" y="462417"/>
                    <a:pt x="1130194" y="500287"/>
                  </a:cubicBezTo>
                  <a:cubicBezTo>
                    <a:pt x="1114219" y="538157"/>
                    <a:pt x="1090258" y="576028"/>
                    <a:pt x="1062302" y="613898"/>
                  </a:cubicBezTo>
                  <a:cubicBezTo>
                    <a:pt x="1002398" y="689639"/>
                    <a:pt x="922526" y="769366"/>
                    <a:pt x="830672" y="857065"/>
                  </a:cubicBezTo>
                  <a:cubicBezTo>
                    <a:pt x="764778" y="918854"/>
                    <a:pt x="704874" y="976656"/>
                    <a:pt x="650960" y="1022499"/>
                  </a:cubicBezTo>
                  <a:cubicBezTo>
                    <a:pt x="595049" y="1070335"/>
                    <a:pt x="545129" y="1108205"/>
                    <a:pt x="495209" y="1130130"/>
                  </a:cubicBezTo>
                  <a:cubicBezTo>
                    <a:pt x="463260" y="1146076"/>
                    <a:pt x="429314" y="1156042"/>
                    <a:pt x="395368" y="1156042"/>
                  </a:cubicBezTo>
                  <a:cubicBezTo>
                    <a:pt x="378396" y="1156042"/>
                    <a:pt x="361423" y="1153550"/>
                    <a:pt x="344699" y="1148567"/>
                  </a:cubicBezTo>
                  <a:lnTo>
                    <a:pt x="302765" y="1129445"/>
                  </a:lnTo>
                  <a:lnTo>
                    <a:pt x="301518" y="1118171"/>
                  </a:lnTo>
                  <a:cubicBezTo>
                    <a:pt x="301518" y="1116178"/>
                    <a:pt x="301518" y="1112192"/>
                    <a:pt x="301518" y="1112192"/>
                  </a:cubicBezTo>
                  <a:lnTo>
                    <a:pt x="301518" y="1110198"/>
                  </a:lnTo>
                  <a:cubicBezTo>
                    <a:pt x="301518" y="1110198"/>
                    <a:pt x="299521" y="1114185"/>
                    <a:pt x="295528" y="1116178"/>
                  </a:cubicBezTo>
                  <a:cubicBezTo>
                    <a:pt x="293531" y="1120164"/>
                    <a:pt x="287541" y="1120164"/>
                    <a:pt x="285544" y="1120164"/>
                  </a:cubicBezTo>
                  <a:cubicBezTo>
                    <a:pt x="285544" y="1120164"/>
                    <a:pt x="289537" y="1122158"/>
                    <a:pt x="295528" y="1126144"/>
                  </a:cubicBezTo>
                  <a:lnTo>
                    <a:pt x="302765" y="1129445"/>
                  </a:lnTo>
                  <a:lnTo>
                    <a:pt x="305762" y="1156540"/>
                  </a:lnTo>
                  <a:cubicBezTo>
                    <a:pt x="308507" y="1172485"/>
                    <a:pt x="312501" y="1190922"/>
                    <a:pt x="317493" y="1209857"/>
                  </a:cubicBezTo>
                  <a:cubicBezTo>
                    <a:pt x="327477" y="1247728"/>
                    <a:pt x="339458" y="1289584"/>
                    <a:pt x="347445" y="1325461"/>
                  </a:cubicBezTo>
                  <a:cubicBezTo>
                    <a:pt x="353435" y="1349379"/>
                    <a:pt x="357429" y="1371304"/>
                    <a:pt x="357429" y="1389243"/>
                  </a:cubicBezTo>
                  <a:cubicBezTo>
                    <a:pt x="357429" y="1397216"/>
                    <a:pt x="355432" y="1405188"/>
                    <a:pt x="353435" y="1415154"/>
                  </a:cubicBezTo>
                  <a:cubicBezTo>
                    <a:pt x="351438" y="1423127"/>
                    <a:pt x="345448" y="1433093"/>
                    <a:pt x="333467" y="1441065"/>
                  </a:cubicBezTo>
                  <a:cubicBezTo>
                    <a:pt x="327477" y="1445052"/>
                    <a:pt x="317493" y="1449038"/>
                    <a:pt x="309506" y="1449038"/>
                  </a:cubicBezTo>
                  <a:cubicBezTo>
                    <a:pt x="303515" y="1449038"/>
                    <a:pt x="297525" y="1447045"/>
                    <a:pt x="291534" y="1445052"/>
                  </a:cubicBezTo>
                  <a:cubicBezTo>
                    <a:pt x="277557" y="1439072"/>
                    <a:pt x="265576" y="1433093"/>
                    <a:pt x="251598" y="1421134"/>
                  </a:cubicBezTo>
                  <a:cubicBezTo>
                    <a:pt x="237620" y="1411168"/>
                    <a:pt x="221646" y="1399209"/>
                    <a:pt x="207668" y="1383263"/>
                  </a:cubicBezTo>
                  <a:cubicBezTo>
                    <a:pt x="177716" y="1353366"/>
                    <a:pt x="143770" y="1313502"/>
                    <a:pt x="113818" y="1265666"/>
                  </a:cubicBezTo>
                  <a:cubicBezTo>
                    <a:pt x="53914" y="1171987"/>
                    <a:pt x="0" y="1052396"/>
                    <a:pt x="0" y="930813"/>
                  </a:cubicBezTo>
                  <a:cubicBezTo>
                    <a:pt x="0" y="888956"/>
                    <a:pt x="5991" y="845106"/>
                    <a:pt x="21965" y="805243"/>
                  </a:cubicBezTo>
                  <a:cubicBezTo>
                    <a:pt x="63898" y="689639"/>
                    <a:pt x="141774" y="564069"/>
                    <a:pt x="231630" y="448464"/>
                  </a:cubicBezTo>
                  <a:lnTo>
                    <a:pt x="347939" y="310521"/>
                  </a:lnTo>
                  <a:lnTo>
                    <a:pt x="376795" y="354949"/>
                  </a:lnTo>
                  <a:lnTo>
                    <a:pt x="385910" y="367820"/>
                  </a:lnTo>
                  <a:lnTo>
                    <a:pt x="321143" y="441208"/>
                  </a:lnTo>
                  <a:cubicBezTo>
                    <a:pt x="217902" y="567058"/>
                    <a:pt x="127297" y="706082"/>
                    <a:pt x="83866" y="827168"/>
                  </a:cubicBezTo>
                  <a:cubicBezTo>
                    <a:pt x="71885" y="861052"/>
                    <a:pt x="67892" y="894936"/>
                    <a:pt x="67892" y="930813"/>
                  </a:cubicBezTo>
                  <a:cubicBezTo>
                    <a:pt x="67892" y="998581"/>
                    <a:pt x="85863" y="1068342"/>
                    <a:pt x="117812" y="1134117"/>
                  </a:cubicBezTo>
                  <a:cubicBezTo>
                    <a:pt x="145767" y="1197898"/>
                    <a:pt x="185703" y="1257693"/>
                    <a:pt x="223643" y="1301543"/>
                  </a:cubicBezTo>
                  <a:cubicBezTo>
                    <a:pt x="235624" y="1316492"/>
                    <a:pt x="247604" y="1329946"/>
                    <a:pt x="259086" y="1341407"/>
                  </a:cubicBezTo>
                  <a:lnTo>
                    <a:pt x="286698" y="1365152"/>
                  </a:lnTo>
                  <a:lnTo>
                    <a:pt x="289537" y="1389243"/>
                  </a:lnTo>
                  <a:lnTo>
                    <a:pt x="289537" y="1395222"/>
                  </a:lnTo>
                  <a:cubicBezTo>
                    <a:pt x="289537" y="1395222"/>
                    <a:pt x="291534" y="1391236"/>
                    <a:pt x="295528" y="1387250"/>
                  </a:cubicBezTo>
                  <a:cubicBezTo>
                    <a:pt x="299521" y="1383263"/>
                    <a:pt x="305512" y="1381270"/>
                    <a:pt x="309506" y="1381270"/>
                  </a:cubicBezTo>
                  <a:lnTo>
                    <a:pt x="313499" y="1381270"/>
                  </a:lnTo>
                  <a:cubicBezTo>
                    <a:pt x="309506" y="1381270"/>
                    <a:pt x="301518" y="1377284"/>
                    <a:pt x="291534" y="1369311"/>
                  </a:cubicBezTo>
                  <a:lnTo>
                    <a:pt x="286698" y="1365152"/>
                  </a:lnTo>
                  <a:lnTo>
                    <a:pt x="285544" y="1355359"/>
                  </a:lnTo>
                  <a:cubicBezTo>
                    <a:pt x="283547" y="1341407"/>
                    <a:pt x="279553" y="1323468"/>
                    <a:pt x="273563" y="1303536"/>
                  </a:cubicBezTo>
                  <a:cubicBezTo>
                    <a:pt x="263579" y="1267659"/>
                    <a:pt x="251598" y="1225803"/>
                    <a:pt x="243611" y="1187932"/>
                  </a:cubicBezTo>
                  <a:cubicBezTo>
                    <a:pt x="237620" y="1162021"/>
                    <a:pt x="233627" y="1140096"/>
                    <a:pt x="233627" y="1118171"/>
                  </a:cubicBezTo>
                  <a:cubicBezTo>
                    <a:pt x="233627" y="1110198"/>
                    <a:pt x="235624" y="1100233"/>
                    <a:pt x="237620" y="1090267"/>
                  </a:cubicBezTo>
                  <a:cubicBezTo>
                    <a:pt x="241614" y="1080301"/>
                    <a:pt x="247604" y="1068342"/>
                    <a:pt x="259585" y="1060369"/>
                  </a:cubicBezTo>
                  <a:cubicBezTo>
                    <a:pt x="267573" y="1056383"/>
                    <a:pt x="277557" y="1054390"/>
                    <a:pt x="285544" y="1054390"/>
                  </a:cubicBezTo>
                  <a:cubicBezTo>
                    <a:pt x="303515" y="1054390"/>
                    <a:pt x="317493" y="1060369"/>
                    <a:pt x="331470" y="1070335"/>
                  </a:cubicBezTo>
                  <a:cubicBezTo>
                    <a:pt x="353435" y="1084287"/>
                    <a:pt x="373403" y="1088274"/>
                    <a:pt x="395368" y="1088274"/>
                  </a:cubicBezTo>
                  <a:cubicBezTo>
                    <a:pt x="417333" y="1088274"/>
                    <a:pt x="441295" y="1082294"/>
                    <a:pt x="467253" y="1070335"/>
                  </a:cubicBezTo>
                  <a:cubicBezTo>
                    <a:pt x="495209" y="1058376"/>
                    <a:pt x="525161" y="1038444"/>
                    <a:pt x="557110" y="1014526"/>
                  </a:cubicBezTo>
                  <a:cubicBezTo>
                    <a:pt x="621008" y="964697"/>
                    <a:pt x="696886" y="892942"/>
                    <a:pt x="784746" y="807236"/>
                  </a:cubicBezTo>
                  <a:cubicBezTo>
                    <a:pt x="854634" y="741461"/>
                    <a:pt x="914538" y="683659"/>
                    <a:pt x="964459" y="627850"/>
                  </a:cubicBezTo>
                  <a:cubicBezTo>
                    <a:pt x="1012382" y="574034"/>
                    <a:pt x="1048325" y="522212"/>
                    <a:pt x="1070289" y="474376"/>
                  </a:cubicBezTo>
                  <a:cubicBezTo>
                    <a:pt x="1084267" y="442485"/>
                    <a:pt x="1090258" y="412587"/>
                    <a:pt x="1090258" y="382690"/>
                  </a:cubicBezTo>
                  <a:cubicBezTo>
                    <a:pt x="1090258" y="356778"/>
                    <a:pt x="1086264" y="332860"/>
                    <a:pt x="1076280" y="306949"/>
                  </a:cubicBezTo>
                  <a:cubicBezTo>
                    <a:pt x="1066296" y="283031"/>
                    <a:pt x="1056312" y="269079"/>
                    <a:pt x="1044331" y="261106"/>
                  </a:cubicBezTo>
                  <a:cubicBezTo>
                    <a:pt x="1034347" y="253133"/>
                    <a:pt x="1020369" y="251140"/>
                    <a:pt x="1004395" y="251140"/>
                  </a:cubicBezTo>
                  <a:cubicBezTo>
                    <a:pt x="980433" y="249147"/>
                    <a:pt x="950481" y="259113"/>
                    <a:pt x="922526" y="269079"/>
                  </a:cubicBezTo>
                  <a:cubicBezTo>
                    <a:pt x="892574" y="281038"/>
                    <a:pt x="862621" y="294990"/>
                    <a:pt x="836663" y="304956"/>
                  </a:cubicBezTo>
                  <a:cubicBezTo>
                    <a:pt x="818692" y="312929"/>
                    <a:pt x="802717" y="316915"/>
                    <a:pt x="782749" y="318908"/>
                  </a:cubicBezTo>
                  <a:cubicBezTo>
                    <a:pt x="776759" y="318908"/>
                    <a:pt x="770768" y="316915"/>
                    <a:pt x="764778" y="316915"/>
                  </a:cubicBezTo>
                  <a:cubicBezTo>
                    <a:pt x="752797" y="312929"/>
                    <a:pt x="742813" y="304956"/>
                    <a:pt x="736822" y="294990"/>
                  </a:cubicBezTo>
                  <a:cubicBezTo>
                    <a:pt x="728835" y="287017"/>
                    <a:pt x="724842" y="277051"/>
                    <a:pt x="722845" y="269079"/>
                  </a:cubicBezTo>
                  <a:cubicBezTo>
                    <a:pt x="716854" y="249147"/>
                    <a:pt x="714858" y="229215"/>
                    <a:pt x="714858" y="209283"/>
                  </a:cubicBezTo>
                  <a:cubicBezTo>
                    <a:pt x="714858" y="169420"/>
                    <a:pt x="722845" y="125570"/>
                    <a:pt x="726838" y="89693"/>
                  </a:cubicBezTo>
                  <a:lnTo>
                    <a:pt x="729730" y="74737"/>
                  </a:lnTo>
                  <a:lnTo>
                    <a:pt x="737821" y="71256"/>
                  </a:lnTo>
                  <a:cubicBezTo>
                    <a:pt x="745808" y="68765"/>
                    <a:pt x="751799" y="67768"/>
                    <a:pt x="754794" y="67768"/>
                  </a:cubicBezTo>
                  <a:lnTo>
                    <a:pt x="756791" y="67768"/>
                  </a:lnTo>
                  <a:lnTo>
                    <a:pt x="770768" y="37870"/>
                  </a:lnTo>
                  <a:lnTo>
                    <a:pt x="738819" y="29898"/>
                  </a:lnTo>
                  <a:cubicBezTo>
                    <a:pt x="738819" y="29898"/>
                    <a:pt x="737322" y="36376"/>
                    <a:pt x="735075" y="47089"/>
                  </a:cubicBezTo>
                  <a:lnTo>
                    <a:pt x="729730" y="74737"/>
                  </a:lnTo>
                  <a:lnTo>
                    <a:pt x="708867" y="83713"/>
                  </a:lnTo>
                  <a:lnTo>
                    <a:pt x="705867" y="85454"/>
                  </a:lnTo>
                  <a:lnTo>
                    <a:pt x="704539" y="73305"/>
                  </a:lnTo>
                  <a:cubicBezTo>
                    <a:pt x="701541" y="59786"/>
                    <a:pt x="697121" y="46746"/>
                    <a:pt x="691434" y="34324"/>
                  </a:cubicBezTo>
                  <a:lnTo>
                    <a:pt x="684324" y="22213"/>
                  </a:lnTo>
                  <a:close/>
                </a:path>
              </a:pathLst>
            </a:custGeom>
            <a:grpFill/>
            <a:ln w="3175">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2989">
              <a:extLst>
                <a:ext uri="{FF2B5EF4-FFF2-40B4-BE49-F238E27FC236}">
                  <a16:creationId xmlns:a16="http://schemas.microsoft.com/office/drawing/2014/main" id="{359F1FC5-0F15-3A6A-7A66-B90B58B2A6EC}"/>
                </a:ext>
              </a:extLst>
            </p:cNvPr>
            <p:cNvSpPr>
              <a:spLocks/>
            </p:cNvSpPr>
            <p:nvPr/>
          </p:nvSpPr>
          <p:spPr bwMode="auto">
            <a:xfrm>
              <a:off x="6382546" y="4627001"/>
              <a:ext cx="1171563" cy="1294885"/>
            </a:xfrm>
            <a:custGeom>
              <a:avLst/>
              <a:gdLst>
                <a:gd name="connsiteX0" fmla="*/ 253042 w 1171563"/>
                <a:gd name="connsiteY0" fmla="*/ 0 h 1294885"/>
                <a:gd name="connsiteX1" fmla="*/ 500106 w 1171563"/>
                <a:gd name="connsiteY1" fmla="*/ 21780 h 1294885"/>
                <a:gd name="connsiteX2" fmla="*/ 611684 w 1171563"/>
                <a:gd name="connsiteY2" fmla="*/ 57419 h 1294885"/>
                <a:gd name="connsiteX3" fmla="*/ 709314 w 1171563"/>
                <a:gd name="connsiteY3" fmla="*/ 142556 h 1294885"/>
                <a:gd name="connsiteX4" fmla="*/ 730117 w 1171563"/>
                <a:gd name="connsiteY4" fmla="*/ 170025 h 1294885"/>
                <a:gd name="connsiteX5" fmla="*/ 713016 w 1171563"/>
                <a:gd name="connsiteY5" fmla="*/ 198649 h 1294885"/>
                <a:gd name="connsiteX6" fmla="*/ 700100 w 1171563"/>
                <a:gd name="connsiteY6" fmla="*/ 236386 h 1294885"/>
                <a:gd name="connsiteX7" fmla="*/ 650537 w 1171563"/>
                <a:gd name="connsiteY7" fmla="*/ 174483 h 1294885"/>
                <a:gd name="connsiteX8" fmla="*/ 577812 w 1171563"/>
                <a:gd name="connsiteY8" fmla="*/ 114837 h 1294885"/>
                <a:gd name="connsiteX9" fmla="*/ 498114 w 1171563"/>
                <a:gd name="connsiteY9" fmla="*/ 89098 h 1294885"/>
                <a:gd name="connsiteX10" fmla="*/ 253042 w 1171563"/>
                <a:gd name="connsiteY10" fmla="*/ 65338 h 1294885"/>
                <a:gd name="connsiteX11" fmla="*/ 201238 w 1171563"/>
                <a:gd name="connsiteY11" fmla="*/ 73258 h 1294885"/>
                <a:gd name="connsiteX12" fmla="*/ 159397 w 1171563"/>
                <a:gd name="connsiteY12" fmla="*/ 95038 h 1294885"/>
                <a:gd name="connsiteX13" fmla="*/ 89910 w 1171563"/>
                <a:gd name="connsiteY13" fmla="*/ 187755 h 1294885"/>
                <a:gd name="connsiteX14" fmla="*/ 70263 w 1171563"/>
                <a:gd name="connsiteY14" fmla="*/ 226686 h 1294885"/>
                <a:gd name="connsiteX15" fmla="*/ 69736 w 1171563"/>
                <a:gd name="connsiteY15" fmla="*/ 225714 h 1294885"/>
                <a:gd name="connsiteX16" fmla="*/ 65751 w 1171563"/>
                <a:gd name="connsiteY16" fmla="*/ 217794 h 1294885"/>
                <a:gd name="connsiteX17" fmla="*/ 67744 w 1171563"/>
                <a:gd name="connsiteY17" fmla="*/ 225714 h 1294885"/>
                <a:gd name="connsiteX18" fmla="*/ 43834 w 1171563"/>
                <a:gd name="connsiteY18" fmla="*/ 225714 h 1294885"/>
                <a:gd name="connsiteX19" fmla="*/ 33872 w 1171563"/>
                <a:gd name="connsiteY19" fmla="*/ 225714 h 1294885"/>
                <a:gd name="connsiteX20" fmla="*/ 63759 w 1171563"/>
                <a:gd name="connsiteY20" fmla="*/ 239574 h 1294885"/>
                <a:gd name="connsiteX21" fmla="*/ 70263 w 1171563"/>
                <a:gd name="connsiteY21" fmla="*/ 226686 h 1294885"/>
                <a:gd name="connsiteX22" fmla="*/ 83683 w 1171563"/>
                <a:gd name="connsiteY22" fmla="*/ 251453 h 1294885"/>
                <a:gd name="connsiteX23" fmla="*/ 135487 w 1171563"/>
                <a:gd name="connsiteY23" fmla="*/ 336591 h 1294885"/>
                <a:gd name="connsiteX24" fmla="*/ 259019 w 1171563"/>
                <a:gd name="connsiteY24" fmla="*/ 586064 h 1294885"/>
                <a:gd name="connsiteX25" fmla="*/ 296876 w 1171563"/>
                <a:gd name="connsiteY25" fmla="*/ 758320 h 1294885"/>
                <a:gd name="connsiteX26" fmla="*/ 292891 w 1171563"/>
                <a:gd name="connsiteY26" fmla="*/ 797919 h 1294885"/>
                <a:gd name="connsiteX27" fmla="*/ 280936 w 1171563"/>
                <a:gd name="connsiteY27" fmla="*/ 881076 h 1294885"/>
                <a:gd name="connsiteX28" fmla="*/ 282929 w 1171563"/>
                <a:gd name="connsiteY28" fmla="*/ 888996 h 1294885"/>
                <a:gd name="connsiteX29" fmla="*/ 282929 w 1171563"/>
                <a:gd name="connsiteY29" fmla="*/ 890976 h 1294885"/>
                <a:gd name="connsiteX30" fmla="*/ 314808 w 1171563"/>
                <a:gd name="connsiteY30" fmla="*/ 904836 h 1294885"/>
                <a:gd name="connsiteX31" fmla="*/ 528001 w 1171563"/>
                <a:gd name="connsiteY31" fmla="*/ 1005813 h 1294885"/>
                <a:gd name="connsiteX32" fmla="*/ 938446 w 1171563"/>
                <a:gd name="connsiteY32" fmla="*/ 1209747 h 1294885"/>
                <a:gd name="connsiteX33" fmla="*/ 1044046 w 1171563"/>
                <a:gd name="connsiteY33" fmla="*/ 1229547 h 1294885"/>
                <a:gd name="connsiteX34" fmla="*/ 1083895 w 1171563"/>
                <a:gd name="connsiteY34" fmla="*/ 1221627 h 1294885"/>
                <a:gd name="connsiteX35" fmla="*/ 1099835 w 1171563"/>
                <a:gd name="connsiteY35" fmla="*/ 1203808 h 1294885"/>
                <a:gd name="connsiteX36" fmla="*/ 1103820 w 1171563"/>
                <a:gd name="connsiteY36" fmla="*/ 1174108 h 1294885"/>
                <a:gd name="connsiteX37" fmla="*/ 1081903 w 1171563"/>
                <a:gd name="connsiteY37" fmla="*/ 1073131 h 1294885"/>
                <a:gd name="connsiteX38" fmla="*/ 1007435 w 1171563"/>
                <a:gd name="connsiteY38" fmla="*/ 871672 h 1294885"/>
                <a:gd name="connsiteX39" fmla="*/ 941059 w 1171563"/>
                <a:gd name="connsiteY39" fmla="*/ 702615 h 1294885"/>
                <a:gd name="connsiteX40" fmla="*/ 946443 w 1171563"/>
                <a:gd name="connsiteY40" fmla="*/ 709104 h 1294885"/>
                <a:gd name="connsiteX41" fmla="*/ 984025 w 1171563"/>
                <a:gd name="connsiteY41" fmla="*/ 660441 h 1294885"/>
                <a:gd name="connsiteX42" fmla="*/ 991422 w 1171563"/>
                <a:gd name="connsiteY42" fmla="*/ 650358 h 1294885"/>
                <a:gd name="connsiteX43" fmla="*/ 1026363 w 1171563"/>
                <a:gd name="connsiteY43" fmla="*/ 734561 h 1294885"/>
                <a:gd name="connsiteX44" fmla="*/ 1143669 w 1171563"/>
                <a:gd name="connsiteY44" fmla="*/ 1051352 h 1294885"/>
                <a:gd name="connsiteX45" fmla="*/ 1171563 w 1171563"/>
                <a:gd name="connsiteY45" fmla="*/ 1174108 h 1294885"/>
                <a:gd name="connsiteX46" fmla="*/ 1161601 w 1171563"/>
                <a:gd name="connsiteY46" fmla="*/ 1227567 h 1294885"/>
                <a:gd name="connsiteX47" fmla="*/ 1135699 w 1171563"/>
                <a:gd name="connsiteY47" fmla="*/ 1267166 h 1294885"/>
                <a:gd name="connsiteX48" fmla="*/ 1044046 w 1171563"/>
                <a:gd name="connsiteY48" fmla="*/ 1294885 h 1294885"/>
                <a:gd name="connsiteX49" fmla="*/ 918522 w 1171563"/>
                <a:gd name="connsiteY49" fmla="*/ 1271126 h 1294885"/>
                <a:gd name="connsiteX50" fmla="*/ 775065 w 1171563"/>
                <a:gd name="connsiteY50" fmla="*/ 1215687 h 1294885"/>
                <a:gd name="connsiteX51" fmla="*/ 492136 w 1171563"/>
                <a:gd name="connsiteY51" fmla="*/ 1063231 h 1294885"/>
                <a:gd name="connsiteX52" fmla="*/ 354657 w 1171563"/>
                <a:gd name="connsiteY52" fmla="*/ 991953 h 1294885"/>
                <a:gd name="connsiteX53" fmla="*/ 272966 w 1171563"/>
                <a:gd name="connsiteY53" fmla="*/ 960274 h 1294885"/>
                <a:gd name="connsiteX54" fmla="*/ 235110 w 1171563"/>
                <a:gd name="connsiteY54" fmla="*/ 936515 h 1294885"/>
                <a:gd name="connsiteX55" fmla="*/ 219170 w 1171563"/>
                <a:gd name="connsiteY55" fmla="*/ 912756 h 1294885"/>
                <a:gd name="connsiteX56" fmla="*/ 215185 w 1171563"/>
                <a:gd name="connsiteY56" fmla="*/ 881076 h 1294885"/>
                <a:gd name="connsiteX57" fmla="*/ 229132 w 1171563"/>
                <a:gd name="connsiteY57" fmla="*/ 786039 h 1294885"/>
                <a:gd name="connsiteX58" fmla="*/ 231125 w 1171563"/>
                <a:gd name="connsiteY58" fmla="*/ 758320 h 1294885"/>
                <a:gd name="connsiteX59" fmla="*/ 171351 w 1171563"/>
                <a:gd name="connsiteY59" fmla="*/ 548445 h 1294885"/>
                <a:gd name="connsiteX60" fmla="*/ 61766 w 1171563"/>
                <a:gd name="connsiteY60" fmla="*/ 340551 h 1294885"/>
                <a:gd name="connsiteX61" fmla="*/ 9963 w 1171563"/>
                <a:gd name="connsiteY61" fmla="*/ 255413 h 1294885"/>
                <a:gd name="connsiteX62" fmla="*/ 3985 w 1171563"/>
                <a:gd name="connsiteY62" fmla="*/ 239574 h 1294885"/>
                <a:gd name="connsiteX63" fmla="*/ 0 w 1171563"/>
                <a:gd name="connsiteY63" fmla="*/ 225714 h 1294885"/>
                <a:gd name="connsiteX64" fmla="*/ 0 w 1171563"/>
                <a:gd name="connsiteY64" fmla="*/ 217794 h 1294885"/>
                <a:gd name="connsiteX65" fmla="*/ 3985 w 1171563"/>
                <a:gd name="connsiteY65" fmla="*/ 211855 h 1294885"/>
                <a:gd name="connsiteX66" fmla="*/ 87668 w 1171563"/>
                <a:gd name="connsiteY66" fmla="*/ 75238 h 1294885"/>
                <a:gd name="connsiteX67" fmla="*/ 181314 w 1171563"/>
                <a:gd name="connsiteY67" fmla="*/ 9900 h 1294885"/>
                <a:gd name="connsiteX68" fmla="*/ 253042 w 1171563"/>
                <a:gd name="connsiteY68" fmla="*/ 0 h 12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71563" h="1294885">
                  <a:moveTo>
                    <a:pt x="253042" y="0"/>
                  </a:moveTo>
                  <a:cubicBezTo>
                    <a:pt x="320785" y="0"/>
                    <a:pt x="396499" y="17820"/>
                    <a:pt x="500106" y="21780"/>
                  </a:cubicBezTo>
                  <a:cubicBezTo>
                    <a:pt x="539955" y="23760"/>
                    <a:pt x="577812" y="37619"/>
                    <a:pt x="611684" y="57419"/>
                  </a:cubicBezTo>
                  <a:cubicBezTo>
                    <a:pt x="645555" y="79198"/>
                    <a:pt x="679427" y="106917"/>
                    <a:pt x="709314" y="142556"/>
                  </a:cubicBezTo>
                  <a:lnTo>
                    <a:pt x="730117" y="170025"/>
                  </a:lnTo>
                  <a:lnTo>
                    <a:pt x="713016" y="198649"/>
                  </a:lnTo>
                  <a:lnTo>
                    <a:pt x="700100" y="236386"/>
                  </a:lnTo>
                  <a:lnTo>
                    <a:pt x="650537" y="174483"/>
                  </a:lnTo>
                  <a:cubicBezTo>
                    <a:pt x="626129" y="148991"/>
                    <a:pt x="601721" y="128697"/>
                    <a:pt x="577812" y="114837"/>
                  </a:cubicBezTo>
                  <a:cubicBezTo>
                    <a:pt x="549918" y="98998"/>
                    <a:pt x="524016" y="89098"/>
                    <a:pt x="498114" y="89098"/>
                  </a:cubicBezTo>
                  <a:cubicBezTo>
                    <a:pt x="386536" y="83158"/>
                    <a:pt x="308831" y="65338"/>
                    <a:pt x="253042" y="65338"/>
                  </a:cubicBezTo>
                  <a:cubicBezTo>
                    <a:pt x="233117" y="65338"/>
                    <a:pt x="217178" y="67318"/>
                    <a:pt x="201238" y="73258"/>
                  </a:cubicBezTo>
                  <a:cubicBezTo>
                    <a:pt x="187291" y="77218"/>
                    <a:pt x="173344" y="85138"/>
                    <a:pt x="159397" y="95038"/>
                  </a:cubicBezTo>
                  <a:cubicBezTo>
                    <a:pt x="138476" y="112857"/>
                    <a:pt x="115313" y="141814"/>
                    <a:pt x="89910" y="187755"/>
                  </a:cubicBezTo>
                  <a:lnTo>
                    <a:pt x="70263" y="226686"/>
                  </a:lnTo>
                  <a:lnTo>
                    <a:pt x="69736" y="225714"/>
                  </a:lnTo>
                  <a:lnTo>
                    <a:pt x="65751" y="217794"/>
                  </a:lnTo>
                  <a:cubicBezTo>
                    <a:pt x="65751" y="219774"/>
                    <a:pt x="67744" y="219774"/>
                    <a:pt x="67744" y="225714"/>
                  </a:cubicBezTo>
                  <a:lnTo>
                    <a:pt x="43834" y="225714"/>
                  </a:lnTo>
                  <a:lnTo>
                    <a:pt x="33872" y="225714"/>
                  </a:lnTo>
                  <a:lnTo>
                    <a:pt x="63759" y="239574"/>
                  </a:lnTo>
                  <a:lnTo>
                    <a:pt x="70263" y="226686"/>
                  </a:lnTo>
                  <a:lnTo>
                    <a:pt x="83683" y="251453"/>
                  </a:lnTo>
                  <a:cubicBezTo>
                    <a:pt x="97630" y="273233"/>
                    <a:pt x="115563" y="302932"/>
                    <a:pt x="135487" y="336591"/>
                  </a:cubicBezTo>
                  <a:cubicBezTo>
                    <a:pt x="175336" y="407869"/>
                    <a:pt x="225148" y="496967"/>
                    <a:pt x="259019" y="586064"/>
                  </a:cubicBezTo>
                  <a:cubicBezTo>
                    <a:pt x="280936" y="645463"/>
                    <a:pt x="296876" y="702881"/>
                    <a:pt x="296876" y="758320"/>
                  </a:cubicBezTo>
                  <a:cubicBezTo>
                    <a:pt x="296876" y="772179"/>
                    <a:pt x="296876" y="786039"/>
                    <a:pt x="292891" y="797919"/>
                  </a:cubicBezTo>
                  <a:cubicBezTo>
                    <a:pt x="286914" y="841477"/>
                    <a:pt x="280936" y="869197"/>
                    <a:pt x="280936" y="881076"/>
                  </a:cubicBezTo>
                  <a:cubicBezTo>
                    <a:pt x="280936" y="885036"/>
                    <a:pt x="280936" y="887016"/>
                    <a:pt x="282929" y="888996"/>
                  </a:cubicBezTo>
                  <a:lnTo>
                    <a:pt x="282929" y="890976"/>
                  </a:lnTo>
                  <a:cubicBezTo>
                    <a:pt x="282929" y="892956"/>
                    <a:pt x="294883" y="898896"/>
                    <a:pt x="314808" y="904836"/>
                  </a:cubicBezTo>
                  <a:cubicBezTo>
                    <a:pt x="352665" y="918695"/>
                    <a:pt x="422400" y="944435"/>
                    <a:pt x="528001" y="1005813"/>
                  </a:cubicBezTo>
                  <a:cubicBezTo>
                    <a:pt x="647548" y="1079071"/>
                    <a:pt x="812921" y="1170149"/>
                    <a:pt x="938446" y="1209747"/>
                  </a:cubicBezTo>
                  <a:cubicBezTo>
                    <a:pt x="980288" y="1221627"/>
                    <a:pt x="1018144" y="1229547"/>
                    <a:pt x="1044046" y="1229547"/>
                  </a:cubicBezTo>
                  <a:cubicBezTo>
                    <a:pt x="1061978" y="1229547"/>
                    <a:pt x="1075925" y="1225587"/>
                    <a:pt x="1083895" y="1221627"/>
                  </a:cubicBezTo>
                  <a:cubicBezTo>
                    <a:pt x="1091865" y="1217667"/>
                    <a:pt x="1095850" y="1213707"/>
                    <a:pt x="1099835" y="1203808"/>
                  </a:cubicBezTo>
                  <a:cubicBezTo>
                    <a:pt x="1103820" y="1195888"/>
                    <a:pt x="1103820" y="1187968"/>
                    <a:pt x="1103820" y="1174108"/>
                  </a:cubicBezTo>
                  <a:cubicBezTo>
                    <a:pt x="1105812" y="1152329"/>
                    <a:pt x="1097842" y="1118670"/>
                    <a:pt x="1081903" y="1073131"/>
                  </a:cubicBezTo>
                  <a:cubicBezTo>
                    <a:pt x="1058989" y="1010763"/>
                    <a:pt x="1034084" y="942455"/>
                    <a:pt x="1007435" y="871672"/>
                  </a:cubicBezTo>
                  <a:lnTo>
                    <a:pt x="941059" y="702615"/>
                  </a:lnTo>
                  <a:lnTo>
                    <a:pt x="946443" y="709104"/>
                  </a:lnTo>
                  <a:cubicBezTo>
                    <a:pt x="946443" y="709104"/>
                    <a:pt x="961476" y="690418"/>
                    <a:pt x="984025" y="660441"/>
                  </a:cubicBezTo>
                  <a:lnTo>
                    <a:pt x="991422" y="650358"/>
                  </a:lnTo>
                  <a:lnTo>
                    <a:pt x="1026363" y="734561"/>
                  </a:lnTo>
                  <a:cubicBezTo>
                    <a:pt x="1070446" y="846428"/>
                    <a:pt x="1109797" y="956314"/>
                    <a:pt x="1143669" y="1051352"/>
                  </a:cubicBezTo>
                  <a:cubicBezTo>
                    <a:pt x="1161601" y="1098870"/>
                    <a:pt x="1171563" y="1140449"/>
                    <a:pt x="1171563" y="1174108"/>
                  </a:cubicBezTo>
                  <a:cubicBezTo>
                    <a:pt x="1171563" y="1193908"/>
                    <a:pt x="1167578" y="1211727"/>
                    <a:pt x="1161601" y="1227567"/>
                  </a:cubicBezTo>
                  <a:cubicBezTo>
                    <a:pt x="1155624" y="1241427"/>
                    <a:pt x="1147654" y="1257266"/>
                    <a:pt x="1135699" y="1267166"/>
                  </a:cubicBezTo>
                  <a:cubicBezTo>
                    <a:pt x="1109797" y="1288945"/>
                    <a:pt x="1077918" y="1294885"/>
                    <a:pt x="1044046" y="1294885"/>
                  </a:cubicBezTo>
                  <a:cubicBezTo>
                    <a:pt x="1006190" y="1294885"/>
                    <a:pt x="964348" y="1286965"/>
                    <a:pt x="918522" y="1271126"/>
                  </a:cubicBezTo>
                  <a:cubicBezTo>
                    <a:pt x="872695" y="1257266"/>
                    <a:pt x="824876" y="1237467"/>
                    <a:pt x="775065" y="1215687"/>
                  </a:cubicBezTo>
                  <a:cubicBezTo>
                    <a:pt x="675442" y="1170149"/>
                    <a:pt x="573827" y="1112730"/>
                    <a:pt x="492136" y="1063231"/>
                  </a:cubicBezTo>
                  <a:cubicBezTo>
                    <a:pt x="436348" y="1027592"/>
                    <a:pt x="390521" y="1005813"/>
                    <a:pt x="354657" y="991953"/>
                  </a:cubicBezTo>
                  <a:cubicBezTo>
                    <a:pt x="318793" y="976114"/>
                    <a:pt x="294883" y="968194"/>
                    <a:pt x="272966" y="960274"/>
                  </a:cubicBezTo>
                  <a:cubicBezTo>
                    <a:pt x="259019" y="954334"/>
                    <a:pt x="247065" y="948395"/>
                    <a:pt x="235110" y="936515"/>
                  </a:cubicBezTo>
                  <a:cubicBezTo>
                    <a:pt x="229132" y="930575"/>
                    <a:pt x="223155" y="920675"/>
                    <a:pt x="219170" y="912756"/>
                  </a:cubicBezTo>
                  <a:cubicBezTo>
                    <a:pt x="217178" y="902856"/>
                    <a:pt x="215185" y="892956"/>
                    <a:pt x="215185" y="881076"/>
                  </a:cubicBezTo>
                  <a:cubicBezTo>
                    <a:pt x="215185" y="857317"/>
                    <a:pt x="221163" y="829598"/>
                    <a:pt x="229132" y="786039"/>
                  </a:cubicBezTo>
                  <a:cubicBezTo>
                    <a:pt x="229132" y="778119"/>
                    <a:pt x="231125" y="768219"/>
                    <a:pt x="231125" y="758320"/>
                  </a:cubicBezTo>
                  <a:cubicBezTo>
                    <a:pt x="231125" y="700901"/>
                    <a:pt x="205223" y="623683"/>
                    <a:pt x="171351" y="548445"/>
                  </a:cubicBezTo>
                  <a:cubicBezTo>
                    <a:pt x="137480" y="473207"/>
                    <a:pt x="93646" y="397969"/>
                    <a:pt x="61766" y="340551"/>
                  </a:cubicBezTo>
                  <a:cubicBezTo>
                    <a:pt x="37857" y="302932"/>
                    <a:pt x="19925" y="273233"/>
                    <a:pt x="9963" y="255413"/>
                  </a:cubicBezTo>
                  <a:cubicBezTo>
                    <a:pt x="7970" y="249473"/>
                    <a:pt x="5978" y="245514"/>
                    <a:pt x="3985" y="239574"/>
                  </a:cubicBezTo>
                  <a:cubicBezTo>
                    <a:pt x="1993" y="237594"/>
                    <a:pt x="1993" y="233634"/>
                    <a:pt x="0" y="225714"/>
                  </a:cubicBezTo>
                  <a:lnTo>
                    <a:pt x="0" y="217794"/>
                  </a:lnTo>
                  <a:lnTo>
                    <a:pt x="3985" y="211855"/>
                  </a:lnTo>
                  <a:cubicBezTo>
                    <a:pt x="31880" y="150476"/>
                    <a:pt x="59774" y="106917"/>
                    <a:pt x="87668" y="75238"/>
                  </a:cubicBezTo>
                  <a:cubicBezTo>
                    <a:pt x="115563" y="41579"/>
                    <a:pt x="147442" y="19800"/>
                    <a:pt x="181314" y="9900"/>
                  </a:cubicBezTo>
                  <a:cubicBezTo>
                    <a:pt x="205223" y="1980"/>
                    <a:pt x="229132" y="0"/>
                    <a:pt x="253042" y="0"/>
                  </a:cubicBezTo>
                  <a:close/>
                </a:path>
              </a:pathLst>
            </a:custGeom>
            <a:grpFill/>
            <a:ln w="3175">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2539">
              <a:extLst>
                <a:ext uri="{FF2B5EF4-FFF2-40B4-BE49-F238E27FC236}">
                  <a16:creationId xmlns:a16="http://schemas.microsoft.com/office/drawing/2014/main" id="{155CFE77-B9B7-8A9A-6D78-F9F146F7EF01}"/>
                </a:ext>
              </a:extLst>
            </p:cNvPr>
            <p:cNvSpPr>
              <a:spLocks/>
            </p:cNvSpPr>
            <p:nvPr/>
          </p:nvSpPr>
          <p:spPr bwMode="auto">
            <a:xfrm>
              <a:off x="7338294" y="2946728"/>
              <a:ext cx="986579" cy="308306"/>
            </a:xfrm>
            <a:custGeom>
              <a:avLst/>
              <a:gdLst>
                <a:gd name="T0" fmla="*/ 34 w 491"/>
                <a:gd name="T1" fmla="*/ 17 h 152"/>
                <a:gd name="T2" fmla="*/ 6 w 491"/>
                <a:gd name="T3" fmla="*/ 76 h 152"/>
                <a:gd name="T4" fmla="*/ 2 w 491"/>
                <a:gd name="T5" fmla="*/ 124 h 152"/>
                <a:gd name="T6" fmla="*/ 48 w 491"/>
                <a:gd name="T7" fmla="*/ 152 h 152"/>
                <a:gd name="T8" fmla="*/ 61 w 491"/>
                <a:gd name="T9" fmla="*/ 151 h 152"/>
                <a:gd name="T10" fmla="*/ 304 w 491"/>
                <a:gd name="T11" fmla="*/ 152 h 152"/>
                <a:gd name="T12" fmla="*/ 449 w 491"/>
                <a:gd name="T13" fmla="*/ 128 h 152"/>
                <a:gd name="T14" fmla="*/ 486 w 491"/>
                <a:gd name="T15" fmla="*/ 103 h 152"/>
                <a:gd name="T16" fmla="*/ 485 w 491"/>
                <a:gd name="T17" fmla="*/ 71 h 152"/>
                <a:gd name="T18" fmla="*/ 380 w 491"/>
                <a:gd name="T19" fmla="*/ 25 h 152"/>
                <a:gd name="T20" fmla="*/ 46 w 491"/>
                <a:gd name="T21" fmla="*/ 10 h 152"/>
                <a:gd name="T22" fmla="*/ 34 w 491"/>
                <a:gd name="T23" fmla="*/ 17 h 152"/>
                <a:gd name="T24" fmla="*/ 50 w 491"/>
                <a:gd name="T25" fmla="*/ 43 h 152"/>
                <a:gd name="T26" fmla="*/ 370 w 491"/>
                <a:gd name="T27" fmla="*/ 57 h 152"/>
                <a:gd name="T28" fmla="*/ 459 w 491"/>
                <a:gd name="T29" fmla="*/ 93 h 152"/>
                <a:gd name="T30" fmla="*/ 459 w 491"/>
                <a:gd name="T31" fmla="*/ 93 h 152"/>
                <a:gd name="T32" fmla="*/ 458 w 491"/>
                <a:gd name="T33" fmla="*/ 87 h 152"/>
                <a:gd name="T34" fmla="*/ 465 w 491"/>
                <a:gd name="T35" fmla="*/ 87 h 152"/>
                <a:gd name="T36" fmla="*/ 465 w 491"/>
                <a:gd name="T37" fmla="*/ 87 h 152"/>
                <a:gd name="T38" fmla="*/ 458 w 491"/>
                <a:gd name="T39" fmla="*/ 87 h 152"/>
                <a:gd name="T40" fmla="*/ 458 w 491"/>
                <a:gd name="T41" fmla="*/ 85 h 152"/>
                <a:gd name="T42" fmla="*/ 458 w 491"/>
                <a:gd name="T43" fmla="*/ 84 h 152"/>
                <a:gd name="T44" fmla="*/ 461 w 491"/>
                <a:gd name="T45" fmla="*/ 86 h 152"/>
                <a:gd name="T46" fmla="*/ 450 w 491"/>
                <a:gd name="T47" fmla="*/ 90 h 152"/>
                <a:gd name="T48" fmla="*/ 365 w 491"/>
                <a:gd name="T49" fmla="*/ 116 h 152"/>
                <a:gd name="T50" fmla="*/ 131 w 491"/>
                <a:gd name="T51" fmla="*/ 115 h 152"/>
                <a:gd name="T52" fmla="*/ 57 w 491"/>
                <a:gd name="T53" fmla="*/ 118 h 152"/>
                <a:gd name="T54" fmla="*/ 38 w 491"/>
                <a:gd name="T55" fmla="*/ 118 h 152"/>
                <a:gd name="T56" fmla="*/ 33 w 491"/>
                <a:gd name="T57" fmla="*/ 107 h 152"/>
                <a:gd name="T58" fmla="*/ 53 w 491"/>
                <a:gd name="T59" fmla="*/ 51 h 152"/>
                <a:gd name="T60" fmla="*/ 61 w 491"/>
                <a:gd name="T61" fmla="*/ 37 h 152"/>
                <a:gd name="T62" fmla="*/ 62 w 491"/>
                <a:gd name="T63" fmla="*/ 36 h 152"/>
                <a:gd name="T64" fmla="*/ 50 w 491"/>
                <a:gd name="T65" fmla="*/ 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1" h="152">
                  <a:moveTo>
                    <a:pt x="48" y="26"/>
                  </a:moveTo>
                  <a:lnTo>
                    <a:pt x="34" y="17"/>
                  </a:lnTo>
                  <a:cubicBezTo>
                    <a:pt x="34" y="18"/>
                    <a:pt x="26" y="30"/>
                    <a:pt x="17" y="47"/>
                  </a:cubicBezTo>
                  <a:cubicBezTo>
                    <a:pt x="13" y="56"/>
                    <a:pt x="9" y="66"/>
                    <a:pt x="6" y="76"/>
                  </a:cubicBezTo>
                  <a:cubicBezTo>
                    <a:pt x="2" y="86"/>
                    <a:pt x="0" y="96"/>
                    <a:pt x="0" y="107"/>
                  </a:cubicBezTo>
                  <a:cubicBezTo>
                    <a:pt x="0" y="113"/>
                    <a:pt x="0" y="118"/>
                    <a:pt x="2" y="124"/>
                  </a:cubicBezTo>
                  <a:cubicBezTo>
                    <a:pt x="5" y="132"/>
                    <a:pt x="11" y="140"/>
                    <a:pt x="19" y="145"/>
                  </a:cubicBezTo>
                  <a:cubicBezTo>
                    <a:pt x="27" y="150"/>
                    <a:pt x="37" y="152"/>
                    <a:pt x="48" y="152"/>
                  </a:cubicBezTo>
                  <a:cubicBezTo>
                    <a:pt x="52" y="152"/>
                    <a:pt x="57" y="152"/>
                    <a:pt x="61" y="151"/>
                  </a:cubicBezTo>
                  <a:lnTo>
                    <a:pt x="61" y="151"/>
                  </a:lnTo>
                  <a:cubicBezTo>
                    <a:pt x="81" y="149"/>
                    <a:pt x="105" y="148"/>
                    <a:pt x="131" y="148"/>
                  </a:cubicBezTo>
                  <a:cubicBezTo>
                    <a:pt x="187" y="148"/>
                    <a:pt x="251" y="152"/>
                    <a:pt x="304" y="152"/>
                  </a:cubicBezTo>
                  <a:cubicBezTo>
                    <a:pt x="329" y="152"/>
                    <a:pt x="351" y="151"/>
                    <a:pt x="370" y="148"/>
                  </a:cubicBezTo>
                  <a:cubicBezTo>
                    <a:pt x="400" y="144"/>
                    <a:pt x="428" y="137"/>
                    <a:pt x="449" y="128"/>
                  </a:cubicBezTo>
                  <a:cubicBezTo>
                    <a:pt x="460" y="123"/>
                    <a:pt x="469" y="119"/>
                    <a:pt x="476" y="113"/>
                  </a:cubicBezTo>
                  <a:cubicBezTo>
                    <a:pt x="479" y="110"/>
                    <a:pt x="483" y="107"/>
                    <a:pt x="486" y="103"/>
                  </a:cubicBezTo>
                  <a:cubicBezTo>
                    <a:pt x="489" y="99"/>
                    <a:pt x="491" y="94"/>
                    <a:pt x="491" y="87"/>
                  </a:cubicBezTo>
                  <a:cubicBezTo>
                    <a:pt x="491" y="81"/>
                    <a:pt x="488" y="75"/>
                    <a:pt x="485" y="71"/>
                  </a:cubicBezTo>
                  <a:cubicBezTo>
                    <a:pt x="481" y="67"/>
                    <a:pt x="477" y="64"/>
                    <a:pt x="472" y="61"/>
                  </a:cubicBezTo>
                  <a:cubicBezTo>
                    <a:pt x="459" y="55"/>
                    <a:pt x="428" y="39"/>
                    <a:pt x="380" y="25"/>
                  </a:cubicBezTo>
                  <a:cubicBezTo>
                    <a:pt x="332" y="12"/>
                    <a:pt x="267" y="0"/>
                    <a:pt x="184" y="0"/>
                  </a:cubicBezTo>
                  <a:cubicBezTo>
                    <a:pt x="142" y="0"/>
                    <a:pt x="96" y="3"/>
                    <a:pt x="46" y="10"/>
                  </a:cubicBezTo>
                  <a:lnTo>
                    <a:pt x="38" y="11"/>
                  </a:lnTo>
                  <a:lnTo>
                    <a:pt x="34" y="17"/>
                  </a:lnTo>
                  <a:lnTo>
                    <a:pt x="48" y="26"/>
                  </a:lnTo>
                  <a:lnTo>
                    <a:pt x="50" y="43"/>
                  </a:lnTo>
                  <a:cubicBezTo>
                    <a:pt x="99" y="36"/>
                    <a:pt x="144" y="33"/>
                    <a:pt x="184" y="33"/>
                  </a:cubicBezTo>
                  <a:cubicBezTo>
                    <a:pt x="263" y="33"/>
                    <a:pt x="325" y="44"/>
                    <a:pt x="370" y="57"/>
                  </a:cubicBezTo>
                  <a:cubicBezTo>
                    <a:pt x="416" y="70"/>
                    <a:pt x="444" y="85"/>
                    <a:pt x="457" y="91"/>
                  </a:cubicBezTo>
                  <a:lnTo>
                    <a:pt x="459" y="93"/>
                  </a:lnTo>
                  <a:lnTo>
                    <a:pt x="459" y="93"/>
                  </a:lnTo>
                  <a:lnTo>
                    <a:pt x="459" y="93"/>
                  </a:lnTo>
                  <a:lnTo>
                    <a:pt x="465" y="87"/>
                  </a:lnTo>
                  <a:lnTo>
                    <a:pt x="458" y="87"/>
                  </a:lnTo>
                  <a:cubicBezTo>
                    <a:pt x="458" y="90"/>
                    <a:pt x="459" y="93"/>
                    <a:pt x="459" y="93"/>
                  </a:cubicBezTo>
                  <a:lnTo>
                    <a:pt x="465" y="87"/>
                  </a:lnTo>
                  <a:lnTo>
                    <a:pt x="458" y="87"/>
                  </a:lnTo>
                  <a:lnTo>
                    <a:pt x="465" y="87"/>
                  </a:lnTo>
                  <a:lnTo>
                    <a:pt x="458" y="85"/>
                  </a:lnTo>
                  <a:lnTo>
                    <a:pt x="458" y="87"/>
                  </a:lnTo>
                  <a:lnTo>
                    <a:pt x="465" y="87"/>
                  </a:lnTo>
                  <a:lnTo>
                    <a:pt x="458" y="85"/>
                  </a:lnTo>
                  <a:lnTo>
                    <a:pt x="461" y="86"/>
                  </a:lnTo>
                  <a:lnTo>
                    <a:pt x="458" y="84"/>
                  </a:lnTo>
                  <a:lnTo>
                    <a:pt x="458" y="85"/>
                  </a:lnTo>
                  <a:lnTo>
                    <a:pt x="461" y="86"/>
                  </a:lnTo>
                  <a:lnTo>
                    <a:pt x="458" y="84"/>
                  </a:lnTo>
                  <a:cubicBezTo>
                    <a:pt x="458" y="84"/>
                    <a:pt x="455" y="87"/>
                    <a:pt x="450" y="90"/>
                  </a:cubicBezTo>
                  <a:cubicBezTo>
                    <a:pt x="443" y="95"/>
                    <a:pt x="430" y="100"/>
                    <a:pt x="415" y="104"/>
                  </a:cubicBezTo>
                  <a:cubicBezTo>
                    <a:pt x="401" y="109"/>
                    <a:pt x="383" y="113"/>
                    <a:pt x="365" y="116"/>
                  </a:cubicBezTo>
                  <a:cubicBezTo>
                    <a:pt x="349" y="118"/>
                    <a:pt x="328" y="119"/>
                    <a:pt x="304" y="119"/>
                  </a:cubicBezTo>
                  <a:cubicBezTo>
                    <a:pt x="253" y="119"/>
                    <a:pt x="189" y="115"/>
                    <a:pt x="131" y="115"/>
                  </a:cubicBezTo>
                  <a:cubicBezTo>
                    <a:pt x="104" y="115"/>
                    <a:pt x="79" y="115"/>
                    <a:pt x="57" y="118"/>
                  </a:cubicBezTo>
                  <a:lnTo>
                    <a:pt x="57" y="118"/>
                  </a:lnTo>
                  <a:cubicBezTo>
                    <a:pt x="54" y="119"/>
                    <a:pt x="51" y="119"/>
                    <a:pt x="48" y="119"/>
                  </a:cubicBezTo>
                  <a:cubicBezTo>
                    <a:pt x="44" y="119"/>
                    <a:pt x="41" y="118"/>
                    <a:pt x="38" y="118"/>
                  </a:cubicBezTo>
                  <a:cubicBezTo>
                    <a:pt x="36" y="117"/>
                    <a:pt x="35" y="116"/>
                    <a:pt x="35" y="115"/>
                  </a:cubicBezTo>
                  <a:cubicBezTo>
                    <a:pt x="34" y="114"/>
                    <a:pt x="33" y="111"/>
                    <a:pt x="33" y="107"/>
                  </a:cubicBezTo>
                  <a:cubicBezTo>
                    <a:pt x="33" y="102"/>
                    <a:pt x="35" y="94"/>
                    <a:pt x="37" y="86"/>
                  </a:cubicBezTo>
                  <a:cubicBezTo>
                    <a:pt x="41" y="74"/>
                    <a:pt x="47" y="61"/>
                    <a:pt x="53" y="51"/>
                  </a:cubicBezTo>
                  <a:cubicBezTo>
                    <a:pt x="55" y="47"/>
                    <a:pt x="58" y="43"/>
                    <a:pt x="59" y="40"/>
                  </a:cubicBezTo>
                  <a:lnTo>
                    <a:pt x="61" y="37"/>
                  </a:lnTo>
                  <a:lnTo>
                    <a:pt x="62" y="36"/>
                  </a:lnTo>
                  <a:lnTo>
                    <a:pt x="62" y="36"/>
                  </a:lnTo>
                  <a:lnTo>
                    <a:pt x="48" y="26"/>
                  </a:lnTo>
                  <a:lnTo>
                    <a:pt x="50" y="43"/>
                  </a:lnTo>
                  <a:lnTo>
                    <a:pt x="48" y="26"/>
                  </a:lnTo>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2991">
              <a:extLst>
                <a:ext uri="{FF2B5EF4-FFF2-40B4-BE49-F238E27FC236}">
                  <a16:creationId xmlns:a16="http://schemas.microsoft.com/office/drawing/2014/main" id="{95652243-3793-E716-7642-8127651E9433}"/>
                </a:ext>
              </a:extLst>
            </p:cNvPr>
            <p:cNvSpPr>
              <a:spLocks/>
            </p:cNvSpPr>
            <p:nvPr/>
          </p:nvSpPr>
          <p:spPr bwMode="auto">
            <a:xfrm>
              <a:off x="8047398" y="4164541"/>
              <a:ext cx="571542" cy="616612"/>
            </a:xfrm>
            <a:custGeom>
              <a:avLst/>
              <a:gdLst>
                <a:gd name="connsiteX0" fmla="*/ 509625 w 571542"/>
                <a:gd name="connsiteY0" fmla="*/ 250293 h 616612"/>
                <a:gd name="connsiteX1" fmla="*/ 513990 w 571542"/>
                <a:gd name="connsiteY1" fmla="*/ 256767 h 616612"/>
                <a:gd name="connsiteX2" fmla="*/ 553189 w 571542"/>
                <a:gd name="connsiteY2" fmla="*/ 283196 h 616612"/>
                <a:gd name="connsiteX3" fmla="*/ 571542 w 571542"/>
                <a:gd name="connsiteY3" fmla="*/ 286901 h 616612"/>
                <a:gd name="connsiteX4" fmla="*/ 184984 w 571542"/>
                <a:gd name="connsiteY4" fmla="*/ 616612 h 616612"/>
                <a:gd name="connsiteX5" fmla="*/ 138738 w 571542"/>
                <a:gd name="connsiteY5" fmla="*/ 554951 h 616612"/>
                <a:gd name="connsiteX6" fmla="*/ 15416 w 571542"/>
                <a:gd name="connsiteY6" fmla="*/ 0 h 616612"/>
                <a:gd name="connsiteX7" fmla="*/ 491119 w 571542"/>
                <a:gd name="connsiteY7" fmla="*/ 116283 h 616612"/>
                <a:gd name="connsiteX8" fmla="*/ 487560 w 571542"/>
                <a:gd name="connsiteY8" fmla="*/ 121562 h 616612"/>
                <a:gd name="connsiteX9" fmla="*/ 477869 w 571542"/>
                <a:gd name="connsiteY9" fmla="*/ 169564 h 616612"/>
                <a:gd name="connsiteX10" fmla="*/ 479639 w 571542"/>
                <a:gd name="connsiteY10" fmla="*/ 178330 h 616612"/>
                <a:gd name="connsiteX11" fmla="*/ 0 w 571542"/>
                <a:gd name="connsiteY11" fmla="*/ 61661 h 61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42" h="616612">
                  <a:moveTo>
                    <a:pt x="509625" y="250293"/>
                  </a:moveTo>
                  <a:lnTo>
                    <a:pt x="513990" y="256767"/>
                  </a:lnTo>
                  <a:cubicBezTo>
                    <a:pt x="525148" y="267925"/>
                    <a:pt x="538435" y="276955"/>
                    <a:pt x="553189" y="283196"/>
                  </a:cubicBezTo>
                  <a:lnTo>
                    <a:pt x="571542" y="286901"/>
                  </a:lnTo>
                  <a:lnTo>
                    <a:pt x="184984" y="616612"/>
                  </a:lnTo>
                  <a:lnTo>
                    <a:pt x="138738" y="554951"/>
                  </a:lnTo>
                  <a:close/>
                  <a:moveTo>
                    <a:pt x="15416" y="0"/>
                  </a:moveTo>
                  <a:lnTo>
                    <a:pt x="491119" y="116283"/>
                  </a:lnTo>
                  <a:lnTo>
                    <a:pt x="487560" y="121562"/>
                  </a:lnTo>
                  <a:cubicBezTo>
                    <a:pt x="481320" y="136316"/>
                    <a:pt x="477869" y="152537"/>
                    <a:pt x="477869" y="169564"/>
                  </a:cubicBezTo>
                  <a:lnTo>
                    <a:pt x="479639" y="178330"/>
                  </a:lnTo>
                  <a:lnTo>
                    <a:pt x="0" y="61661"/>
                  </a:lnTo>
                  <a:close/>
                </a:path>
              </a:pathLst>
            </a:custGeom>
            <a:grpFill/>
            <a:ln w="3175">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Line 2541">
              <a:extLst>
                <a:ext uri="{FF2B5EF4-FFF2-40B4-BE49-F238E27FC236}">
                  <a16:creationId xmlns:a16="http://schemas.microsoft.com/office/drawing/2014/main" id="{C4FB10AE-A05F-ED50-BA86-6B786E387ED7}"/>
                </a:ext>
              </a:extLst>
            </p:cNvPr>
            <p:cNvSpPr>
              <a:spLocks noChangeShapeType="1"/>
            </p:cNvSpPr>
            <p:nvPr/>
          </p:nvSpPr>
          <p:spPr bwMode="auto">
            <a:xfrm>
              <a:off x="7168721" y="3979558"/>
              <a:ext cx="786185" cy="200404"/>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2542">
              <a:extLst>
                <a:ext uri="{FF2B5EF4-FFF2-40B4-BE49-F238E27FC236}">
                  <a16:creationId xmlns:a16="http://schemas.microsoft.com/office/drawing/2014/main" id="{B324F1ED-B1C8-C826-6B18-96CD1A79B58A}"/>
                </a:ext>
              </a:extLst>
            </p:cNvPr>
            <p:cNvSpPr>
              <a:spLocks/>
            </p:cNvSpPr>
            <p:nvPr/>
          </p:nvSpPr>
          <p:spPr bwMode="auto">
            <a:xfrm>
              <a:off x="7153310" y="3948727"/>
              <a:ext cx="801595" cy="262065"/>
            </a:xfrm>
            <a:custGeom>
              <a:avLst/>
              <a:gdLst>
                <a:gd name="T0" fmla="*/ 0 w 403"/>
                <a:gd name="T1" fmla="*/ 33 h 128"/>
                <a:gd name="T2" fmla="*/ 395 w 403"/>
                <a:gd name="T3" fmla="*/ 128 h 128"/>
                <a:gd name="T4" fmla="*/ 403 w 403"/>
                <a:gd name="T5" fmla="*/ 95 h 128"/>
                <a:gd name="T6" fmla="*/ 7 w 403"/>
                <a:gd name="T7" fmla="*/ 0 h 128"/>
              </a:gdLst>
              <a:ahLst/>
              <a:cxnLst>
                <a:cxn ang="0">
                  <a:pos x="T0" y="T1"/>
                </a:cxn>
                <a:cxn ang="0">
                  <a:pos x="T2" y="T3"/>
                </a:cxn>
                <a:cxn ang="0">
                  <a:pos x="T4" y="T5"/>
                </a:cxn>
                <a:cxn ang="0">
                  <a:pos x="T6" y="T7"/>
                </a:cxn>
              </a:cxnLst>
              <a:rect l="0" t="0" r="r" b="b"/>
              <a:pathLst>
                <a:path w="403" h="128">
                  <a:moveTo>
                    <a:pt x="0" y="33"/>
                  </a:moveTo>
                  <a:lnTo>
                    <a:pt x="395" y="128"/>
                  </a:lnTo>
                  <a:lnTo>
                    <a:pt x="403" y="95"/>
                  </a:lnTo>
                  <a:lnTo>
                    <a:pt x="7" y="0"/>
                  </a:lnTo>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Line 2543">
              <a:extLst>
                <a:ext uri="{FF2B5EF4-FFF2-40B4-BE49-F238E27FC236}">
                  <a16:creationId xmlns:a16="http://schemas.microsoft.com/office/drawing/2014/main" id="{9ECD4DB0-896D-9706-434B-B74F89712CEE}"/>
                </a:ext>
              </a:extLst>
            </p:cNvPr>
            <p:cNvSpPr>
              <a:spLocks noChangeShapeType="1"/>
            </p:cNvSpPr>
            <p:nvPr/>
          </p:nvSpPr>
          <p:spPr bwMode="auto">
            <a:xfrm>
              <a:off x="6983737" y="3948727"/>
              <a:ext cx="92492" cy="15420"/>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2544">
              <a:extLst>
                <a:ext uri="{FF2B5EF4-FFF2-40B4-BE49-F238E27FC236}">
                  <a16:creationId xmlns:a16="http://schemas.microsoft.com/office/drawing/2014/main" id="{056C0855-7831-6A40-0575-C057CC47878A}"/>
                </a:ext>
              </a:extLst>
            </p:cNvPr>
            <p:cNvSpPr>
              <a:spLocks/>
            </p:cNvSpPr>
            <p:nvPr/>
          </p:nvSpPr>
          <p:spPr bwMode="auto">
            <a:xfrm>
              <a:off x="6968327" y="3902476"/>
              <a:ext cx="123322" cy="92492"/>
            </a:xfrm>
            <a:custGeom>
              <a:avLst/>
              <a:gdLst>
                <a:gd name="T0" fmla="*/ 0 w 59"/>
                <a:gd name="T1" fmla="*/ 32 h 44"/>
                <a:gd name="T2" fmla="*/ 51 w 59"/>
                <a:gd name="T3" fmla="*/ 44 h 44"/>
                <a:gd name="T4" fmla="*/ 59 w 59"/>
                <a:gd name="T5" fmla="*/ 12 h 44"/>
                <a:gd name="T6" fmla="*/ 8 w 59"/>
                <a:gd name="T7" fmla="*/ 0 h 44"/>
              </a:gdLst>
              <a:ahLst/>
              <a:cxnLst>
                <a:cxn ang="0">
                  <a:pos x="T0" y="T1"/>
                </a:cxn>
                <a:cxn ang="0">
                  <a:pos x="T2" y="T3"/>
                </a:cxn>
                <a:cxn ang="0">
                  <a:pos x="T4" y="T5"/>
                </a:cxn>
                <a:cxn ang="0">
                  <a:pos x="T6" y="T7"/>
                </a:cxn>
              </a:cxnLst>
              <a:rect l="0" t="0" r="r" b="b"/>
              <a:pathLst>
                <a:path w="59" h="44">
                  <a:moveTo>
                    <a:pt x="0" y="32"/>
                  </a:moveTo>
                  <a:lnTo>
                    <a:pt x="51" y="44"/>
                  </a:lnTo>
                  <a:lnTo>
                    <a:pt x="59" y="12"/>
                  </a:lnTo>
                  <a:lnTo>
                    <a:pt x="8" y="0"/>
                  </a:lnTo>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Line 2545">
              <a:extLst>
                <a:ext uri="{FF2B5EF4-FFF2-40B4-BE49-F238E27FC236}">
                  <a16:creationId xmlns:a16="http://schemas.microsoft.com/office/drawing/2014/main" id="{6E5B6370-B7FB-9705-6B9F-11CEAA88BCB0}"/>
                </a:ext>
              </a:extLst>
            </p:cNvPr>
            <p:cNvSpPr>
              <a:spLocks noChangeShapeType="1"/>
            </p:cNvSpPr>
            <p:nvPr/>
          </p:nvSpPr>
          <p:spPr bwMode="auto">
            <a:xfrm flipV="1">
              <a:off x="7584939" y="4796564"/>
              <a:ext cx="570371" cy="462459"/>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2546">
              <a:extLst>
                <a:ext uri="{FF2B5EF4-FFF2-40B4-BE49-F238E27FC236}">
                  <a16:creationId xmlns:a16="http://schemas.microsoft.com/office/drawing/2014/main" id="{D4CC7A5A-93FD-5207-B660-ED2C37978EFC}"/>
                </a:ext>
              </a:extLst>
            </p:cNvPr>
            <p:cNvSpPr>
              <a:spLocks/>
            </p:cNvSpPr>
            <p:nvPr/>
          </p:nvSpPr>
          <p:spPr bwMode="auto">
            <a:xfrm>
              <a:off x="7569518" y="4781154"/>
              <a:ext cx="601201" cy="508710"/>
            </a:xfrm>
            <a:custGeom>
              <a:avLst/>
              <a:gdLst>
                <a:gd name="T0" fmla="*/ 22 w 303"/>
                <a:gd name="T1" fmla="*/ 258 h 258"/>
                <a:gd name="T2" fmla="*/ 303 w 303"/>
                <a:gd name="T3" fmla="*/ 26 h 258"/>
                <a:gd name="T4" fmla="*/ 282 w 303"/>
                <a:gd name="T5" fmla="*/ 0 h 258"/>
                <a:gd name="T6" fmla="*/ 0 w 303"/>
                <a:gd name="T7" fmla="*/ 233 h 258"/>
              </a:gdLst>
              <a:ahLst/>
              <a:cxnLst>
                <a:cxn ang="0">
                  <a:pos x="T0" y="T1"/>
                </a:cxn>
                <a:cxn ang="0">
                  <a:pos x="T2" y="T3"/>
                </a:cxn>
                <a:cxn ang="0">
                  <a:pos x="T4" y="T5"/>
                </a:cxn>
                <a:cxn ang="0">
                  <a:pos x="T6" y="T7"/>
                </a:cxn>
              </a:cxnLst>
              <a:rect l="0" t="0" r="r" b="b"/>
              <a:pathLst>
                <a:path w="303" h="258">
                  <a:moveTo>
                    <a:pt x="22" y="258"/>
                  </a:moveTo>
                  <a:lnTo>
                    <a:pt x="303" y="26"/>
                  </a:lnTo>
                  <a:lnTo>
                    <a:pt x="282" y="0"/>
                  </a:lnTo>
                  <a:lnTo>
                    <a:pt x="0" y="233"/>
                  </a:lnTo>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Line 2547">
              <a:extLst>
                <a:ext uri="{FF2B5EF4-FFF2-40B4-BE49-F238E27FC236}">
                  <a16:creationId xmlns:a16="http://schemas.microsoft.com/office/drawing/2014/main" id="{2B4EFEFF-6BC6-8B2F-3041-4F54D66D317F}"/>
                </a:ext>
              </a:extLst>
            </p:cNvPr>
            <p:cNvSpPr>
              <a:spLocks noChangeShapeType="1"/>
            </p:cNvSpPr>
            <p:nvPr/>
          </p:nvSpPr>
          <p:spPr bwMode="auto">
            <a:xfrm flipV="1">
              <a:off x="7461616" y="5305274"/>
              <a:ext cx="61661" cy="61661"/>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2548">
              <a:extLst>
                <a:ext uri="{FF2B5EF4-FFF2-40B4-BE49-F238E27FC236}">
                  <a16:creationId xmlns:a16="http://schemas.microsoft.com/office/drawing/2014/main" id="{16F1B512-A15D-9EB6-4240-F57675EF03A2}"/>
                </a:ext>
              </a:extLst>
            </p:cNvPr>
            <p:cNvSpPr>
              <a:spLocks/>
            </p:cNvSpPr>
            <p:nvPr/>
          </p:nvSpPr>
          <p:spPr bwMode="auto">
            <a:xfrm>
              <a:off x="7430786" y="5289854"/>
              <a:ext cx="123322" cy="107912"/>
            </a:xfrm>
            <a:custGeom>
              <a:avLst/>
              <a:gdLst>
                <a:gd name="T0" fmla="*/ 21 w 58"/>
                <a:gd name="T1" fmla="*/ 56 h 56"/>
                <a:gd name="T2" fmla="*/ 58 w 58"/>
                <a:gd name="T3" fmla="*/ 26 h 56"/>
                <a:gd name="T4" fmla="*/ 37 w 58"/>
                <a:gd name="T5" fmla="*/ 0 h 56"/>
                <a:gd name="T6" fmla="*/ 0 w 58"/>
                <a:gd name="T7" fmla="*/ 31 h 56"/>
              </a:gdLst>
              <a:ahLst/>
              <a:cxnLst>
                <a:cxn ang="0">
                  <a:pos x="T0" y="T1"/>
                </a:cxn>
                <a:cxn ang="0">
                  <a:pos x="T2" y="T3"/>
                </a:cxn>
                <a:cxn ang="0">
                  <a:pos x="T4" y="T5"/>
                </a:cxn>
                <a:cxn ang="0">
                  <a:pos x="T6" y="T7"/>
                </a:cxn>
              </a:cxnLst>
              <a:rect l="0" t="0" r="r" b="b"/>
              <a:pathLst>
                <a:path w="58" h="56">
                  <a:moveTo>
                    <a:pt x="21" y="56"/>
                  </a:moveTo>
                  <a:lnTo>
                    <a:pt x="58" y="26"/>
                  </a:lnTo>
                  <a:lnTo>
                    <a:pt x="37" y="0"/>
                  </a:lnTo>
                  <a:lnTo>
                    <a:pt x="0" y="31"/>
                  </a:lnTo>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000">
              <a:extLst>
                <a:ext uri="{FF2B5EF4-FFF2-40B4-BE49-F238E27FC236}">
                  <a16:creationId xmlns:a16="http://schemas.microsoft.com/office/drawing/2014/main" id="{D421BF22-CF48-760F-C5A4-988571825DCB}"/>
                </a:ext>
              </a:extLst>
            </p:cNvPr>
            <p:cNvSpPr>
              <a:spLocks/>
            </p:cNvSpPr>
            <p:nvPr/>
          </p:nvSpPr>
          <p:spPr bwMode="auto">
            <a:xfrm>
              <a:off x="6652288" y="3855394"/>
              <a:ext cx="269799" cy="540382"/>
            </a:xfrm>
            <a:custGeom>
              <a:avLst/>
              <a:gdLst>
                <a:gd name="connsiteX0" fmla="*/ 0 w 269799"/>
                <a:gd name="connsiteY0" fmla="*/ 100959 h 540382"/>
                <a:gd name="connsiteX1" fmla="*/ 38565 w 269799"/>
                <a:gd name="connsiteY1" fmla="*/ 108745 h 540382"/>
                <a:gd name="connsiteX2" fmla="*/ 71712 w 269799"/>
                <a:gd name="connsiteY2" fmla="*/ 102053 h 540382"/>
                <a:gd name="connsiteX3" fmla="*/ 208137 w 269799"/>
                <a:gd name="connsiteY3" fmla="*/ 524967 h 540382"/>
                <a:gd name="connsiteX4" fmla="*/ 146475 w 269799"/>
                <a:gd name="connsiteY4" fmla="*/ 540382 h 540382"/>
                <a:gd name="connsiteX5" fmla="*/ 158945 w 269799"/>
                <a:gd name="connsiteY5" fmla="*/ 0 h 540382"/>
                <a:gd name="connsiteX6" fmla="*/ 269799 w 269799"/>
                <a:gd name="connsiteY6" fmla="*/ 31673 h 540382"/>
                <a:gd name="connsiteX7" fmla="*/ 254384 w 269799"/>
                <a:gd name="connsiteY7" fmla="*/ 93334 h 540382"/>
                <a:gd name="connsiteX8" fmla="*/ 131001 w 269799"/>
                <a:gd name="connsiteY8" fmla="*/ 64862 h 540382"/>
                <a:gd name="connsiteX9" fmla="*/ 152197 w 269799"/>
                <a:gd name="connsiteY9" fmla="*/ 33425 h 54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799" h="540382">
                  <a:moveTo>
                    <a:pt x="0" y="100959"/>
                  </a:moveTo>
                  <a:lnTo>
                    <a:pt x="38565" y="108745"/>
                  </a:lnTo>
                  <a:lnTo>
                    <a:pt x="71712" y="102053"/>
                  </a:lnTo>
                  <a:lnTo>
                    <a:pt x="208137" y="524967"/>
                  </a:lnTo>
                  <a:lnTo>
                    <a:pt x="146475" y="540382"/>
                  </a:lnTo>
                  <a:close/>
                  <a:moveTo>
                    <a:pt x="158945" y="0"/>
                  </a:moveTo>
                  <a:lnTo>
                    <a:pt x="269799" y="31673"/>
                  </a:lnTo>
                  <a:lnTo>
                    <a:pt x="254384" y="93334"/>
                  </a:lnTo>
                  <a:lnTo>
                    <a:pt x="131001" y="64862"/>
                  </a:lnTo>
                  <a:lnTo>
                    <a:pt x="152197" y="33425"/>
                  </a:lnTo>
                  <a:close/>
                </a:path>
              </a:pathLst>
            </a:custGeom>
            <a:grpFill/>
            <a:ln w="3175">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Line 2550">
              <a:extLst>
                <a:ext uri="{FF2B5EF4-FFF2-40B4-BE49-F238E27FC236}">
                  <a16:creationId xmlns:a16="http://schemas.microsoft.com/office/drawing/2014/main" id="{9851A20B-3117-0024-DA45-103C3FB8D773}"/>
                </a:ext>
              </a:extLst>
            </p:cNvPr>
            <p:cNvSpPr>
              <a:spLocks noChangeShapeType="1"/>
            </p:cNvSpPr>
            <p:nvPr/>
          </p:nvSpPr>
          <p:spPr bwMode="auto">
            <a:xfrm flipH="1" flipV="1">
              <a:off x="6860415" y="4472847"/>
              <a:ext cx="215814" cy="647443"/>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2551">
              <a:extLst>
                <a:ext uri="{FF2B5EF4-FFF2-40B4-BE49-F238E27FC236}">
                  <a16:creationId xmlns:a16="http://schemas.microsoft.com/office/drawing/2014/main" id="{1CE52A2C-9F3C-754F-9B3F-625F07625678}"/>
                </a:ext>
              </a:extLst>
            </p:cNvPr>
            <p:cNvSpPr>
              <a:spLocks/>
            </p:cNvSpPr>
            <p:nvPr/>
          </p:nvSpPr>
          <p:spPr bwMode="auto">
            <a:xfrm>
              <a:off x="6829584" y="4457427"/>
              <a:ext cx="292895" cy="678273"/>
            </a:xfrm>
            <a:custGeom>
              <a:avLst/>
              <a:gdLst>
                <a:gd name="T0" fmla="*/ 143 w 143"/>
                <a:gd name="T1" fmla="*/ 328 h 339"/>
                <a:gd name="T2" fmla="*/ 32 w 143"/>
                <a:gd name="T3" fmla="*/ 0 h 339"/>
                <a:gd name="T4" fmla="*/ 0 w 143"/>
                <a:gd name="T5" fmla="*/ 11 h 339"/>
                <a:gd name="T6" fmla="*/ 111 w 143"/>
                <a:gd name="T7" fmla="*/ 339 h 339"/>
              </a:gdLst>
              <a:ahLst/>
              <a:cxnLst>
                <a:cxn ang="0">
                  <a:pos x="T0" y="T1"/>
                </a:cxn>
                <a:cxn ang="0">
                  <a:pos x="T2" y="T3"/>
                </a:cxn>
                <a:cxn ang="0">
                  <a:pos x="T4" y="T5"/>
                </a:cxn>
                <a:cxn ang="0">
                  <a:pos x="T6" y="T7"/>
                </a:cxn>
              </a:cxnLst>
              <a:rect l="0" t="0" r="r" b="b"/>
              <a:pathLst>
                <a:path w="143" h="339">
                  <a:moveTo>
                    <a:pt x="143" y="328"/>
                  </a:moveTo>
                  <a:lnTo>
                    <a:pt x="32" y="0"/>
                  </a:lnTo>
                  <a:lnTo>
                    <a:pt x="0" y="11"/>
                  </a:lnTo>
                  <a:lnTo>
                    <a:pt x="111" y="339"/>
                  </a:lnTo>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Line 2552">
              <a:extLst>
                <a:ext uri="{FF2B5EF4-FFF2-40B4-BE49-F238E27FC236}">
                  <a16:creationId xmlns:a16="http://schemas.microsoft.com/office/drawing/2014/main" id="{58D74A6F-C119-787B-D1BD-D3EBC69477DC}"/>
                </a:ext>
              </a:extLst>
            </p:cNvPr>
            <p:cNvSpPr>
              <a:spLocks noChangeShapeType="1"/>
            </p:cNvSpPr>
            <p:nvPr/>
          </p:nvSpPr>
          <p:spPr bwMode="auto">
            <a:xfrm flipH="1" flipV="1">
              <a:off x="7107060" y="5181951"/>
              <a:ext cx="30831" cy="92492"/>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2553">
              <a:extLst>
                <a:ext uri="{FF2B5EF4-FFF2-40B4-BE49-F238E27FC236}">
                  <a16:creationId xmlns:a16="http://schemas.microsoft.com/office/drawing/2014/main" id="{DA84C4B2-D3B4-53B7-8FCE-0CAD35BD5637}"/>
                </a:ext>
              </a:extLst>
            </p:cNvPr>
            <p:cNvSpPr>
              <a:spLocks/>
            </p:cNvSpPr>
            <p:nvPr/>
          </p:nvSpPr>
          <p:spPr bwMode="auto">
            <a:xfrm>
              <a:off x="7076229" y="5181951"/>
              <a:ext cx="92492" cy="107912"/>
            </a:xfrm>
            <a:custGeom>
              <a:avLst/>
              <a:gdLst>
                <a:gd name="T0" fmla="*/ 46 w 46"/>
                <a:gd name="T1" fmla="*/ 42 h 53"/>
                <a:gd name="T2" fmla="*/ 32 w 46"/>
                <a:gd name="T3" fmla="*/ 0 h 53"/>
                <a:gd name="T4" fmla="*/ 0 w 46"/>
                <a:gd name="T5" fmla="*/ 11 h 53"/>
                <a:gd name="T6" fmla="*/ 15 w 46"/>
                <a:gd name="T7" fmla="*/ 53 h 53"/>
              </a:gdLst>
              <a:ahLst/>
              <a:cxnLst>
                <a:cxn ang="0">
                  <a:pos x="T0" y="T1"/>
                </a:cxn>
                <a:cxn ang="0">
                  <a:pos x="T2" y="T3"/>
                </a:cxn>
                <a:cxn ang="0">
                  <a:pos x="T4" y="T5"/>
                </a:cxn>
                <a:cxn ang="0">
                  <a:pos x="T6" y="T7"/>
                </a:cxn>
              </a:cxnLst>
              <a:rect l="0" t="0" r="r" b="b"/>
              <a:pathLst>
                <a:path w="46" h="53">
                  <a:moveTo>
                    <a:pt x="46" y="42"/>
                  </a:moveTo>
                  <a:lnTo>
                    <a:pt x="32" y="0"/>
                  </a:lnTo>
                  <a:lnTo>
                    <a:pt x="0" y="11"/>
                  </a:lnTo>
                  <a:lnTo>
                    <a:pt x="15" y="53"/>
                  </a:lnTo>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005">
              <a:extLst>
                <a:ext uri="{FF2B5EF4-FFF2-40B4-BE49-F238E27FC236}">
                  <a16:creationId xmlns:a16="http://schemas.microsoft.com/office/drawing/2014/main" id="{BD9ADAFE-2866-9E55-FFCB-44B099953872}"/>
                </a:ext>
              </a:extLst>
            </p:cNvPr>
            <p:cNvSpPr>
              <a:spLocks/>
            </p:cNvSpPr>
            <p:nvPr/>
          </p:nvSpPr>
          <p:spPr bwMode="auto">
            <a:xfrm>
              <a:off x="7122480" y="5336104"/>
              <a:ext cx="308306" cy="177305"/>
            </a:xfrm>
            <a:custGeom>
              <a:avLst/>
              <a:gdLst>
                <a:gd name="connsiteX0" fmla="*/ 262060 w 308306"/>
                <a:gd name="connsiteY0" fmla="*/ 46247 h 177305"/>
                <a:gd name="connsiteX1" fmla="*/ 308306 w 308306"/>
                <a:gd name="connsiteY1" fmla="*/ 107909 h 177305"/>
                <a:gd name="connsiteX2" fmla="*/ 211154 w 308306"/>
                <a:gd name="connsiteY2" fmla="*/ 177305 h 177305"/>
                <a:gd name="connsiteX3" fmla="*/ 206124 w 308306"/>
                <a:gd name="connsiteY3" fmla="*/ 152393 h 177305"/>
                <a:gd name="connsiteX4" fmla="*/ 179695 w 308306"/>
                <a:gd name="connsiteY4" fmla="*/ 113193 h 177305"/>
                <a:gd name="connsiteX5" fmla="*/ 177710 w 308306"/>
                <a:gd name="connsiteY5" fmla="*/ 111855 h 177305"/>
                <a:gd name="connsiteX6" fmla="*/ 61661 w 308306"/>
                <a:gd name="connsiteY6" fmla="*/ 0 h 177305"/>
                <a:gd name="connsiteX7" fmla="*/ 92490 w 308306"/>
                <a:gd name="connsiteY7" fmla="*/ 77073 h 177305"/>
                <a:gd name="connsiteX8" fmla="*/ 44490 w 308306"/>
                <a:gd name="connsiteY8" fmla="*/ 86764 h 177305"/>
                <a:gd name="connsiteX9" fmla="*/ 30334 w 308306"/>
                <a:gd name="connsiteY9" fmla="*/ 96308 h 177305"/>
                <a:gd name="connsiteX10" fmla="*/ 0 w 308306"/>
                <a:gd name="connsiteY10" fmla="*/ 15416 h 17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06" h="177305">
                  <a:moveTo>
                    <a:pt x="262060" y="46247"/>
                  </a:moveTo>
                  <a:lnTo>
                    <a:pt x="308306" y="107909"/>
                  </a:lnTo>
                  <a:lnTo>
                    <a:pt x="211154" y="177305"/>
                  </a:lnTo>
                  <a:lnTo>
                    <a:pt x="206124" y="152393"/>
                  </a:lnTo>
                  <a:cubicBezTo>
                    <a:pt x="199883" y="137638"/>
                    <a:pt x="190853" y="124351"/>
                    <a:pt x="179695" y="113193"/>
                  </a:cubicBezTo>
                  <a:lnTo>
                    <a:pt x="177710" y="111855"/>
                  </a:lnTo>
                  <a:close/>
                  <a:moveTo>
                    <a:pt x="61661" y="0"/>
                  </a:moveTo>
                  <a:lnTo>
                    <a:pt x="92490" y="77073"/>
                  </a:lnTo>
                  <a:lnTo>
                    <a:pt x="44490" y="86764"/>
                  </a:lnTo>
                  <a:lnTo>
                    <a:pt x="30334" y="96308"/>
                  </a:lnTo>
                  <a:lnTo>
                    <a:pt x="0" y="15416"/>
                  </a:lnTo>
                  <a:close/>
                </a:path>
              </a:pathLst>
            </a:custGeom>
            <a:grpFill/>
            <a:ln w="3175">
              <a:solidFill>
                <a:schemeClr val="bg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2556">
              <a:extLst>
                <a:ext uri="{FF2B5EF4-FFF2-40B4-BE49-F238E27FC236}">
                  <a16:creationId xmlns:a16="http://schemas.microsoft.com/office/drawing/2014/main" id="{64334D76-3305-3585-434D-194D747726F5}"/>
                </a:ext>
              </a:extLst>
            </p:cNvPr>
            <p:cNvSpPr>
              <a:spLocks/>
            </p:cNvSpPr>
            <p:nvPr/>
          </p:nvSpPr>
          <p:spPr bwMode="auto">
            <a:xfrm>
              <a:off x="6536698" y="3686662"/>
              <a:ext cx="308306" cy="308306"/>
            </a:xfrm>
            <a:custGeom>
              <a:avLst/>
              <a:gdLst>
                <a:gd name="T0" fmla="*/ 140 w 157"/>
                <a:gd name="T1" fmla="*/ 79 h 157"/>
                <a:gd name="T2" fmla="*/ 123 w 157"/>
                <a:gd name="T3" fmla="*/ 79 h 157"/>
                <a:gd name="T4" fmla="*/ 78 w 157"/>
                <a:gd name="T5" fmla="*/ 124 h 157"/>
                <a:gd name="T6" fmla="*/ 33 w 157"/>
                <a:gd name="T7" fmla="*/ 79 h 157"/>
                <a:gd name="T8" fmla="*/ 78 w 157"/>
                <a:gd name="T9" fmla="*/ 34 h 157"/>
                <a:gd name="T10" fmla="*/ 123 w 157"/>
                <a:gd name="T11" fmla="*/ 79 h 157"/>
                <a:gd name="T12" fmla="*/ 140 w 157"/>
                <a:gd name="T13" fmla="*/ 79 h 157"/>
                <a:gd name="T14" fmla="*/ 157 w 157"/>
                <a:gd name="T15" fmla="*/ 79 h 157"/>
                <a:gd name="T16" fmla="*/ 78 w 157"/>
                <a:gd name="T17" fmla="*/ 0 h 157"/>
                <a:gd name="T18" fmla="*/ 0 w 157"/>
                <a:gd name="T19" fmla="*/ 79 h 157"/>
                <a:gd name="T20" fmla="*/ 78 w 157"/>
                <a:gd name="T21" fmla="*/ 157 h 157"/>
                <a:gd name="T22" fmla="*/ 157 w 157"/>
                <a:gd name="T23" fmla="*/ 79 h 157"/>
                <a:gd name="T24" fmla="*/ 140 w 157"/>
                <a:gd name="T2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57">
                  <a:moveTo>
                    <a:pt x="140" y="79"/>
                  </a:moveTo>
                  <a:lnTo>
                    <a:pt x="123" y="79"/>
                  </a:lnTo>
                  <a:cubicBezTo>
                    <a:pt x="123" y="104"/>
                    <a:pt x="103" y="124"/>
                    <a:pt x="78" y="124"/>
                  </a:cubicBezTo>
                  <a:cubicBezTo>
                    <a:pt x="53" y="124"/>
                    <a:pt x="33" y="104"/>
                    <a:pt x="33" y="79"/>
                  </a:cubicBezTo>
                  <a:cubicBezTo>
                    <a:pt x="33" y="54"/>
                    <a:pt x="53" y="34"/>
                    <a:pt x="78" y="34"/>
                  </a:cubicBezTo>
                  <a:cubicBezTo>
                    <a:pt x="103" y="34"/>
                    <a:pt x="123" y="54"/>
                    <a:pt x="123" y="79"/>
                  </a:cubicBezTo>
                  <a:lnTo>
                    <a:pt x="140" y="79"/>
                  </a:lnTo>
                  <a:lnTo>
                    <a:pt x="157" y="79"/>
                  </a:lnTo>
                  <a:cubicBezTo>
                    <a:pt x="157" y="35"/>
                    <a:pt x="121" y="0"/>
                    <a:pt x="78" y="0"/>
                  </a:cubicBezTo>
                  <a:cubicBezTo>
                    <a:pt x="35" y="0"/>
                    <a:pt x="0" y="35"/>
                    <a:pt x="0" y="79"/>
                  </a:cubicBezTo>
                  <a:cubicBezTo>
                    <a:pt x="0" y="122"/>
                    <a:pt x="35" y="157"/>
                    <a:pt x="78" y="157"/>
                  </a:cubicBezTo>
                  <a:cubicBezTo>
                    <a:pt x="121" y="157"/>
                    <a:pt x="157" y="122"/>
                    <a:pt x="157" y="79"/>
                  </a:cubicBezTo>
                  <a:lnTo>
                    <a:pt x="140" y="79"/>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2558">
              <a:extLst>
                <a:ext uri="{FF2B5EF4-FFF2-40B4-BE49-F238E27FC236}">
                  <a16:creationId xmlns:a16="http://schemas.microsoft.com/office/drawing/2014/main" id="{EE467BD8-1BEA-53D6-3AE4-D0FD2F3A377F}"/>
                </a:ext>
              </a:extLst>
            </p:cNvPr>
            <p:cNvSpPr>
              <a:spLocks/>
            </p:cNvSpPr>
            <p:nvPr/>
          </p:nvSpPr>
          <p:spPr bwMode="auto">
            <a:xfrm>
              <a:off x="8494436" y="4179952"/>
              <a:ext cx="308306" cy="308306"/>
            </a:xfrm>
            <a:custGeom>
              <a:avLst/>
              <a:gdLst>
                <a:gd name="T0" fmla="*/ 140 w 157"/>
                <a:gd name="T1" fmla="*/ 78 h 157"/>
                <a:gd name="T2" fmla="*/ 124 w 157"/>
                <a:gd name="T3" fmla="*/ 78 h 157"/>
                <a:gd name="T4" fmla="*/ 78 w 157"/>
                <a:gd name="T5" fmla="*/ 123 h 157"/>
                <a:gd name="T6" fmla="*/ 33 w 157"/>
                <a:gd name="T7" fmla="*/ 78 h 157"/>
                <a:gd name="T8" fmla="*/ 78 w 157"/>
                <a:gd name="T9" fmla="*/ 33 h 157"/>
                <a:gd name="T10" fmla="*/ 124 w 157"/>
                <a:gd name="T11" fmla="*/ 78 h 157"/>
                <a:gd name="T12" fmla="*/ 140 w 157"/>
                <a:gd name="T13" fmla="*/ 78 h 157"/>
                <a:gd name="T14" fmla="*/ 157 w 157"/>
                <a:gd name="T15" fmla="*/ 78 h 157"/>
                <a:gd name="T16" fmla="*/ 78 w 157"/>
                <a:gd name="T17" fmla="*/ 0 h 157"/>
                <a:gd name="T18" fmla="*/ 0 w 157"/>
                <a:gd name="T19" fmla="*/ 78 h 157"/>
                <a:gd name="T20" fmla="*/ 78 w 157"/>
                <a:gd name="T21" fmla="*/ 157 h 157"/>
                <a:gd name="T22" fmla="*/ 157 w 157"/>
                <a:gd name="T23" fmla="*/ 78 h 157"/>
                <a:gd name="T24" fmla="*/ 140 w 157"/>
                <a:gd name="T2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57">
                  <a:moveTo>
                    <a:pt x="140" y="78"/>
                  </a:moveTo>
                  <a:lnTo>
                    <a:pt x="124" y="78"/>
                  </a:lnTo>
                  <a:cubicBezTo>
                    <a:pt x="124" y="103"/>
                    <a:pt x="103" y="123"/>
                    <a:pt x="78" y="123"/>
                  </a:cubicBezTo>
                  <a:cubicBezTo>
                    <a:pt x="54" y="123"/>
                    <a:pt x="33" y="103"/>
                    <a:pt x="33" y="78"/>
                  </a:cubicBezTo>
                  <a:cubicBezTo>
                    <a:pt x="33" y="53"/>
                    <a:pt x="54" y="33"/>
                    <a:pt x="78" y="33"/>
                  </a:cubicBezTo>
                  <a:cubicBezTo>
                    <a:pt x="103" y="33"/>
                    <a:pt x="124" y="53"/>
                    <a:pt x="124" y="78"/>
                  </a:cubicBezTo>
                  <a:lnTo>
                    <a:pt x="140" y="78"/>
                  </a:lnTo>
                  <a:lnTo>
                    <a:pt x="157" y="78"/>
                  </a:lnTo>
                  <a:cubicBezTo>
                    <a:pt x="157" y="35"/>
                    <a:pt x="122" y="0"/>
                    <a:pt x="78" y="0"/>
                  </a:cubicBezTo>
                  <a:cubicBezTo>
                    <a:pt x="35" y="0"/>
                    <a:pt x="0" y="35"/>
                    <a:pt x="0" y="78"/>
                  </a:cubicBezTo>
                  <a:cubicBezTo>
                    <a:pt x="0" y="122"/>
                    <a:pt x="35" y="157"/>
                    <a:pt x="78" y="157"/>
                  </a:cubicBezTo>
                  <a:cubicBezTo>
                    <a:pt x="122" y="157"/>
                    <a:pt x="157" y="122"/>
                    <a:pt x="157" y="78"/>
                  </a:cubicBezTo>
                  <a:lnTo>
                    <a:pt x="140" y="78"/>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2560">
              <a:extLst>
                <a:ext uri="{FF2B5EF4-FFF2-40B4-BE49-F238E27FC236}">
                  <a16:creationId xmlns:a16="http://schemas.microsoft.com/office/drawing/2014/main" id="{8A8D53A2-3A6D-AFF5-5988-FC146D5604EF}"/>
                </a:ext>
              </a:extLst>
            </p:cNvPr>
            <p:cNvSpPr>
              <a:spLocks/>
            </p:cNvSpPr>
            <p:nvPr/>
          </p:nvSpPr>
          <p:spPr bwMode="auto">
            <a:xfrm>
              <a:off x="7060819" y="5382346"/>
              <a:ext cx="308306" cy="308306"/>
            </a:xfrm>
            <a:custGeom>
              <a:avLst/>
              <a:gdLst>
                <a:gd name="T0" fmla="*/ 141 w 157"/>
                <a:gd name="T1" fmla="*/ 78 h 156"/>
                <a:gd name="T2" fmla="*/ 124 w 157"/>
                <a:gd name="T3" fmla="*/ 78 h 156"/>
                <a:gd name="T4" fmla="*/ 79 w 157"/>
                <a:gd name="T5" fmla="*/ 123 h 156"/>
                <a:gd name="T6" fmla="*/ 34 w 157"/>
                <a:gd name="T7" fmla="*/ 78 h 156"/>
                <a:gd name="T8" fmla="*/ 79 w 157"/>
                <a:gd name="T9" fmla="*/ 33 h 156"/>
                <a:gd name="T10" fmla="*/ 124 w 157"/>
                <a:gd name="T11" fmla="*/ 78 h 156"/>
                <a:gd name="T12" fmla="*/ 141 w 157"/>
                <a:gd name="T13" fmla="*/ 78 h 156"/>
                <a:gd name="T14" fmla="*/ 157 w 157"/>
                <a:gd name="T15" fmla="*/ 78 h 156"/>
                <a:gd name="T16" fmla="*/ 79 w 157"/>
                <a:gd name="T17" fmla="*/ 0 h 156"/>
                <a:gd name="T18" fmla="*/ 0 w 157"/>
                <a:gd name="T19" fmla="*/ 78 h 156"/>
                <a:gd name="T20" fmla="*/ 79 w 157"/>
                <a:gd name="T21" fmla="*/ 156 h 156"/>
                <a:gd name="T22" fmla="*/ 157 w 157"/>
                <a:gd name="T23" fmla="*/ 78 h 156"/>
                <a:gd name="T24" fmla="*/ 141 w 157"/>
                <a:gd name="T25"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56">
                  <a:moveTo>
                    <a:pt x="141" y="78"/>
                  </a:moveTo>
                  <a:lnTo>
                    <a:pt x="124" y="78"/>
                  </a:lnTo>
                  <a:cubicBezTo>
                    <a:pt x="124" y="103"/>
                    <a:pt x="104" y="123"/>
                    <a:pt x="79" y="123"/>
                  </a:cubicBezTo>
                  <a:cubicBezTo>
                    <a:pt x="54" y="123"/>
                    <a:pt x="34" y="103"/>
                    <a:pt x="34" y="78"/>
                  </a:cubicBezTo>
                  <a:cubicBezTo>
                    <a:pt x="34" y="53"/>
                    <a:pt x="54" y="33"/>
                    <a:pt x="79" y="33"/>
                  </a:cubicBezTo>
                  <a:cubicBezTo>
                    <a:pt x="104" y="33"/>
                    <a:pt x="124" y="53"/>
                    <a:pt x="124" y="78"/>
                  </a:cubicBezTo>
                  <a:lnTo>
                    <a:pt x="141" y="78"/>
                  </a:lnTo>
                  <a:lnTo>
                    <a:pt x="157" y="78"/>
                  </a:lnTo>
                  <a:cubicBezTo>
                    <a:pt x="157" y="35"/>
                    <a:pt x="122" y="0"/>
                    <a:pt x="79" y="0"/>
                  </a:cubicBezTo>
                  <a:cubicBezTo>
                    <a:pt x="35" y="0"/>
                    <a:pt x="0" y="35"/>
                    <a:pt x="0" y="78"/>
                  </a:cubicBezTo>
                  <a:cubicBezTo>
                    <a:pt x="0" y="121"/>
                    <a:pt x="35" y="156"/>
                    <a:pt x="79" y="156"/>
                  </a:cubicBezTo>
                  <a:cubicBezTo>
                    <a:pt x="122" y="156"/>
                    <a:pt x="157" y="121"/>
                    <a:pt x="157" y="78"/>
                  </a:cubicBezTo>
                  <a:lnTo>
                    <a:pt x="141" y="78"/>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2562">
              <a:extLst>
                <a:ext uri="{FF2B5EF4-FFF2-40B4-BE49-F238E27FC236}">
                  <a16:creationId xmlns:a16="http://schemas.microsoft.com/office/drawing/2014/main" id="{77FB1914-C2C5-46BB-4E59-C68331DBD52A}"/>
                </a:ext>
              </a:extLst>
            </p:cNvPr>
            <p:cNvSpPr>
              <a:spLocks/>
            </p:cNvSpPr>
            <p:nvPr/>
          </p:nvSpPr>
          <p:spPr bwMode="auto">
            <a:xfrm>
              <a:off x="7045398" y="4657831"/>
              <a:ext cx="554951" cy="739935"/>
            </a:xfrm>
            <a:custGeom>
              <a:avLst/>
              <a:gdLst>
                <a:gd name="T0" fmla="*/ 259 w 276"/>
                <a:gd name="T1" fmla="*/ 129 h 370"/>
                <a:gd name="T2" fmla="*/ 243 w 276"/>
                <a:gd name="T3" fmla="*/ 129 h 370"/>
                <a:gd name="T4" fmla="*/ 238 w 276"/>
                <a:gd name="T5" fmla="*/ 151 h 370"/>
                <a:gd name="T6" fmla="*/ 175 w 276"/>
                <a:gd name="T7" fmla="*/ 267 h 370"/>
                <a:gd name="T8" fmla="*/ 142 w 276"/>
                <a:gd name="T9" fmla="*/ 314 h 370"/>
                <a:gd name="T10" fmla="*/ 132 w 276"/>
                <a:gd name="T11" fmla="*/ 328 h 370"/>
                <a:gd name="T12" fmla="*/ 128 w 276"/>
                <a:gd name="T13" fmla="*/ 333 h 370"/>
                <a:gd name="T14" fmla="*/ 141 w 276"/>
                <a:gd name="T15" fmla="*/ 343 h 370"/>
                <a:gd name="T16" fmla="*/ 154 w 276"/>
                <a:gd name="T17" fmla="*/ 333 h 370"/>
                <a:gd name="T18" fmla="*/ 153 w 276"/>
                <a:gd name="T19" fmla="*/ 331 h 370"/>
                <a:gd name="T20" fmla="*/ 87 w 276"/>
                <a:gd name="T21" fmla="*/ 242 h 370"/>
                <a:gd name="T22" fmla="*/ 49 w 276"/>
                <a:gd name="T23" fmla="*/ 177 h 370"/>
                <a:gd name="T24" fmla="*/ 37 w 276"/>
                <a:gd name="T25" fmla="*/ 149 h 370"/>
                <a:gd name="T26" fmla="*/ 33 w 276"/>
                <a:gd name="T27" fmla="*/ 129 h 370"/>
                <a:gd name="T28" fmla="*/ 63 w 276"/>
                <a:gd name="T29" fmla="*/ 62 h 370"/>
                <a:gd name="T30" fmla="*/ 138 w 276"/>
                <a:gd name="T31" fmla="*/ 33 h 370"/>
                <a:gd name="T32" fmla="*/ 212 w 276"/>
                <a:gd name="T33" fmla="*/ 62 h 370"/>
                <a:gd name="T34" fmla="*/ 243 w 276"/>
                <a:gd name="T35" fmla="*/ 129 h 370"/>
                <a:gd name="T36" fmla="*/ 259 w 276"/>
                <a:gd name="T37" fmla="*/ 129 h 370"/>
                <a:gd name="T38" fmla="*/ 276 w 276"/>
                <a:gd name="T39" fmla="*/ 129 h 370"/>
                <a:gd name="T40" fmla="*/ 235 w 276"/>
                <a:gd name="T41" fmla="*/ 37 h 370"/>
                <a:gd name="T42" fmla="*/ 138 w 276"/>
                <a:gd name="T43" fmla="*/ 0 h 370"/>
                <a:gd name="T44" fmla="*/ 41 w 276"/>
                <a:gd name="T45" fmla="*/ 37 h 370"/>
                <a:gd name="T46" fmla="*/ 0 w 276"/>
                <a:gd name="T47" fmla="*/ 129 h 370"/>
                <a:gd name="T48" fmla="*/ 6 w 276"/>
                <a:gd name="T49" fmla="*/ 162 h 370"/>
                <a:gd name="T50" fmla="*/ 77 w 276"/>
                <a:gd name="T51" fmla="*/ 286 h 370"/>
                <a:gd name="T52" fmla="*/ 128 w 276"/>
                <a:gd name="T53" fmla="*/ 354 h 370"/>
                <a:gd name="T54" fmla="*/ 142 w 276"/>
                <a:gd name="T55" fmla="*/ 370 h 370"/>
                <a:gd name="T56" fmla="*/ 154 w 276"/>
                <a:gd name="T57" fmla="*/ 354 h 370"/>
                <a:gd name="T58" fmla="*/ 214 w 276"/>
                <a:gd name="T59" fmla="*/ 269 h 370"/>
                <a:gd name="T60" fmla="*/ 256 w 276"/>
                <a:gd name="T61" fmla="*/ 196 h 370"/>
                <a:gd name="T62" fmla="*/ 270 w 276"/>
                <a:gd name="T63" fmla="*/ 162 h 370"/>
                <a:gd name="T64" fmla="*/ 276 w 276"/>
                <a:gd name="T65" fmla="*/ 129 h 370"/>
                <a:gd name="T66" fmla="*/ 259 w 276"/>
                <a:gd name="T67" fmla="*/ 129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370">
                  <a:moveTo>
                    <a:pt x="259" y="129"/>
                  </a:moveTo>
                  <a:lnTo>
                    <a:pt x="243" y="129"/>
                  </a:lnTo>
                  <a:cubicBezTo>
                    <a:pt x="243" y="134"/>
                    <a:pt x="241" y="142"/>
                    <a:pt x="238" y="151"/>
                  </a:cubicBezTo>
                  <a:cubicBezTo>
                    <a:pt x="228" y="183"/>
                    <a:pt x="201" y="230"/>
                    <a:pt x="175" y="267"/>
                  </a:cubicBezTo>
                  <a:cubicBezTo>
                    <a:pt x="163" y="286"/>
                    <a:pt x="151" y="302"/>
                    <a:pt x="142" y="314"/>
                  </a:cubicBezTo>
                  <a:cubicBezTo>
                    <a:pt x="138" y="320"/>
                    <a:pt x="134" y="325"/>
                    <a:pt x="132" y="328"/>
                  </a:cubicBezTo>
                  <a:cubicBezTo>
                    <a:pt x="129" y="332"/>
                    <a:pt x="128" y="333"/>
                    <a:pt x="128" y="333"/>
                  </a:cubicBezTo>
                  <a:lnTo>
                    <a:pt x="141" y="343"/>
                  </a:lnTo>
                  <a:lnTo>
                    <a:pt x="154" y="333"/>
                  </a:lnTo>
                  <a:lnTo>
                    <a:pt x="153" y="331"/>
                  </a:lnTo>
                  <a:cubicBezTo>
                    <a:pt x="146" y="323"/>
                    <a:pt x="116" y="285"/>
                    <a:pt x="87" y="242"/>
                  </a:cubicBezTo>
                  <a:cubicBezTo>
                    <a:pt x="73" y="220"/>
                    <a:pt x="59" y="198"/>
                    <a:pt x="49" y="177"/>
                  </a:cubicBezTo>
                  <a:cubicBezTo>
                    <a:pt x="44" y="167"/>
                    <a:pt x="40" y="158"/>
                    <a:pt x="37" y="149"/>
                  </a:cubicBezTo>
                  <a:cubicBezTo>
                    <a:pt x="35" y="141"/>
                    <a:pt x="33" y="134"/>
                    <a:pt x="33" y="129"/>
                  </a:cubicBezTo>
                  <a:cubicBezTo>
                    <a:pt x="33" y="103"/>
                    <a:pt x="45" y="79"/>
                    <a:pt x="63" y="62"/>
                  </a:cubicBezTo>
                  <a:cubicBezTo>
                    <a:pt x="82" y="44"/>
                    <a:pt x="109" y="33"/>
                    <a:pt x="138" y="33"/>
                  </a:cubicBezTo>
                  <a:cubicBezTo>
                    <a:pt x="167" y="33"/>
                    <a:pt x="194" y="44"/>
                    <a:pt x="212" y="62"/>
                  </a:cubicBezTo>
                  <a:cubicBezTo>
                    <a:pt x="231" y="79"/>
                    <a:pt x="243" y="103"/>
                    <a:pt x="243" y="129"/>
                  </a:cubicBezTo>
                  <a:lnTo>
                    <a:pt x="259" y="129"/>
                  </a:lnTo>
                  <a:lnTo>
                    <a:pt x="276" y="129"/>
                  </a:lnTo>
                  <a:cubicBezTo>
                    <a:pt x="276" y="93"/>
                    <a:pt x="260" y="61"/>
                    <a:pt x="235" y="37"/>
                  </a:cubicBezTo>
                  <a:cubicBezTo>
                    <a:pt x="210" y="14"/>
                    <a:pt x="176" y="0"/>
                    <a:pt x="138" y="0"/>
                  </a:cubicBezTo>
                  <a:cubicBezTo>
                    <a:pt x="100" y="0"/>
                    <a:pt x="66" y="14"/>
                    <a:pt x="41" y="37"/>
                  </a:cubicBezTo>
                  <a:cubicBezTo>
                    <a:pt x="16" y="61"/>
                    <a:pt x="0" y="93"/>
                    <a:pt x="0" y="129"/>
                  </a:cubicBezTo>
                  <a:cubicBezTo>
                    <a:pt x="0" y="140"/>
                    <a:pt x="2" y="151"/>
                    <a:pt x="6" y="162"/>
                  </a:cubicBezTo>
                  <a:cubicBezTo>
                    <a:pt x="19" y="201"/>
                    <a:pt x="50" y="248"/>
                    <a:pt x="77" y="286"/>
                  </a:cubicBezTo>
                  <a:cubicBezTo>
                    <a:pt x="104" y="325"/>
                    <a:pt x="128" y="354"/>
                    <a:pt x="128" y="354"/>
                  </a:cubicBezTo>
                  <a:lnTo>
                    <a:pt x="142" y="370"/>
                  </a:lnTo>
                  <a:lnTo>
                    <a:pt x="154" y="354"/>
                  </a:lnTo>
                  <a:cubicBezTo>
                    <a:pt x="155" y="354"/>
                    <a:pt x="184" y="315"/>
                    <a:pt x="214" y="269"/>
                  </a:cubicBezTo>
                  <a:cubicBezTo>
                    <a:pt x="229" y="246"/>
                    <a:pt x="244" y="220"/>
                    <a:pt x="256" y="196"/>
                  </a:cubicBezTo>
                  <a:cubicBezTo>
                    <a:pt x="262" y="184"/>
                    <a:pt x="267" y="173"/>
                    <a:pt x="270" y="162"/>
                  </a:cubicBezTo>
                  <a:cubicBezTo>
                    <a:pt x="274" y="150"/>
                    <a:pt x="276" y="140"/>
                    <a:pt x="276" y="129"/>
                  </a:cubicBezTo>
                  <a:lnTo>
                    <a:pt x="259" y="129"/>
                  </a:lnTo>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2564">
              <a:extLst>
                <a:ext uri="{FF2B5EF4-FFF2-40B4-BE49-F238E27FC236}">
                  <a16:creationId xmlns:a16="http://schemas.microsoft.com/office/drawing/2014/main" id="{866951DE-08B3-A4BA-FC34-0297E3D8939B}"/>
                </a:ext>
              </a:extLst>
            </p:cNvPr>
            <p:cNvSpPr>
              <a:spLocks/>
            </p:cNvSpPr>
            <p:nvPr/>
          </p:nvSpPr>
          <p:spPr bwMode="auto">
            <a:xfrm>
              <a:off x="7153310" y="4750323"/>
              <a:ext cx="354557" cy="354557"/>
            </a:xfrm>
            <a:custGeom>
              <a:avLst/>
              <a:gdLst>
                <a:gd name="T0" fmla="*/ 155 w 172"/>
                <a:gd name="T1" fmla="*/ 88 h 175"/>
                <a:gd name="T2" fmla="*/ 138 w 172"/>
                <a:gd name="T3" fmla="*/ 88 h 175"/>
                <a:gd name="T4" fmla="*/ 123 w 172"/>
                <a:gd name="T5" fmla="*/ 126 h 175"/>
                <a:gd name="T6" fmla="*/ 86 w 172"/>
                <a:gd name="T7" fmla="*/ 142 h 175"/>
                <a:gd name="T8" fmla="*/ 49 w 172"/>
                <a:gd name="T9" fmla="*/ 126 h 175"/>
                <a:gd name="T10" fmla="*/ 33 w 172"/>
                <a:gd name="T11" fmla="*/ 88 h 175"/>
                <a:gd name="T12" fmla="*/ 49 w 172"/>
                <a:gd name="T13" fmla="*/ 49 h 175"/>
                <a:gd name="T14" fmla="*/ 86 w 172"/>
                <a:gd name="T15" fmla="*/ 34 h 175"/>
                <a:gd name="T16" fmla="*/ 123 w 172"/>
                <a:gd name="T17" fmla="*/ 49 h 175"/>
                <a:gd name="T18" fmla="*/ 138 w 172"/>
                <a:gd name="T19" fmla="*/ 88 h 175"/>
                <a:gd name="T20" fmla="*/ 155 w 172"/>
                <a:gd name="T21" fmla="*/ 88 h 175"/>
                <a:gd name="T22" fmla="*/ 172 w 172"/>
                <a:gd name="T23" fmla="*/ 88 h 175"/>
                <a:gd name="T24" fmla="*/ 147 w 172"/>
                <a:gd name="T25" fmla="*/ 26 h 175"/>
                <a:gd name="T26" fmla="*/ 86 w 172"/>
                <a:gd name="T27" fmla="*/ 0 h 175"/>
                <a:gd name="T28" fmla="*/ 25 w 172"/>
                <a:gd name="T29" fmla="*/ 26 h 175"/>
                <a:gd name="T30" fmla="*/ 0 w 172"/>
                <a:gd name="T31" fmla="*/ 88 h 175"/>
                <a:gd name="T32" fmla="*/ 25 w 172"/>
                <a:gd name="T33" fmla="*/ 150 h 175"/>
                <a:gd name="T34" fmla="*/ 86 w 172"/>
                <a:gd name="T35" fmla="*/ 175 h 175"/>
                <a:gd name="T36" fmla="*/ 147 w 172"/>
                <a:gd name="T37" fmla="*/ 150 h 175"/>
                <a:gd name="T38" fmla="*/ 172 w 172"/>
                <a:gd name="T39" fmla="*/ 88 h 175"/>
                <a:gd name="T40" fmla="*/ 155 w 172"/>
                <a:gd name="T41" fmla="*/ 8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2" h="175">
                  <a:moveTo>
                    <a:pt x="155" y="88"/>
                  </a:moveTo>
                  <a:lnTo>
                    <a:pt x="138" y="88"/>
                  </a:lnTo>
                  <a:cubicBezTo>
                    <a:pt x="138" y="103"/>
                    <a:pt x="132" y="116"/>
                    <a:pt x="123" y="126"/>
                  </a:cubicBezTo>
                  <a:cubicBezTo>
                    <a:pt x="113" y="136"/>
                    <a:pt x="100" y="142"/>
                    <a:pt x="86" y="142"/>
                  </a:cubicBezTo>
                  <a:cubicBezTo>
                    <a:pt x="71" y="142"/>
                    <a:pt x="58" y="136"/>
                    <a:pt x="49" y="126"/>
                  </a:cubicBezTo>
                  <a:cubicBezTo>
                    <a:pt x="39" y="116"/>
                    <a:pt x="33" y="103"/>
                    <a:pt x="33" y="88"/>
                  </a:cubicBezTo>
                  <a:cubicBezTo>
                    <a:pt x="33" y="73"/>
                    <a:pt x="39" y="59"/>
                    <a:pt x="49" y="49"/>
                  </a:cubicBezTo>
                  <a:cubicBezTo>
                    <a:pt x="58" y="40"/>
                    <a:pt x="71" y="34"/>
                    <a:pt x="86" y="34"/>
                  </a:cubicBezTo>
                  <a:cubicBezTo>
                    <a:pt x="100" y="34"/>
                    <a:pt x="113" y="40"/>
                    <a:pt x="123" y="49"/>
                  </a:cubicBezTo>
                  <a:cubicBezTo>
                    <a:pt x="132" y="59"/>
                    <a:pt x="138" y="73"/>
                    <a:pt x="138" y="88"/>
                  </a:cubicBezTo>
                  <a:lnTo>
                    <a:pt x="155" y="88"/>
                  </a:lnTo>
                  <a:lnTo>
                    <a:pt x="172" y="88"/>
                  </a:lnTo>
                  <a:cubicBezTo>
                    <a:pt x="172" y="64"/>
                    <a:pt x="162" y="42"/>
                    <a:pt x="147" y="26"/>
                  </a:cubicBezTo>
                  <a:cubicBezTo>
                    <a:pt x="131" y="10"/>
                    <a:pt x="110" y="0"/>
                    <a:pt x="86" y="0"/>
                  </a:cubicBezTo>
                  <a:cubicBezTo>
                    <a:pt x="62" y="0"/>
                    <a:pt x="40" y="10"/>
                    <a:pt x="25" y="26"/>
                  </a:cubicBezTo>
                  <a:cubicBezTo>
                    <a:pt x="10" y="42"/>
                    <a:pt x="0" y="64"/>
                    <a:pt x="0" y="88"/>
                  </a:cubicBezTo>
                  <a:cubicBezTo>
                    <a:pt x="0" y="112"/>
                    <a:pt x="10" y="134"/>
                    <a:pt x="25" y="150"/>
                  </a:cubicBezTo>
                  <a:cubicBezTo>
                    <a:pt x="40" y="165"/>
                    <a:pt x="62" y="175"/>
                    <a:pt x="86" y="175"/>
                  </a:cubicBezTo>
                  <a:cubicBezTo>
                    <a:pt x="110" y="175"/>
                    <a:pt x="131" y="165"/>
                    <a:pt x="147" y="150"/>
                  </a:cubicBezTo>
                  <a:cubicBezTo>
                    <a:pt x="162" y="134"/>
                    <a:pt x="172" y="112"/>
                    <a:pt x="172" y="88"/>
                  </a:cubicBezTo>
                  <a:lnTo>
                    <a:pt x="155" y="88"/>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2566">
              <a:extLst>
                <a:ext uri="{FF2B5EF4-FFF2-40B4-BE49-F238E27FC236}">
                  <a16:creationId xmlns:a16="http://schemas.microsoft.com/office/drawing/2014/main" id="{E9372E43-91B5-570A-1F33-309855C61858}"/>
                </a:ext>
              </a:extLst>
            </p:cNvPr>
            <p:cNvSpPr>
              <a:spLocks/>
            </p:cNvSpPr>
            <p:nvPr/>
          </p:nvSpPr>
          <p:spPr bwMode="auto">
            <a:xfrm>
              <a:off x="8417365" y="3486268"/>
              <a:ext cx="508710" cy="678273"/>
            </a:xfrm>
            <a:custGeom>
              <a:avLst/>
              <a:gdLst>
                <a:gd name="T0" fmla="*/ 236 w 253"/>
                <a:gd name="T1" fmla="*/ 119 h 340"/>
                <a:gd name="T2" fmla="*/ 219 w 253"/>
                <a:gd name="T3" fmla="*/ 119 h 340"/>
                <a:gd name="T4" fmla="*/ 215 w 253"/>
                <a:gd name="T5" fmla="*/ 139 h 340"/>
                <a:gd name="T6" fmla="*/ 159 w 253"/>
                <a:gd name="T7" fmla="*/ 243 h 340"/>
                <a:gd name="T8" fmla="*/ 129 w 253"/>
                <a:gd name="T9" fmla="*/ 286 h 340"/>
                <a:gd name="T10" fmla="*/ 119 w 253"/>
                <a:gd name="T11" fmla="*/ 298 h 340"/>
                <a:gd name="T12" fmla="*/ 116 w 253"/>
                <a:gd name="T13" fmla="*/ 303 h 340"/>
                <a:gd name="T14" fmla="*/ 129 w 253"/>
                <a:gd name="T15" fmla="*/ 313 h 340"/>
                <a:gd name="T16" fmla="*/ 142 w 253"/>
                <a:gd name="T17" fmla="*/ 302 h 340"/>
                <a:gd name="T18" fmla="*/ 141 w 253"/>
                <a:gd name="T19" fmla="*/ 301 h 340"/>
                <a:gd name="T20" fmla="*/ 81 w 253"/>
                <a:gd name="T21" fmla="*/ 220 h 340"/>
                <a:gd name="T22" fmla="*/ 47 w 253"/>
                <a:gd name="T23" fmla="*/ 162 h 340"/>
                <a:gd name="T24" fmla="*/ 37 w 253"/>
                <a:gd name="T25" fmla="*/ 137 h 340"/>
                <a:gd name="T26" fmla="*/ 33 w 253"/>
                <a:gd name="T27" fmla="*/ 119 h 340"/>
                <a:gd name="T28" fmla="*/ 60 w 253"/>
                <a:gd name="T29" fmla="*/ 59 h 340"/>
                <a:gd name="T30" fmla="*/ 126 w 253"/>
                <a:gd name="T31" fmla="*/ 34 h 340"/>
                <a:gd name="T32" fmla="*/ 192 w 253"/>
                <a:gd name="T33" fmla="*/ 59 h 340"/>
                <a:gd name="T34" fmla="*/ 219 w 253"/>
                <a:gd name="T35" fmla="*/ 119 h 340"/>
                <a:gd name="T36" fmla="*/ 236 w 253"/>
                <a:gd name="T37" fmla="*/ 119 h 340"/>
                <a:gd name="T38" fmla="*/ 253 w 253"/>
                <a:gd name="T39" fmla="*/ 119 h 340"/>
                <a:gd name="T40" fmla="*/ 215 w 253"/>
                <a:gd name="T41" fmla="*/ 35 h 340"/>
                <a:gd name="T42" fmla="*/ 126 w 253"/>
                <a:gd name="T43" fmla="*/ 0 h 340"/>
                <a:gd name="T44" fmla="*/ 37 w 253"/>
                <a:gd name="T45" fmla="*/ 35 h 340"/>
                <a:gd name="T46" fmla="*/ 0 w 253"/>
                <a:gd name="T47" fmla="*/ 119 h 340"/>
                <a:gd name="T48" fmla="*/ 5 w 253"/>
                <a:gd name="T49" fmla="*/ 149 h 340"/>
                <a:gd name="T50" fmla="*/ 70 w 253"/>
                <a:gd name="T51" fmla="*/ 262 h 340"/>
                <a:gd name="T52" fmla="*/ 116 w 253"/>
                <a:gd name="T53" fmla="*/ 324 h 340"/>
                <a:gd name="T54" fmla="*/ 129 w 253"/>
                <a:gd name="T55" fmla="*/ 340 h 340"/>
                <a:gd name="T56" fmla="*/ 142 w 253"/>
                <a:gd name="T57" fmla="*/ 323 h 340"/>
                <a:gd name="T58" fmla="*/ 197 w 253"/>
                <a:gd name="T59" fmla="*/ 246 h 340"/>
                <a:gd name="T60" fmla="*/ 234 w 253"/>
                <a:gd name="T61" fmla="*/ 181 h 340"/>
                <a:gd name="T62" fmla="*/ 247 w 253"/>
                <a:gd name="T63" fmla="*/ 149 h 340"/>
                <a:gd name="T64" fmla="*/ 253 w 253"/>
                <a:gd name="T65" fmla="*/ 119 h 340"/>
                <a:gd name="T66" fmla="*/ 236 w 253"/>
                <a:gd name="T67" fmla="*/ 11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340">
                  <a:moveTo>
                    <a:pt x="236" y="119"/>
                  </a:moveTo>
                  <a:lnTo>
                    <a:pt x="219" y="119"/>
                  </a:lnTo>
                  <a:cubicBezTo>
                    <a:pt x="219" y="124"/>
                    <a:pt x="218" y="131"/>
                    <a:pt x="215" y="139"/>
                  </a:cubicBezTo>
                  <a:cubicBezTo>
                    <a:pt x="206" y="168"/>
                    <a:pt x="181" y="210"/>
                    <a:pt x="159" y="243"/>
                  </a:cubicBezTo>
                  <a:cubicBezTo>
                    <a:pt x="147" y="260"/>
                    <a:pt x="137" y="275"/>
                    <a:pt x="129" y="286"/>
                  </a:cubicBezTo>
                  <a:cubicBezTo>
                    <a:pt x="125" y="291"/>
                    <a:pt x="122" y="295"/>
                    <a:pt x="119" y="298"/>
                  </a:cubicBezTo>
                  <a:cubicBezTo>
                    <a:pt x="117" y="301"/>
                    <a:pt x="116" y="303"/>
                    <a:pt x="116" y="303"/>
                  </a:cubicBezTo>
                  <a:lnTo>
                    <a:pt x="129" y="313"/>
                  </a:lnTo>
                  <a:lnTo>
                    <a:pt x="142" y="302"/>
                  </a:lnTo>
                  <a:lnTo>
                    <a:pt x="141" y="301"/>
                  </a:lnTo>
                  <a:cubicBezTo>
                    <a:pt x="135" y="294"/>
                    <a:pt x="107" y="259"/>
                    <a:pt x="81" y="220"/>
                  </a:cubicBezTo>
                  <a:cubicBezTo>
                    <a:pt x="68" y="201"/>
                    <a:pt x="56" y="180"/>
                    <a:pt x="47" y="162"/>
                  </a:cubicBezTo>
                  <a:cubicBezTo>
                    <a:pt x="43" y="153"/>
                    <a:pt x="39" y="144"/>
                    <a:pt x="37" y="137"/>
                  </a:cubicBezTo>
                  <a:cubicBezTo>
                    <a:pt x="34" y="130"/>
                    <a:pt x="33" y="123"/>
                    <a:pt x="33" y="119"/>
                  </a:cubicBezTo>
                  <a:cubicBezTo>
                    <a:pt x="33" y="96"/>
                    <a:pt x="43" y="75"/>
                    <a:pt x="60" y="59"/>
                  </a:cubicBezTo>
                  <a:cubicBezTo>
                    <a:pt x="76" y="44"/>
                    <a:pt x="100" y="34"/>
                    <a:pt x="126" y="34"/>
                  </a:cubicBezTo>
                  <a:cubicBezTo>
                    <a:pt x="152" y="34"/>
                    <a:pt x="176" y="44"/>
                    <a:pt x="192" y="59"/>
                  </a:cubicBezTo>
                  <a:cubicBezTo>
                    <a:pt x="209" y="75"/>
                    <a:pt x="219" y="96"/>
                    <a:pt x="219" y="119"/>
                  </a:cubicBezTo>
                  <a:lnTo>
                    <a:pt x="236" y="119"/>
                  </a:lnTo>
                  <a:lnTo>
                    <a:pt x="253" y="119"/>
                  </a:lnTo>
                  <a:cubicBezTo>
                    <a:pt x="253" y="86"/>
                    <a:pt x="238" y="56"/>
                    <a:pt x="215" y="35"/>
                  </a:cubicBezTo>
                  <a:cubicBezTo>
                    <a:pt x="192" y="14"/>
                    <a:pt x="161" y="0"/>
                    <a:pt x="126" y="0"/>
                  </a:cubicBezTo>
                  <a:cubicBezTo>
                    <a:pt x="92" y="0"/>
                    <a:pt x="60" y="14"/>
                    <a:pt x="37" y="35"/>
                  </a:cubicBezTo>
                  <a:cubicBezTo>
                    <a:pt x="14" y="56"/>
                    <a:pt x="0" y="86"/>
                    <a:pt x="0" y="119"/>
                  </a:cubicBezTo>
                  <a:cubicBezTo>
                    <a:pt x="0" y="129"/>
                    <a:pt x="2" y="139"/>
                    <a:pt x="5" y="149"/>
                  </a:cubicBezTo>
                  <a:cubicBezTo>
                    <a:pt x="18" y="185"/>
                    <a:pt x="45" y="227"/>
                    <a:pt x="70" y="262"/>
                  </a:cubicBezTo>
                  <a:cubicBezTo>
                    <a:pt x="94" y="297"/>
                    <a:pt x="116" y="323"/>
                    <a:pt x="116" y="324"/>
                  </a:cubicBezTo>
                  <a:lnTo>
                    <a:pt x="129" y="340"/>
                  </a:lnTo>
                  <a:lnTo>
                    <a:pt x="142" y="323"/>
                  </a:lnTo>
                  <a:cubicBezTo>
                    <a:pt x="143" y="323"/>
                    <a:pt x="169" y="288"/>
                    <a:pt x="197" y="246"/>
                  </a:cubicBezTo>
                  <a:cubicBezTo>
                    <a:pt x="210" y="225"/>
                    <a:pt x="224" y="202"/>
                    <a:pt x="234" y="181"/>
                  </a:cubicBezTo>
                  <a:cubicBezTo>
                    <a:pt x="239" y="170"/>
                    <a:pt x="244" y="159"/>
                    <a:pt x="247" y="149"/>
                  </a:cubicBezTo>
                  <a:cubicBezTo>
                    <a:pt x="250" y="139"/>
                    <a:pt x="253" y="129"/>
                    <a:pt x="253" y="119"/>
                  </a:cubicBezTo>
                  <a:lnTo>
                    <a:pt x="236" y="119"/>
                  </a:lnTo>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2568">
              <a:extLst>
                <a:ext uri="{FF2B5EF4-FFF2-40B4-BE49-F238E27FC236}">
                  <a16:creationId xmlns:a16="http://schemas.microsoft.com/office/drawing/2014/main" id="{696DC5D2-7CCA-9BFC-9FD8-C2F66765F828}"/>
                </a:ext>
              </a:extLst>
            </p:cNvPr>
            <p:cNvSpPr>
              <a:spLocks/>
            </p:cNvSpPr>
            <p:nvPr/>
          </p:nvSpPr>
          <p:spPr bwMode="auto">
            <a:xfrm>
              <a:off x="8525267" y="3578760"/>
              <a:ext cx="308306" cy="323726"/>
            </a:xfrm>
            <a:custGeom>
              <a:avLst/>
              <a:gdLst>
                <a:gd name="T0" fmla="*/ 142 w 159"/>
                <a:gd name="T1" fmla="*/ 81 h 162"/>
                <a:gd name="T2" fmla="*/ 125 w 159"/>
                <a:gd name="T3" fmla="*/ 81 h 162"/>
                <a:gd name="T4" fmla="*/ 112 w 159"/>
                <a:gd name="T5" fmla="*/ 115 h 162"/>
                <a:gd name="T6" fmla="*/ 80 w 159"/>
                <a:gd name="T7" fmla="*/ 129 h 162"/>
                <a:gd name="T8" fmla="*/ 47 w 159"/>
                <a:gd name="T9" fmla="*/ 115 h 162"/>
                <a:gd name="T10" fmla="*/ 34 w 159"/>
                <a:gd name="T11" fmla="*/ 81 h 162"/>
                <a:gd name="T12" fmla="*/ 47 w 159"/>
                <a:gd name="T13" fmla="*/ 47 h 162"/>
                <a:gd name="T14" fmla="*/ 80 w 159"/>
                <a:gd name="T15" fmla="*/ 34 h 162"/>
                <a:gd name="T16" fmla="*/ 112 w 159"/>
                <a:gd name="T17" fmla="*/ 47 h 162"/>
                <a:gd name="T18" fmla="*/ 125 w 159"/>
                <a:gd name="T19" fmla="*/ 81 h 162"/>
                <a:gd name="T20" fmla="*/ 142 w 159"/>
                <a:gd name="T21" fmla="*/ 81 h 162"/>
                <a:gd name="T22" fmla="*/ 159 w 159"/>
                <a:gd name="T23" fmla="*/ 81 h 162"/>
                <a:gd name="T24" fmla="*/ 136 w 159"/>
                <a:gd name="T25" fmla="*/ 24 h 162"/>
                <a:gd name="T26" fmla="*/ 80 w 159"/>
                <a:gd name="T27" fmla="*/ 0 h 162"/>
                <a:gd name="T28" fmla="*/ 23 w 159"/>
                <a:gd name="T29" fmla="*/ 24 h 162"/>
                <a:gd name="T30" fmla="*/ 0 w 159"/>
                <a:gd name="T31" fmla="*/ 81 h 162"/>
                <a:gd name="T32" fmla="*/ 23 w 159"/>
                <a:gd name="T33" fmla="*/ 138 h 162"/>
                <a:gd name="T34" fmla="*/ 80 w 159"/>
                <a:gd name="T35" fmla="*/ 162 h 162"/>
                <a:gd name="T36" fmla="*/ 136 w 159"/>
                <a:gd name="T37" fmla="*/ 138 h 162"/>
                <a:gd name="T38" fmla="*/ 159 w 159"/>
                <a:gd name="T39" fmla="*/ 81 h 162"/>
                <a:gd name="T40" fmla="*/ 142 w 159"/>
                <a:gd name="T41"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162">
                  <a:moveTo>
                    <a:pt x="142" y="81"/>
                  </a:moveTo>
                  <a:lnTo>
                    <a:pt x="125" y="81"/>
                  </a:lnTo>
                  <a:cubicBezTo>
                    <a:pt x="125" y="94"/>
                    <a:pt x="120" y="106"/>
                    <a:pt x="112" y="115"/>
                  </a:cubicBezTo>
                  <a:cubicBezTo>
                    <a:pt x="103" y="123"/>
                    <a:pt x="92" y="129"/>
                    <a:pt x="80" y="129"/>
                  </a:cubicBezTo>
                  <a:cubicBezTo>
                    <a:pt x="67" y="129"/>
                    <a:pt x="56" y="123"/>
                    <a:pt x="47" y="115"/>
                  </a:cubicBezTo>
                  <a:cubicBezTo>
                    <a:pt x="39" y="106"/>
                    <a:pt x="34" y="94"/>
                    <a:pt x="34" y="81"/>
                  </a:cubicBezTo>
                  <a:cubicBezTo>
                    <a:pt x="34" y="68"/>
                    <a:pt x="39" y="56"/>
                    <a:pt x="47" y="47"/>
                  </a:cubicBezTo>
                  <a:cubicBezTo>
                    <a:pt x="56" y="39"/>
                    <a:pt x="67" y="34"/>
                    <a:pt x="80" y="34"/>
                  </a:cubicBezTo>
                  <a:cubicBezTo>
                    <a:pt x="92" y="34"/>
                    <a:pt x="103" y="39"/>
                    <a:pt x="112" y="47"/>
                  </a:cubicBezTo>
                  <a:cubicBezTo>
                    <a:pt x="120" y="56"/>
                    <a:pt x="125" y="68"/>
                    <a:pt x="125" y="81"/>
                  </a:cubicBezTo>
                  <a:lnTo>
                    <a:pt x="142" y="81"/>
                  </a:lnTo>
                  <a:lnTo>
                    <a:pt x="159" y="81"/>
                  </a:lnTo>
                  <a:cubicBezTo>
                    <a:pt x="159" y="59"/>
                    <a:pt x="150" y="39"/>
                    <a:pt x="136" y="24"/>
                  </a:cubicBezTo>
                  <a:cubicBezTo>
                    <a:pt x="122" y="10"/>
                    <a:pt x="102" y="0"/>
                    <a:pt x="80" y="0"/>
                  </a:cubicBezTo>
                  <a:cubicBezTo>
                    <a:pt x="58" y="0"/>
                    <a:pt x="38" y="10"/>
                    <a:pt x="23" y="24"/>
                  </a:cubicBezTo>
                  <a:cubicBezTo>
                    <a:pt x="9" y="39"/>
                    <a:pt x="0" y="59"/>
                    <a:pt x="0" y="81"/>
                  </a:cubicBezTo>
                  <a:cubicBezTo>
                    <a:pt x="0" y="103"/>
                    <a:pt x="9" y="124"/>
                    <a:pt x="23" y="138"/>
                  </a:cubicBezTo>
                  <a:cubicBezTo>
                    <a:pt x="38" y="153"/>
                    <a:pt x="58" y="162"/>
                    <a:pt x="80" y="162"/>
                  </a:cubicBezTo>
                  <a:cubicBezTo>
                    <a:pt x="102" y="162"/>
                    <a:pt x="122" y="153"/>
                    <a:pt x="136" y="138"/>
                  </a:cubicBezTo>
                  <a:cubicBezTo>
                    <a:pt x="150" y="124"/>
                    <a:pt x="159" y="103"/>
                    <a:pt x="159" y="81"/>
                  </a:cubicBezTo>
                  <a:lnTo>
                    <a:pt x="142" y="81"/>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2570">
              <a:extLst>
                <a:ext uri="{FF2B5EF4-FFF2-40B4-BE49-F238E27FC236}">
                  <a16:creationId xmlns:a16="http://schemas.microsoft.com/office/drawing/2014/main" id="{0C438065-F75E-A239-65B1-6511D1CB9C1C}"/>
                </a:ext>
              </a:extLst>
            </p:cNvPr>
            <p:cNvSpPr>
              <a:spLocks/>
            </p:cNvSpPr>
            <p:nvPr/>
          </p:nvSpPr>
          <p:spPr bwMode="auto">
            <a:xfrm>
              <a:off x="6351715" y="3008389"/>
              <a:ext cx="524120" cy="693693"/>
            </a:xfrm>
            <a:custGeom>
              <a:avLst/>
              <a:gdLst>
                <a:gd name="T0" fmla="*/ 242 w 259"/>
                <a:gd name="T1" fmla="*/ 121 h 347"/>
                <a:gd name="T2" fmla="*/ 225 w 259"/>
                <a:gd name="T3" fmla="*/ 121 h 347"/>
                <a:gd name="T4" fmla="*/ 221 w 259"/>
                <a:gd name="T5" fmla="*/ 141 h 347"/>
                <a:gd name="T6" fmla="*/ 163 w 259"/>
                <a:gd name="T7" fmla="*/ 249 h 347"/>
                <a:gd name="T8" fmla="*/ 132 w 259"/>
                <a:gd name="T9" fmla="*/ 293 h 347"/>
                <a:gd name="T10" fmla="*/ 123 w 259"/>
                <a:gd name="T11" fmla="*/ 306 h 347"/>
                <a:gd name="T12" fmla="*/ 119 w 259"/>
                <a:gd name="T13" fmla="*/ 310 h 347"/>
                <a:gd name="T14" fmla="*/ 132 w 259"/>
                <a:gd name="T15" fmla="*/ 320 h 347"/>
                <a:gd name="T16" fmla="*/ 145 w 259"/>
                <a:gd name="T17" fmla="*/ 310 h 347"/>
                <a:gd name="T18" fmla="*/ 144 w 259"/>
                <a:gd name="T19" fmla="*/ 308 h 347"/>
                <a:gd name="T20" fmla="*/ 83 w 259"/>
                <a:gd name="T21" fmla="*/ 225 h 347"/>
                <a:gd name="T22" fmla="*/ 47 w 259"/>
                <a:gd name="T23" fmla="*/ 166 h 347"/>
                <a:gd name="T24" fmla="*/ 36 w 259"/>
                <a:gd name="T25" fmla="*/ 140 h 347"/>
                <a:gd name="T26" fmla="*/ 33 w 259"/>
                <a:gd name="T27" fmla="*/ 121 h 347"/>
                <a:gd name="T28" fmla="*/ 61 w 259"/>
                <a:gd name="T29" fmla="*/ 59 h 347"/>
                <a:gd name="T30" fmla="*/ 129 w 259"/>
                <a:gd name="T31" fmla="*/ 33 h 347"/>
                <a:gd name="T32" fmla="*/ 198 w 259"/>
                <a:gd name="T33" fmla="*/ 59 h 347"/>
                <a:gd name="T34" fmla="*/ 225 w 259"/>
                <a:gd name="T35" fmla="*/ 121 h 347"/>
                <a:gd name="T36" fmla="*/ 242 w 259"/>
                <a:gd name="T37" fmla="*/ 121 h 347"/>
                <a:gd name="T38" fmla="*/ 259 w 259"/>
                <a:gd name="T39" fmla="*/ 121 h 347"/>
                <a:gd name="T40" fmla="*/ 220 w 259"/>
                <a:gd name="T41" fmla="*/ 35 h 347"/>
                <a:gd name="T42" fmla="*/ 129 w 259"/>
                <a:gd name="T43" fmla="*/ 0 h 347"/>
                <a:gd name="T44" fmla="*/ 38 w 259"/>
                <a:gd name="T45" fmla="*/ 35 h 347"/>
                <a:gd name="T46" fmla="*/ 0 w 259"/>
                <a:gd name="T47" fmla="*/ 121 h 347"/>
                <a:gd name="T48" fmla="*/ 5 w 259"/>
                <a:gd name="T49" fmla="*/ 152 h 347"/>
                <a:gd name="T50" fmla="*/ 71 w 259"/>
                <a:gd name="T51" fmla="*/ 268 h 347"/>
                <a:gd name="T52" fmla="*/ 119 w 259"/>
                <a:gd name="T53" fmla="*/ 331 h 347"/>
                <a:gd name="T54" fmla="*/ 133 w 259"/>
                <a:gd name="T55" fmla="*/ 347 h 347"/>
                <a:gd name="T56" fmla="*/ 145 w 259"/>
                <a:gd name="T57" fmla="*/ 331 h 347"/>
                <a:gd name="T58" fmla="*/ 201 w 259"/>
                <a:gd name="T59" fmla="*/ 252 h 347"/>
                <a:gd name="T60" fmla="*/ 240 w 259"/>
                <a:gd name="T61" fmla="*/ 184 h 347"/>
                <a:gd name="T62" fmla="*/ 253 w 259"/>
                <a:gd name="T63" fmla="*/ 152 h 347"/>
                <a:gd name="T64" fmla="*/ 259 w 259"/>
                <a:gd name="T65" fmla="*/ 121 h 347"/>
                <a:gd name="T66" fmla="*/ 242 w 259"/>
                <a:gd name="T67" fmla="*/ 12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 h="347">
                  <a:moveTo>
                    <a:pt x="242" y="121"/>
                  </a:moveTo>
                  <a:lnTo>
                    <a:pt x="225" y="121"/>
                  </a:lnTo>
                  <a:cubicBezTo>
                    <a:pt x="225" y="126"/>
                    <a:pt x="224" y="133"/>
                    <a:pt x="221" y="141"/>
                  </a:cubicBezTo>
                  <a:cubicBezTo>
                    <a:pt x="212" y="171"/>
                    <a:pt x="186" y="214"/>
                    <a:pt x="163" y="249"/>
                  </a:cubicBezTo>
                  <a:cubicBezTo>
                    <a:pt x="151" y="266"/>
                    <a:pt x="140" y="282"/>
                    <a:pt x="132" y="293"/>
                  </a:cubicBezTo>
                  <a:cubicBezTo>
                    <a:pt x="128" y="298"/>
                    <a:pt x="125" y="303"/>
                    <a:pt x="123" y="306"/>
                  </a:cubicBezTo>
                  <a:cubicBezTo>
                    <a:pt x="120" y="309"/>
                    <a:pt x="119" y="310"/>
                    <a:pt x="119" y="310"/>
                  </a:cubicBezTo>
                  <a:lnTo>
                    <a:pt x="132" y="320"/>
                  </a:lnTo>
                  <a:lnTo>
                    <a:pt x="145" y="310"/>
                  </a:lnTo>
                  <a:lnTo>
                    <a:pt x="144" y="308"/>
                  </a:lnTo>
                  <a:cubicBezTo>
                    <a:pt x="138" y="301"/>
                    <a:pt x="109" y="265"/>
                    <a:pt x="83" y="225"/>
                  </a:cubicBezTo>
                  <a:cubicBezTo>
                    <a:pt x="69" y="205"/>
                    <a:pt x="57" y="184"/>
                    <a:pt x="47" y="166"/>
                  </a:cubicBezTo>
                  <a:cubicBezTo>
                    <a:pt x="43" y="156"/>
                    <a:pt x="39" y="147"/>
                    <a:pt x="36" y="140"/>
                  </a:cubicBezTo>
                  <a:cubicBezTo>
                    <a:pt x="34" y="132"/>
                    <a:pt x="33" y="125"/>
                    <a:pt x="33" y="121"/>
                  </a:cubicBezTo>
                  <a:cubicBezTo>
                    <a:pt x="33" y="97"/>
                    <a:pt x="43" y="75"/>
                    <a:pt x="61" y="59"/>
                  </a:cubicBezTo>
                  <a:cubicBezTo>
                    <a:pt x="78" y="43"/>
                    <a:pt x="102" y="33"/>
                    <a:pt x="129" y="33"/>
                  </a:cubicBezTo>
                  <a:cubicBezTo>
                    <a:pt x="156" y="33"/>
                    <a:pt x="180" y="43"/>
                    <a:pt x="198" y="59"/>
                  </a:cubicBezTo>
                  <a:cubicBezTo>
                    <a:pt x="215" y="75"/>
                    <a:pt x="225" y="97"/>
                    <a:pt x="225" y="121"/>
                  </a:cubicBezTo>
                  <a:lnTo>
                    <a:pt x="242" y="121"/>
                  </a:lnTo>
                  <a:lnTo>
                    <a:pt x="259" y="121"/>
                  </a:lnTo>
                  <a:cubicBezTo>
                    <a:pt x="259" y="87"/>
                    <a:pt x="244" y="57"/>
                    <a:pt x="220" y="35"/>
                  </a:cubicBezTo>
                  <a:cubicBezTo>
                    <a:pt x="197" y="13"/>
                    <a:pt x="164" y="0"/>
                    <a:pt x="129" y="0"/>
                  </a:cubicBezTo>
                  <a:cubicBezTo>
                    <a:pt x="94" y="0"/>
                    <a:pt x="61" y="13"/>
                    <a:pt x="38" y="35"/>
                  </a:cubicBezTo>
                  <a:cubicBezTo>
                    <a:pt x="14" y="57"/>
                    <a:pt x="0" y="87"/>
                    <a:pt x="0" y="121"/>
                  </a:cubicBezTo>
                  <a:cubicBezTo>
                    <a:pt x="0" y="131"/>
                    <a:pt x="2" y="141"/>
                    <a:pt x="5" y="152"/>
                  </a:cubicBezTo>
                  <a:cubicBezTo>
                    <a:pt x="18" y="188"/>
                    <a:pt x="46" y="232"/>
                    <a:pt x="71" y="268"/>
                  </a:cubicBezTo>
                  <a:cubicBezTo>
                    <a:pt x="97" y="304"/>
                    <a:pt x="119" y="331"/>
                    <a:pt x="119" y="331"/>
                  </a:cubicBezTo>
                  <a:lnTo>
                    <a:pt x="133" y="347"/>
                  </a:lnTo>
                  <a:lnTo>
                    <a:pt x="145" y="331"/>
                  </a:lnTo>
                  <a:cubicBezTo>
                    <a:pt x="146" y="330"/>
                    <a:pt x="173" y="295"/>
                    <a:pt x="201" y="252"/>
                  </a:cubicBezTo>
                  <a:cubicBezTo>
                    <a:pt x="215" y="230"/>
                    <a:pt x="229" y="207"/>
                    <a:pt x="240" y="184"/>
                  </a:cubicBezTo>
                  <a:cubicBezTo>
                    <a:pt x="245" y="173"/>
                    <a:pt x="250" y="162"/>
                    <a:pt x="253" y="152"/>
                  </a:cubicBezTo>
                  <a:cubicBezTo>
                    <a:pt x="256" y="141"/>
                    <a:pt x="259" y="131"/>
                    <a:pt x="259" y="121"/>
                  </a:cubicBezTo>
                  <a:lnTo>
                    <a:pt x="242" y="121"/>
                  </a:lnTo>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2572">
              <a:extLst>
                <a:ext uri="{FF2B5EF4-FFF2-40B4-BE49-F238E27FC236}">
                  <a16:creationId xmlns:a16="http://schemas.microsoft.com/office/drawing/2014/main" id="{A797B04E-5E92-8E8F-4B0B-1426D6C5AEAB}"/>
                </a:ext>
              </a:extLst>
            </p:cNvPr>
            <p:cNvSpPr>
              <a:spLocks/>
            </p:cNvSpPr>
            <p:nvPr/>
          </p:nvSpPr>
          <p:spPr bwMode="auto">
            <a:xfrm>
              <a:off x="6459617" y="3100881"/>
              <a:ext cx="323726" cy="323726"/>
            </a:xfrm>
            <a:custGeom>
              <a:avLst/>
              <a:gdLst>
                <a:gd name="T0" fmla="*/ 145 w 161"/>
                <a:gd name="T1" fmla="*/ 83 h 165"/>
                <a:gd name="T2" fmla="*/ 128 w 161"/>
                <a:gd name="T3" fmla="*/ 83 h 165"/>
                <a:gd name="T4" fmla="*/ 114 w 161"/>
                <a:gd name="T5" fmla="*/ 118 h 165"/>
                <a:gd name="T6" fmla="*/ 80 w 161"/>
                <a:gd name="T7" fmla="*/ 132 h 165"/>
                <a:gd name="T8" fmla="*/ 47 w 161"/>
                <a:gd name="T9" fmla="*/ 118 h 165"/>
                <a:gd name="T10" fmla="*/ 33 w 161"/>
                <a:gd name="T11" fmla="*/ 83 h 165"/>
                <a:gd name="T12" fmla="*/ 47 w 161"/>
                <a:gd name="T13" fmla="*/ 48 h 165"/>
                <a:gd name="T14" fmla="*/ 80 w 161"/>
                <a:gd name="T15" fmla="*/ 33 h 165"/>
                <a:gd name="T16" fmla="*/ 114 w 161"/>
                <a:gd name="T17" fmla="*/ 48 h 165"/>
                <a:gd name="T18" fmla="*/ 128 w 161"/>
                <a:gd name="T19" fmla="*/ 83 h 165"/>
                <a:gd name="T20" fmla="*/ 145 w 161"/>
                <a:gd name="T21" fmla="*/ 83 h 165"/>
                <a:gd name="T22" fmla="*/ 161 w 161"/>
                <a:gd name="T23" fmla="*/ 83 h 165"/>
                <a:gd name="T24" fmla="*/ 138 w 161"/>
                <a:gd name="T25" fmla="*/ 24 h 165"/>
                <a:gd name="T26" fmla="*/ 80 w 161"/>
                <a:gd name="T27" fmla="*/ 0 h 165"/>
                <a:gd name="T28" fmla="*/ 23 w 161"/>
                <a:gd name="T29" fmla="*/ 24 h 165"/>
                <a:gd name="T30" fmla="*/ 0 w 161"/>
                <a:gd name="T31" fmla="*/ 83 h 165"/>
                <a:gd name="T32" fmla="*/ 23 w 161"/>
                <a:gd name="T33" fmla="*/ 141 h 165"/>
                <a:gd name="T34" fmla="*/ 80 w 161"/>
                <a:gd name="T35" fmla="*/ 165 h 165"/>
                <a:gd name="T36" fmla="*/ 138 w 161"/>
                <a:gd name="T37" fmla="*/ 141 h 165"/>
                <a:gd name="T38" fmla="*/ 161 w 161"/>
                <a:gd name="T39" fmla="*/ 83 h 165"/>
                <a:gd name="T40" fmla="*/ 145 w 161"/>
                <a:gd name="T41" fmla="*/ 8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65">
                  <a:moveTo>
                    <a:pt x="145" y="83"/>
                  </a:moveTo>
                  <a:lnTo>
                    <a:pt x="128" y="83"/>
                  </a:lnTo>
                  <a:cubicBezTo>
                    <a:pt x="128" y="96"/>
                    <a:pt x="123" y="109"/>
                    <a:pt x="114" y="118"/>
                  </a:cubicBezTo>
                  <a:cubicBezTo>
                    <a:pt x="105" y="126"/>
                    <a:pt x="93" y="132"/>
                    <a:pt x="80" y="132"/>
                  </a:cubicBezTo>
                  <a:cubicBezTo>
                    <a:pt x="67" y="132"/>
                    <a:pt x="55" y="126"/>
                    <a:pt x="47" y="118"/>
                  </a:cubicBezTo>
                  <a:cubicBezTo>
                    <a:pt x="38" y="109"/>
                    <a:pt x="33" y="96"/>
                    <a:pt x="33" y="83"/>
                  </a:cubicBezTo>
                  <a:cubicBezTo>
                    <a:pt x="33" y="69"/>
                    <a:pt x="38" y="57"/>
                    <a:pt x="47" y="48"/>
                  </a:cubicBezTo>
                  <a:cubicBezTo>
                    <a:pt x="55" y="39"/>
                    <a:pt x="67" y="33"/>
                    <a:pt x="80" y="33"/>
                  </a:cubicBezTo>
                  <a:cubicBezTo>
                    <a:pt x="93" y="33"/>
                    <a:pt x="105" y="39"/>
                    <a:pt x="114" y="48"/>
                  </a:cubicBezTo>
                  <a:cubicBezTo>
                    <a:pt x="123" y="57"/>
                    <a:pt x="128" y="69"/>
                    <a:pt x="128" y="83"/>
                  </a:cubicBezTo>
                  <a:lnTo>
                    <a:pt x="145" y="83"/>
                  </a:lnTo>
                  <a:lnTo>
                    <a:pt x="161" y="83"/>
                  </a:lnTo>
                  <a:cubicBezTo>
                    <a:pt x="161" y="60"/>
                    <a:pt x="152" y="39"/>
                    <a:pt x="138" y="24"/>
                  </a:cubicBezTo>
                  <a:cubicBezTo>
                    <a:pt x="123" y="9"/>
                    <a:pt x="103" y="0"/>
                    <a:pt x="80" y="0"/>
                  </a:cubicBezTo>
                  <a:cubicBezTo>
                    <a:pt x="58" y="0"/>
                    <a:pt x="38" y="9"/>
                    <a:pt x="23" y="24"/>
                  </a:cubicBezTo>
                  <a:cubicBezTo>
                    <a:pt x="8" y="39"/>
                    <a:pt x="0" y="60"/>
                    <a:pt x="0" y="83"/>
                  </a:cubicBezTo>
                  <a:cubicBezTo>
                    <a:pt x="0" y="105"/>
                    <a:pt x="8" y="126"/>
                    <a:pt x="23" y="141"/>
                  </a:cubicBezTo>
                  <a:cubicBezTo>
                    <a:pt x="38" y="156"/>
                    <a:pt x="58" y="165"/>
                    <a:pt x="80" y="165"/>
                  </a:cubicBezTo>
                  <a:cubicBezTo>
                    <a:pt x="103" y="165"/>
                    <a:pt x="123" y="156"/>
                    <a:pt x="138" y="141"/>
                  </a:cubicBezTo>
                  <a:cubicBezTo>
                    <a:pt x="152" y="126"/>
                    <a:pt x="161" y="105"/>
                    <a:pt x="161" y="83"/>
                  </a:cubicBezTo>
                  <a:lnTo>
                    <a:pt x="145" y="83"/>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67" name="International3" descr="{&quot;Key&quot;:&quot;POWER_USER_SHAPE_ICON&quot;,&quot;Value&quot;:&quot;POWER_USER_SHAPE_ICON_STYLE_1&quot;}">
            <a:extLst>
              <a:ext uri="{FF2B5EF4-FFF2-40B4-BE49-F238E27FC236}">
                <a16:creationId xmlns:a16="http://schemas.microsoft.com/office/drawing/2014/main" id="{D08C6CDF-5334-B904-4552-66CE8D2823FA}"/>
              </a:ext>
            </a:extLst>
          </p:cNvPr>
          <p:cNvGrpSpPr>
            <a:grpSpLocks noChangeAspect="1"/>
          </p:cNvGrpSpPr>
          <p:nvPr/>
        </p:nvGrpSpPr>
        <p:grpSpPr>
          <a:xfrm>
            <a:off x="8769011" y="5573796"/>
            <a:ext cx="464254" cy="488593"/>
            <a:chOff x="4316413" y="3011488"/>
            <a:chExt cx="817562" cy="860425"/>
          </a:xfrm>
        </p:grpSpPr>
        <p:sp>
          <p:nvSpPr>
            <p:cNvPr id="368" name="Freeform 94">
              <a:extLst>
                <a:ext uri="{FF2B5EF4-FFF2-40B4-BE49-F238E27FC236}">
                  <a16:creationId xmlns:a16="http://schemas.microsoft.com/office/drawing/2014/main" id="{06A8461B-049D-54F4-5EB8-7707C16DE6C1}"/>
                </a:ext>
              </a:extLst>
            </p:cNvPr>
            <p:cNvSpPr>
              <a:spLocks/>
            </p:cNvSpPr>
            <p:nvPr/>
          </p:nvSpPr>
          <p:spPr bwMode="auto">
            <a:xfrm>
              <a:off x="4656138" y="3616325"/>
              <a:ext cx="171450" cy="188913"/>
            </a:xfrm>
            <a:custGeom>
              <a:avLst/>
              <a:gdLst>
                <a:gd name="T0" fmla="*/ 97 w 227"/>
                <a:gd name="T1" fmla="*/ 164 h 252"/>
                <a:gd name="T2" fmla="*/ 112 w 227"/>
                <a:gd name="T3" fmla="*/ 252 h 252"/>
                <a:gd name="T4" fmla="*/ 161 w 227"/>
                <a:gd name="T5" fmla="*/ 231 h 252"/>
                <a:gd name="T6" fmla="*/ 227 w 227"/>
                <a:gd name="T7" fmla="*/ 90 h 252"/>
                <a:gd name="T8" fmla="*/ 163 w 227"/>
                <a:gd name="T9" fmla="*/ 24 h 252"/>
                <a:gd name="T10" fmla="*/ 95 w 227"/>
                <a:gd name="T11" fmla="*/ 0 h 252"/>
                <a:gd name="T12" fmla="*/ 35 w 227"/>
                <a:gd name="T13" fmla="*/ 4 h 252"/>
                <a:gd name="T14" fmla="*/ 0 w 227"/>
                <a:gd name="T15" fmla="*/ 87 h 252"/>
                <a:gd name="T16" fmla="*/ 75 w 227"/>
                <a:gd name="T17" fmla="*/ 116 h 252"/>
                <a:gd name="T18" fmla="*/ 97 w 227"/>
                <a:gd name="T19"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52">
                  <a:moveTo>
                    <a:pt x="97" y="164"/>
                  </a:moveTo>
                  <a:lnTo>
                    <a:pt x="112" y="252"/>
                  </a:lnTo>
                  <a:lnTo>
                    <a:pt x="161" y="231"/>
                  </a:lnTo>
                  <a:lnTo>
                    <a:pt x="227" y="90"/>
                  </a:lnTo>
                  <a:lnTo>
                    <a:pt x="163" y="24"/>
                  </a:lnTo>
                  <a:lnTo>
                    <a:pt x="95" y="0"/>
                  </a:lnTo>
                  <a:lnTo>
                    <a:pt x="35" y="4"/>
                  </a:lnTo>
                  <a:lnTo>
                    <a:pt x="0" y="87"/>
                  </a:lnTo>
                  <a:lnTo>
                    <a:pt x="75" y="116"/>
                  </a:lnTo>
                  <a:lnTo>
                    <a:pt x="97" y="164"/>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95">
              <a:extLst>
                <a:ext uri="{FF2B5EF4-FFF2-40B4-BE49-F238E27FC236}">
                  <a16:creationId xmlns:a16="http://schemas.microsoft.com/office/drawing/2014/main" id="{9BC54F22-21B3-9F04-EF96-3DE2AA157E87}"/>
                </a:ext>
              </a:extLst>
            </p:cNvPr>
            <p:cNvSpPr>
              <a:spLocks/>
            </p:cNvSpPr>
            <p:nvPr/>
          </p:nvSpPr>
          <p:spPr bwMode="auto">
            <a:xfrm>
              <a:off x="4676775" y="3430588"/>
              <a:ext cx="457200" cy="239713"/>
            </a:xfrm>
            <a:custGeom>
              <a:avLst/>
              <a:gdLst>
                <a:gd name="T0" fmla="*/ 291 w 609"/>
                <a:gd name="T1" fmla="*/ 19 h 318"/>
                <a:gd name="T2" fmla="*/ 360 w 609"/>
                <a:gd name="T3" fmla="*/ 0 h 318"/>
                <a:gd name="T4" fmla="*/ 609 w 609"/>
                <a:gd name="T5" fmla="*/ 41 h 318"/>
                <a:gd name="T6" fmla="*/ 582 w 609"/>
                <a:gd name="T7" fmla="*/ 82 h 318"/>
                <a:gd name="T8" fmla="*/ 519 w 609"/>
                <a:gd name="T9" fmla="*/ 102 h 318"/>
                <a:gd name="T10" fmla="*/ 520 w 609"/>
                <a:gd name="T11" fmla="*/ 136 h 318"/>
                <a:gd name="T12" fmla="*/ 474 w 609"/>
                <a:gd name="T13" fmla="*/ 186 h 318"/>
                <a:gd name="T14" fmla="*/ 457 w 609"/>
                <a:gd name="T15" fmla="*/ 247 h 318"/>
                <a:gd name="T16" fmla="*/ 360 w 609"/>
                <a:gd name="T17" fmla="*/ 275 h 318"/>
                <a:gd name="T18" fmla="*/ 321 w 609"/>
                <a:gd name="T19" fmla="*/ 318 h 318"/>
                <a:gd name="T20" fmla="*/ 247 w 609"/>
                <a:gd name="T21" fmla="*/ 253 h 318"/>
                <a:gd name="T22" fmla="*/ 217 w 609"/>
                <a:gd name="T23" fmla="*/ 265 h 318"/>
                <a:gd name="T24" fmla="*/ 177 w 609"/>
                <a:gd name="T25" fmla="*/ 219 h 318"/>
                <a:gd name="T26" fmla="*/ 137 w 609"/>
                <a:gd name="T27" fmla="*/ 185 h 318"/>
                <a:gd name="T28" fmla="*/ 96 w 609"/>
                <a:gd name="T29" fmla="*/ 181 h 318"/>
                <a:gd name="T30" fmla="*/ 76 w 609"/>
                <a:gd name="T31" fmla="*/ 169 h 318"/>
                <a:gd name="T32" fmla="*/ 50 w 609"/>
                <a:gd name="T33" fmla="*/ 192 h 318"/>
                <a:gd name="T34" fmla="*/ 15 w 609"/>
                <a:gd name="T35" fmla="*/ 194 h 318"/>
                <a:gd name="T36" fmla="*/ 0 w 609"/>
                <a:gd name="T37" fmla="*/ 161 h 318"/>
                <a:gd name="T38" fmla="*/ 70 w 609"/>
                <a:gd name="T39" fmla="*/ 121 h 318"/>
                <a:gd name="T40" fmla="*/ 126 w 609"/>
                <a:gd name="T41" fmla="*/ 111 h 318"/>
                <a:gd name="T42" fmla="*/ 107 w 609"/>
                <a:gd name="T43" fmla="*/ 102 h 318"/>
                <a:gd name="T44" fmla="*/ 53 w 609"/>
                <a:gd name="T45" fmla="*/ 98 h 318"/>
                <a:gd name="T46" fmla="*/ 86 w 609"/>
                <a:gd name="T47" fmla="*/ 55 h 318"/>
                <a:gd name="T48" fmla="*/ 150 w 609"/>
                <a:gd name="T49" fmla="*/ 34 h 318"/>
                <a:gd name="T50" fmla="*/ 171 w 609"/>
                <a:gd name="T51" fmla="*/ 39 h 318"/>
                <a:gd name="T52" fmla="*/ 210 w 609"/>
                <a:gd name="T53" fmla="*/ 3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318">
                  <a:moveTo>
                    <a:pt x="291" y="19"/>
                  </a:moveTo>
                  <a:lnTo>
                    <a:pt x="360" y="0"/>
                  </a:lnTo>
                  <a:lnTo>
                    <a:pt x="609" y="41"/>
                  </a:lnTo>
                  <a:lnTo>
                    <a:pt x="582" y="82"/>
                  </a:lnTo>
                  <a:lnTo>
                    <a:pt x="519" y="102"/>
                  </a:lnTo>
                  <a:lnTo>
                    <a:pt x="520" y="136"/>
                  </a:lnTo>
                  <a:lnTo>
                    <a:pt x="474" y="186"/>
                  </a:lnTo>
                  <a:lnTo>
                    <a:pt x="457" y="247"/>
                  </a:lnTo>
                  <a:lnTo>
                    <a:pt x="360" y="275"/>
                  </a:lnTo>
                  <a:lnTo>
                    <a:pt x="321" y="318"/>
                  </a:lnTo>
                  <a:lnTo>
                    <a:pt x="247" y="253"/>
                  </a:lnTo>
                  <a:lnTo>
                    <a:pt x="217" y="265"/>
                  </a:lnTo>
                  <a:lnTo>
                    <a:pt x="177" y="219"/>
                  </a:lnTo>
                  <a:lnTo>
                    <a:pt x="137" y="185"/>
                  </a:lnTo>
                  <a:lnTo>
                    <a:pt x="96" y="181"/>
                  </a:lnTo>
                  <a:lnTo>
                    <a:pt x="76" y="169"/>
                  </a:lnTo>
                  <a:lnTo>
                    <a:pt x="50" y="192"/>
                  </a:lnTo>
                  <a:lnTo>
                    <a:pt x="15" y="194"/>
                  </a:lnTo>
                  <a:lnTo>
                    <a:pt x="0" y="161"/>
                  </a:lnTo>
                  <a:lnTo>
                    <a:pt x="70" y="121"/>
                  </a:lnTo>
                  <a:lnTo>
                    <a:pt x="126" y="111"/>
                  </a:lnTo>
                  <a:lnTo>
                    <a:pt x="107" y="102"/>
                  </a:lnTo>
                  <a:lnTo>
                    <a:pt x="53" y="98"/>
                  </a:lnTo>
                  <a:lnTo>
                    <a:pt x="86" y="55"/>
                  </a:lnTo>
                  <a:lnTo>
                    <a:pt x="150" y="34"/>
                  </a:lnTo>
                  <a:lnTo>
                    <a:pt x="171" y="39"/>
                  </a:lnTo>
                  <a:lnTo>
                    <a:pt x="210" y="30"/>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96">
              <a:extLst>
                <a:ext uri="{FF2B5EF4-FFF2-40B4-BE49-F238E27FC236}">
                  <a16:creationId xmlns:a16="http://schemas.microsoft.com/office/drawing/2014/main" id="{98AA8679-BCA6-7B40-16A7-102957C0E6FD}"/>
                </a:ext>
              </a:extLst>
            </p:cNvPr>
            <p:cNvSpPr>
              <a:spLocks/>
            </p:cNvSpPr>
            <p:nvPr/>
          </p:nvSpPr>
          <p:spPr bwMode="auto">
            <a:xfrm>
              <a:off x="4316413" y="3433763"/>
              <a:ext cx="330200" cy="438150"/>
            </a:xfrm>
            <a:custGeom>
              <a:avLst/>
              <a:gdLst>
                <a:gd name="T0" fmla="*/ 151 w 439"/>
                <a:gd name="T1" fmla="*/ 267 h 581"/>
                <a:gd name="T2" fmla="*/ 195 w 439"/>
                <a:gd name="T3" fmla="*/ 253 h 581"/>
                <a:gd name="T4" fmla="*/ 207 w 439"/>
                <a:gd name="T5" fmla="*/ 268 h 581"/>
                <a:gd name="T6" fmla="*/ 217 w 439"/>
                <a:gd name="T7" fmla="*/ 264 h 581"/>
                <a:gd name="T8" fmla="*/ 235 w 439"/>
                <a:gd name="T9" fmla="*/ 227 h 581"/>
                <a:gd name="T10" fmla="*/ 307 w 439"/>
                <a:gd name="T11" fmla="*/ 190 h 581"/>
                <a:gd name="T12" fmla="*/ 300 w 439"/>
                <a:gd name="T13" fmla="*/ 146 h 581"/>
                <a:gd name="T14" fmla="*/ 233 w 439"/>
                <a:gd name="T15" fmla="*/ 132 h 581"/>
                <a:gd name="T16" fmla="*/ 252 w 439"/>
                <a:gd name="T17" fmla="*/ 110 h 581"/>
                <a:gd name="T18" fmla="*/ 290 w 439"/>
                <a:gd name="T19" fmla="*/ 102 h 581"/>
                <a:gd name="T20" fmla="*/ 314 w 439"/>
                <a:gd name="T21" fmla="*/ 88 h 581"/>
                <a:gd name="T22" fmla="*/ 344 w 439"/>
                <a:gd name="T23" fmla="*/ 108 h 581"/>
                <a:gd name="T24" fmla="*/ 359 w 439"/>
                <a:gd name="T25" fmla="*/ 145 h 581"/>
                <a:gd name="T26" fmla="*/ 423 w 439"/>
                <a:gd name="T27" fmla="*/ 111 h 581"/>
                <a:gd name="T28" fmla="*/ 433 w 439"/>
                <a:gd name="T29" fmla="*/ 102 h 581"/>
                <a:gd name="T30" fmla="*/ 439 w 439"/>
                <a:gd name="T31" fmla="*/ 55 h 581"/>
                <a:gd name="T32" fmla="*/ 296 w 439"/>
                <a:gd name="T33" fmla="*/ 12 h 581"/>
                <a:gd name="T34" fmla="*/ 161 w 439"/>
                <a:gd name="T35" fmla="*/ 0 h 581"/>
                <a:gd name="T36" fmla="*/ 0 w 439"/>
                <a:gd name="T37" fmla="*/ 58 h 581"/>
                <a:gd name="T38" fmla="*/ 8 w 439"/>
                <a:gd name="T39" fmla="*/ 109 h 581"/>
                <a:gd name="T40" fmla="*/ 109 w 439"/>
                <a:gd name="T41" fmla="*/ 130 h 581"/>
                <a:gd name="T42" fmla="*/ 97 w 439"/>
                <a:gd name="T43" fmla="*/ 180 h 581"/>
                <a:gd name="T44" fmla="*/ 82 w 439"/>
                <a:gd name="T45" fmla="*/ 238 h 581"/>
                <a:gd name="T46" fmla="*/ 90 w 439"/>
                <a:gd name="T47" fmla="*/ 289 h 581"/>
                <a:gd name="T48" fmla="*/ 185 w 439"/>
                <a:gd name="T49" fmla="*/ 360 h 581"/>
                <a:gd name="T50" fmla="*/ 166 w 439"/>
                <a:gd name="T51" fmla="*/ 379 h 581"/>
                <a:gd name="T52" fmla="*/ 244 w 439"/>
                <a:gd name="T53" fmla="*/ 570 h 581"/>
                <a:gd name="T54" fmla="*/ 277 w 439"/>
                <a:gd name="T55" fmla="*/ 581 h 581"/>
                <a:gd name="T56" fmla="*/ 284 w 439"/>
                <a:gd name="T57" fmla="*/ 527 h 581"/>
                <a:gd name="T58" fmla="*/ 362 w 439"/>
                <a:gd name="T59" fmla="*/ 390 h 581"/>
                <a:gd name="T60" fmla="*/ 236 w 439"/>
                <a:gd name="T61" fmla="*/ 327 h 581"/>
                <a:gd name="T62" fmla="*/ 211 w 439"/>
                <a:gd name="T63" fmla="*/ 327 h 581"/>
                <a:gd name="T64" fmla="*/ 151 w 439"/>
                <a:gd name="T65" fmla="*/ 26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9" h="581">
                  <a:moveTo>
                    <a:pt x="151" y="267"/>
                  </a:moveTo>
                  <a:lnTo>
                    <a:pt x="195" y="253"/>
                  </a:lnTo>
                  <a:lnTo>
                    <a:pt x="207" y="268"/>
                  </a:lnTo>
                  <a:lnTo>
                    <a:pt x="217" y="264"/>
                  </a:lnTo>
                  <a:lnTo>
                    <a:pt x="235" y="227"/>
                  </a:lnTo>
                  <a:lnTo>
                    <a:pt x="307" y="190"/>
                  </a:lnTo>
                  <a:lnTo>
                    <a:pt x="300" y="146"/>
                  </a:lnTo>
                  <a:lnTo>
                    <a:pt x="233" y="132"/>
                  </a:lnTo>
                  <a:lnTo>
                    <a:pt x="252" y="110"/>
                  </a:lnTo>
                  <a:lnTo>
                    <a:pt x="290" y="102"/>
                  </a:lnTo>
                  <a:lnTo>
                    <a:pt x="314" y="88"/>
                  </a:lnTo>
                  <a:lnTo>
                    <a:pt x="344" y="108"/>
                  </a:lnTo>
                  <a:lnTo>
                    <a:pt x="359" y="145"/>
                  </a:lnTo>
                  <a:lnTo>
                    <a:pt x="423" y="111"/>
                  </a:lnTo>
                  <a:cubicBezTo>
                    <a:pt x="423" y="111"/>
                    <a:pt x="433" y="108"/>
                    <a:pt x="433" y="102"/>
                  </a:cubicBezTo>
                  <a:lnTo>
                    <a:pt x="439" y="55"/>
                  </a:lnTo>
                  <a:lnTo>
                    <a:pt x="296" y="12"/>
                  </a:lnTo>
                  <a:lnTo>
                    <a:pt x="161" y="0"/>
                  </a:lnTo>
                  <a:lnTo>
                    <a:pt x="0" y="58"/>
                  </a:lnTo>
                  <a:lnTo>
                    <a:pt x="8" y="109"/>
                  </a:lnTo>
                  <a:lnTo>
                    <a:pt x="109" y="130"/>
                  </a:lnTo>
                  <a:cubicBezTo>
                    <a:pt x="109" y="148"/>
                    <a:pt x="107" y="173"/>
                    <a:pt x="97" y="180"/>
                  </a:cubicBezTo>
                  <a:cubicBezTo>
                    <a:pt x="89" y="185"/>
                    <a:pt x="82" y="238"/>
                    <a:pt x="82" y="238"/>
                  </a:cubicBezTo>
                  <a:lnTo>
                    <a:pt x="90" y="289"/>
                  </a:lnTo>
                  <a:lnTo>
                    <a:pt x="185" y="360"/>
                  </a:lnTo>
                  <a:lnTo>
                    <a:pt x="166" y="379"/>
                  </a:lnTo>
                  <a:lnTo>
                    <a:pt x="244" y="570"/>
                  </a:lnTo>
                  <a:lnTo>
                    <a:pt x="277" y="581"/>
                  </a:lnTo>
                  <a:lnTo>
                    <a:pt x="284" y="527"/>
                  </a:lnTo>
                  <a:lnTo>
                    <a:pt x="362" y="390"/>
                  </a:lnTo>
                  <a:lnTo>
                    <a:pt x="236" y="327"/>
                  </a:lnTo>
                  <a:lnTo>
                    <a:pt x="211" y="327"/>
                  </a:lnTo>
                  <a:lnTo>
                    <a:pt x="151" y="267"/>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97">
              <a:extLst>
                <a:ext uri="{FF2B5EF4-FFF2-40B4-BE49-F238E27FC236}">
                  <a16:creationId xmlns:a16="http://schemas.microsoft.com/office/drawing/2014/main" id="{6526FAD4-3190-9851-0B34-265669E63BA8}"/>
                </a:ext>
              </a:extLst>
            </p:cNvPr>
            <p:cNvSpPr>
              <a:spLocks/>
            </p:cNvSpPr>
            <p:nvPr/>
          </p:nvSpPr>
          <p:spPr bwMode="auto">
            <a:xfrm>
              <a:off x="4976813" y="3692525"/>
              <a:ext cx="122238" cy="92075"/>
            </a:xfrm>
            <a:custGeom>
              <a:avLst/>
              <a:gdLst>
                <a:gd name="T0" fmla="*/ 66 w 162"/>
                <a:gd name="T1" fmla="*/ 83 h 122"/>
                <a:gd name="T2" fmla="*/ 110 w 162"/>
                <a:gd name="T3" fmla="*/ 112 h 122"/>
                <a:gd name="T4" fmla="*/ 143 w 162"/>
                <a:gd name="T5" fmla="*/ 122 h 122"/>
                <a:gd name="T6" fmla="*/ 162 w 162"/>
                <a:gd name="T7" fmla="*/ 53 h 122"/>
                <a:gd name="T8" fmla="*/ 117 w 162"/>
                <a:gd name="T9" fmla="*/ 0 h 122"/>
                <a:gd name="T10" fmla="*/ 87 w 162"/>
                <a:gd name="T11" fmla="*/ 11 h 122"/>
                <a:gd name="T12" fmla="*/ 66 w 162"/>
                <a:gd name="T13" fmla="*/ 2 h 122"/>
                <a:gd name="T14" fmla="*/ 0 w 162"/>
                <a:gd name="T15" fmla="*/ 46 h 122"/>
                <a:gd name="T16" fmla="*/ 12 w 162"/>
                <a:gd name="T17" fmla="*/ 99 h 122"/>
                <a:gd name="T18" fmla="*/ 66 w 162"/>
                <a:gd name="T19" fmla="*/ 8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22">
                  <a:moveTo>
                    <a:pt x="66" y="83"/>
                  </a:moveTo>
                  <a:lnTo>
                    <a:pt x="110" y="112"/>
                  </a:lnTo>
                  <a:lnTo>
                    <a:pt x="143" y="122"/>
                  </a:lnTo>
                  <a:lnTo>
                    <a:pt x="162" y="53"/>
                  </a:lnTo>
                  <a:lnTo>
                    <a:pt x="117" y="0"/>
                  </a:lnTo>
                  <a:lnTo>
                    <a:pt x="87" y="11"/>
                  </a:lnTo>
                  <a:lnTo>
                    <a:pt x="66" y="2"/>
                  </a:lnTo>
                  <a:lnTo>
                    <a:pt x="0" y="46"/>
                  </a:lnTo>
                  <a:lnTo>
                    <a:pt x="12" y="99"/>
                  </a:lnTo>
                  <a:lnTo>
                    <a:pt x="66" y="83"/>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98">
              <a:extLst>
                <a:ext uri="{FF2B5EF4-FFF2-40B4-BE49-F238E27FC236}">
                  <a16:creationId xmlns:a16="http://schemas.microsoft.com/office/drawing/2014/main" id="{4B21C45A-CFDA-D9A8-8D7B-7985BA1ADE06}"/>
                </a:ext>
              </a:extLst>
            </p:cNvPr>
            <p:cNvSpPr>
              <a:spLocks/>
            </p:cNvSpPr>
            <p:nvPr/>
          </p:nvSpPr>
          <p:spPr bwMode="auto">
            <a:xfrm>
              <a:off x="4619625" y="3011488"/>
              <a:ext cx="360363" cy="500063"/>
            </a:xfrm>
            <a:custGeom>
              <a:avLst/>
              <a:gdLst>
                <a:gd name="T0" fmla="*/ 357 w 480"/>
                <a:gd name="T1" fmla="*/ 654 h 664"/>
                <a:gd name="T2" fmla="*/ 377 w 480"/>
                <a:gd name="T3" fmla="*/ 617 h 664"/>
                <a:gd name="T4" fmla="*/ 328 w 480"/>
                <a:gd name="T5" fmla="*/ 458 h 664"/>
                <a:gd name="T6" fmla="*/ 294 w 480"/>
                <a:gd name="T7" fmla="*/ 408 h 664"/>
                <a:gd name="T8" fmla="*/ 168 w 480"/>
                <a:gd name="T9" fmla="*/ 328 h 664"/>
                <a:gd name="T10" fmla="*/ 272 w 480"/>
                <a:gd name="T11" fmla="*/ 260 h 664"/>
                <a:gd name="T12" fmla="*/ 304 w 480"/>
                <a:gd name="T13" fmla="*/ 323 h 664"/>
                <a:gd name="T14" fmla="*/ 328 w 480"/>
                <a:gd name="T15" fmla="*/ 354 h 664"/>
                <a:gd name="T16" fmla="*/ 422 w 480"/>
                <a:gd name="T17" fmla="*/ 410 h 664"/>
                <a:gd name="T18" fmla="*/ 466 w 480"/>
                <a:gd name="T19" fmla="*/ 398 h 664"/>
                <a:gd name="T20" fmla="*/ 465 w 480"/>
                <a:gd name="T21" fmla="*/ 357 h 664"/>
                <a:gd name="T22" fmla="*/ 372 w 480"/>
                <a:gd name="T23" fmla="*/ 284 h 664"/>
                <a:gd name="T24" fmla="*/ 335 w 480"/>
                <a:gd name="T25" fmla="*/ 187 h 664"/>
                <a:gd name="T26" fmla="*/ 301 w 480"/>
                <a:gd name="T27" fmla="*/ 130 h 664"/>
                <a:gd name="T28" fmla="*/ 185 w 480"/>
                <a:gd name="T29" fmla="*/ 7 h 664"/>
                <a:gd name="T30" fmla="*/ 161 w 480"/>
                <a:gd name="T31" fmla="*/ 4 h 664"/>
                <a:gd name="T32" fmla="*/ 21 w 480"/>
                <a:gd name="T33" fmla="*/ 86 h 664"/>
                <a:gd name="T34" fmla="*/ 14 w 480"/>
                <a:gd name="T35" fmla="*/ 129 h 664"/>
                <a:gd name="T36" fmla="*/ 55 w 480"/>
                <a:gd name="T37" fmla="*/ 146 h 664"/>
                <a:gd name="T38" fmla="*/ 151 w 480"/>
                <a:gd name="T39" fmla="*/ 93 h 664"/>
                <a:gd name="T40" fmla="*/ 190 w 480"/>
                <a:gd name="T41" fmla="*/ 146 h 664"/>
                <a:gd name="T42" fmla="*/ 30 w 480"/>
                <a:gd name="T43" fmla="*/ 315 h 664"/>
                <a:gd name="T44" fmla="*/ 93 w 480"/>
                <a:gd name="T45" fmla="*/ 422 h 664"/>
                <a:gd name="T46" fmla="*/ 238 w 480"/>
                <a:gd name="T47" fmla="*/ 484 h 664"/>
                <a:gd name="T48" fmla="*/ 313 w 480"/>
                <a:gd name="T49" fmla="*/ 644 h 664"/>
                <a:gd name="T50" fmla="*/ 357 w 480"/>
                <a:gd name="T51" fmla="*/ 65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664">
                  <a:moveTo>
                    <a:pt x="357" y="654"/>
                  </a:moveTo>
                  <a:cubicBezTo>
                    <a:pt x="388" y="640"/>
                    <a:pt x="377" y="617"/>
                    <a:pt x="377" y="617"/>
                  </a:cubicBezTo>
                  <a:lnTo>
                    <a:pt x="328" y="458"/>
                  </a:lnTo>
                  <a:cubicBezTo>
                    <a:pt x="322" y="439"/>
                    <a:pt x="318" y="421"/>
                    <a:pt x="294" y="408"/>
                  </a:cubicBezTo>
                  <a:lnTo>
                    <a:pt x="168" y="328"/>
                  </a:lnTo>
                  <a:cubicBezTo>
                    <a:pt x="196" y="306"/>
                    <a:pt x="247" y="272"/>
                    <a:pt x="272" y="260"/>
                  </a:cubicBezTo>
                  <a:lnTo>
                    <a:pt x="304" y="323"/>
                  </a:lnTo>
                  <a:cubicBezTo>
                    <a:pt x="312" y="340"/>
                    <a:pt x="319" y="348"/>
                    <a:pt x="328" y="354"/>
                  </a:cubicBezTo>
                  <a:cubicBezTo>
                    <a:pt x="357" y="371"/>
                    <a:pt x="422" y="410"/>
                    <a:pt x="422" y="410"/>
                  </a:cubicBezTo>
                  <a:cubicBezTo>
                    <a:pt x="442" y="422"/>
                    <a:pt x="458" y="410"/>
                    <a:pt x="466" y="398"/>
                  </a:cubicBezTo>
                  <a:cubicBezTo>
                    <a:pt x="480" y="377"/>
                    <a:pt x="472" y="364"/>
                    <a:pt x="465" y="357"/>
                  </a:cubicBezTo>
                  <a:cubicBezTo>
                    <a:pt x="443" y="339"/>
                    <a:pt x="372" y="284"/>
                    <a:pt x="372" y="284"/>
                  </a:cubicBezTo>
                  <a:lnTo>
                    <a:pt x="335" y="187"/>
                  </a:lnTo>
                  <a:cubicBezTo>
                    <a:pt x="326" y="164"/>
                    <a:pt x="318" y="149"/>
                    <a:pt x="301" y="130"/>
                  </a:cubicBezTo>
                  <a:lnTo>
                    <a:pt x="185" y="7"/>
                  </a:lnTo>
                  <a:cubicBezTo>
                    <a:pt x="179" y="0"/>
                    <a:pt x="168" y="0"/>
                    <a:pt x="161" y="4"/>
                  </a:cubicBezTo>
                  <a:lnTo>
                    <a:pt x="21" y="86"/>
                  </a:lnTo>
                  <a:cubicBezTo>
                    <a:pt x="21" y="86"/>
                    <a:pt x="0" y="101"/>
                    <a:pt x="14" y="129"/>
                  </a:cubicBezTo>
                  <a:cubicBezTo>
                    <a:pt x="27" y="155"/>
                    <a:pt x="50" y="148"/>
                    <a:pt x="55" y="146"/>
                  </a:cubicBezTo>
                  <a:lnTo>
                    <a:pt x="151" y="93"/>
                  </a:lnTo>
                  <a:lnTo>
                    <a:pt x="190" y="146"/>
                  </a:lnTo>
                  <a:cubicBezTo>
                    <a:pt x="124" y="202"/>
                    <a:pt x="56" y="246"/>
                    <a:pt x="30" y="315"/>
                  </a:cubicBezTo>
                  <a:cubicBezTo>
                    <a:pt x="18" y="346"/>
                    <a:pt x="22" y="397"/>
                    <a:pt x="93" y="422"/>
                  </a:cubicBezTo>
                  <a:cubicBezTo>
                    <a:pt x="123" y="433"/>
                    <a:pt x="201" y="467"/>
                    <a:pt x="238" y="484"/>
                  </a:cubicBezTo>
                  <a:lnTo>
                    <a:pt x="313" y="644"/>
                  </a:lnTo>
                  <a:cubicBezTo>
                    <a:pt x="319" y="656"/>
                    <a:pt x="337" y="664"/>
                    <a:pt x="357" y="654"/>
                  </a:cubicBez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99">
              <a:extLst>
                <a:ext uri="{FF2B5EF4-FFF2-40B4-BE49-F238E27FC236}">
                  <a16:creationId xmlns:a16="http://schemas.microsoft.com/office/drawing/2014/main" id="{8D1E8769-BC96-4E43-CFDC-2B460D90573A}"/>
                </a:ext>
              </a:extLst>
            </p:cNvPr>
            <p:cNvSpPr>
              <a:spLocks/>
            </p:cNvSpPr>
            <p:nvPr/>
          </p:nvSpPr>
          <p:spPr bwMode="auto">
            <a:xfrm>
              <a:off x="4446588" y="3273425"/>
              <a:ext cx="246063" cy="130175"/>
            </a:xfrm>
            <a:custGeom>
              <a:avLst/>
              <a:gdLst>
                <a:gd name="T0" fmla="*/ 256 w 327"/>
                <a:gd name="T1" fmla="*/ 0 h 174"/>
                <a:gd name="T2" fmla="*/ 182 w 327"/>
                <a:gd name="T3" fmla="*/ 75 h 174"/>
                <a:gd name="T4" fmla="*/ 42 w 327"/>
                <a:gd name="T5" fmla="*/ 52 h 174"/>
                <a:gd name="T6" fmla="*/ 41 w 327"/>
                <a:gd name="T7" fmla="*/ 52 h 174"/>
                <a:gd name="T8" fmla="*/ 8 w 327"/>
                <a:gd name="T9" fmla="*/ 81 h 174"/>
                <a:gd name="T10" fmla="*/ 26 w 327"/>
                <a:gd name="T11" fmla="*/ 124 h 174"/>
                <a:gd name="T12" fmla="*/ 209 w 327"/>
                <a:gd name="T13" fmla="*/ 172 h 174"/>
                <a:gd name="T14" fmla="*/ 235 w 327"/>
                <a:gd name="T15" fmla="*/ 164 h 174"/>
                <a:gd name="T16" fmla="*/ 327 w 327"/>
                <a:gd name="T17"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174">
                  <a:moveTo>
                    <a:pt x="256" y="0"/>
                  </a:moveTo>
                  <a:lnTo>
                    <a:pt x="182" y="75"/>
                  </a:lnTo>
                  <a:lnTo>
                    <a:pt x="42" y="52"/>
                  </a:lnTo>
                  <a:cubicBezTo>
                    <a:pt x="42" y="52"/>
                    <a:pt x="41" y="52"/>
                    <a:pt x="41" y="52"/>
                  </a:cubicBezTo>
                  <a:cubicBezTo>
                    <a:pt x="36" y="52"/>
                    <a:pt x="14" y="53"/>
                    <a:pt x="8" y="81"/>
                  </a:cubicBezTo>
                  <a:cubicBezTo>
                    <a:pt x="0" y="115"/>
                    <a:pt x="26" y="124"/>
                    <a:pt x="26" y="124"/>
                  </a:cubicBezTo>
                  <a:lnTo>
                    <a:pt x="209" y="172"/>
                  </a:lnTo>
                  <a:cubicBezTo>
                    <a:pt x="218" y="174"/>
                    <a:pt x="228" y="171"/>
                    <a:pt x="235" y="164"/>
                  </a:cubicBezTo>
                  <a:lnTo>
                    <a:pt x="327" y="76"/>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Oval 100">
              <a:extLst>
                <a:ext uri="{FF2B5EF4-FFF2-40B4-BE49-F238E27FC236}">
                  <a16:creationId xmlns:a16="http://schemas.microsoft.com/office/drawing/2014/main" id="{558A72DB-09A8-2608-3C7E-D46EFC824A6C}"/>
                </a:ext>
              </a:extLst>
            </p:cNvPr>
            <p:cNvSpPr>
              <a:spLocks noChangeArrowheads="1"/>
            </p:cNvSpPr>
            <p:nvPr/>
          </p:nvSpPr>
          <p:spPr bwMode="auto">
            <a:xfrm>
              <a:off x="4895850" y="3030538"/>
              <a:ext cx="127000" cy="127000"/>
            </a:xfrm>
            <a:prstGeom prst="ellipse">
              <a:avLst/>
            </a:pr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101">
              <a:extLst>
                <a:ext uri="{FF2B5EF4-FFF2-40B4-BE49-F238E27FC236}">
                  <a16:creationId xmlns:a16="http://schemas.microsoft.com/office/drawing/2014/main" id="{D432B664-EB88-C387-AF81-1FD89A24A339}"/>
                </a:ext>
              </a:extLst>
            </p:cNvPr>
            <p:cNvSpPr>
              <a:spLocks/>
            </p:cNvSpPr>
            <p:nvPr/>
          </p:nvSpPr>
          <p:spPr bwMode="auto">
            <a:xfrm>
              <a:off x="4467225" y="3059113"/>
              <a:ext cx="165100" cy="182563"/>
            </a:xfrm>
            <a:custGeom>
              <a:avLst/>
              <a:gdLst>
                <a:gd name="T0" fmla="*/ 98 w 221"/>
                <a:gd name="T1" fmla="*/ 243 h 243"/>
                <a:gd name="T2" fmla="*/ 0 w 221"/>
                <a:gd name="T3" fmla="*/ 69 h 243"/>
                <a:gd name="T4" fmla="*/ 123 w 221"/>
                <a:gd name="T5" fmla="*/ 0 h 243"/>
                <a:gd name="T6" fmla="*/ 221 w 221"/>
                <a:gd name="T7" fmla="*/ 174 h 243"/>
                <a:gd name="T8" fmla="*/ 98 w 221"/>
                <a:gd name="T9" fmla="*/ 243 h 243"/>
              </a:gdLst>
              <a:ahLst/>
              <a:cxnLst>
                <a:cxn ang="0">
                  <a:pos x="T0" y="T1"/>
                </a:cxn>
                <a:cxn ang="0">
                  <a:pos x="T2" y="T3"/>
                </a:cxn>
                <a:cxn ang="0">
                  <a:pos x="T4" y="T5"/>
                </a:cxn>
                <a:cxn ang="0">
                  <a:pos x="T6" y="T7"/>
                </a:cxn>
                <a:cxn ang="0">
                  <a:pos x="T8" y="T9"/>
                </a:cxn>
              </a:cxnLst>
              <a:rect l="0" t="0" r="r" b="b"/>
              <a:pathLst>
                <a:path w="221" h="243">
                  <a:moveTo>
                    <a:pt x="98" y="243"/>
                  </a:moveTo>
                  <a:lnTo>
                    <a:pt x="0" y="69"/>
                  </a:lnTo>
                  <a:lnTo>
                    <a:pt x="123" y="0"/>
                  </a:lnTo>
                  <a:lnTo>
                    <a:pt x="221" y="174"/>
                  </a:lnTo>
                  <a:lnTo>
                    <a:pt x="98" y="243"/>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217924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Erasmus Mundus – Main objectives</a:t>
            </a:r>
          </a:p>
        </p:txBody>
      </p:sp>
      <p:grpSp>
        <p:nvGrpSpPr>
          <p:cNvPr id="13" name="Grupo 12">
            <a:extLst>
              <a:ext uri="{FF2B5EF4-FFF2-40B4-BE49-F238E27FC236}">
                <a16:creationId xmlns:a16="http://schemas.microsoft.com/office/drawing/2014/main" id="{44C94A69-97FE-A905-6FC8-EF98DAFC5626}"/>
              </a:ext>
            </a:extLst>
          </p:cNvPr>
          <p:cNvGrpSpPr/>
          <p:nvPr/>
        </p:nvGrpSpPr>
        <p:grpSpPr>
          <a:xfrm>
            <a:off x="970723" y="1825624"/>
            <a:ext cx="4762827" cy="972001"/>
            <a:chOff x="970723" y="1825624"/>
            <a:chExt cx="4762827" cy="972001"/>
          </a:xfrm>
        </p:grpSpPr>
        <p:sp>
          <p:nvSpPr>
            <p:cNvPr id="9" name="Diagrama de flujo: terminador 8">
              <a:extLst>
                <a:ext uri="{FF2B5EF4-FFF2-40B4-BE49-F238E27FC236}">
                  <a16:creationId xmlns:a16="http://schemas.microsoft.com/office/drawing/2014/main" id="{918E4C16-1560-9E43-707A-41A0CEB072AB}"/>
                </a:ext>
              </a:extLst>
            </p:cNvPr>
            <p:cNvSpPr/>
            <p:nvPr/>
          </p:nvSpPr>
          <p:spPr>
            <a:xfrm>
              <a:off x="970723" y="1825625"/>
              <a:ext cx="3867977" cy="972000"/>
            </a:xfrm>
            <a:prstGeom prst="flowChartTerminator">
              <a:avLst/>
            </a:prstGeom>
            <a:solidFill>
              <a:schemeClr val="bg2"/>
            </a:solidFill>
            <a:ln w="285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a:solidFill>
                  <a:schemeClr val="tx1"/>
                </a:solidFill>
              </a:endParaRPr>
            </a:p>
          </p:txBody>
        </p:sp>
        <p:sp>
          <p:nvSpPr>
            <p:cNvPr id="10" name="Oval 70">
              <a:extLst>
                <a:ext uri="{FF2B5EF4-FFF2-40B4-BE49-F238E27FC236}">
                  <a16:creationId xmlns:a16="http://schemas.microsoft.com/office/drawing/2014/main" id="{18C719B6-DC45-ECE7-F345-0264680CAB73}"/>
                </a:ext>
              </a:extLst>
            </p:cNvPr>
            <p:cNvSpPr>
              <a:spLocks noChangeAspect="1"/>
            </p:cNvSpPr>
            <p:nvPr/>
          </p:nvSpPr>
          <p:spPr>
            <a:xfrm>
              <a:off x="4761550" y="1825624"/>
              <a:ext cx="972000" cy="972000"/>
            </a:xfrm>
            <a:prstGeom prst="ellipse">
              <a:avLst/>
            </a:prstGeom>
            <a:solidFill>
              <a:schemeClr val="bg2"/>
            </a:solidFill>
            <a:ln w="285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sp>
          <p:nvSpPr>
            <p:cNvPr id="11" name="Rectángulo 10">
              <a:extLst>
                <a:ext uri="{FF2B5EF4-FFF2-40B4-BE49-F238E27FC236}">
                  <a16:creationId xmlns:a16="http://schemas.microsoft.com/office/drawing/2014/main" id="{8C5D189B-9FF3-4DFF-9D5C-DCE5D8631019}"/>
                </a:ext>
              </a:extLst>
            </p:cNvPr>
            <p:cNvSpPr/>
            <p:nvPr/>
          </p:nvSpPr>
          <p:spPr>
            <a:xfrm>
              <a:off x="4060100" y="1825625"/>
              <a:ext cx="1187450" cy="971999"/>
            </a:xfrm>
            <a:prstGeom prst="rect">
              <a:avLst/>
            </a:prstGeom>
            <a:solidFill>
              <a:schemeClr val="bg2"/>
            </a:solidFill>
            <a:ln w="28575">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a:solidFill>
                  <a:schemeClr val="tx1"/>
                </a:solidFill>
              </a:endParaRPr>
            </a:p>
          </p:txBody>
        </p:sp>
      </p:grpSp>
      <p:sp>
        <p:nvSpPr>
          <p:cNvPr id="33" name="Oval 70">
            <a:extLst>
              <a:ext uri="{FF2B5EF4-FFF2-40B4-BE49-F238E27FC236}">
                <a16:creationId xmlns:a16="http://schemas.microsoft.com/office/drawing/2014/main" id="{2DAD0506-2271-8C00-F733-A6829A61C27E}"/>
              </a:ext>
            </a:extLst>
          </p:cNvPr>
          <p:cNvSpPr>
            <a:spLocks noChangeAspect="1"/>
          </p:cNvSpPr>
          <p:nvPr/>
        </p:nvSpPr>
        <p:spPr>
          <a:xfrm>
            <a:off x="970722" y="1825625"/>
            <a:ext cx="972000" cy="972000"/>
          </a:xfrm>
          <a:prstGeom prst="ellipse">
            <a:avLst/>
          </a:prstGeom>
          <a:solidFill>
            <a:srgbClr val="0088CE"/>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grpSp>
        <p:nvGrpSpPr>
          <p:cNvPr id="102" name="Collaboration6" descr="{&quot;Key&quot;:&quot;POWER_USER_SHAPE_ICON&quot;,&quot;Value&quot;:&quot;POWER_USER_SHAPE_ICON_STYLE_1&quot;}">
            <a:extLst>
              <a:ext uri="{FF2B5EF4-FFF2-40B4-BE49-F238E27FC236}">
                <a16:creationId xmlns:a16="http://schemas.microsoft.com/office/drawing/2014/main" id="{2308498F-D1F6-A014-3BB3-05D90D37D4A4}"/>
              </a:ext>
            </a:extLst>
          </p:cNvPr>
          <p:cNvGrpSpPr>
            <a:grpSpLocks noChangeAspect="1"/>
          </p:cNvGrpSpPr>
          <p:nvPr/>
        </p:nvGrpSpPr>
        <p:grpSpPr>
          <a:xfrm>
            <a:off x="1143062" y="1997965"/>
            <a:ext cx="627320" cy="627320"/>
            <a:chOff x="1333500" y="1627188"/>
            <a:chExt cx="638175" cy="638175"/>
          </a:xfrm>
          <a:solidFill>
            <a:schemeClr val="bg1"/>
          </a:solidFill>
        </p:grpSpPr>
        <p:sp>
          <p:nvSpPr>
            <p:cNvPr id="103" name="Oval 292">
              <a:extLst>
                <a:ext uri="{FF2B5EF4-FFF2-40B4-BE49-F238E27FC236}">
                  <a16:creationId xmlns:a16="http://schemas.microsoft.com/office/drawing/2014/main" id="{10C8B130-7FAD-56C5-2764-DD4590E50CC8}"/>
                </a:ext>
              </a:extLst>
            </p:cNvPr>
            <p:cNvSpPr>
              <a:spLocks noChangeArrowheads="1"/>
            </p:cNvSpPr>
            <p:nvPr/>
          </p:nvSpPr>
          <p:spPr bwMode="auto">
            <a:xfrm>
              <a:off x="1749425" y="1965326"/>
              <a:ext cx="39688" cy="39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293">
              <a:extLst>
                <a:ext uri="{FF2B5EF4-FFF2-40B4-BE49-F238E27FC236}">
                  <a16:creationId xmlns:a16="http://schemas.microsoft.com/office/drawing/2014/main" id="{312E9011-AE98-9401-6B16-B0B9A76EF5B1}"/>
                </a:ext>
              </a:extLst>
            </p:cNvPr>
            <p:cNvSpPr>
              <a:spLocks noEditPoints="1"/>
            </p:cNvSpPr>
            <p:nvPr/>
          </p:nvSpPr>
          <p:spPr bwMode="auto">
            <a:xfrm>
              <a:off x="1333500" y="1627188"/>
              <a:ext cx="638175" cy="638175"/>
            </a:xfrm>
            <a:custGeom>
              <a:avLst/>
              <a:gdLst>
                <a:gd name="T0" fmla="*/ 882 w 1067"/>
                <a:gd name="T1" fmla="*/ 409 h 1067"/>
                <a:gd name="T2" fmla="*/ 963 w 1067"/>
                <a:gd name="T3" fmla="*/ 396 h 1067"/>
                <a:gd name="T4" fmla="*/ 909 w 1067"/>
                <a:gd name="T5" fmla="*/ 685 h 1067"/>
                <a:gd name="T6" fmla="*/ 988 w 1067"/>
                <a:gd name="T7" fmla="*/ 757 h 1067"/>
                <a:gd name="T8" fmla="*/ 1007 w 1067"/>
                <a:gd name="T9" fmla="*/ 738 h 1067"/>
                <a:gd name="T10" fmla="*/ 1007 w 1067"/>
                <a:gd name="T11" fmla="*/ 882 h 1067"/>
                <a:gd name="T12" fmla="*/ 894 w 1067"/>
                <a:gd name="T13" fmla="*/ 810 h 1067"/>
                <a:gd name="T14" fmla="*/ 560 w 1067"/>
                <a:gd name="T15" fmla="*/ 674 h 1067"/>
                <a:gd name="T16" fmla="*/ 404 w 1067"/>
                <a:gd name="T17" fmla="*/ 551 h 1067"/>
                <a:gd name="T18" fmla="*/ 629 w 1067"/>
                <a:gd name="T19" fmla="*/ 423 h 1067"/>
                <a:gd name="T20" fmla="*/ 792 w 1067"/>
                <a:gd name="T21" fmla="*/ 982 h 1067"/>
                <a:gd name="T22" fmla="*/ 583 w 1067"/>
                <a:gd name="T23" fmla="*/ 697 h 1067"/>
                <a:gd name="T24" fmla="*/ 750 w 1067"/>
                <a:gd name="T25" fmla="*/ 950 h 1067"/>
                <a:gd name="T26" fmla="*/ 83 w 1067"/>
                <a:gd name="T27" fmla="*/ 730 h 1067"/>
                <a:gd name="T28" fmla="*/ 404 w 1067"/>
                <a:gd name="T29" fmla="*/ 645 h 1067"/>
                <a:gd name="T30" fmla="*/ 158 w 1067"/>
                <a:gd name="T31" fmla="*/ 383 h 1067"/>
                <a:gd name="T32" fmla="*/ 79 w 1067"/>
                <a:gd name="T33" fmla="*/ 310 h 1067"/>
                <a:gd name="T34" fmla="*/ 60 w 1067"/>
                <a:gd name="T35" fmla="*/ 330 h 1067"/>
                <a:gd name="T36" fmla="*/ 60 w 1067"/>
                <a:gd name="T37" fmla="*/ 186 h 1067"/>
                <a:gd name="T38" fmla="*/ 173 w 1067"/>
                <a:gd name="T39" fmla="*/ 258 h 1067"/>
                <a:gd name="T40" fmla="*/ 275 w 1067"/>
                <a:gd name="T41" fmla="*/ 85 h 1067"/>
                <a:gd name="T42" fmla="*/ 484 w 1067"/>
                <a:gd name="T43" fmla="*/ 370 h 1067"/>
                <a:gd name="T44" fmla="*/ 387 w 1067"/>
                <a:gd name="T45" fmla="*/ 148 h 1067"/>
                <a:gd name="T46" fmla="*/ 395 w 1067"/>
                <a:gd name="T47" fmla="*/ 872 h 1067"/>
                <a:gd name="T48" fmla="*/ 309 w 1067"/>
                <a:gd name="T49" fmla="*/ 909 h 1067"/>
                <a:gd name="T50" fmla="*/ 237 w 1067"/>
                <a:gd name="T51" fmla="*/ 1014 h 1067"/>
                <a:gd name="T52" fmla="*/ 184 w 1067"/>
                <a:gd name="T53" fmla="*/ 1007 h 1067"/>
                <a:gd name="T54" fmla="*/ 184 w 1067"/>
                <a:gd name="T55" fmla="*/ 1007 h 1067"/>
                <a:gd name="T56" fmla="*/ 659 w 1067"/>
                <a:gd name="T57" fmla="*/ 182 h 1067"/>
                <a:gd name="T58" fmla="*/ 739 w 1067"/>
                <a:gd name="T59" fmla="*/ 178 h 1067"/>
                <a:gd name="T60" fmla="*/ 831 w 1067"/>
                <a:gd name="T61" fmla="*/ 79 h 1067"/>
                <a:gd name="T62" fmla="*/ 903 w 1067"/>
                <a:gd name="T63" fmla="*/ 79 h 1067"/>
                <a:gd name="T64" fmla="*/ 942 w 1067"/>
                <a:gd name="T65" fmla="*/ 473 h 1067"/>
                <a:gd name="T66" fmla="*/ 1017 w 1067"/>
                <a:gd name="T67" fmla="*/ 275 h 1067"/>
                <a:gd name="T68" fmla="*/ 549 w 1067"/>
                <a:gd name="T69" fmla="*/ 389 h 1067"/>
                <a:gd name="T70" fmla="*/ 778 w 1067"/>
                <a:gd name="T71" fmla="*/ 194 h 1067"/>
                <a:gd name="T72" fmla="*/ 1067 w 1067"/>
                <a:gd name="T73" fmla="*/ 134 h 1067"/>
                <a:gd name="T74" fmla="*/ 763 w 1067"/>
                <a:gd name="T75" fmla="*/ 32 h 1067"/>
                <a:gd name="T76" fmla="*/ 516 w 1067"/>
                <a:gd name="T77" fmla="*/ 139 h 1067"/>
                <a:gd name="T78" fmla="*/ 388 w 1067"/>
                <a:gd name="T79" fmla="*/ 62 h 1067"/>
                <a:gd name="T80" fmla="*/ 376 w 1067"/>
                <a:gd name="T81" fmla="*/ 195 h 1067"/>
                <a:gd name="T82" fmla="*/ 229 w 1067"/>
                <a:gd name="T83" fmla="*/ 397 h 1067"/>
                <a:gd name="T84" fmla="*/ 158 w 1067"/>
                <a:gd name="T85" fmla="*/ 133 h 1067"/>
                <a:gd name="T86" fmla="*/ 27 w 1067"/>
                <a:gd name="T87" fmla="*/ 186 h 1067"/>
                <a:gd name="T88" fmla="*/ 115 w 1067"/>
                <a:gd name="T89" fmla="*/ 443 h 1067"/>
                <a:gd name="T90" fmla="*/ 17 w 1067"/>
                <a:gd name="T91" fmla="*/ 645 h 1067"/>
                <a:gd name="T92" fmla="*/ 148 w 1067"/>
                <a:gd name="T93" fmla="*/ 770 h 1067"/>
                <a:gd name="T94" fmla="*/ 442 w 1067"/>
                <a:gd name="T95" fmla="*/ 917 h 1067"/>
                <a:gd name="T96" fmla="*/ 222 w 1067"/>
                <a:gd name="T97" fmla="*/ 873 h 1067"/>
                <a:gd name="T98" fmla="*/ 131 w 1067"/>
                <a:gd name="T99" fmla="*/ 950 h 1067"/>
                <a:gd name="T100" fmla="*/ 381 w 1067"/>
                <a:gd name="T101" fmla="*/ 988 h 1067"/>
                <a:gd name="T102" fmla="*/ 595 w 1067"/>
                <a:gd name="T103" fmla="*/ 940 h 1067"/>
                <a:gd name="T104" fmla="*/ 792 w 1067"/>
                <a:gd name="T105" fmla="*/ 1016 h 1067"/>
                <a:gd name="T106" fmla="*/ 680 w 1067"/>
                <a:gd name="T107" fmla="*/ 549 h 1067"/>
                <a:gd name="T108" fmla="*/ 873 w 1067"/>
                <a:gd name="T109" fmla="*/ 776 h 1067"/>
                <a:gd name="T110" fmla="*/ 935 w 1067"/>
                <a:gd name="T111" fmla="*/ 1067 h 1067"/>
                <a:gd name="T112" fmla="*/ 1035 w 1067"/>
                <a:gd name="T113" fmla="*/ 761 h 1067"/>
                <a:gd name="T114" fmla="*/ 930 w 1067"/>
                <a:gd name="T115" fmla="*/ 51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7" h="1067">
                  <a:moveTo>
                    <a:pt x="716" y="516"/>
                  </a:moveTo>
                  <a:cubicBezTo>
                    <a:pt x="713" y="505"/>
                    <a:pt x="707" y="492"/>
                    <a:pt x="699" y="484"/>
                  </a:cubicBezTo>
                  <a:cubicBezTo>
                    <a:pt x="682" y="467"/>
                    <a:pt x="670" y="446"/>
                    <a:pt x="664" y="423"/>
                  </a:cubicBezTo>
                  <a:lnTo>
                    <a:pt x="774" y="423"/>
                  </a:lnTo>
                  <a:cubicBezTo>
                    <a:pt x="772" y="430"/>
                    <a:pt x="774" y="437"/>
                    <a:pt x="780" y="441"/>
                  </a:cubicBezTo>
                  <a:cubicBezTo>
                    <a:pt x="788" y="447"/>
                    <a:pt x="798" y="445"/>
                    <a:pt x="803" y="437"/>
                  </a:cubicBezTo>
                  <a:cubicBezTo>
                    <a:pt x="809" y="431"/>
                    <a:pt x="846" y="418"/>
                    <a:pt x="882" y="409"/>
                  </a:cubicBezTo>
                  <a:cubicBezTo>
                    <a:pt x="896" y="406"/>
                    <a:pt x="909" y="398"/>
                    <a:pt x="921" y="387"/>
                  </a:cubicBezTo>
                  <a:cubicBezTo>
                    <a:pt x="941" y="370"/>
                    <a:pt x="952" y="344"/>
                    <a:pt x="952" y="317"/>
                  </a:cubicBezTo>
                  <a:lnTo>
                    <a:pt x="952" y="297"/>
                  </a:lnTo>
                  <a:cubicBezTo>
                    <a:pt x="952" y="282"/>
                    <a:pt x="964" y="270"/>
                    <a:pt x="979" y="270"/>
                  </a:cubicBezTo>
                  <a:cubicBezTo>
                    <a:pt x="982" y="270"/>
                    <a:pt x="984" y="272"/>
                    <a:pt x="984" y="275"/>
                  </a:cubicBezTo>
                  <a:lnTo>
                    <a:pt x="984" y="338"/>
                  </a:lnTo>
                  <a:cubicBezTo>
                    <a:pt x="984" y="359"/>
                    <a:pt x="976" y="380"/>
                    <a:pt x="963" y="396"/>
                  </a:cubicBezTo>
                  <a:lnTo>
                    <a:pt x="916" y="451"/>
                  </a:lnTo>
                  <a:cubicBezTo>
                    <a:pt x="904" y="466"/>
                    <a:pt x="897" y="484"/>
                    <a:pt x="897" y="504"/>
                  </a:cubicBezTo>
                  <a:lnTo>
                    <a:pt x="897" y="516"/>
                  </a:lnTo>
                  <a:lnTo>
                    <a:pt x="716" y="516"/>
                  </a:lnTo>
                  <a:close/>
                  <a:moveTo>
                    <a:pt x="957" y="671"/>
                  </a:moveTo>
                  <a:cubicBezTo>
                    <a:pt x="957" y="678"/>
                    <a:pt x="951" y="685"/>
                    <a:pt x="943" y="685"/>
                  </a:cubicBezTo>
                  <a:lnTo>
                    <a:pt x="909" y="685"/>
                  </a:lnTo>
                  <a:lnTo>
                    <a:pt x="886" y="685"/>
                  </a:lnTo>
                  <a:cubicBezTo>
                    <a:pt x="878" y="685"/>
                    <a:pt x="872" y="678"/>
                    <a:pt x="872" y="671"/>
                  </a:cubicBezTo>
                  <a:cubicBezTo>
                    <a:pt x="872" y="663"/>
                    <a:pt x="878" y="657"/>
                    <a:pt x="886" y="657"/>
                  </a:cubicBezTo>
                  <a:lnTo>
                    <a:pt x="943" y="657"/>
                  </a:lnTo>
                  <a:cubicBezTo>
                    <a:pt x="951" y="657"/>
                    <a:pt x="957" y="663"/>
                    <a:pt x="957" y="671"/>
                  </a:cubicBezTo>
                  <a:close/>
                  <a:moveTo>
                    <a:pt x="1007" y="738"/>
                  </a:moveTo>
                  <a:cubicBezTo>
                    <a:pt x="1007" y="748"/>
                    <a:pt x="999" y="757"/>
                    <a:pt x="988" y="757"/>
                  </a:cubicBezTo>
                  <a:lnTo>
                    <a:pt x="914" y="757"/>
                  </a:lnTo>
                  <a:lnTo>
                    <a:pt x="909" y="757"/>
                  </a:lnTo>
                  <a:cubicBezTo>
                    <a:pt x="898" y="757"/>
                    <a:pt x="890" y="748"/>
                    <a:pt x="890" y="738"/>
                  </a:cubicBezTo>
                  <a:cubicBezTo>
                    <a:pt x="890" y="727"/>
                    <a:pt x="898" y="718"/>
                    <a:pt x="909" y="718"/>
                  </a:cubicBezTo>
                  <a:lnTo>
                    <a:pt x="943" y="718"/>
                  </a:lnTo>
                  <a:lnTo>
                    <a:pt x="988" y="718"/>
                  </a:lnTo>
                  <a:cubicBezTo>
                    <a:pt x="999" y="718"/>
                    <a:pt x="1007" y="727"/>
                    <a:pt x="1007" y="738"/>
                  </a:cubicBezTo>
                  <a:close/>
                  <a:moveTo>
                    <a:pt x="988" y="901"/>
                  </a:moveTo>
                  <a:lnTo>
                    <a:pt x="909" y="901"/>
                  </a:lnTo>
                  <a:cubicBezTo>
                    <a:pt x="898" y="901"/>
                    <a:pt x="890" y="892"/>
                    <a:pt x="890" y="882"/>
                  </a:cubicBezTo>
                  <a:cubicBezTo>
                    <a:pt x="890" y="871"/>
                    <a:pt x="898" y="862"/>
                    <a:pt x="909" y="862"/>
                  </a:cubicBezTo>
                  <a:lnTo>
                    <a:pt x="914" y="862"/>
                  </a:lnTo>
                  <a:lnTo>
                    <a:pt x="988" y="862"/>
                  </a:lnTo>
                  <a:cubicBezTo>
                    <a:pt x="999" y="862"/>
                    <a:pt x="1007" y="871"/>
                    <a:pt x="1007" y="882"/>
                  </a:cubicBezTo>
                  <a:cubicBezTo>
                    <a:pt x="1007" y="892"/>
                    <a:pt x="999" y="901"/>
                    <a:pt x="988" y="901"/>
                  </a:cubicBezTo>
                  <a:close/>
                  <a:moveTo>
                    <a:pt x="1014" y="790"/>
                  </a:moveTo>
                  <a:cubicBezTo>
                    <a:pt x="1025" y="790"/>
                    <a:pt x="1034" y="799"/>
                    <a:pt x="1034" y="810"/>
                  </a:cubicBezTo>
                  <a:cubicBezTo>
                    <a:pt x="1034" y="820"/>
                    <a:pt x="1025" y="829"/>
                    <a:pt x="1014" y="829"/>
                  </a:cubicBezTo>
                  <a:lnTo>
                    <a:pt x="988" y="829"/>
                  </a:lnTo>
                  <a:lnTo>
                    <a:pt x="914" y="829"/>
                  </a:lnTo>
                  <a:cubicBezTo>
                    <a:pt x="903" y="829"/>
                    <a:pt x="894" y="820"/>
                    <a:pt x="894" y="810"/>
                  </a:cubicBezTo>
                  <a:cubicBezTo>
                    <a:pt x="894" y="799"/>
                    <a:pt x="903" y="790"/>
                    <a:pt x="914" y="790"/>
                  </a:cubicBezTo>
                  <a:lnTo>
                    <a:pt x="988" y="790"/>
                  </a:lnTo>
                  <a:lnTo>
                    <a:pt x="1014" y="790"/>
                  </a:lnTo>
                  <a:close/>
                  <a:moveTo>
                    <a:pt x="663" y="516"/>
                  </a:moveTo>
                  <a:cubicBezTo>
                    <a:pt x="654" y="516"/>
                    <a:pt x="646" y="524"/>
                    <a:pt x="646" y="533"/>
                  </a:cubicBezTo>
                  <a:lnTo>
                    <a:pt x="646" y="627"/>
                  </a:lnTo>
                  <a:cubicBezTo>
                    <a:pt x="614" y="634"/>
                    <a:pt x="584" y="650"/>
                    <a:pt x="560" y="674"/>
                  </a:cubicBezTo>
                  <a:cubicBezTo>
                    <a:pt x="558" y="675"/>
                    <a:pt x="555" y="677"/>
                    <a:pt x="551" y="679"/>
                  </a:cubicBezTo>
                  <a:lnTo>
                    <a:pt x="551" y="661"/>
                  </a:lnTo>
                  <a:cubicBezTo>
                    <a:pt x="551" y="652"/>
                    <a:pt x="544" y="645"/>
                    <a:pt x="535" y="645"/>
                  </a:cubicBezTo>
                  <a:lnTo>
                    <a:pt x="438" y="645"/>
                  </a:lnTo>
                  <a:cubicBezTo>
                    <a:pt x="431" y="613"/>
                    <a:pt x="415" y="583"/>
                    <a:pt x="392" y="560"/>
                  </a:cubicBezTo>
                  <a:cubicBezTo>
                    <a:pt x="390" y="558"/>
                    <a:pt x="389" y="555"/>
                    <a:pt x="387" y="551"/>
                  </a:cubicBezTo>
                  <a:lnTo>
                    <a:pt x="404" y="551"/>
                  </a:lnTo>
                  <a:cubicBezTo>
                    <a:pt x="413" y="551"/>
                    <a:pt x="421" y="544"/>
                    <a:pt x="421" y="535"/>
                  </a:cubicBezTo>
                  <a:lnTo>
                    <a:pt x="421" y="440"/>
                  </a:lnTo>
                  <a:cubicBezTo>
                    <a:pt x="453" y="434"/>
                    <a:pt x="484" y="417"/>
                    <a:pt x="508" y="394"/>
                  </a:cubicBezTo>
                  <a:cubicBezTo>
                    <a:pt x="510" y="392"/>
                    <a:pt x="513" y="390"/>
                    <a:pt x="516" y="389"/>
                  </a:cubicBezTo>
                  <a:lnTo>
                    <a:pt x="516" y="406"/>
                  </a:lnTo>
                  <a:cubicBezTo>
                    <a:pt x="516" y="415"/>
                    <a:pt x="524" y="423"/>
                    <a:pt x="533" y="423"/>
                  </a:cubicBezTo>
                  <a:lnTo>
                    <a:pt x="629" y="423"/>
                  </a:lnTo>
                  <a:cubicBezTo>
                    <a:pt x="636" y="454"/>
                    <a:pt x="652" y="484"/>
                    <a:pt x="675" y="508"/>
                  </a:cubicBezTo>
                  <a:cubicBezTo>
                    <a:pt x="677" y="510"/>
                    <a:pt x="679" y="513"/>
                    <a:pt x="680" y="516"/>
                  </a:cubicBezTo>
                  <a:lnTo>
                    <a:pt x="663" y="516"/>
                  </a:lnTo>
                  <a:close/>
                  <a:moveTo>
                    <a:pt x="750" y="950"/>
                  </a:moveTo>
                  <a:lnTo>
                    <a:pt x="770" y="950"/>
                  </a:lnTo>
                  <a:cubicBezTo>
                    <a:pt x="785" y="950"/>
                    <a:pt x="797" y="963"/>
                    <a:pt x="797" y="978"/>
                  </a:cubicBezTo>
                  <a:cubicBezTo>
                    <a:pt x="797" y="980"/>
                    <a:pt x="795" y="982"/>
                    <a:pt x="792" y="982"/>
                  </a:cubicBezTo>
                  <a:lnTo>
                    <a:pt x="730" y="982"/>
                  </a:lnTo>
                  <a:cubicBezTo>
                    <a:pt x="708" y="982"/>
                    <a:pt x="687" y="975"/>
                    <a:pt x="671" y="961"/>
                  </a:cubicBezTo>
                  <a:lnTo>
                    <a:pt x="616" y="914"/>
                  </a:lnTo>
                  <a:cubicBezTo>
                    <a:pt x="601" y="902"/>
                    <a:pt x="583" y="895"/>
                    <a:pt x="564" y="895"/>
                  </a:cubicBezTo>
                  <a:lnTo>
                    <a:pt x="551" y="895"/>
                  </a:lnTo>
                  <a:lnTo>
                    <a:pt x="551" y="714"/>
                  </a:lnTo>
                  <a:cubicBezTo>
                    <a:pt x="563" y="711"/>
                    <a:pt x="575" y="705"/>
                    <a:pt x="583" y="697"/>
                  </a:cubicBezTo>
                  <a:cubicBezTo>
                    <a:pt x="601" y="680"/>
                    <a:pt x="623" y="667"/>
                    <a:pt x="646" y="661"/>
                  </a:cubicBezTo>
                  <a:lnTo>
                    <a:pt x="646" y="773"/>
                  </a:lnTo>
                  <a:cubicBezTo>
                    <a:pt x="639" y="770"/>
                    <a:pt x="630" y="772"/>
                    <a:pt x="626" y="779"/>
                  </a:cubicBezTo>
                  <a:cubicBezTo>
                    <a:pt x="621" y="786"/>
                    <a:pt x="623" y="796"/>
                    <a:pt x="630" y="801"/>
                  </a:cubicBezTo>
                  <a:cubicBezTo>
                    <a:pt x="637" y="807"/>
                    <a:pt x="650" y="844"/>
                    <a:pt x="658" y="880"/>
                  </a:cubicBezTo>
                  <a:cubicBezTo>
                    <a:pt x="662" y="894"/>
                    <a:pt x="669" y="907"/>
                    <a:pt x="680" y="920"/>
                  </a:cubicBezTo>
                  <a:cubicBezTo>
                    <a:pt x="698" y="939"/>
                    <a:pt x="723" y="950"/>
                    <a:pt x="750" y="950"/>
                  </a:cubicBezTo>
                  <a:close/>
                  <a:moveTo>
                    <a:pt x="185" y="658"/>
                  </a:moveTo>
                  <a:cubicBezTo>
                    <a:pt x="172" y="662"/>
                    <a:pt x="159" y="669"/>
                    <a:pt x="146" y="680"/>
                  </a:cubicBezTo>
                  <a:cubicBezTo>
                    <a:pt x="126" y="698"/>
                    <a:pt x="115" y="723"/>
                    <a:pt x="115" y="750"/>
                  </a:cubicBezTo>
                  <a:lnTo>
                    <a:pt x="115" y="770"/>
                  </a:lnTo>
                  <a:cubicBezTo>
                    <a:pt x="115" y="785"/>
                    <a:pt x="103" y="797"/>
                    <a:pt x="88" y="797"/>
                  </a:cubicBezTo>
                  <a:cubicBezTo>
                    <a:pt x="85" y="797"/>
                    <a:pt x="83" y="795"/>
                    <a:pt x="83" y="792"/>
                  </a:cubicBezTo>
                  <a:lnTo>
                    <a:pt x="83" y="730"/>
                  </a:lnTo>
                  <a:cubicBezTo>
                    <a:pt x="83" y="708"/>
                    <a:pt x="91" y="687"/>
                    <a:pt x="105" y="671"/>
                  </a:cubicBezTo>
                  <a:lnTo>
                    <a:pt x="151" y="616"/>
                  </a:lnTo>
                  <a:cubicBezTo>
                    <a:pt x="163" y="601"/>
                    <a:pt x="170" y="583"/>
                    <a:pt x="170" y="564"/>
                  </a:cubicBezTo>
                  <a:lnTo>
                    <a:pt x="170" y="551"/>
                  </a:lnTo>
                  <a:lnTo>
                    <a:pt x="351" y="551"/>
                  </a:lnTo>
                  <a:cubicBezTo>
                    <a:pt x="355" y="563"/>
                    <a:pt x="360" y="575"/>
                    <a:pt x="368" y="583"/>
                  </a:cubicBezTo>
                  <a:cubicBezTo>
                    <a:pt x="385" y="600"/>
                    <a:pt x="397" y="622"/>
                    <a:pt x="404" y="645"/>
                  </a:cubicBezTo>
                  <a:lnTo>
                    <a:pt x="293" y="645"/>
                  </a:lnTo>
                  <a:cubicBezTo>
                    <a:pt x="295" y="638"/>
                    <a:pt x="293" y="630"/>
                    <a:pt x="287" y="626"/>
                  </a:cubicBezTo>
                  <a:cubicBezTo>
                    <a:pt x="279" y="621"/>
                    <a:pt x="269" y="623"/>
                    <a:pt x="264" y="630"/>
                  </a:cubicBezTo>
                  <a:cubicBezTo>
                    <a:pt x="258" y="637"/>
                    <a:pt x="221" y="650"/>
                    <a:pt x="185" y="658"/>
                  </a:cubicBezTo>
                  <a:close/>
                  <a:moveTo>
                    <a:pt x="110" y="397"/>
                  </a:moveTo>
                  <a:cubicBezTo>
                    <a:pt x="110" y="389"/>
                    <a:pt x="116" y="383"/>
                    <a:pt x="124" y="383"/>
                  </a:cubicBezTo>
                  <a:lnTo>
                    <a:pt x="158" y="383"/>
                  </a:lnTo>
                  <a:lnTo>
                    <a:pt x="182" y="383"/>
                  </a:lnTo>
                  <a:cubicBezTo>
                    <a:pt x="189" y="383"/>
                    <a:pt x="196" y="389"/>
                    <a:pt x="196" y="397"/>
                  </a:cubicBezTo>
                  <a:cubicBezTo>
                    <a:pt x="196" y="404"/>
                    <a:pt x="189" y="411"/>
                    <a:pt x="182" y="411"/>
                  </a:cubicBezTo>
                  <a:lnTo>
                    <a:pt x="124" y="411"/>
                  </a:lnTo>
                  <a:cubicBezTo>
                    <a:pt x="116" y="411"/>
                    <a:pt x="110" y="404"/>
                    <a:pt x="110" y="397"/>
                  </a:cubicBezTo>
                  <a:close/>
                  <a:moveTo>
                    <a:pt x="60" y="330"/>
                  </a:moveTo>
                  <a:cubicBezTo>
                    <a:pt x="60" y="319"/>
                    <a:pt x="69" y="310"/>
                    <a:pt x="79" y="310"/>
                  </a:cubicBezTo>
                  <a:lnTo>
                    <a:pt x="154" y="310"/>
                  </a:lnTo>
                  <a:lnTo>
                    <a:pt x="158" y="310"/>
                  </a:lnTo>
                  <a:cubicBezTo>
                    <a:pt x="169" y="310"/>
                    <a:pt x="178" y="319"/>
                    <a:pt x="178" y="330"/>
                  </a:cubicBezTo>
                  <a:cubicBezTo>
                    <a:pt x="178" y="341"/>
                    <a:pt x="169" y="349"/>
                    <a:pt x="158" y="349"/>
                  </a:cubicBezTo>
                  <a:lnTo>
                    <a:pt x="124" y="349"/>
                  </a:lnTo>
                  <a:lnTo>
                    <a:pt x="79" y="349"/>
                  </a:lnTo>
                  <a:cubicBezTo>
                    <a:pt x="69" y="349"/>
                    <a:pt x="60" y="341"/>
                    <a:pt x="60" y="330"/>
                  </a:cubicBezTo>
                  <a:close/>
                  <a:moveTo>
                    <a:pt x="79" y="166"/>
                  </a:moveTo>
                  <a:lnTo>
                    <a:pt x="158" y="166"/>
                  </a:lnTo>
                  <a:cubicBezTo>
                    <a:pt x="169" y="166"/>
                    <a:pt x="178" y="175"/>
                    <a:pt x="178" y="186"/>
                  </a:cubicBezTo>
                  <a:cubicBezTo>
                    <a:pt x="178" y="196"/>
                    <a:pt x="169" y="205"/>
                    <a:pt x="158" y="205"/>
                  </a:cubicBezTo>
                  <a:lnTo>
                    <a:pt x="154" y="205"/>
                  </a:lnTo>
                  <a:lnTo>
                    <a:pt x="79" y="205"/>
                  </a:lnTo>
                  <a:cubicBezTo>
                    <a:pt x="69" y="205"/>
                    <a:pt x="60" y="196"/>
                    <a:pt x="60" y="186"/>
                  </a:cubicBezTo>
                  <a:cubicBezTo>
                    <a:pt x="60" y="175"/>
                    <a:pt x="69" y="166"/>
                    <a:pt x="79" y="166"/>
                  </a:cubicBezTo>
                  <a:close/>
                  <a:moveTo>
                    <a:pt x="53" y="277"/>
                  </a:moveTo>
                  <a:cubicBezTo>
                    <a:pt x="42" y="277"/>
                    <a:pt x="34" y="268"/>
                    <a:pt x="34" y="258"/>
                  </a:cubicBezTo>
                  <a:cubicBezTo>
                    <a:pt x="34" y="247"/>
                    <a:pt x="42" y="238"/>
                    <a:pt x="53" y="238"/>
                  </a:cubicBezTo>
                  <a:lnTo>
                    <a:pt x="79" y="238"/>
                  </a:lnTo>
                  <a:lnTo>
                    <a:pt x="154" y="238"/>
                  </a:lnTo>
                  <a:cubicBezTo>
                    <a:pt x="164" y="238"/>
                    <a:pt x="173" y="247"/>
                    <a:pt x="173" y="258"/>
                  </a:cubicBezTo>
                  <a:cubicBezTo>
                    <a:pt x="173" y="268"/>
                    <a:pt x="164" y="277"/>
                    <a:pt x="154" y="277"/>
                  </a:cubicBezTo>
                  <a:lnTo>
                    <a:pt x="79" y="277"/>
                  </a:lnTo>
                  <a:lnTo>
                    <a:pt x="53" y="277"/>
                  </a:lnTo>
                  <a:close/>
                  <a:moveTo>
                    <a:pt x="317" y="117"/>
                  </a:moveTo>
                  <a:lnTo>
                    <a:pt x="297" y="117"/>
                  </a:lnTo>
                  <a:cubicBezTo>
                    <a:pt x="282" y="117"/>
                    <a:pt x="270" y="105"/>
                    <a:pt x="270" y="90"/>
                  </a:cubicBezTo>
                  <a:cubicBezTo>
                    <a:pt x="270" y="87"/>
                    <a:pt x="272" y="85"/>
                    <a:pt x="275" y="85"/>
                  </a:cubicBezTo>
                  <a:lnTo>
                    <a:pt x="338" y="85"/>
                  </a:lnTo>
                  <a:cubicBezTo>
                    <a:pt x="359" y="85"/>
                    <a:pt x="380" y="93"/>
                    <a:pt x="396" y="106"/>
                  </a:cubicBezTo>
                  <a:lnTo>
                    <a:pt x="451" y="153"/>
                  </a:lnTo>
                  <a:cubicBezTo>
                    <a:pt x="466" y="165"/>
                    <a:pt x="484" y="172"/>
                    <a:pt x="503" y="172"/>
                  </a:cubicBezTo>
                  <a:lnTo>
                    <a:pt x="516" y="172"/>
                  </a:lnTo>
                  <a:lnTo>
                    <a:pt x="516" y="353"/>
                  </a:lnTo>
                  <a:cubicBezTo>
                    <a:pt x="505" y="357"/>
                    <a:pt x="492" y="362"/>
                    <a:pt x="484" y="370"/>
                  </a:cubicBezTo>
                  <a:cubicBezTo>
                    <a:pt x="467" y="387"/>
                    <a:pt x="444" y="400"/>
                    <a:pt x="421" y="406"/>
                  </a:cubicBezTo>
                  <a:lnTo>
                    <a:pt x="421" y="295"/>
                  </a:lnTo>
                  <a:cubicBezTo>
                    <a:pt x="423" y="295"/>
                    <a:pt x="425" y="296"/>
                    <a:pt x="428" y="296"/>
                  </a:cubicBezTo>
                  <a:cubicBezTo>
                    <a:pt x="433" y="296"/>
                    <a:pt x="438" y="294"/>
                    <a:pt x="441" y="289"/>
                  </a:cubicBezTo>
                  <a:cubicBezTo>
                    <a:pt x="447" y="281"/>
                    <a:pt x="445" y="271"/>
                    <a:pt x="437" y="266"/>
                  </a:cubicBezTo>
                  <a:cubicBezTo>
                    <a:pt x="431" y="260"/>
                    <a:pt x="418" y="223"/>
                    <a:pt x="409" y="187"/>
                  </a:cubicBezTo>
                  <a:cubicBezTo>
                    <a:pt x="406" y="174"/>
                    <a:pt x="398" y="160"/>
                    <a:pt x="387" y="148"/>
                  </a:cubicBezTo>
                  <a:cubicBezTo>
                    <a:pt x="370" y="128"/>
                    <a:pt x="344" y="117"/>
                    <a:pt x="317" y="117"/>
                  </a:cubicBezTo>
                  <a:close/>
                  <a:moveTo>
                    <a:pt x="409" y="943"/>
                  </a:moveTo>
                  <a:cubicBezTo>
                    <a:pt x="409" y="951"/>
                    <a:pt x="403" y="957"/>
                    <a:pt x="395" y="957"/>
                  </a:cubicBezTo>
                  <a:cubicBezTo>
                    <a:pt x="387" y="957"/>
                    <a:pt x="381" y="951"/>
                    <a:pt x="381" y="943"/>
                  </a:cubicBezTo>
                  <a:lnTo>
                    <a:pt x="381" y="909"/>
                  </a:lnTo>
                  <a:lnTo>
                    <a:pt x="381" y="886"/>
                  </a:lnTo>
                  <a:cubicBezTo>
                    <a:pt x="381" y="878"/>
                    <a:pt x="387" y="872"/>
                    <a:pt x="395" y="872"/>
                  </a:cubicBezTo>
                  <a:cubicBezTo>
                    <a:pt x="403" y="872"/>
                    <a:pt x="409" y="878"/>
                    <a:pt x="409" y="886"/>
                  </a:cubicBezTo>
                  <a:lnTo>
                    <a:pt x="409" y="943"/>
                  </a:lnTo>
                  <a:close/>
                  <a:moveTo>
                    <a:pt x="347" y="988"/>
                  </a:moveTo>
                  <a:cubicBezTo>
                    <a:pt x="347" y="999"/>
                    <a:pt x="339" y="1007"/>
                    <a:pt x="328" y="1007"/>
                  </a:cubicBezTo>
                  <a:cubicBezTo>
                    <a:pt x="317" y="1007"/>
                    <a:pt x="309" y="999"/>
                    <a:pt x="309" y="988"/>
                  </a:cubicBezTo>
                  <a:lnTo>
                    <a:pt x="309" y="914"/>
                  </a:lnTo>
                  <a:lnTo>
                    <a:pt x="309" y="909"/>
                  </a:lnTo>
                  <a:cubicBezTo>
                    <a:pt x="309" y="898"/>
                    <a:pt x="317" y="890"/>
                    <a:pt x="328" y="890"/>
                  </a:cubicBezTo>
                  <a:cubicBezTo>
                    <a:pt x="339" y="890"/>
                    <a:pt x="347" y="898"/>
                    <a:pt x="347" y="909"/>
                  </a:cubicBezTo>
                  <a:lnTo>
                    <a:pt x="347" y="943"/>
                  </a:lnTo>
                  <a:lnTo>
                    <a:pt x="347" y="988"/>
                  </a:lnTo>
                  <a:close/>
                  <a:moveTo>
                    <a:pt x="275" y="1014"/>
                  </a:moveTo>
                  <a:cubicBezTo>
                    <a:pt x="275" y="1025"/>
                    <a:pt x="267" y="1034"/>
                    <a:pt x="256" y="1034"/>
                  </a:cubicBezTo>
                  <a:cubicBezTo>
                    <a:pt x="245" y="1034"/>
                    <a:pt x="237" y="1025"/>
                    <a:pt x="237" y="1014"/>
                  </a:cubicBezTo>
                  <a:lnTo>
                    <a:pt x="237" y="988"/>
                  </a:lnTo>
                  <a:lnTo>
                    <a:pt x="237" y="914"/>
                  </a:lnTo>
                  <a:cubicBezTo>
                    <a:pt x="237" y="903"/>
                    <a:pt x="245" y="894"/>
                    <a:pt x="256" y="894"/>
                  </a:cubicBezTo>
                  <a:cubicBezTo>
                    <a:pt x="267" y="894"/>
                    <a:pt x="275" y="903"/>
                    <a:pt x="275" y="914"/>
                  </a:cubicBezTo>
                  <a:lnTo>
                    <a:pt x="275" y="988"/>
                  </a:lnTo>
                  <a:lnTo>
                    <a:pt x="275" y="1014"/>
                  </a:lnTo>
                  <a:close/>
                  <a:moveTo>
                    <a:pt x="184" y="1007"/>
                  </a:moveTo>
                  <a:cubicBezTo>
                    <a:pt x="173" y="1007"/>
                    <a:pt x="164" y="999"/>
                    <a:pt x="164" y="988"/>
                  </a:cubicBezTo>
                  <a:lnTo>
                    <a:pt x="164" y="909"/>
                  </a:lnTo>
                  <a:cubicBezTo>
                    <a:pt x="164" y="898"/>
                    <a:pt x="173" y="890"/>
                    <a:pt x="184" y="890"/>
                  </a:cubicBezTo>
                  <a:cubicBezTo>
                    <a:pt x="194" y="890"/>
                    <a:pt x="203" y="898"/>
                    <a:pt x="203" y="909"/>
                  </a:cubicBezTo>
                  <a:lnTo>
                    <a:pt x="203" y="914"/>
                  </a:lnTo>
                  <a:lnTo>
                    <a:pt x="203" y="988"/>
                  </a:lnTo>
                  <a:cubicBezTo>
                    <a:pt x="203" y="999"/>
                    <a:pt x="194" y="1007"/>
                    <a:pt x="184" y="1007"/>
                  </a:cubicBezTo>
                  <a:close/>
                  <a:moveTo>
                    <a:pt x="659" y="124"/>
                  </a:moveTo>
                  <a:cubicBezTo>
                    <a:pt x="659" y="116"/>
                    <a:pt x="665" y="110"/>
                    <a:pt x="673" y="110"/>
                  </a:cubicBezTo>
                  <a:cubicBezTo>
                    <a:pt x="680" y="110"/>
                    <a:pt x="687" y="116"/>
                    <a:pt x="687" y="124"/>
                  </a:cubicBezTo>
                  <a:lnTo>
                    <a:pt x="687" y="158"/>
                  </a:lnTo>
                  <a:lnTo>
                    <a:pt x="687" y="182"/>
                  </a:lnTo>
                  <a:cubicBezTo>
                    <a:pt x="687" y="189"/>
                    <a:pt x="680" y="196"/>
                    <a:pt x="673" y="196"/>
                  </a:cubicBezTo>
                  <a:cubicBezTo>
                    <a:pt x="665" y="196"/>
                    <a:pt x="659" y="189"/>
                    <a:pt x="659" y="182"/>
                  </a:cubicBezTo>
                  <a:lnTo>
                    <a:pt x="659" y="124"/>
                  </a:lnTo>
                  <a:close/>
                  <a:moveTo>
                    <a:pt x="720" y="79"/>
                  </a:moveTo>
                  <a:cubicBezTo>
                    <a:pt x="720" y="69"/>
                    <a:pt x="729" y="60"/>
                    <a:pt x="739" y="60"/>
                  </a:cubicBezTo>
                  <a:cubicBezTo>
                    <a:pt x="750" y="60"/>
                    <a:pt x="759" y="69"/>
                    <a:pt x="759" y="79"/>
                  </a:cubicBezTo>
                  <a:lnTo>
                    <a:pt x="759" y="154"/>
                  </a:lnTo>
                  <a:lnTo>
                    <a:pt x="759" y="158"/>
                  </a:lnTo>
                  <a:cubicBezTo>
                    <a:pt x="759" y="169"/>
                    <a:pt x="750" y="178"/>
                    <a:pt x="739" y="178"/>
                  </a:cubicBezTo>
                  <a:cubicBezTo>
                    <a:pt x="729" y="178"/>
                    <a:pt x="720" y="169"/>
                    <a:pt x="720" y="158"/>
                  </a:cubicBezTo>
                  <a:lnTo>
                    <a:pt x="720" y="124"/>
                  </a:lnTo>
                  <a:lnTo>
                    <a:pt x="720" y="79"/>
                  </a:lnTo>
                  <a:close/>
                  <a:moveTo>
                    <a:pt x="792" y="53"/>
                  </a:moveTo>
                  <a:cubicBezTo>
                    <a:pt x="792" y="42"/>
                    <a:pt x="801" y="34"/>
                    <a:pt x="811" y="34"/>
                  </a:cubicBezTo>
                  <a:cubicBezTo>
                    <a:pt x="822" y="34"/>
                    <a:pt x="831" y="42"/>
                    <a:pt x="831" y="53"/>
                  </a:cubicBezTo>
                  <a:lnTo>
                    <a:pt x="831" y="79"/>
                  </a:lnTo>
                  <a:lnTo>
                    <a:pt x="831" y="154"/>
                  </a:lnTo>
                  <a:cubicBezTo>
                    <a:pt x="831" y="164"/>
                    <a:pt x="822" y="173"/>
                    <a:pt x="811" y="173"/>
                  </a:cubicBezTo>
                  <a:cubicBezTo>
                    <a:pt x="801" y="173"/>
                    <a:pt x="792" y="164"/>
                    <a:pt x="792" y="154"/>
                  </a:cubicBezTo>
                  <a:lnTo>
                    <a:pt x="792" y="79"/>
                  </a:lnTo>
                  <a:lnTo>
                    <a:pt x="792" y="53"/>
                  </a:lnTo>
                  <a:close/>
                  <a:moveTo>
                    <a:pt x="884" y="60"/>
                  </a:moveTo>
                  <a:cubicBezTo>
                    <a:pt x="894" y="60"/>
                    <a:pt x="903" y="69"/>
                    <a:pt x="903" y="79"/>
                  </a:cubicBezTo>
                  <a:lnTo>
                    <a:pt x="903" y="158"/>
                  </a:lnTo>
                  <a:cubicBezTo>
                    <a:pt x="903" y="169"/>
                    <a:pt x="894" y="178"/>
                    <a:pt x="884" y="178"/>
                  </a:cubicBezTo>
                  <a:cubicBezTo>
                    <a:pt x="873" y="178"/>
                    <a:pt x="864" y="169"/>
                    <a:pt x="864" y="158"/>
                  </a:cubicBezTo>
                  <a:lnTo>
                    <a:pt x="864" y="154"/>
                  </a:lnTo>
                  <a:lnTo>
                    <a:pt x="864" y="79"/>
                  </a:lnTo>
                  <a:cubicBezTo>
                    <a:pt x="864" y="69"/>
                    <a:pt x="873" y="60"/>
                    <a:pt x="884" y="60"/>
                  </a:cubicBezTo>
                  <a:close/>
                  <a:moveTo>
                    <a:pt x="942" y="473"/>
                  </a:moveTo>
                  <a:lnTo>
                    <a:pt x="984" y="423"/>
                  </a:lnTo>
                  <a:lnTo>
                    <a:pt x="1050" y="423"/>
                  </a:lnTo>
                  <a:cubicBezTo>
                    <a:pt x="1060" y="423"/>
                    <a:pt x="1067" y="415"/>
                    <a:pt x="1067" y="406"/>
                  </a:cubicBezTo>
                  <a:cubicBezTo>
                    <a:pt x="1067" y="397"/>
                    <a:pt x="1060" y="389"/>
                    <a:pt x="1050" y="389"/>
                  </a:cubicBezTo>
                  <a:lnTo>
                    <a:pt x="1006" y="389"/>
                  </a:lnTo>
                  <a:cubicBezTo>
                    <a:pt x="1014" y="373"/>
                    <a:pt x="1017" y="356"/>
                    <a:pt x="1017" y="338"/>
                  </a:cubicBezTo>
                  <a:lnTo>
                    <a:pt x="1017" y="275"/>
                  </a:lnTo>
                  <a:cubicBezTo>
                    <a:pt x="1017" y="254"/>
                    <a:pt x="1000" y="237"/>
                    <a:pt x="979" y="237"/>
                  </a:cubicBezTo>
                  <a:cubicBezTo>
                    <a:pt x="946" y="237"/>
                    <a:pt x="919" y="264"/>
                    <a:pt x="919" y="297"/>
                  </a:cubicBezTo>
                  <a:lnTo>
                    <a:pt x="919" y="317"/>
                  </a:lnTo>
                  <a:cubicBezTo>
                    <a:pt x="919" y="335"/>
                    <a:pt x="912" y="351"/>
                    <a:pt x="899" y="362"/>
                  </a:cubicBezTo>
                  <a:cubicBezTo>
                    <a:pt x="891" y="370"/>
                    <a:pt x="882" y="375"/>
                    <a:pt x="874" y="376"/>
                  </a:cubicBezTo>
                  <a:cubicBezTo>
                    <a:pt x="862" y="380"/>
                    <a:pt x="845" y="384"/>
                    <a:pt x="829" y="389"/>
                  </a:cubicBezTo>
                  <a:lnTo>
                    <a:pt x="549" y="389"/>
                  </a:lnTo>
                  <a:lnTo>
                    <a:pt x="549" y="150"/>
                  </a:lnTo>
                  <a:lnTo>
                    <a:pt x="625" y="150"/>
                  </a:lnTo>
                  <a:lnTo>
                    <a:pt x="625" y="182"/>
                  </a:lnTo>
                  <a:cubicBezTo>
                    <a:pt x="625" y="208"/>
                    <a:pt x="646" y="229"/>
                    <a:pt x="673" y="229"/>
                  </a:cubicBezTo>
                  <a:cubicBezTo>
                    <a:pt x="690" y="229"/>
                    <a:pt x="706" y="219"/>
                    <a:pt x="714" y="204"/>
                  </a:cubicBezTo>
                  <a:cubicBezTo>
                    <a:pt x="721" y="208"/>
                    <a:pt x="730" y="211"/>
                    <a:pt x="739" y="211"/>
                  </a:cubicBezTo>
                  <a:cubicBezTo>
                    <a:pt x="755" y="211"/>
                    <a:pt x="768" y="204"/>
                    <a:pt x="778" y="194"/>
                  </a:cubicBezTo>
                  <a:cubicBezTo>
                    <a:pt x="787" y="202"/>
                    <a:pt x="799" y="206"/>
                    <a:pt x="811" y="206"/>
                  </a:cubicBezTo>
                  <a:cubicBezTo>
                    <a:pt x="824" y="206"/>
                    <a:pt x="836" y="202"/>
                    <a:pt x="845" y="194"/>
                  </a:cubicBezTo>
                  <a:cubicBezTo>
                    <a:pt x="855" y="204"/>
                    <a:pt x="868" y="211"/>
                    <a:pt x="884" y="211"/>
                  </a:cubicBezTo>
                  <a:cubicBezTo>
                    <a:pt x="913" y="211"/>
                    <a:pt x="936" y="187"/>
                    <a:pt x="936" y="158"/>
                  </a:cubicBezTo>
                  <a:lnTo>
                    <a:pt x="936" y="150"/>
                  </a:lnTo>
                  <a:lnTo>
                    <a:pt x="1050" y="150"/>
                  </a:lnTo>
                  <a:cubicBezTo>
                    <a:pt x="1060" y="150"/>
                    <a:pt x="1067" y="143"/>
                    <a:pt x="1067" y="134"/>
                  </a:cubicBezTo>
                  <a:cubicBezTo>
                    <a:pt x="1067" y="124"/>
                    <a:pt x="1060" y="117"/>
                    <a:pt x="1050" y="117"/>
                  </a:cubicBezTo>
                  <a:lnTo>
                    <a:pt x="936" y="117"/>
                  </a:lnTo>
                  <a:lnTo>
                    <a:pt x="936" y="79"/>
                  </a:lnTo>
                  <a:cubicBezTo>
                    <a:pt x="936" y="50"/>
                    <a:pt x="913" y="27"/>
                    <a:pt x="884" y="27"/>
                  </a:cubicBezTo>
                  <a:cubicBezTo>
                    <a:pt x="875" y="27"/>
                    <a:pt x="867" y="29"/>
                    <a:pt x="860" y="32"/>
                  </a:cubicBezTo>
                  <a:cubicBezTo>
                    <a:pt x="852" y="14"/>
                    <a:pt x="833" y="0"/>
                    <a:pt x="811" y="0"/>
                  </a:cubicBezTo>
                  <a:cubicBezTo>
                    <a:pt x="790" y="0"/>
                    <a:pt x="771" y="14"/>
                    <a:pt x="763" y="32"/>
                  </a:cubicBezTo>
                  <a:cubicBezTo>
                    <a:pt x="756" y="29"/>
                    <a:pt x="748" y="27"/>
                    <a:pt x="739" y="27"/>
                  </a:cubicBezTo>
                  <a:cubicBezTo>
                    <a:pt x="710" y="27"/>
                    <a:pt x="687" y="50"/>
                    <a:pt x="687" y="79"/>
                  </a:cubicBezTo>
                  <a:cubicBezTo>
                    <a:pt x="682" y="78"/>
                    <a:pt x="677" y="77"/>
                    <a:pt x="673" y="77"/>
                  </a:cubicBezTo>
                  <a:cubicBezTo>
                    <a:pt x="649" y="77"/>
                    <a:pt x="629" y="94"/>
                    <a:pt x="626" y="117"/>
                  </a:cubicBezTo>
                  <a:lnTo>
                    <a:pt x="533" y="117"/>
                  </a:lnTo>
                  <a:cubicBezTo>
                    <a:pt x="524" y="117"/>
                    <a:pt x="516" y="124"/>
                    <a:pt x="516" y="134"/>
                  </a:cubicBezTo>
                  <a:lnTo>
                    <a:pt x="516" y="139"/>
                  </a:lnTo>
                  <a:lnTo>
                    <a:pt x="503" y="139"/>
                  </a:lnTo>
                  <a:cubicBezTo>
                    <a:pt x="492" y="139"/>
                    <a:pt x="481" y="135"/>
                    <a:pt x="473" y="127"/>
                  </a:cubicBezTo>
                  <a:lnTo>
                    <a:pt x="421" y="84"/>
                  </a:lnTo>
                  <a:lnTo>
                    <a:pt x="421" y="17"/>
                  </a:lnTo>
                  <a:cubicBezTo>
                    <a:pt x="421" y="8"/>
                    <a:pt x="413" y="0"/>
                    <a:pt x="404" y="0"/>
                  </a:cubicBezTo>
                  <a:cubicBezTo>
                    <a:pt x="395" y="0"/>
                    <a:pt x="388" y="8"/>
                    <a:pt x="388" y="17"/>
                  </a:cubicBezTo>
                  <a:lnTo>
                    <a:pt x="388" y="62"/>
                  </a:lnTo>
                  <a:cubicBezTo>
                    <a:pt x="372" y="55"/>
                    <a:pt x="355" y="52"/>
                    <a:pt x="338" y="52"/>
                  </a:cubicBezTo>
                  <a:lnTo>
                    <a:pt x="275" y="52"/>
                  </a:lnTo>
                  <a:cubicBezTo>
                    <a:pt x="254" y="52"/>
                    <a:pt x="237" y="69"/>
                    <a:pt x="237" y="90"/>
                  </a:cubicBezTo>
                  <a:cubicBezTo>
                    <a:pt x="237" y="123"/>
                    <a:pt x="264" y="150"/>
                    <a:pt x="297" y="150"/>
                  </a:cubicBezTo>
                  <a:lnTo>
                    <a:pt x="317" y="150"/>
                  </a:lnTo>
                  <a:cubicBezTo>
                    <a:pt x="335" y="150"/>
                    <a:pt x="351" y="157"/>
                    <a:pt x="362" y="170"/>
                  </a:cubicBezTo>
                  <a:cubicBezTo>
                    <a:pt x="370" y="178"/>
                    <a:pt x="375" y="187"/>
                    <a:pt x="376" y="195"/>
                  </a:cubicBezTo>
                  <a:cubicBezTo>
                    <a:pt x="379" y="206"/>
                    <a:pt x="383" y="221"/>
                    <a:pt x="388" y="235"/>
                  </a:cubicBezTo>
                  <a:cubicBezTo>
                    <a:pt x="388" y="235"/>
                    <a:pt x="388" y="235"/>
                    <a:pt x="388" y="235"/>
                  </a:cubicBezTo>
                  <a:lnTo>
                    <a:pt x="388" y="518"/>
                  </a:lnTo>
                  <a:lnTo>
                    <a:pt x="148" y="518"/>
                  </a:lnTo>
                  <a:lnTo>
                    <a:pt x="148" y="444"/>
                  </a:lnTo>
                  <a:lnTo>
                    <a:pt x="182" y="444"/>
                  </a:lnTo>
                  <a:cubicBezTo>
                    <a:pt x="208" y="444"/>
                    <a:pt x="229" y="423"/>
                    <a:pt x="229" y="397"/>
                  </a:cubicBezTo>
                  <a:cubicBezTo>
                    <a:pt x="229" y="379"/>
                    <a:pt x="219" y="363"/>
                    <a:pt x="204" y="355"/>
                  </a:cubicBezTo>
                  <a:cubicBezTo>
                    <a:pt x="208" y="348"/>
                    <a:pt x="211" y="339"/>
                    <a:pt x="211" y="330"/>
                  </a:cubicBezTo>
                  <a:cubicBezTo>
                    <a:pt x="211" y="315"/>
                    <a:pt x="204" y="301"/>
                    <a:pt x="194" y="291"/>
                  </a:cubicBezTo>
                  <a:cubicBezTo>
                    <a:pt x="202" y="282"/>
                    <a:pt x="206" y="271"/>
                    <a:pt x="206" y="258"/>
                  </a:cubicBezTo>
                  <a:cubicBezTo>
                    <a:pt x="206" y="245"/>
                    <a:pt x="202" y="233"/>
                    <a:pt x="194" y="224"/>
                  </a:cubicBezTo>
                  <a:cubicBezTo>
                    <a:pt x="204" y="215"/>
                    <a:pt x="211" y="201"/>
                    <a:pt x="211" y="186"/>
                  </a:cubicBezTo>
                  <a:cubicBezTo>
                    <a:pt x="211" y="156"/>
                    <a:pt x="187" y="133"/>
                    <a:pt x="158" y="133"/>
                  </a:cubicBezTo>
                  <a:lnTo>
                    <a:pt x="148" y="133"/>
                  </a:lnTo>
                  <a:lnTo>
                    <a:pt x="148" y="17"/>
                  </a:lnTo>
                  <a:cubicBezTo>
                    <a:pt x="148" y="8"/>
                    <a:pt x="141" y="0"/>
                    <a:pt x="132" y="0"/>
                  </a:cubicBezTo>
                  <a:cubicBezTo>
                    <a:pt x="123" y="0"/>
                    <a:pt x="115" y="8"/>
                    <a:pt x="115" y="17"/>
                  </a:cubicBezTo>
                  <a:lnTo>
                    <a:pt x="115" y="133"/>
                  </a:lnTo>
                  <a:lnTo>
                    <a:pt x="79" y="133"/>
                  </a:lnTo>
                  <a:cubicBezTo>
                    <a:pt x="50" y="133"/>
                    <a:pt x="27" y="156"/>
                    <a:pt x="27" y="186"/>
                  </a:cubicBezTo>
                  <a:cubicBezTo>
                    <a:pt x="27" y="194"/>
                    <a:pt x="29" y="202"/>
                    <a:pt x="32" y="209"/>
                  </a:cubicBezTo>
                  <a:cubicBezTo>
                    <a:pt x="14" y="217"/>
                    <a:pt x="0" y="236"/>
                    <a:pt x="0" y="258"/>
                  </a:cubicBezTo>
                  <a:cubicBezTo>
                    <a:pt x="0" y="279"/>
                    <a:pt x="14" y="298"/>
                    <a:pt x="32" y="306"/>
                  </a:cubicBezTo>
                  <a:cubicBezTo>
                    <a:pt x="29" y="313"/>
                    <a:pt x="27" y="321"/>
                    <a:pt x="27" y="330"/>
                  </a:cubicBezTo>
                  <a:cubicBezTo>
                    <a:pt x="27" y="359"/>
                    <a:pt x="50" y="383"/>
                    <a:pt x="79" y="383"/>
                  </a:cubicBezTo>
                  <a:cubicBezTo>
                    <a:pt x="78" y="387"/>
                    <a:pt x="77" y="392"/>
                    <a:pt x="77" y="397"/>
                  </a:cubicBezTo>
                  <a:cubicBezTo>
                    <a:pt x="77" y="420"/>
                    <a:pt x="93" y="439"/>
                    <a:pt x="115" y="443"/>
                  </a:cubicBezTo>
                  <a:lnTo>
                    <a:pt x="115" y="535"/>
                  </a:lnTo>
                  <a:cubicBezTo>
                    <a:pt x="115" y="544"/>
                    <a:pt x="123" y="551"/>
                    <a:pt x="132" y="551"/>
                  </a:cubicBezTo>
                  <a:lnTo>
                    <a:pt x="137" y="551"/>
                  </a:lnTo>
                  <a:lnTo>
                    <a:pt x="137" y="564"/>
                  </a:lnTo>
                  <a:cubicBezTo>
                    <a:pt x="137" y="575"/>
                    <a:pt x="133" y="586"/>
                    <a:pt x="126" y="595"/>
                  </a:cubicBezTo>
                  <a:lnTo>
                    <a:pt x="83" y="645"/>
                  </a:lnTo>
                  <a:lnTo>
                    <a:pt x="17" y="645"/>
                  </a:lnTo>
                  <a:cubicBezTo>
                    <a:pt x="8" y="645"/>
                    <a:pt x="0" y="652"/>
                    <a:pt x="0" y="661"/>
                  </a:cubicBezTo>
                  <a:cubicBezTo>
                    <a:pt x="0" y="671"/>
                    <a:pt x="8" y="678"/>
                    <a:pt x="17" y="678"/>
                  </a:cubicBezTo>
                  <a:lnTo>
                    <a:pt x="61" y="678"/>
                  </a:lnTo>
                  <a:cubicBezTo>
                    <a:pt x="54" y="694"/>
                    <a:pt x="50" y="712"/>
                    <a:pt x="50" y="730"/>
                  </a:cubicBezTo>
                  <a:lnTo>
                    <a:pt x="50" y="792"/>
                  </a:lnTo>
                  <a:cubicBezTo>
                    <a:pt x="50" y="813"/>
                    <a:pt x="67" y="830"/>
                    <a:pt x="88" y="830"/>
                  </a:cubicBezTo>
                  <a:cubicBezTo>
                    <a:pt x="121" y="830"/>
                    <a:pt x="148" y="803"/>
                    <a:pt x="148" y="770"/>
                  </a:cubicBezTo>
                  <a:lnTo>
                    <a:pt x="148" y="750"/>
                  </a:lnTo>
                  <a:cubicBezTo>
                    <a:pt x="148" y="733"/>
                    <a:pt x="156" y="716"/>
                    <a:pt x="168" y="705"/>
                  </a:cubicBezTo>
                  <a:cubicBezTo>
                    <a:pt x="177" y="698"/>
                    <a:pt x="185" y="693"/>
                    <a:pt x="193" y="691"/>
                  </a:cubicBezTo>
                  <a:cubicBezTo>
                    <a:pt x="206" y="688"/>
                    <a:pt x="222" y="683"/>
                    <a:pt x="238" y="678"/>
                  </a:cubicBezTo>
                  <a:lnTo>
                    <a:pt x="518" y="678"/>
                  </a:lnTo>
                  <a:lnTo>
                    <a:pt x="518" y="917"/>
                  </a:lnTo>
                  <a:lnTo>
                    <a:pt x="442" y="917"/>
                  </a:lnTo>
                  <a:lnTo>
                    <a:pt x="442" y="886"/>
                  </a:lnTo>
                  <a:cubicBezTo>
                    <a:pt x="442" y="860"/>
                    <a:pt x="421" y="838"/>
                    <a:pt x="395" y="838"/>
                  </a:cubicBezTo>
                  <a:cubicBezTo>
                    <a:pt x="377" y="838"/>
                    <a:pt x="361" y="848"/>
                    <a:pt x="353" y="863"/>
                  </a:cubicBezTo>
                  <a:cubicBezTo>
                    <a:pt x="346" y="859"/>
                    <a:pt x="337" y="856"/>
                    <a:pt x="328" y="856"/>
                  </a:cubicBezTo>
                  <a:cubicBezTo>
                    <a:pt x="313" y="856"/>
                    <a:pt x="299" y="863"/>
                    <a:pt x="289" y="873"/>
                  </a:cubicBezTo>
                  <a:cubicBezTo>
                    <a:pt x="280" y="866"/>
                    <a:pt x="269" y="861"/>
                    <a:pt x="256" y="861"/>
                  </a:cubicBezTo>
                  <a:cubicBezTo>
                    <a:pt x="243" y="861"/>
                    <a:pt x="231" y="866"/>
                    <a:pt x="222" y="873"/>
                  </a:cubicBezTo>
                  <a:cubicBezTo>
                    <a:pt x="213" y="863"/>
                    <a:pt x="199" y="856"/>
                    <a:pt x="184" y="856"/>
                  </a:cubicBezTo>
                  <a:cubicBezTo>
                    <a:pt x="155" y="856"/>
                    <a:pt x="131" y="880"/>
                    <a:pt x="131" y="909"/>
                  </a:cubicBezTo>
                  <a:lnTo>
                    <a:pt x="131" y="917"/>
                  </a:lnTo>
                  <a:lnTo>
                    <a:pt x="17" y="917"/>
                  </a:lnTo>
                  <a:cubicBezTo>
                    <a:pt x="8" y="917"/>
                    <a:pt x="0" y="925"/>
                    <a:pt x="0" y="934"/>
                  </a:cubicBezTo>
                  <a:cubicBezTo>
                    <a:pt x="0" y="943"/>
                    <a:pt x="8" y="950"/>
                    <a:pt x="17" y="950"/>
                  </a:cubicBezTo>
                  <a:lnTo>
                    <a:pt x="131" y="950"/>
                  </a:lnTo>
                  <a:lnTo>
                    <a:pt x="131" y="988"/>
                  </a:lnTo>
                  <a:cubicBezTo>
                    <a:pt x="131" y="1017"/>
                    <a:pt x="155" y="1041"/>
                    <a:pt x="184" y="1041"/>
                  </a:cubicBezTo>
                  <a:cubicBezTo>
                    <a:pt x="192" y="1041"/>
                    <a:pt x="200" y="1039"/>
                    <a:pt x="207" y="1035"/>
                  </a:cubicBezTo>
                  <a:cubicBezTo>
                    <a:pt x="215" y="1054"/>
                    <a:pt x="234" y="1067"/>
                    <a:pt x="256" y="1067"/>
                  </a:cubicBezTo>
                  <a:cubicBezTo>
                    <a:pt x="278" y="1067"/>
                    <a:pt x="296" y="1054"/>
                    <a:pt x="304" y="1035"/>
                  </a:cubicBezTo>
                  <a:cubicBezTo>
                    <a:pt x="312" y="1039"/>
                    <a:pt x="320" y="1041"/>
                    <a:pt x="328" y="1041"/>
                  </a:cubicBezTo>
                  <a:cubicBezTo>
                    <a:pt x="357" y="1041"/>
                    <a:pt x="381" y="1017"/>
                    <a:pt x="381" y="988"/>
                  </a:cubicBezTo>
                  <a:cubicBezTo>
                    <a:pt x="385" y="990"/>
                    <a:pt x="390" y="991"/>
                    <a:pt x="395" y="991"/>
                  </a:cubicBezTo>
                  <a:cubicBezTo>
                    <a:pt x="418" y="991"/>
                    <a:pt x="438" y="973"/>
                    <a:pt x="441" y="950"/>
                  </a:cubicBezTo>
                  <a:lnTo>
                    <a:pt x="535" y="950"/>
                  </a:lnTo>
                  <a:cubicBezTo>
                    <a:pt x="544" y="950"/>
                    <a:pt x="551" y="943"/>
                    <a:pt x="551" y="934"/>
                  </a:cubicBezTo>
                  <a:lnTo>
                    <a:pt x="551" y="929"/>
                  </a:lnTo>
                  <a:lnTo>
                    <a:pt x="564" y="929"/>
                  </a:lnTo>
                  <a:cubicBezTo>
                    <a:pt x="575" y="929"/>
                    <a:pt x="586" y="933"/>
                    <a:pt x="595" y="940"/>
                  </a:cubicBezTo>
                  <a:lnTo>
                    <a:pt x="646" y="984"/>
                  </a:lnTo>
                  <a:lnTo>
                    <a:pt x="646" y="1050"/>
                  </a:lnTo>
                  <a:cubicBezTo>
                    <a:pt x="646" y="1060"/>
                    <a:pt x="654" y="1067"/>
                    <a:pt x="663" y="1067"/>
                  </a:cubicBezTo>
                  <a:cubicBezTo>
                    <a:pt x="672" y="1067"/>
                    <a:pt x="680" y="1060"/>
                    <a:pt x="680" y="1050"/>
                  </a:cubicBezTo>
                  <a:lnTo>
                    <a:pt x="680" y="1005"/>
                  </a:lnTo>
                  <a:cubicBezTo>
                    <a:pt x="695" y="1012"/>
                    <a:pt x="712" y="1016"/>
                    <a:pt x="730" y="1016"/>
                  </a:cubicBezTo>
                  <a:lnTo>
                    <a:pt x="792" y="1016"/>
                  </a:lnTo>
                  <a:cubicBezTo>
                    <a:pt x="813" y="1016"/>
                    <a:pt x="830" y="999"/>
                    <a:pt x="830" y="978"/>
                  </a:cubicBezTo>
                  <a:cubicBezTo>
                    <a:pt x="830" y="944"/>
                    <a:pt x="803" y="917"/>
                    <a:pt x="770" y="917"/>
                  </a:cubicBezTo>
                  <a:lnTo>
                    <a:pt x="750" y="917"/>
                  </a:lnTo>
                  <a:cubicBezTo>
                    <a:pt x="733" y="917"/>
                    <a:pt x="716" y="910"/>
                    <a:pt x="705" y="898"/>
                  </a:cubicBezTo>
                  <a:cubicBezTo>
                    <a:pt x="698" y="889"/>
                    <a:pt x="693" y="881"/>
                    <a:pt x="691" y="873"/>
                  </a:cubicBezTo>
                  <a:cubicBezTo>
                    <a:pt x="688" y="861"/>
                    <a:pt x="684" y="847"/>
                    <a:pt x="680" y="833"/>
                  </a:cubicBezTo>
                  <a:lnTo>
                    <a:pt x="680" y="549"/>
                  </a:lnTo>
                  <a:lnTo>
                    <a:pt x="919" y="549"/>
                  </a:lnTo>
                  <a:lnTo>
                    <a:pt x="919" y="623"/>
                  </a:lnTo>
                  <a:lnTo>
                    <a:pt x="886" y="623"/>
                  </a:lnTo>
                  <a:cubicBezTo>
                    <a:pt x="860" y="623"/>
                    <a:pt x="838" y="645"/>
                    <a:pt x="838" y="671"/>
                  </a:cubicBezTo>
                  <a:cubicBezTo>
                    <a:pt x="838" y="689"/>
                    <a:pt x="848" y="704"/>
                    <a:pt x="863" y="712"/>
                  </a:cubicBezTo>
                  <a:cubicBezTo>
                    <a:pt x="859" y="720"/>
                    <a:pt x="856" y="728"/>
                    <a:pt x="856" y="738"/>
                  </a:cubicBezTo>
                  <a:cubicBezTo>
                    <a:pt x="856" y="753"/>
                    <a:pt x="863" y="766"/>
                    <a:pt x="873" y="776"/>
                  </a:cubicBezTo>
                  <a:cubicBezTo>
                    <a:pt x="866" y="785"/>
                    <a:pt x="861" y="797"/>
                    <a:pt x="861" y="810"/>
                  </a:cubicBezTo>
                  <a:cubicBezTo>
                    <a:pt x="861" y="822"/>
                    <a:pt x="866" y="834"/>
                    <a:pt x="873" y="843"/>
                  </a:cubicBezTo>
                  <a:cubicBezTo>
                    <a:pt x="863" y="853"/>
                    <a:pt x="856" y="867"/>
                    <a:pt x="856" y="882"/>
                  </a:cubicBezTo>
                  <a:cubicBezTo>
                    <a:pt x="856" y="911"/>
                    <a:pt x="880" y="935"/>
                    <a:pt x="909" y="935"/>
                  </a:cubicBezTo>
                  <a:lnTo>
                    <a:pt x="919" y="935"/>
                  </a:lnTo>
                  <a:lnTo>
                    <a:pt x="919" y="1050"/>
                  </a:lnTo>
                  <a:cubicBezTo>
                    <a:pt x="919" y="1060"/>
                    <a:pt x="926" y="1067"/>
                    <a:pt x="935" y="1067"/>
                  </a:cubicBezTo>
                  <a:cubicBezTo>
                    <a:pt x="945" y="1067"/>
                    <a:pt x="952" y="1060"/>
                    <a:pt x="952" y="1050"/>
                  </a:cubicBezTo>
                  <a:lnTo>
                    <a:pt x="952" y="935"/>
                  </a:lnTo>
                  <a:lnTo>
                    <a:pt x="988" y="935"/>
                  </a:lnTo>
                  <a:cubicBezTo>
                    <a:pt x="1017" y="935"/>
                    <a:pt x="1041" y="911"/>
                    <a:pt x="1041" y="882"/>
                  </a:cubicBezTo>
                  <a:cubicBezTo>
                    <a:pt x="1041" y="873"/>
                    <a:pt x="1039" y="865"/>
                    <a:pt x="1035" y="858"/>
                  </a:cubicBezTo>
                  <a:cubicBezTo>
                    <a:pt x="1054" y="850"/>
                    <a:pt x="1067" y="831"/>
                    <a:pt x="1067" y="810"/>
                  </a:cubicBezTo>
                  <a:cubicBezTo>
                    <a:pt x="1067" y="788"/>
                    <a:pt x="1054" y="769"/>
                    <a:pt x="1035" y="761"/>
                  </a:cubicBezTo>
                  <a:cubicBezTo>
                    <a:pt x="1039" y="754"/>
                    <a:pt x="1041" y="746"/>
                    <a:pt x="1041" y="738"/>
                  </a:cubicBezTo>
                  <a:cubicBezTo>
                    <a:pt x="1041" y="708"/>
                    <a:pt x="1017" y="685"/>
                    <a:pt x="988" y="685"/>
                  </a:cubicBezTo>
                  <a:cubicBezTo>
                    <a:pt x="990" y="680"/>
                    <a:pt x="991" y="676"/>
                    <a:pt x="991" y="671"/>
                  </a:cubicBezTo>
                  <a:cubicBezTo>
                    <a:pt x="991" y="648"/>
                    <a:pt x="974" y="629"/>
                    <a:pt x="952" y="624"/>
                  </a:cubicBezTo>
                  <a:lnTo>
                    <a:pt x="952" y="533"/>
                  </a:lnTo>
                  <a:cubicBezTo>
                    <a:pt x="952" y="524"/>
                    <a:pt x="945" y="516"/>
                    <a:pt x="935" y="516"/>
                  </a:cubicBezTo>
                  <a:lnTo>
                    <a:pt x="930" y="516"/>
                  </a:lnTo>
                  <a:lnTo>
                    <a:pt x="930" y="504"/>
                  </a:lnTo>
                  <a:cubicBezTo>
                    <a:pt x="930" y="492"/>
                    <a:pt x="934" y="481"/>
                    <a:pt x="942" y="47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Oval 294">
              <a:extLst>
                <a:ext uri="{FF2B5EF4-FFF2-40B4-BE49-F238E27FC236}">
                  <a16:creationId xmlns:a16="http://schemas.microsoft.com/office/drawing/2014/main" id="{17324D9F-9682-7B5F-1E56-EA852B5E835A}"/>
                </a:ext>
              </a:extLst>
            </p:cNvPr>
            <p:cNvSpPr>
              <a:spLocks noChangeArrowheads="1"/>
            </p:cNvSpPr>
            <p:nvPr/>
          </p:nvSpPr>
          <p:spPr bwMode="auto">
            <a:xfrm>
              <a:off x="1671638" y="1809751"/>
              <a:ext cx="39688" cy="412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Oval 295">
              <a:extLst>
                <a:ext uri="{FF2B5EF4-FFF2-40B4-BE49-F238E27FC236}">
                  <a16:creationId xmlns:a16="http://schemas.microsoft.com/office/drawing/2014/main" id="{1AA42F02-28ED-EBB9-01B6-D35EFA41E35B}"/>
                </a:ext>
              </a:extLst>
            </p:cNvPr>
            <p:cNvSpPr>
              <a:spLocks noChangeArrowheads="1"/>
            </p:cNvSpPr>
            <p:nvPr/>
          </p:nvSpPr>
          <p:spPr bwMode="auto">
            <a:xfrm>
              <a:off x="1516063" y="1887538"/>
              <a:ext cx="39688" cy="39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Oval 296">
              <a:extLst>
                <a:ext uri="{FF2B5EF4-FFF2-40B4-BE49-F238E27FC236}">
                  <a16:creationId xmlns:a16="http://schemas.microsoft.com/office/drawing/2014/main" id="{772726F4-7F59-C845-1D7B-AA35D9BE858B}"/>
                </a:ext>
              </a:extLst>
            </p:cNvPr>
            <p:cNvSpPr>
              <a:spLocks noChangeArrowheads="1"/>
            </p:cNvSpPr>
            <p:nvPr/>
          </p:nvSpPr>
          <p:spPr bwMode="auto">
            <a:xfrm>
              <a:off x="1593850" y="2043113"/>
              <a:ext cx="39688" cy="39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2" name="Rectangle 29">
            <a:extLst>
              <a:ext uri="{FF2B5EF4-FFF2-40B4-BE49-F238E27FC236}">
                <a16:creationId xmlns:a16="http://schemas.microsoft.com/office/drawing/2014/main" id="{B015341B-AF2E-62AB-697F-AC07FCBDA3B0}"/>
              </a:ext>
            </a:extLst>
          </p:cNvPr>
          <p:cNvSpPr/>
          <p:nvPr/>
        </p:nvSpPr>
        <p:spPr bwMode="auto">
          <a:xfrm>
            <a:off x="2022460" y="1876648"/>
            <a:ext cx="3671614" cy="869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defTabSz="914400" eaLnBrk="1" fontAlgn="base" latinLnBrk="0" hangingPunct="1">
              <a:lnSpc>
                <a:spcPct val="90000"/>
              </a:lnSpc>
              <a:spcBef>
                <a:spcPts val="0"/>
              </a:spcBef>
              <a:spcAft>
                <a:spcPts val="0"/>
              </a:spcAft>
              <a:buClrTx/>
              <a:buSzTx/>
              <a:buFontTx/>
              <a:buNone/>
              <a:tabLst/>
              <a:defRPr/>
            </a:pPr>
            <a:r>
              <a:rPr lang="en-GB" sz="1600" kern="0" dirty="0">
                <a:solidFill>
                  <a:schemeClr val="tx1"/>
                </a:solidFill>
                <a:cs typeface="Arial" pitchFamily="34" charset="0"/>
              </a:rPr>
              <a:t>Support quality, innovation, excellence, internationalisation of HEIs through </a:t>
            </a:r>
            <a:r>
              <a:rPr lang="en-GB" sz="1600" b="1" kern="0" dirty="0">
                <a:solidFill>
                  <a:srgbClr val="0088CE"/>
                </a:solidFill>
                <a:cs typeface="Arial" pitchFamily="34" charset="0"/>
              </a:rPr>
              <a:t>academic cooperation </a:t>
            </a:r>
            <a:r>
              <a:rPr lang="en-GB" sz="1600" kern="0" dirty="0">
                <a:solidFill>
                  <a:schemeClr val="tx1"/>
                </a:solidFill>
                <a:cs typeface="Arial" pitchFamily="34" charset="0"/>
              </a:rPr>
              <a:t>within the EHEA and beyond</a:t>
            </a:r>
          </a:p>
        </p:txBody>
      </p:sp>
      <p:grpSp>
        <p:nvGrpSpPr>
          <p:cNvPr id="14" name="Grupo 13">
            <a:extLst>
              <a:ext uri="{FF2B5EF4-FFF2-40B4-BE49-F238E27FC236}">
                <a16:creationId xmlns:a16="http://schemas.microsoft.com/office/drawing/2014/main" id="{E7E0EB05-8B43-355B-F66D-EB5DC970B325}"/>
              </a:ext>
            </a:extLst>
          </p:cNvPr>
          <p:cNvGrpSpPr/>
          <p:nvPr/>
        </p:nvGrpSpPr>
        <p:grpSpPr>
          <a:xfrm>
            <a:off x="970723" y="3358031"/>
            <a:ext cx="4762827" cy="972001"/>
            <a:chOff x="970723" y="1825624"/>
            <a:chExt cx="4762827" cy="972001"/>
          </a:xfrm>
          <a:solidFill>
            <a:schemeClr val="tx2">
              <a:lumMod val="20000"/>
              <a:lumOff val="80000"/>
            </a:schemeClr>
          </a:solidFill>
        </p:grpSpPr>
        <p:sp>
          <p:nvSpPr>
            <p:cNvPr id="15" name="Diagrama de flujo: terminador 14">
              <a:extLst>
                <a:ext uri="{FF2B5EF4-FFF2-40B4-BE49-F238E27FC236}">
                  <a16:creationId xmlns:a16="http://schemas.microsoft.com/office/drawing/2014/main" id="{531D268B-813B-E5C6-5984-5A995AE715F9}"/>
                </a:ext>
              </a:extLst>
            </p:cNvPr>
            <p:cNvSpPr/>
            <p:nvPr/>
          </p:nvSpPr>
          <p:spPr>
            <a:xfrm>
              <a:off x="970723" y="1825625"/>
              <a:ext cx="3867977" cy="972000"/>
            </a:xfrm>
            <a:prstGeom prst="flowChartTerminator">
              <a:avLst/>
            </a:prstGeom>
            <a:grpFill/>
            <a:ln w="28575">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a:solidFill>
                  <a:schemeClr val="tx1"/>
                </a:solidFill>
              </a:endParaRPr>
            </a:p>
          </p:txBody>
        </p:sp>
        <p:sp>
          <p:nvSpPr>
            <p:cNvPr id="16" name="Oval 70">
              <a:extLst>
                <a:ext uri="{FF2B5EF4-FFF2-40B4-BE49-F238E27FC236}">
                  <a16:creationId xmlns:a16="http://schemas.microsoft.com/office/drawing/2014/main" id="{7EFA8D4F-8C24-F07E-62DF-79605AEBFB1F}"/>
                </a:ext>
              </a:extLst>
            </p:cNvPr>
            <p:cNvSpPr>
              <a:spLocks noChangeAspect="1"/>
            </p:cNvSpPr>
            <p:nvPr/>
          </p:nvSpPr>
          <p:spPr>
            <a:xfrm>
              <a:off x="4761550" y="1825624"/>
              <a:ext cx="972000" cy="972000"/>
            </a:xfrm>
            <a:prstGeom prst="ellipse">
              <a:avLst/>
            </a:prstGeom>
            <a:grpFill/>
            <a:ln w="28575">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sp>
          <p:nvSpPr>
            <p:cNvPr id="17" name="Rectángulo 16">
              <a:extLst>
                <a:ext uri="{FF2B5EF4-FFF2-40B4-BE49-F238E27FC236}">
                  <a16:creationId xmlns:a16="http://schemas.microsoft.com/office/drawing/2014/main" id="{8A0B7AE3-3181-D713-C8EE-69861276104A}"/>
                </a:ext>
              </a:extLst>
            </p:cNvPr>
            <p:cNvSpPr/>
            <p:nvPr/>
          </p:nvSpPr>
          <p:spPr>
            <a:xfrm>
              <a:off x="4060100" y="1825625"/>
              <a:ext cx="1187450" cy="971999"/>
            </a:xfrm>
            <a:prstGeom prst="rect">
              <a:avLst/>
            </a:prstGeom>
            <a:grpFill/>
            <a:ln w="28575">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a:solidFill>
                  <a:schemeClr val="tx1"/>
                </a:solidFill>
              </a:endParaRPr>
            </a:p>
          </p:txBody>
        </p:sp>
      </p:grpSp>
      <p:sp>
        <p:nvSpPr>
          <p:cNvPr id="18" name="Oval 70">
            <a:extLst>
              <a:ext uri="{FF2B5EF4-FFF2-40B4-BE49-F238E27FC236}">
                <a16:creationId xmlns:a16="http://schemas.microsoft.com/office/drawing/2014/main" id="{E03F9234-6E19-E58D-36DC-83D0D5DDE2C3}"/>
              </a:ext>
            </a:extLst>
          </p:cNvPr>
          <p:cNvSpPr>
            <a:spLocks noChangeAspect="1"/>
          </p:cNvSpPr>
          <p:nvPr/>
        </p:nvSpPr>
        <p:spPr>
          <a:xfrm>
            <a:off x="970722" y="3358032"/>
            <a:ext cx="972000" cy="972000"/>
          </a:xfrm>
          <a:prstGeom prst="ellipse">
            <a:avLst/>
          </a:prstGeom>
          <a:solidFill>
            <a:schemeClr val="tx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grpSp>
        <p:nvGrpSpPr>
          <p:cNvPr id="26" name="Grupo 25">
            <a:extLst>
              <a:ext uri="{FF2B5EF4-FFF2-40B4-BE49-F238E27FC236}">
                <a16:creationId xmlns:a16="http://schemas.microsoft.com/office/drawing/2014/main" id="{1703F462-78B5-96D5-C452-D2DA0A225F71}"/>
              </a:ext>
            </a:extLst>
          </p:cNvPr>
          <p:cNvGrpSpPr/>
          <p:nvPr/>
        </p:nvGrpSpPr>
        <p:grpSpPr>
          <a:xfrm>
            <a:off x="970722" y="4890438"/>
            <a:ext cx="4762827" cy="972001"/>
            <a:chOff x="970723" y="1825624"/>
            <a:chExt cx="4762827" cy="972001"/>
          </a:xfrm>
          <a:solidFill>
            <a:schemeClr val="accent1">
              <a:lumMod val="20000"/>
              <a:lumOff val="80000"/>
            </a:schemeClr>
          </a:solidFill>
        </p:grpSpPr>
        <p:sp>
          <p:nvSpPr>
            <p:cNvPr id="27" name="Diagrama de flujo: terminador 26">
              <a:extLst>
                <a:ext uri="{FF2B5EF4-FFF2-40B4-BE49-F238E27FC236}">
                  <a16:creationId xmlns:a16="http://schemas.microsoft.com/office/drawing/2014/main" id="{FDF44FE4-0FDF-B33F-5E67-9CE665BF0D73}"/>
                </a:ext>
              </a:extLst>
            </p:cNvPr>
            <p:cNvSpPr/>
            <p:nvPr/>
          </p:nvSpPr>
          <p:spPr>
            <a:xfrm>
              <a:off x="970723" y="1825625"/>
              <a:ext cx="3867977" cy="972000"/>
            </a:xfrm>
            <a:prstGeom prst="flowChartTerminator">
              <a:avLst/>
            </a:prstGeom>
            <a:grpFill/>
            <a:ln w="28575">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a:solidFill>
                  <a:schemeClr val="tx1"/>
                </a:solidFill>
              </a:endParaRPr>
            </a:p>
          </p:txBody>
        </p:sp>
        <p:sp>
          <p:nvSpPr>
            <p:cNvPr id="28" name="Oval 70">
              <a:extLst>
                <a:ext uri="{FF2B5EF4-FFF2-40B4-BE49-F238E27FC236}">
                  <a16:creationId xmlns:a16="http://schemas.microsoft.com/office/drawing/2014/main" id="{FCD441C1-57EA-3A91-729E-3EBA59A1CFDB}"/>
                </a:ext>
              </a:extLst>
            </p:cNvPr>
            <p:cNvSpPr>
              <a:spLocks noChangeAspect="1"/>
            </p:cNvSpPr>
            <p:nvPr/>
          </p:nvSpPr>
          <p:spPr>
            <a:xfrm>
              <a:off x="4761550" y="1825624"/>
              <a:ext cx="972000" cy="972000"/>
            </a:xfrm>
            <a:prstGeom prst="ellipse">
              <a:avLst/>
            </a:prstGeom>
            <a:grpFill/>
            <a:ln w="28575">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sp>
          <p:nvSpPr>
            <p:cNvPr id="29" name="Rectángulo 28">
              <a:extLst>
                <a:ext uri="{FF2B5EF4-FFF2-40B4-BE49-F238E27FC236}">
                  <a16:creationId xmlns:a16="http://schemas.microsoft.com/office/drawing/2014/main" id="{0BE09F67-F300-95A4-963F-C47B5B7EB00B}"/>
                </a:ext>
              </a:extLst>
            </p:cNvPr>
            <p:cNvSpPr/>
            <p:nvPr/>
          </p:nvSpPr>
          <p:spPr>
            <a:xfrm>
              <a:off x="4060100" y="1825625"/>
              <a:ext cx="1187450" cy="971999"/>
            </a:xfrm>
            <a:prstGeom prst="rect">
              <a:avLst/>
            </a:prstGeom>
            <a:grpFill/>
            <a:ln w="28575">
              <a:solidFill>
                <a:schemeClr val="accent1">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a:solidFill>
                  <a:schemeClr val="tx1"/>
                </a:solidFill>
              </a:endParaRPr>
            </a:p>
          </p:txBody>
        </p:sp>
      </p:grpSp>
      <p:sp>
        <p:nvSpPr>
          <p:cNvPr id="30" name="Oval 70">
            <a:extLst>
              <a:ext uri="{FF2B5EF4-FFF2-40B4-BE49-F238E27FC236}">
                <a16:creationId xmlns:a16="http://schemas.microsoft.com/office/drawing/2014/main" id="{08973FB3-EC01-164F-CAC9-424154C4ED7D}"/>
              </a:ext>
            </a:extLst>
          </p:cNvPr>
          <p:cNvSpPr>
            <a:spLocks noChangeAspect="1"/>
          </p:cNvSpPr>
          <p:nvPr/>
        </p:nvSpPr>
        <p:spPr>
          <a:xfrm>
            <a:off x="970721" y="4890439"/>
            <a:ext cx="972000" cy="972000"/>
          </a:xfrm>
          <a:prstGeom prst="ellipse">
            <a:avLst/>
          </a:prstGeom>
          <a:solidFill>
            <a:schemeClr val="accent1"/>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grpSp>
        <p:nvGrpSpPr>
          <p:cNvPr id="40" name="Grupo 39">
            <a:extLst>
              <a:ext uri="{FF2B5EF4-FFF2-40B4-BE49-F238E27FC236}">
                <a16:creationId xmlns:a16="http://schemas.microsoft.com/office/drawing/2014/main" id="{D9FE4AD7-D424-A63D-BA40-12DD9C96EEE6}"/>
              </a:ext>
            </a:extLst>
          </p:cNvPr>
          <p:cNvGrpSpPr/>
          <p:nvPr/>
        </p:nvGrpSpPr>
        <p:grpSpPr>
          <a:xfrm>
            <a:off x="6458450" y="1825624"/>
            <a:ext cx="4762827" cy="972001"/>
            <a:chOff x="970723" y="1825624"/>
            <a:chExt cx="4762827" cy="972001"/>
          </a:xfrm>
          <a:solidFill>
            <a:schemeClr val="accent2">
              <a:lumMod val="20000"/>
              <a:lumOff val="80000"/>
            </a:schemeClr>
          </a:solidFill>
        </p:grpSpPr>
        <p:sp>
          <p:nvSpPr>
            <p:cNvPr id="41" name="Diagrama de flujo: terminador 40">
              <a:extLst>
                <a:ext uri="{FF2B5EF4-FFF2-40B4-BE49-F238E27FC236}">
                  <a16:creationId xmlns:a16="http://schemas.microsoft.com/office/drawing/2014/main" id="{848FB678-B8B4-CA43-7C21-8028BF004D43}"/>
                </a:ext>
              </a:extLst>
            </p:cNvPr>
            <p:cNvSpPr/>
            <p:nvPr/>
          </p:nvSpPr>
          <p:spPr>
            <a:xfrm>
              <a:off x="970723" y="1825625"/>
              <a:ext cx="3867977" cy="972000"/>
            </a:xfrm>
            <a:prstGeom prst="flowChartTerminator">
              <a:avLst/>
            </a:prstGeom>
            <a:grpFill/>
            <a:ln w="28575">
              <a:solidFill>
                <a:schemeClr val="accent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a:solidFill>
                  <a:schemeClr val="tx1"/>
                </a:solidFill>
              </a:endParaRPr>
            </a:p>
          </p:txBody>
        </p:sp>
        <p:sp>
          <p:nvSpPr>
            <p:cNvPr id="42" name="Oval 70">
              <a:extLst>
                <a:ext uri="{FF2B5EF4-FFF2-40B4-BE49-F238E27FC236}">
                  <a16:creationId xmlns:a16="http://schemas.microsoft.com/office/drawing/2014/main" id="{57E9198F-B3EB-219E-5CC8-67E088D0BB40}"/>
                </a:ext>
              </a:extLst>
            </p:cNvPr>
            <p:cNvSpPr>
              <a:spLocks noChangeAspect="1"/>
            </p:cNvSpPr>
            <p:nvPr/>
          </p:nvSpPr>
          <p:spPr>
            <a:xfrm>
              <a:off x="4761550" y="1825624"/>
              <a:ext cx="972000" cy="972000"/>
            </a:xfrm>
            <a:prstGeom prst="ellipse">
              <a:avLst/>
            </a:prstGeom>
            <a:grpFill/>
            <a:ln w="28575">
              <a:solidFill>
                <a:schemeClr val="accent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sp>
          <p:nvSpPr>
            <p:cNvPr id="43" name="Rectángulo 42">
              <a:extLst>
                <a:ext uri="{FF2B5EF4-FFF2-40B4-BE49-F238E27FC236}">
                  <a16:creationId xmlns:a16="http://schemas.microsoft.com/office/drawing/2014/main" id="{7954CAB5-92EC-7B59-3B57-34D9791E7941}"/>
                </a:ext>
              </a:extLst>
            </p:cNvPr>
            <p:cNvSpPr/>
            <p:nvPr/>
          </p:nvSpPr>
          <p:spPr>
            <a:xfrm>
              <a:off x="4060100" y="1825625"/>
              <a:ext cx="1187450" cy="971999"/>
            </a:xfrm>
            <a:prstGeom prst="rect">
              <a:avLst/>
            </a:prstGeom>
            <a:grpFill/>
            <a:ln w="28575">
              <a:solidFill>
                <a:schemeClr val="accent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a:solidFill>
                  <a:schemeClr val="tx1"/>
                </a:solidFill>
              </a:endParaRPr>
            </a:p>
          </p:txBody>
        </p:sp>
      </p:grpSp>
      <p:sp>
        <p:nvSpPr>
          <p:cNvPr id="44" name="Oval 70">
            <a:extLst>
              <a:ext uri="{FF2B5EF4-FFF2-40B4-BE49-F238E27FC236}">
                <a16:creationId xmlns:a16="http://schemas.microsoft.com/office/drawing/2014/main" id="{6E28F9DB-728E-BE05-DF8C-DE5EFCD38292}"/>
              </a:ext>
            </a:extLst>
          </p:cNvPr>
          <p:cNvSpPr>
            <a:spLocks noChangeAspect="1"/>
          </p:cNvSpPr>
          <p:nvPr/>
        </p:nvSpPr>
        <p:spPr>
          <a:xfrm>
            <a:off x="6458449" y="1825625"/>
            <a:ext cx="972000" cy="972000"/>
          </a:xfrm>
          <a:prstGeom prst="ellipse">
            <a:avLst/>
          </a:prstGeom>
          <a:solidFill>
            <a:schemeClr val="accent2"/>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grpSp>
        <p:nvGrpSpPr>
          <p:cNvPr id="52" name="Grupo 51">
            <a:extLst>
              <a:ext uri="{FF2B5EF4-FFF2-40B4-BE49-F238E27FC236}">
                <a16:creationId xmlns:a16="http://schemas.microsoft.com/office/drawing/2014/main" id="{227CCBBB-A657-7DF1-0EFB-025927DAAD0A}"/>
              </a:ext>
            </a:extLst>
          </p:cNvPr>
          <p:cNvGrpSpPr/>
          <p:nvPr/>
        </p:nvGrpSpPr>
        <p:grpSpPr>
          <a:xfrm>
            <a:off x="6458450" y="3358031"/>
            <a:ext cx="4762827" cy="972001"/>
            <a:chOff x="970723" y="1825624"/>
            <a:chExt cx="4762827" cy="972001"/>
          </a:xfrm>
          <a:solidFill>
            <a:schemeClr val="accent3">
              <a:lumMod val="20000"/>
              <a:lumOff val="80000"/>
            </a:schemeClr>
          </a:solidFill>
        </p:grpSpPr>
        <p:sp>
          <p:nvSpPr>
            <p:cNvPr id="53" name="Diagrama de flujo: terminador 52">
              <a:extLst>
                <a:ext uri="{FF2B5EF4-FFF2-40B4-BE49-F238E27FC236}">
                  <a16:creationId xmlns:a16="http://schemas.microsoft.com/office/drawing/2014/main" id="{D5570A5E-FCCC-2126-EF3A-1E60C3BCDB0C}"/>
                </a:ext>
              </a:extLst>
            </p:cNvPr>
            <p:cNvSpPr/>
            <p:nvPr/>
          </p:nvSpPr>
          <p:spPr>
            <a:xfrm>
              <a:off x="970723" y="1825625"/>
              <a:ext cx="3867977" cy="972000"/>
            </a:xfrm>
            <a:prstGeom prst="flowChartTerminator">
              <a:avLst/>
            </a:prstGeom>
            <a:grpFill/>
            <a:ln w="28575">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a:solidFill>
                  <a:schemeClr val="tx1"/>
                </a:solidFill>
              </a:endParaRPr>
            </a:p>
          </p:txBody>
        </p:sp>
        <p:sp>
          <p:nvSpPr>
            <p:cNvPr id="54" name="Oval 70">
              <a:extLst>
                <a:ext uri="{FF2B5EF4-FFF2-40B4-BE49-F238E27FC236}">
                  <a16:creationId xmlns:a16="http://schemas.microsoft.com/office/drawing/2014/main" id="{B78096B4-10EB-53F7-B214-E76F6C303358}"/>
                </a:ext>
              </a:extLst>
            </p:cNvPr>
            <p:cNvSpPr>
              <a:spLocks noChangeAspect="1"/>
            </p:cNvSpPr>
            <p:nvPr/>
          </p:nvSpPr>
          <p:spPr>
            <a:xfrm>
              <a:off x="4761550" y="1825624"/>
              <a:ext cx="972000" cy="972000"/>
            </a:xfrm>
            <a:prstGeom prst="ellipse">
              <a:avLst/>
            </a:prstGeom>
            <a:grpFill/>
            <a:ln w="28575">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sp>
          <p:nvSpPr>
            <p:cNvPr id="55" name="Rectángulo 54">
              <a:extLst>
                <a:ext uri="{FF2B5EF4-FFF2-40B4-BE49-F238E27FC236}">
                  <a16:creationId xmlns:a16="http://schemas.microsoft.com/office/drawing/2014/main" id="{C010F157-6FA2-29FA-EAC2-530137DCBE41}"/>
                </a:ext>
              </a:extLst>
            </p:cNvPr>
            <p:cNvSpPr/>
            <p:nvPr/>
          </p:nvSpPr>
          <p:spPr>
            <a:xfrm>
              <a:off x="4060100" y="1825625"/>
              <a:ext cx="1187450" cy="971999"/>
            </a:xfrm>
            <a:prstGeom prst="rect">
              <a:avLst/>
            </a:prstGeom>
            <a:grpFill/>
            <a:ln w="28575">
              <a:solidFill>
                <a:schemeClr val="accent3">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a:solidFill>
                  <a:schemeClr val="tx1"/>
                </a:solidFill>
              </a:endParaRPr>
            </a:p>
          </p:txBody>
        </p:sp>
      </p:grpSp>
      <p:sp>
        <p:nvSpPr>
          <p:cNvPr id="56" name="Oval 70">
            <a:extLst>
              <a:ext uri="{FF2B5EF4-FFF2-40B4-BE49-F238E27FC236}">
                <a16:creationId xmlns:a16="http://schemas.microsoft.com/office/drawing/2014/main" id="{A02E3BA7-6722-8DDC-7B41-5F77A8A826E9}"/>
              </a:ext>
            </a:extLst>
          </p:cNvPr>
          <p:cNvSpPr>
            <a:spLocks noChangeAspect="1"/>
          </p:cNvSpPr>
          <p:nvPr/>
        </p:nvSpPr>
        <p:spPr>
          <a:xfrm>
            <a:off x="6458449" y="3358032"/>
            <a:ext cx="972000" cy="972000"/>
          </a:xfrm>
          <a:prstGeom prst="ellipse">
            <a:avLst/>
          </a:prstGeom>
          <a:solidFill>
            <a:schemeClr val="accent3"/>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grpSp>
        <p:nvGrpSpPr>
          <p:cNvPr id="64" name="Grupo 63">
            <a:extLst>
              <a:ext uri="{FF2B5EF4-FFF2-40B4-BE49-F238E27FC236}">
                <a16:creationId xmlns:a16="http://schemas.microsoft.com/office/drawing/2014/main" id="{1543B493-CB2A-7E81-0251-7803B87AD41F}"/>
              </a:ext>
            </a:extLst>
          </p:cNvPr>
          <p:cNvGrpSpPr/>
          <p:nvPr/>
        </p:nvGrpSpPr>
        <p:grpSpPr>
          <a:xfrm>
            <a:off x="6458449" y="4890438"/>
            <a:ext cx="4762827" cy="972001"/>
            <a:chOff x="970723" y="1825624"/>
            <a:chExt cx="4762827" cy="972001"/>
          </a:xfrm>
          <a:solidFill>
            <a:schemeClr val="accent4">
              <a:lumMod val="20000"/>
              <a:lumOff val="80000"/>
            </a:schemeClr>
          </a:solidFill>
        </p:grpSpPr>
        <p:sp>
          <p:nvSpPr>
            <p:cNvPr id="65" name="Diagrama de flujo: terminador 64">
              <a:extLst>
                <a:ext uri="{FF2B5EF4-FFF2-40B4-BE49-F238E27FC236}">
                  <a16:creationId xmlns:a16="http://schemas.microsoft.com/office/drawing/2014/main" id="{CD0E798F-5568-656D-838E-056504E0ADBB}"/>
                </a:ext>
              </a:extLst>
            </p:cNvPr>
            <p:cNvSpPr/>
            <p:nvPr/>
          </p:nvSpPr>
          <p:spPr>
            <a:xfrm>
              <a:off x="970723" y="1825625"/>
              <a:ext cx="3867977" cy="972000"/>
            </a:xfrm>
            <a:prstGeom prst="flowChartTerminator">
              <a:avLst/>
            </a:prstGeom>
            <a:grpFill/>
            <a:ln w="28575">
              <a:solidFill>
                <a:schemeClr val="accent4">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a:solidFill>
                  <a:schemeClr val="tx1"/>
                </a:solidFill>
              </a:endParaRPr>
            </a:p>
          </p:txBody>
        </p:sp>
        <p:sp>
          <p:nvSpPr>
            <p:cNvPr id="66" name="Oval 70">
              <a:extLst>
                <a:ext uri="{FF2B5EF4-FFF2-40B4-BE49-F238E27FC236}">
                  <a16:creationId xmlns:a16="http://schemas.microsoft.com/office/drawing/2014/main" id="{1BBE324D-D2EF-5D73-7760-1324D7184C0E}"/>
                </a:ext>
              </a:extLst>
            </p:cNvPr>
            <p:cNvSpPr>
              <a:spLocks noChangeAspect="1"/>
            </p:cNvSpPr>
            <p:nvPr/>
          </p:nvSpPr>
          <p:spPr>
            <a:xfrm>
              <a:off x="4761550" y="1825624"/>
              <a:ext cx="972000" cy="972000"/>
            </a:xfrm>
            <a:prstGeom prst="ellipse">
              <a:avLst/>
            </a:prstGeom>
            <a:grpFill/>
            <a:ln w="28575">
              <a:solidFill>
                <a:schemeClr val="accent4">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sp>
          <p:nvSpPr>
            <p:cNvPr id="67" name="Rectángulo 66">
              <a:extLst>
                <a:ext uri="{FF2B5EF4-FFF2-40B4-BE49-F238E27FC236}">
                  <a16:creationId xmlns:a16="http://schemas.microsoft.com/office/drawing/2014/main" id="{E2586B2D-1EB7-DFB2-D55B-1538C072A5F9}"/>
                </a:ext>
              </a:extLst>
            </p:cNvPr>
            <p:cNvSpPr/>
            <p:nvPr/>
          </p:nvSpPr>
          <p:spPr>
            <a:xfrm>
              <a:off x="4060100" y="1825625"/>
              <a:ext cx="1187450" cy="971999"/>
            </a:xfrm>
            <a:prstGeom prst="rect">
              <a:avLst/>
            </a:prstGeom>
            <a:grpFill/>
            <a:ln w="28575">
              <a:solidFill>
                <a:schemeClr val="accent4">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kern="0">
                <a:solidFill>
                  <a:schemeClr val="tx1"/>
                </a:solidFill>
              </a:endParaRPr>
            </a:p>
          </p:txBody>
        </p:sp>
      </p:grpSp>
      <p:sp>
        <p:nvSpPr>
          <p:cNvPr id="68" name="Oval 70">
            <a:extLst>
              <a:ext uri="{FF2B5EF4-FFF2-40B4-BE49-F238E27FC236}">
                <a16:creationId xmlns:a16="http://schemas.microsoft.com/office/drawing/2014/main" id="{84510F60-1723-FE35-06B3-4010C0E50665}"/>
              </a:ext>
            </a:extLst>
          </p:cNvPr>
          <p:cNvSpPr>
            <a:spLocks noChangeAspect="1"/>
          </p:cNvSpPr>
          <p:nvPr/>
        </p:nvSpPr>
        <p:spPr>
          <a:xfrm>
            <a:off x="6458448" y="4890439"/>
            <a:ext cx="972000" cy="972000"/>
          </a:xfrm>
          <a:prstGeom prst="ellipse">
            <a:avLst/>
          </a:prstGeom>
          <a:solidFill>
            <a:schemeClr val="accent4"/>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tx1"/>
              </a:solidFill>
              <a:effectLst/>
              <a:uLnTx/>
              <a:uFillTx/>
            </a:endParaRPr>
          </a:p>
        </p:txBody>
      </p:sp>
      <p:grpSp>
        <p:nvGrpSpPr>
          <p:cNvPr id="76" name="Award3" descr="{&quot;Key&quot;:&quot;POWER_USER_SHAPE_ICON&quot;,&quot;Value&quot;:&quot;POWER_USER_SHAPE_ICON_STYLE_1&quot;}">
            <a:extLst>
              <a:ext uri="{FF2B5EF4-FFF2-40B4-BE49-F238E27FC236}">
                <a16:creationId xmlns:a16="http://schemas.microsoft.com/office/drawing/2014/main" id="{02137ED8-B7EE-2674-8315-D2BC18BDF0A8}"/>
              </a:ext>
            </a:extLst>
          </p:cNvPr>
          <p:cNvGrpSpPr>
            <a:grpSpLocks noChangeAspect="1"/>
          </p:cNvGrpSpPr>
          <p:nvPr/>
        </p:nvGrpSpPr>
        <p:grpSpPr>
          <a:xfrm>
            <a:off x="1187258" y="3491234"/>
            <a:ext cx="538928" cy="705596"/>
            <a:chOff x="4316413" y="1254126"/>
            <a:chExt cx="153988" cy="201612"/>
          </a:xfrm>
          <a:solidFill>
            <a:schemeClr val="bg1"/>
          </a:solidFill>
        </p:grpSpPr>
        <p:sp>
          <p:nvSpPr>
            <p:cNvPr id="77" name="Freeform 311">
              <a:extLst>
                <a:ext uri="{FF2B5EF4-FFF2-40B4-BE49-F238E27FC236}">
                  <a16:creationId xmlns:a16="http://schemas.microsoft.com/office/drawing/2014/main" id="{DD74C64C-02C0-D095-93D7-50C19F064BFF}"/>
                </a:ext>
              </a:extLst>
            </p:cNvPr>
            <p:cNvSpPr>
              <a:spLocks noEditPoints="1"/>
            </p:cNvSpPr>
            <p:nvPr/>
          </p:nvSpPr>
          <p:spPr bwMode="auto">
            <a:xfrm>
              <a:off x="4316413" y="1254126"/>
              <a:ext cx="153988" cy="153988"/>
            </a:xfrm>
            <a:custGeom>
              <a:avLst/>
              <a:gdLst>
                <a:gd name="T0" fmla="*/ 2113 w 4226"/>
                <a:gd name="T1" fmla="*/ 200 h 4226"/>
                <a:gd name="T2" fmla="*/ 200 w 4226"/>
                <a:gd name="T3" fmla="*/ 2113 h 4226"/>
                <a:gd name="T4" fmla="*/ 2113 w 4226"/>
                <a:gd name="T5" fmla="*/ 4026 h 4226"/>
                <a:gd name="T6" fmla="*/ 4026 w 4226"/>
                <a:gd name="T7" fmla="*/ 2113 h 4226"/>
                <a:gd name="T8" fmla="*/ 2113 w 4226"/>
                <a:gd name="T9" fmla="*/ 200 h 4226"/>
                <a:gd name="T10" fmla="*/ 2113 w 4226"/>
                <a:gd name="T11" fmla="*/ 4226 h 4226"/>
                <a:gd name="T12" fmla="*/ 0 w 4226"/>
                <a:gd name="T13" fmla="*/ 2113 h 4226"/>
                <a:gd name="T14" fmla="*/ 2113 w 4226"/>
                <a:gd name="T15" fmla="*/ 0 h 4226"/>
                <a:gd name="T16" fmla="*/ 4226 w 4226"/>
                <a:gd name="T17" fmla="*/ 2113 h 4226"/>
                <a:gd name="T18" fmla="*/ 2113 w 4226"/>
                <a:gd name="T19" fmla="*/ 4226 h 4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6" h="4226">
                  <a:moveTo>
                    <a:pt x="2113" y="200"/>
                  </a:moveTo>
                  <a:cubicBezTo>
                    <a:pt x="1058" y="200"/>
                    <a:pt x="200" y="1058"/>
                    <a:pt x="200" y="2113"/>
                  </a:cubicBezTo>
                  <a:cubicBezTo>
                    <a:pt x="200" y="3168"/>
                    <a:pt x="1058" y="4026"/>
                    <a:pt x="2113" y="4026"/>
                  </a:cubicBezTo>
                  <a:cubicBezTo>
                    <a:pt x="3168" y="4026"/>
                    <a:pt x="4026" y="3168"/>
                    <a:pt x="4026" y="2113"/>
                  </a:cubicBezTo>
                  <a:cubicBezTo>
                    <a:pt x="4026" y="1058"/>
                    <a:pt x="3168" y="200"/>
                    <a:pt x="2113" y="200"/>
                  </a:cubicBezTo>
                  <a:close/>
                  <a:moveTo>
                    <a:pt x="2113" y="4226"/>
                  </a:moveTo>
                  <a:cubicBezTo>
                    <a:pt x="948" y="4226"/>
                    <a:pt x="0" y="3279"/>
                    <a:pt x="0" y="2113"/>
                  </a:cubicBezTo>
                  <a:cubicBezTo>
                    <a:pt x="0" y="949"/>
                    <a:pt x="948" y="0"/>
                    <a:pt x="2113" y="0"/>
                  </a:cubicBezTo>
                  <a:cubicBezTo>
                    <a:pt x="3278" y="0"/>
                    <a:pt x="4226" y="949"/>
                    <a:pt x="4226" y="2113"/>
                  </a:cubicBezTo>
                  <a:cubicBezTo>
                    <a:pt x="4226" y="3279"/>
                    <a:pt x="3278" y="4226"/>
                    <a:pt x="2113" y="4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312">
              <a:extLst>
                <a:ext uri="{FF2B5EF4-FFF2-40B4-BE49-F238E27FC236}">
                  <a16:creationId xmlns:a16="http://schemas.microsoft.com/office/drawing/2014/main" id="{F875E8D8-9E60-8096-733F-7167AAE07A37}"/>
                </a:ext>
              </a:extLst>
            </p:cNvPr>
            <p:cNvSpPr>
              <a:spLocks noEditPoints="1"/>
            </p:cNvSpPr>
            <p:nvPr/>
          </p:nvSpPr>
          <p:spPr bwMode="auto">
            <a:xfrm>
              <a:off x="4443413" y="1336676"/>
              <a:ext cx="7938" cy="9525"/>
            </a:xfrm>
            <a:custGeom>
              <a:avLst/>
              <a:gdLst>
                <a:gd name="T0" fmla="*/ 15 w 220"/>
                <a:gd name="T1" fmla="*/ 114 h 235"/>
                <a:gd name="T2" fmla="*/ 16 w 220"/>
                <a:gd name="T3" fmla="*/ 128 h 235"/>
                <a:gd name="T4" fmla="*/ 15 w 220"/>
                <a:gd name="T5" fmla="*/ 114 h 235"/>
                <a:gd name="T6" fmla="*/ 110 w 220"/>
                <a:gd name="T7" fmla="*/ 235 h 235"/>
                <a:gd name="T8" fmla="*/ 89 w 220"/>
                <a:gd name="T9" fmla="*/ 233 h 235"/>
                <a:gd name="T10" fmla="*/ 12 w 220"/>
                <a:gd name="T11" fmla="*/ 114 h 235"/>
                <a:gd name="T12" fmla="*/ 16 w 220"/>
                <a:gd name="T13" fmla="*/ 98 h 235"/>
                <a:gd name="T14" fmla="*/ 16 w 220"/>
                <a:gd name="T15" fmla="*/ 95 h 235"/>
                <a:gd name="T16" fmla="*/ 125 w 220"/>
                <a:gd name="T17" fmla="*/ 6 h 235"/>
                <a:gd name="T18" fmla="*/ 215 w 220"/>
                <a:gd name="T19" fmla="*/ 114 h 235"/>
                <a:gd name="T20" fmla="*/ 215 w 220"/>
                <a:gd name="T21" fmla="*/ 117 h 235"/>
                <a:gd name="T22" fmla="*/ 213 w 220"/>
                <a:gd name="T23" fmla="*/ 140 h 235"/>
                <a:gd name="T24" fmla="*/ 203 w 220"/>
                <a:gd name="T25" fmla="*/ 171 h 235"/>
                <a:gd name="T26" fmla="*/ 110 w 220"/>
                <a:gd name="T27"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35">
                  <a:moveTo>
                    <a:pt x="15" y="114"/>
                  </a:moveTo>
                  <a:cubicBezTo>
                    <a:pt x="15" y="118"/>
                    <a:pt x="15" y="123"/>
                    <a:pt x="16" y="128"/>
                  </a:cubicBezTo>
                  <a:cubicBezTo>
                    <a:pt x="15" y="124"/>
                    <a:pt x="15" y="119"/>
                    <a:pt x="15" y="114"/>
                  </a:cubicBezTo>
                  <a:close/>
                  <a:moveTo>
                    <a:pt x="110" y="235"/>
                  </a:moveTo>
                  <a:cubicBezTo>
                    <a:pt x="103" y="235"/>
                    <a:pt x="96" y="235"/>
                    <a:pt x="89" y="233"/>
                  </a:cubicBezTo>
                  <a:cubicBezTo>
                    <a:pt x="35" y="222"/>
                    <a:pt x="0" y="168"/>
                    <a:pt x="12" y="114"/>
                  </a:cubicBezTo>
                  <a:cubicBezTo>
                    <a:pt x="13" y="109"/>
                    <a:pt x="14" y="103"/>
                    <a:pt x="16" y="98"/>
                  </a:cubicBezTo>
                  <a:cubicBezTo>
                    <a:pt x="16" y="97"/>
                    <a:pt x="16" y="96"/>
                    <a:pt x="16" y="95"/>
                  </a:cubicBezTo>
                  <a:cubicBezTo>
                    <a:pt x="21" y="40"/>
                    <a:pt x="70" y="0"/>
                    <a:pt x="125" y="6"/>
                  </a:cubicBezTo>
                  <a:cubicBezTo>
                    <a:pt x="180" y="11"/>
                    <a:pt x="220" y="60"/>
                    <a:pt x="215" y="114"/>
                  </a:cubicBezTo>
                  <a:cubicBezTo>
                    <a:pt x="215" y="115"/>
                    <a:pt x="215" y="116"/>
                    <a:pt x="215" y="117"/>
                  </a:cubicBezTo>
                  <a:cubicBezTo>
                    <a:pt x="215" y="124"/>
                    <a:pt x="214" y="131"/>
                    <a:pt x="213" y="140"/>
                  </a:cubicBezTo>
                  <a:cubicBezTo>
                    <a:pt x="211" y="151"/>
                    <a:pt x="208" y="162"/>
                    <a:pt x="203" y="171"/>
                  </a:cubicBezTo>
                  <a:cubicBezTo>
                    <a:pt x="187" y="210"/>
                    <a:pt x="151" y="235"/>
                    <a:pt x="110" y="2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313">
              <a:extLst>
                <a:ext uri="{FF2B5EF4-FFF2-40B4-BE49-F238E27FC236}">
                  <a16:creationId xmlns:a16="http://schemas.microsoft.com/office/drawing/2014/main" id="{B92050C0-BD66-BBC7-9D02-F3CED63685BB}"/>
                </a:ext>
              </a:extLst>
            </p:cNvPr>
            <p:cNvSpPr>
              <a:spLocks/>
            </p:cNvSpPr>
            <p:nvPr/>
          </p:nvSpPr>
          <p:spPr bwMode="auto">
            <a:xfrm>
              <a:off x="4333876" y="1271588"/>
              <a:ext cx="117475" cy="117475"/>
            </a:xfrm>
            <a:custGeom>
              <a:avLst/>
              <a:gdLst>
                <a:gd name="T0" fmla="*/ 1621 w 3234"/>
                <a:gd name="T1" fmla="*/ 3243 h 3243"/>
                <a:gd name="T2" fmla="*/ 0 w 3234"/>
                <a:gd name="T3" fmla="*/ 1621 h 3243"/>
                <a:gd name="T4" fmla="*/ 1621 w 3234"/>
                <a:gd name="T5" fmla="*/ 0 h 3243"/>
                <a:gd name="T6" fmla="*/ 2689 w 3234"/>
                <a:gd name="T7" fmla="*/ 401 h 3243"/>
                <a:gd name="T8" fmla="*/ 3226 w 3234"/>
                <a:gd name="T9" fmla="*/ 1393 h 3243"/>
                <a:gd name="T10" fmla="*/ 3141 w 3234"/>
                <a:gd name="T11" fmla="*/ 1505 h 3243"/>
                <a:gd name="T12" fmla="*/ 3028 w 3234"/>
                <a:gd name="T13" fmla="*/ 1421 h 3243"/>
                <a:gd name="T14" fmla="*/ 1621 w 3234"/>
                <a:gd name="T15" fmla="*/ 200 h 3243"/>
                <a:gd name="T16" fmla="*/ 200 w 3234"/>
                <a:gd name="T17" fmla="*/ 1621 h 3243"/>
                <a:gd name="T18" fmla="*/ 1621 w 3234"/>
                <a:gd name="T19" fmla="*/ 3042 h 3243"/>
                <a:gd name="T20" fmla="*/ 2858 w 3234"/>
                <a:gd name="T21" fmla="*/ 2322 h 3243"/>
                <a:gd name="T22" fmla="*/ 2994 w 3234"/>
                <a:gd name="T23" fmla="*/ 2284 h 3243"/>
                <a:gd name="T24" fmla="*/ 3032 w 3234"/>
                <a:gd name="T25" fmla="*/ 2421 h 3243"/>
                <a:gd name="T26" fmla="*/ 1621 w 3234"/>
                <a:gd name="T27" fmla="*/ 3243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4" h="3243">
                  <a:moveTo>
                    <a:pt x="1621" y="3243"/>
                  </a:moveTo>
                  <a:cubicBezTo>
                    <a:pt x="727" y="3243"/>
                    <a:pt x="0" y="2515"/>
                    <a:pt x="0" y="1621"/>
                  </a:cubicBezTo>
                  <a:cubicBezTo>
                    <a:pt x="0" y="727"/>
                    <a:pt x="727" y="0"/>
                    <a:pt x="1621" y="0"/>
                  </a:cubicBezTo>
                  <a:cubicBezTo>
                    <a:pt x="2014" y="0"/>
                    <a:pt x="2393" y="142"/>
                    <a:pt x="2689" y="401"/>
                  </a:cubicBezTo>
                  <a:cubicBezTo>
                    <a:pt x="2981" y="657"/>
                    <a:pt x="3172" y="1010"/>
                    <a:pt x="3226" y="1393"/>
                  </a:cubicBezTo>
                  <a:cubicBezTo>
                    <a:pt x="3234" y="1448"/>
                    <a:pt x="3196" y="1498"/>
                    <a:pt x="3141" y="1505"/>
                  </a:cubicBezTo>
                  <a:cubicBezTo>
                    <a:pt x="3087" y="1514"/>
                    <a:pt x="3036" y="1475"/>
                    <a:pt x="3028" y="1421"/>
                  </a:cubicBezTo>
                  <a:cubicBezTo>
                    <a:pt x="2930" y="725"/>
                    <a:pt x="2325" y="200"/>
                    <a:pt x="1621" y="200"/>
                  </a:cubicBezTo>
                  <a:cubicBezTo>
                    <a:pt x="837" y="200"/>
                    <a:pt x="200" y="837"/>
                    <a:pt x="200" y="1621"/>
                  </a:cubicBezTo>
                  <a:cubicBezTo>
                    <a:pt x="200" y="2405"/>
                    <a:pt x="837" y="3042"/>
                    <a:pt x="1621" y="3042"/>
                  </a:cubicBezTo>
                  <a:cubicBezTo>
                    <a:pt x="2131" y="3042"/>
                    <a:pt x="2605" y="2766"/>
                    <a:pt x="2858" y="2322"/>
                  </a:cubicBezTo>
                  <a:cubicBezTo>
                    <a:pt x="2885" y="2274"/>
                    <a:pt x="2946" y="2257"/>
                    <a:pt x="2994" y="2284"/>
                  </a:cubicBezTo>
                  <a:cubicBezTo>
                    <a:pt x="3042" y="2311"/>
                    <a:pt x="3059" y="2373"/>
                    <a:pt x="3032" y="2421"/>
                  </a:cubicBezTo>
                  <a:cubicBezTo>
                    <a:pt x="2744" y="2927"/>
                    <a:pt x="2203" y="3243"/>
                    <a:pt x="1621" y="32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314">
              <a:extLst>
                <a:ext uri="{FF2B5EF4-FFF2-40B4-BE49-F238E27FC236}">
                  <a16:creationId xmlns:a16="http://schemas.microsoft.com/office/drawing/2014/main" id="{97CBF196-7AFD-5CFE-1DE0-B173E6CD23B4}"/>
                </a:ext>
              </a:extLst>
            </p:cNvPr>
            <p:cNvSpPr>
              <a:spLocks noEditPoints="1"/>
            </p:cNvSpPr>
            <p:nvPr/>
          </p:nvSpPr>
          <p:spPr bwMode="auto">
            <a:xfrm>
              <a:off x="4359276" y="1295401"/>
              <a:ext cx="66675" cy="63500"/>
            </a:xfrm>
            <a:custGeom>
              <a:avLst/>
              <a:gdLst>
                <a:gd name="T0" fmla="*/ 913 w 1826"/>
                <a:gd name="T1" fmla="*/ 1271 h 1739"/>
                <a:gd name="T2" fmla="*/ 960 w 1826"/>
                <a:gd name="T3" fmla="*/ 1282 h 1739"/>
                <a:gd name="T4" fmla="*/ 1278 w 1826"/>
                <a:gd name="T5" fmla="*/ 1450 h 1739"/>
                <a:gd name="T6" fmla="*/ 1217 w 1826"/>
                <a:gd name="T7" fmla="*/ 1095 h 1739"/>
                <a:gd name="T8" fmla="*/ 1246 w 1826"/>
                <a:gd name="T9" fmla="*/ 1007 h 1739"/>
                <a:gd name="T10" fmla="*/ 1504 w 1826"/>
                <a:gd name="T11" fmla="*/ 755 h 1739"/>
                <a:gd name="T12" fmla="*/ 1148 w 1826"/>
                <a:gd name="T13" fmla="*/ 704 h 1739"/>
                <a:gd name="T14" fmla="*/ 1072 w 1826"/>
                <a:gd name="T15" fmla="*/ 649 h 1739"/>
                <a:gd name="T16" fmla="*/ 913 w 1826"/>
                <a:gd name="T17" fmla="*/ 326 h 1739"/>
                <a:gd name="T18" fmla="*/ 754 w 1826"/>
                <a:gd name="T19" fmla="*/ 649 h 1739"/>
                <a:gd name="T20" fmla="*/ 678 w 1826"/>
                <a:gd name="T21" fmla="*/ 704 h 1739"/>
                <a:gd name="T22" fmla="*/ 322 w 1826"/>
                <a:gd name="T23" fmla="*/ 755 h 1739"/>
                <a:gd name="T24" fmla="*/ 580 w 1826"/>
                <a:gd name="T25" fmla="*/ 1007 h 1739"/>
                <a:gd name="T26" fmla="*/ 609 w 1826"/>
                <a:gd name="T27" fmla="*/ 1095 h 1739"/>
                <a:gd name="T28" fmla="*/ 548 w 1826"/>
                <a:gd name="T29" fmla="*/ 1450 h 1739"/>
                <a:gd name="T30" fmla="*/ 866 w 1826"/>
                <a:gd name="T31" fmla="*/ 1282 h 1739"/>
                <a:gd name="T32" fmla="*/ 913 w 1826"/>
                <a:gd name="T33" fmla="*/ 1271 h 1739"/>
                <a:gd name="T34" fmla="*/ 415 w 1826"/>
                <a:gd name="T35" fmla="*/ 1733 h 1739"/>
                <a:gd name="T36" fmla="*/ 356 w 1826"/>
                <a:gd name="T37" fmla="*/ 1713 h 1739"/>
                <a:gd name="T38" fmla="*/ 316 w 1826"/>
                <a:gd name="T39" fmla="*/ 1616 h 1739"/>
                <a:gd name="T40" fmla="*/ 403 w 1826"/>
                <a:gd name="T41" fmla="*/ 1113 h 1739"/>
                <a:gd name="T42" fmla="*/ 37 w 1826"/>
                <a:gd name="T43" fmla="*/ 757 h 1739"/>
                <a:gd name="T44" fmla="*/ 12 w 1826"/>
                <a:gd name="T45" fmla="*/ 654 h 1739"/>
                <a:gd name="T46" fmla="*/ 93 w 1826"/>
                <a:gd name="T47" fmla="*/ 587 h 1739"/>
                <a:gd name="T48" fmla="*/ 598 w 1826"/>
                <a:gd name="T49" fmla="*/ 513 h 1739"/>
                <a:gd name="T50" fmla="*/ 823 w 1826"/>
                <a:gd name="T51" fmla="*/ 56 h 1739"/>
                <a:gd name="T52" fmla="*/ 913 w 1826"/>
                <a:gd name="T53" fmla="*/ 0 h 1739"/>
                <a:gd name="T54" fmla="*/ 1003 w 1826"/>
                <a:gd name="T55" fmla="*/ 56 h 1739"/>
                <a:gd name="T56" fmla="*/ 1229 w 1826"/>
                <a:gd name="T57" fmla="*/ 513 h 1739"/>
                <a:gd name="T58" fmla="*/ 1733 w 1826"/>
                <a:gd name="T59" fmla="*/ 587 h 1739"/>
                <a:gd name="T60" fmla="*/ 1814 w 1826"/>
                <a:gd name="T61" fmla="*/ 654 h 1739"/>
                <a:gd name="T62" fmla="*/ 1789 w 1826"/>
                <a:gd name="T63" fmla="*/ 757 h 1739"/>
                <a:gd name="T64" fmla="*/ 1423 w 1826"/>
                <a:gd name="T65" fmla="*/ 1113 h 1739"/>
                <a:gd name="T66" fmla="*/ 1510 w 1826"/>
                <a:gd name="T67" fmla="*/ 1616 h 1739"/>
                <a:gd name="T68" fmla="*/ 1470 w 1826"/>
                <a:gd name="T69" fmla="*/ 1713 h 1739"/>
                <a:gd name="T70" fmla="*/ 1365 w 1826"/>
                <a:gd name="T71" fmla="*/ 1721 h 1739"/>
                <a:gd name="T72" fmla="*/ 913 w 1826"/>
                <a:gd name="T73" fmla="*/ 1484 h 1739"/>
                <a:gd name="T74" fmla="*/ 462 w 1826"/>
                <a:gd name="T75" fmla="*/ 1721 h 1739"/>
                <a:gd name="T76" fmla="*/ 415 w 1826"/>
                <a:gd name="T77" fmla="*/ 1733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6" h="1739">
                  <a:moveTo>
                    <a:pt x="913" y="1271"/>
                  </a:moveTo>
                  <a:cubicBezTo>
                    <a:pt x="929" y="1271"/>
                    <a:pt x="945" y="1275"/>
                    <a:pt x="960" y="1282"/>
                  </a:cubicBezTo>
                  <a:lnTo>
                    <a:pt x="1278" y="1450"/>
                  </a:lnTo>
                  <a:lnTo>
                    <a:pt x="1217" y="1095"/>
                  </a:lnTo>
                  <a:cubicBezTo>
                    <a:pt x="1212" y="1063"/>
                    <a:pt x="1223" y="1029"/>
                    <a:pt x="1246" y="1007"/>
                  </a:cubicBezTo>
                  <a:lnTo>
                    <a:pt x="1504" y="755"/>
                  </a:lnTo>
                  <a:lnTo>
                    <a:pt x="1148" y="704"/>
                  </a:lnTo>
                  <a:cubicBezTo>
                    <a:pt x="1115" y="699"/>
                    <a:pt x="1087" y="679"/>
                    <a:pt x="1072" y="649"/>
                  </a:cubicBezTo>
                  <a:lnTo>
                    <a:pt x="913" y="326"/>
                  </a:lnTo>
                  <a:lnTo>
                    <a:pt x="754" y="649"/>
                  </a:lnTo>
                  <a:cubicBezTo>
                    <a:pt x="739" y="679"/>
                    <a:pt x="711" y="699"/>
                    <a:pt x="678" y="704"/>
                  </a:cubicBezTo>
                  <a:lnTo>
                    <a:pt x="322" y="755"/>
                  </a:lnTo>
                  <a:lnTo>
                    <a:pt x="580" y="1007"/>
                  </a:lnTo>
                  <a:cubicBezTo>
                    <a:pt x="604" y="1029"/>
                    <a:pt x="614" y="1063"/>
                    <a:pt x="609" y="1095"/>
                  </a:cubicBezTo>
                  <a:lnTo>
                    <a:pt x="548" y="1450"/>
                  </a:lnTo>
                  <a:lnTo>
                    <a:pt x="866" y="1282"/>
                  </a:lnTo>
                  <a:cubicBezTo>
                    <a:pt x="881" y="1275"/>
                    <a:pt x="897" y="1271"/>
                    <a:pt x="913" y="1271"/>
                  </a:cubicBezTo>
                  <a:close/>
                  <a:moveTo>
                    <a:pt x="415" y="1733"/>
                  </a:moveTo>
                  <a:cubicBezTo>
                    <a:pt x="394" y="1733"/>
                    <a:pt x="374" y="1727"/>
                    <a:pt x="356" y="1713"/>
                  </a:cubicBezTo>
                  <a:cubicBezTo>
                    <a:pt x="325" y="1691"/>
                    <a:pt x="310" y="1653"/>
                    <a:pt x="316" y="1616"/>
                  </a:cubicBezTo>
                  <a:lnTo>
                    <a:pt x="403" y="1113"/>
                  </a:lnTo>
                  <a:lnTo>
                    <a:pt x="37" y="757"/>
                  </a:lnTo>
                  <a:cubicBezTo>
                    <a:pt x="10" y="730"/>
                    <a:pt x="0" y="691"/>
                    <a:pt x="12" y="654"/>
                  </a:cubicBezTo>
                  <a:cubicBezTo>
                    <a:pt x="24" y="619"/>
                    <a:pt x="55" y="592"/>
                    <a:pt x="93" y="587"/>
                  </a:cubicBezTo>
                  <a:lnTo>
                    <a:pt x="598" y="513"/>
                  </a:lnTo>
                  <a:lnTo>
                    <a:pt x="823" y="56"/>
                  </a:lnTo>
                  <a:cubicBezTo>
                    <a:pt x="840" y="21"/>
                    <a:pt x="875" y="0"/>
                    <a:pt x="913" y="0"/>
                  </a:cubicBezTo>
                  <a:cubicBezTo>
                    <a:pt x="951" y="0"/>
                    <a:pt x="986" y="21"/>
                    <a:pt x="1003" y="56"/>
                  </a:cubicBezTo>
                  <a:lnTo>
                    <a:pt x="1229" y="513"/>
                  </a:lnTo>
                  <a:lnTo>
                    <a:pt x="1733" y="587"/>
                  </a:lnTo>
                  <a:cubicBezTo>
                    <a:pt x="1771" y="592"/>
                    <a:pt x="1802" y="619"/>
                    <a:pt x="1814" y="654"/>
                  </a:cubicBezTo>
                  <a:cubicBezTo>
                    <a:pt x="1826" y="691"/>
                    <a:pt x="1816" y="730"/>
                    <a:pt x="1789" y="757"/>
                  </a:cubicBezTo>
                  <a:lnTo>
                    <a:pt x="1423" y="1113"/>
                  </a:lnTo>
                  <a:lnTo>
                    <a:pt x="1510" y="1616"/>
                  </a:lnTo>
                  <a:cubicBezTo>
                    <a:pt x="1516" y="1653"/>
                    <a:pt x="1501" y="1691"/>
                    <a:pt x="1470" y="1713"/>
                  </a:cubicBezTo>
                  <a:cubicBezTo>
                    <a:pt x="1439" y="1736"/>
                    <a:pt x="1398" y="1739"/>
                    <a:pt x="1365" y="1721"/>
                  </a:cubicBezTo>
                  <a:lnTo>
                    <a:pt x="913" y="1484"/>
                  </a:lnTo>
                  <a:lnTo>
                    <a:pt x="462" y="1721"/>
                  </a:lnTo>
                  <a:cubicBezTo>
                    <a:pt x="447" y="1729"/>
                    <a:pt x="431" y="1733"/>
                    <a:pt x="415" y="17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315">
              <a:extLst>
                <a:ext uri="{FF2B5EF4-FFF2-40B4-BE49-F238E27FC236}">
                  <a16:creationId xmlns:a16="http://schemas.microsoft.com/office/drawing/2014/main" id="{AF357D3F-73FB-9848-0463-B23F1DC52FBA}"/>
                </a:ext>
              </a:extLst>
            </p:cNvPr>
            <p:cNvSpPr>
              <a:spLocks/>
            </p:cNvSpPr>
            <p:nvPr/>
          </p:nvSpPr>
          <p:spPr bwMode="auto">
            <a:xfrm>
              <a:off x="4346576" y="1389063"/>
              <a:ext cx="90488" cy="66675"/>
            </a:xfrm>
            <a:custGeom>
              <a:avLst/>
              <a:gdLst>
                <a:gd name="T0" fmla="*/ 2381 w 2481"/>
                <a:gd name="T1" fmla="*/ 1819 h 1819"/>
                <a:gd name="T2" fmla="*/ 2326 w 2481"/>
                <a:gd name="T3" fmla="*/ 1802 h 1819"/>
                <a:gd name="T4" fmla="*/ 1231 w 2481"/>
                <a:gd name="T5" fmla="*/ 1085 h 1819"/>
                <a:gd name="T6" fmla="*/ 156 w 2481"/>
                <a:gd name="T7" fmla="*/ 1796 h 1819"/>
                <a:gd name="T8" fmla="*/ 53 w 2481"/>
                <a:gd name="T9" fmla="*/ 1801 h 1819"/>
                <a:gd name="T10" fmla="*/ 0 w 2481"/>
                <a:gd name="T11" fmla="*/ 1713 h 1819"/>
                <a:gd name="T12" fmla="*/ 3 w 2481"/>
                <a:gd name="T13" fmla="*/ 100 h 1819"/>
                <a:gd name="T14" fmla="*/ 103 w 2481"/>
                <a:gd name="T15" fmla="*/ 0 h 1819"/>
                <a:gd name="T16" fmla="*/ 103 w 2481"/>
                <a:gd name="T17" fmla="*/ 0 h 1819"/>
                <a:gd name="T18" fmla="*/ 203 w 2481"/>
                <a:gd name="T19" fmla="*/ 101 h 1819"/>
                <a:gd name="T20" fmla="*/ 201 w 2481"/>
                <a:gd name="T21" fmla="*/ 1526 h 1819"/>
                <a:gd name="T22" fmla="*/ 1175 w 2481"/>
                <a:gd name="T23" fmla="*/ 882 h 1819"/>
                <a:gd name="T24" fmla="*/ 1285 w 2481"/>
                <a:gd name="T25" fmla="*/ 881 h 1819"/>
                <a:gd name="T26" fmla="*/ 2281 w 2481"/>
                <a:gd name="T27" fmla="*/ 1534 h 1819"/>
                <a:gd name="T28" fmla="*/ 2281 w 2481"/>
                <a:gd name="T29" fmla="*/ 140 h 1819"/>
                <a:gd name="T30" fmla="*/ 2381 w 2481"/>
                <a:gd name="T31" fmla="*/ 41 h 1819"/>
                <a:gd name="T32" fmla="*/ 2481 w 2481"/>
                <a:gd name="T33" fmla="*/ 140 h 1819"/>
                <a:gd name="T34" fmla="*/ 2481 w 2481"/>
                <a:gd name="T35" fmla="*/ 1718 h 1819"/>
                <a:gd name="T36" fmla="*/ 2428 w 2481"/>
                <a:gd name="T37" fmla="*/ 1807 h 1819"/>
                <a:gd name="T38" fmla="*/ 2381 w 2481"/>
                <a:gd name="T39" fmla="*/ 1819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1" h="1819">
                  <a:moveTo>
                    <a:pt x="2381" y="1819"/>
                  </a:moveTo>
                  <a:cubicBezTo>
                    <a:pt x="2361" y="1819"/>
                    <a:pt x="2342" y="1813"/>
                    <a:pt x="2326" y="1802"/>
                  </a:cubicBezTo>
                  <a:lnTo>
                    <a:pt x="1231" y="1085"/>
                  </a:lnTo>
                  <a:lnTo>
                    <a:pt x="156" y="1796"/>
                  </a:lnTo>
                  <a:cubicBezTo>
                    <a:pt x="125" y="1817"/>
                    <a:pt x="85" y="1819"/>
                    <a:pt x="53" y="1801"/>
                  </a:cubicBezTo>
                  <a:cubicBezTo>
                    <a:pt x="20" y="1784"/>
                    <a:pt x="0" y="1749"/>
                    <a:pt x="0" y="1713"/>
                  </a:cubicBezTo>
                  <a:lnTo>
                    <a:pt x="3" y="100"/>
                  </a:lnTo>
                  <a:cubicBezTo>
                    <a:pt x="3" y="44"/>
                    <a:pt x="48" y="0"/>
                    <a:pt x="103" y="0"/>
                  </a:cubicBezTo>
                  <a:lnTo>
                    <a:pt x="103" y="0"/>
                  </a:lnTo>
                  <a:cubicBezTo>
                    <a:pt x="158" y="0"/>
                    <a:pt x="203" y="45"/>
                    <a:pt x="203" y="101"/>
                  </a:cubicBezTo>
                  <a:lnTo>
                    <a:pt x="201" y="1526"/>
                  </a:lnTo>
                  <a:lnTo>
                    <a:pt x="1175" y="882"/>
                  </a:lnTo>
                  <a:cubicBezTo>
                    <a:pt x="1208" y="860"/>
                    <a:pt x="1252" y="860"/>
                    <a:pt x="1285" y="881"/>
                  </a:cubicBezTo>
                  <a:lnTo>
                    <a:pt x="2281" y="1534"/>
                  </a:lnTo>
                  <a:lnTo>
                    <a:pt x="2281" y="140"/>
                  </a:lnTo>
                  <a:cubicBezTo>
                    <a:pt x="2281" y="85"/>
                    <a:pt x="2325" y="41"/>
                    <a:pt x="2381" y="41"/>
                  </a:cubicBezTo>
                  <a:cubicBezTo>
                    <a:pt x="2436" y="41"/>
                    <a:pt x="2481" y="85"/>
                    <a:pt x="2481" y="140"/>
                  </a:cubicBezTo>
                  <a:lnTo>
                    <a:pt x="2481" y="1718"/>
                  </a:lnTo>
                  <a:cubicBezTo>
                    <a:pt x="2481" y="1755"/>
                    <a:pt x="2461" y="1789"/>
                    <a:pt x="2428" y="1807"/>
                  </a:cubicBezTo>
                  <a:cubicBezTo>
                    <a:pt x="2413" y="1815"/>
                    <a:pt x="2397" y="1819"/>
                    <a:pt x="2381" y="18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2" name="Global_education" descr="{&quot;Key&quot;:&quot;POWER_USER_SHAPE_ICON&quot;,&quot;Value&quot;:&quot;POWER_USER_SHAPE_ICON_STYLE_1&quot;}">
            <a:extLst>
              <a:ext uri="{FF2B5EF4-FFF2-40B4-BE49-F238E27FC236}">
                <a16:creationId xmlns:a16="http://schemas.microsoft.com/office/drawing/2014/main" id="{59080216-2942-626C-4CA4-EB1D95D7F3A0}"/>
              </a:ext>
            </a:extLst>
          </p:cNvPr>
          <p:cNvGrpSpPr>
            <a:grpSpLocks noChangeAspect="1"/>
          </p:cNvGrpSpPr>
          <p:nvPr/>
        </p:nvGrpSpPr>
        <p:grpSpPr>
          <a:xfrm>
            <a:off x="1140916" y="5079211"/>
            <a:ext cx="631610" cy="594457"/>
            <a:chOff x="7231063" y="1852613"/>
            <a:chExt cx="620713" cy="584201"/>
          </a:xfrm>
        </p:grpSpPr>
        <p:sp>
          <p:nvSpPr>
            <p:cNvPr id="83" name="Freeform 755">
              <a:extLst>
                <a:ext uri="{FF2B5EF4-FFF2-40B4-BE49-F238E27FC236}">
                  <a16:creationId xmlns:a16="http://schemas.microsoft.com/office/drawing/2014/main" id="{B72470ED-9C0C-E570-D143-A358BF565E38}"/>
                </a:ext>
              </a:extLst>
            </p:cNvPr>
            <p:cNvSpPr>
              <a:spLocks/>
            </p:cNvSpPr>
            <p:nvPr/>
          </p:nvSpPr>
          <p:spPr bwMode="auto">
            <a:xfrm>
              <a:off x="7231063" y="1852613"/>
              <a:ext cx="592138" cy="233363"/>
            </a:xfrm>
            <a:custGeom>
              <a:avLst/>
              <a:gdLst>
                <a:gd name="T0" fmla="*/ 566 w 1165"/>
                <a:gd name="T1" fmla="*/ 4 h 459"/>
                <a:gd name="T2" fmla="*/ 18 w 1165"/>
                <a:gd name="T3" fmla="*/ 210 h 459"/>
                <a:gd name="T4" fmla="*/ 18 w 1165"/>
                <a:gd name="T5" fmla="*/ 247 h 459"/>
                <a:gd name="T6" fmla="*/ 582 w 1165"/>
                <a:gd name="T7" fmla="*/ 459 h 459"/>
                <a:gd name="T8" fmla="*/ 1147 w 1165"/>
                <a:gd name="T9" fmla="*/ 247 h 459"/>
                <a:gd name="T10" fmla="*/ 1147 w 1165"/>
                <a:gd name="T11" fmla="*/ 210 h 459"/>
                <a:gd name="T12" fmla="*/ 599 w 1165"/>
                <a:gd name="T13" fmla="*/ 4 h 459"/>
                <a:gd name="T14" fmla="*/ 566 w 1165"/>
                <a:gd name="T15" fmla="*/ 4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5" h="459">
                  <a:moveTo>
                    <a:pt x="566" y="4"/>
                  </a:moveTo>
                  <a:lnTo>
                    <a:pt x="18" y="210"/>
                  </a:lnTo>
                  <a:cubicBezTo>
                    <a:pt x="0" y="217"/>
                    <a:pt x="0" y="240"/>
                    <a:pt x="18" y="247"/>
                  </a:cubicBezTo>
                  <a:lnTo>
                    <a:pt x="582" y="459"/>
                  </a:lnTo>
                  <a:lnTo>
                    <a:pt x="1147" y="247"/>
                  </a:lnTo>
                  <a:cubicBezTo>
                    <a:pt x="1165" y="240"/>
                    <a:pt x="1165" y="217"/>
                    <a:pt x="1147" y="210"/>
                  </a:cubicBezTo>
                  <a:lnTo>
                    <a:pt x="599" y="4"/>
                  </a:lnTo>
                  <a:cubicBezTo>
                    <a:pt x="588" y="0"/>
                    <a:pt x="576" y="0"/>
                    <a:pt x="566" y="4"/>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756">
              <a:extLst>
                <a:ext uri="{FF2B5EF4-FFF2-40B4-BE49-F238E27FC236}">
                  <a16:creationId xmlns:a16="http://schemas.microsoft.com/office/drawing/2014/main" id="{D089C0E2-D0D6-DE93-20AF-F6366EB37444}"/>
                </a:ext>
              </a:extLst>
            </p:cNvPr>
            <p:cNvSpPr>
              <a:spLocks/>
            </p:cNvSpPr>
            <p:nvPr/>
          </p:nvSpPr>
          <p:spPr bwMode="auto">
            <a:xfrm>
              <a:off x="7400926" y="1943101"/>
              <a:ext cx="254000" cy="171450"/>
            </a:xfrm>
            <a:custGeom>
              <a:avLst/>
              <a:gdLst>
                <a:gd name="T0" fmla="*/ 250 w 501"/>
                <a:gd name="T1" fmla="*/ 0 h 337"/>
                <a:gd name="T2" fmla="*/ 0 w 501"/>
                <a:gd name="T3" fmla="*/ 89 h 337"/>
                <a:gd name="T4" fmla="*/ 0 w 501"/>
                <a:gd name="T5" fmla="*/ 248 h 337"/>
                <a:gd name="T6" fmla="*/ 250 w 501"/>
                <a:gd name="T7" fmla="*/ 337 h 337"/>
                <a:gd name="T8" fmla="*/ 501 w 501"/>
                <a:gd name="T9" fmla="*/ 248 h 337"/>
                <a:gd name="T10" fmla="*/ 501 w 501"/>
                <a:gd name="T11" fmla="*/ 89 h 337"/>
                <a:gd name="T12" fmla="*/ 250 w 501"/>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501" h="337">
                  <a:moveTo>
                    <a:pt x="250" y="0"/>
                  </a:moveTo>
                  <a:cubicBezTo>
                    <a:pt x="112" y="0"/>
                    <a:pt x="0" y="40"/>
                    <a:pt x="0" y="89"/>
                  </a:cubicBezTo>
                  <a:lnTo>
                    <a:pt x="0" y="248"/>
                  </a:lnTo>
                  <a:cubicBezTo>
                    <a:pt x="0" y="297"/>
                    <a:pt x="112" y="337"/>
                    <a:pt x="250" y="337"/>
                  </a:cubicBezTo>
                  <a:cubicBezTo>
                    <a:pt x="389" y="337"/>
                    <a:pt x="501" y="297"/>
                    <a:pt x="501" y="248"/>
                  </a:cubicBezTo>
                  <a:lnTo>
                    <a:pt x="501" y="89"/>
                  </a:lnTo>
                  <a:cubicBezTo>
                    <a:pt x="501" y="40"/>
                    <a:pt x="389" y="0"/>
                    <a:pt x="250" y="0"/>
                  </a:cubicBezTo>
                  <a:close/>
                </a:path>
              </a:pathLst>
            </a:custGeom>
            <a:noFill/>
            <a:ln w="190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757">
              <a:extLst>
                <a:ext uri="{FF2B5EF4-FFF2-40B4-BE49-F238E27FC236}">
                  <a16:creationId xmlns:a16="http://schemas.microsoft.com/office/drawing/2014/main" id="{684C38FD-4B6B-FAEB-B219-0FF95A136585}"/>
                </a:ext>
              </a:extLst>
            </p:cNvPr>
            <p:cNvSpPr>
              <a:spLocks/>
            </p:cNvSpPr>
            <p:nvPr/>
          </p:nvSpPr>
          <p:spPr bwMode="auto">
            <a:xfrm>
              <a:off x="7400926" y="1943101"/>
              <a:ext cx="254000" cy="171450"/>
            </a:xfrm>
            <a:custGeom>
              <a:avLst/>
              <a:gdLst>
                <a:gd name="T0" fmla="*/ 250 w 501"/>
                <a:gd name="T1" fmla="*/ 0 h 337"/>
                <a:gd name="T2" fmla="*/ 0 w 501"/>
                <a:gd name="T3" fmla="*/ 89 h 337"/>
                <a:gd name="T4" fmla="*/ 0 w 501"/>
                <a:gd name="T5" fmla="*/ 248 h 337"/>
                <a:gd name="T6" fmla="*/ 250 w 501"/>
                <a:gd name="T7" fmla="*/ 337 h 337"/>
                <a:gd name="T8" fmla="*/ 501 w 501"/>
                <a:gd name="T9" fmla="*/ 248 h 337"/>
                <a:gd name="T10" fmla="*/ 501 w 501"/>
                <a:gd name="T11" fmla="*/ 89 h 337"/>
                <a:gd name="T12" fmla="*/ 250 w 501"/>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501" h="337">
                  <a:moveTo>
                    <a:pt x="250" y="0"/>
                  </a:moveTo>
                  <a:cubicBezTo>
                    <a:pt x="112" y="0"/>
                    <a:pt x="0" y="40"/>
                    <a:pt x="0" y="89"/>
                  </a:cubicBezTo>
                  <a:lnTo>
                    <a:pt x="0" y="248"/>
                  </a:lnTo>
                  <a:cubicBezTo>
                    <a:pt x="0" y="297"/>
                    <a:pt x="112" y="337"/>
                    <a:pt x="250" y="337"/>
                  </a:cubicBezTo>
                  <a:cubicBezTo>
                    <a:pt x="389" y="337"/>
                    <a:pt x="501" y="297"/>
                    <a:pt x="501" y="248"/>
                  </a:cubicBezTo>
                  <a:lnTo>
                    <a:pt x="501" y="89"/>
                  </a:lnTo>
                  <a:cubicBezTo>
                    <a:pt x="501" y="40"/>
                    <a:pt x="389" y="0"/>
                    <a:pt x="250" y="0"/>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758">
              <a:extLst>
                <a:ext uri="{FF2B5EF4-FFF2-40B4-BE49-F238E27FC236}">
                  <a16:creationId xmlns:a16="http://schemas.microsoft.com/office/drawing/2014/main" id="{F924AF6B-C19A-8A9D-1A10-16D96286D49A}"/>
                </a:ext>
              </a:extLst>
            </p:cNvPr>
            <p:cNvSpPr>
              <a:spLocks/>
            </p:cNvSpPr>
            <p:nvPr/>
          </p:nvSpPr>
          <p:spPr bwMode="auto">
            <a:xfrm>
              <a:off x="7400926" y="1943101"/>
              <a:ext cx="254000" cy="92075"/>
            </a:xfrm>
            <a:custGeom>
              <a:avLst/>
              <a:gdLst>
                <a:gd name="T0" fmla="*/ 0 w 501"/>
                <a:gd name="T1" fmla="*/ 179 h 179"/>
                <a:gd name="T2" fmla="*/ 0 w 501"/>
                <a:gd name="T3" fmla="*/ 89 h 179"/>
                <a:gd name="T4" fmla="*/ 250 w 501"/>
                <a:gd name="T5" fmla="*/ 0 h 179"/>
                <a:gd name="T6" fmla="*/ 501 w 501"/>
                <a:gd name="T7" fmla="*/ 89 h 179"/>
                <a:gd name="T8" fmla="*/ 501 w 501"/>
                <a:gd name="T9" fmla="*/ 179 h 179"/>
              </a:gdLst>
              <a:ahLst/>
              <a:cxnLst>
                <a:cxn ang="0">
                  <a:pos x="T0" y="T1"/>
                </a:cxn>
                <a:cxn ang="0">
                  <a:pos x="T2" y="T3"/>
                </a:cxn>
                <a:cxn ang="0">
                  <a:pos x="T4" y="T5"/>
                </a:cxn>
                <a:cxn ang="0">
                  <a:pos x="T6" y="T7"/>
                </a:cxn>
                <a:cxn ang="0">
                  <a:pos x="T8" y="T9"/>
                </a:cxn>
              </a:cxnLst>
              <a:rect l="0" t="0" r="r" b="b"/>
              <a:pathLst>
                <a:path w="501" h="179">
                  <a:moveTo>
                    <a:pt x="0" y="179"/>
                  </a:moveTo>
                  <a:lnTo>
                    <a:pt x="0" y="89"/>
                  </a:lnTo>
                  <a:cubicBezTo>
                    <a:pt x="0" y="40"/>
                    <a:pt x="112" y="0"/>
                    <a:pt x="250" y="0"/>
                  </a:cubicBezTo>
                  <a:cubicBezTo>
                    <a:pt x="389" y="0"/>
                    <a:pt x="501" y="40"/>
                    <a:pt x="501" y="89"/>
                  </a:cubicBezTo>
                  <a:lnTo>
                    <a:pt x="501" y="179"/>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Line 759">
              <a:extLst>
                <a:ext uri="{FF2B5EF4-FFF2-40B4-BE49-F238E27FC236}">
                  <a16:creationId xmlns:a16="http://schemas.microsoft.com/office/drawing/2014/main" id="{967E6F77-FC34-EEF1-A719-5A1114A4FB18}"/>
                </a:ext>
              </a:extLst>
            </p:cNvPr>
            <p:cNvSpPr>
              <a:spLocks noChangeShapeType="1"/>
            </p:cNvSpPr>
            <p:nvPr/>
          </p:nvSpPr>
          <p:spPr bwMode="auto">
            <a:xfrm>
              <a:off x="7820026" y="1970088"/>
              <a:ext cx="0" cy="13970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760">
              <a:extLst>
                <a:ext uri="{FF2B5EF4-FFF2-40B4-BE49-F238E27FC236}">
                  <a16:creationId xmlns:a16="http://schemas.microsoft.com/office/drawing/2014/main" id="{DDF28CE9-1047-5052-8F06-8785DD755A21}"/>
                </a:ext>
              </a:extLst>
            </p:cNvPr>
            <p:cNvSpPr>
              <a:spLocks/>
            </p:cNvSpPr>
            <p:nvPr/>
          </p:nvSpPr>
          <p:spPr bwMode="auto">
            <a:xfrm>
              <a:off x="7789863" y="2109788"/>
              <a:ext cx="61913" cy="60325"/>
            </a:xfrm>
            <a:custGeom>
              <a:avLst/>
              <a:gdLst>
                <a:gd name="T0" fmla="*/ 60 w 121"/>
                <a:gd name="T1" fmla="*/ 0 h 120"/>
                <a:gd name="T2" fmla="*/ 0 w 121"/>
                <a:gd name="T3" fmla="*/ 60 h 120"/>
                <a:gd name="T4" fmla="*/ 60 w 121"/>
                <a:gd name="T5" fmla="*/ 120 h 120"/>
                <a:gd name="T6" fmla="*/ 121 w 121"/>
                <a:gd name="T7" fmla="*/ 60 h 120"/>
              </a:gdLst>
              <a:ahLst/>
              <a:cxnLst>
                <a:cxn ang="0">
                  <a:pos x="T0" y="T1"/>
                </a:cxn>
                <a:cxn ang="0">
                  <a:pos x="T2" y="T3"/>
                </a:cxn>
                <a:cxn ang="0">
                  <a:pos x="T4" y="T5"/>
                </a:cxn>
                <a:cxn ang="0">
                  <a:pos x="T6" y="T7"/>
                </a:cxn>
              </a:cxnLst>
              <a:rect l="0" t="0" r="r" b="b"/>
              <a:pathLst>
                <a:path w="121" h="120">
                  <a:moveTo>
                    <a:pt x="60" y="0"/>
                  </a:moveTo>
                  <a:cubicBezTo>
                    <a:pt x="27" y="0"/>
                    <a:pt x="0" y="27"/>
                    <a:pt x="0" y="60"/>
                  </a:cubicBezTo>
                  <a:cubicBezTo>
                    <a:pt x="0" y="93"/>
                    <a:pt x="27" y="120"/>
                    <a:pt x="60" y="120"/>
                  </a:cubicBezTo>
                  <a:cubicBezTo>
                    <a:pt x="94" y="120"/>
                    <a:pt x="121" y="93"/>
                    <a:pt x="121" y="6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Oval 761">
              <a:extLst>
                <a:ext uri="{FF2B5EF4-FFF2-40B4-BE49-F238E27FC236}">
                  <a16:creationId xmlns:a16="http://schemas.microsoft.com/office/drawing/2014/main" id="{95F8D738-01C1-1957-21F7-ED0E46924C65}"/>
                </a:ext>
              </a:extLst>
            </p:cNvPr>
            <p:cNvSpPr>
              <a:spLocks noChangeArrowheads="1"/>
            </p:cNvSpPr>
            <p:nvPr/>
          </p:nvSpPr>
          <p:spPr bwMode="auto">
            <a:xfrm>
              <a:off x="7324726" y="2035176"/>
              <a:ext cx="401638" cy="401638"/>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Oval 762">
              <a:extLst>
                <a:ext uri="{FF2B5EF4-FFF2-40B4-BE49-F238E27FC236}">
                  <a16:creationId xmlns:a16="http://schemas.microsoft.com/office/drawing/2014/main" id="{93CEDE33-8A4A-EB82-C96D-AD4A21432F7B}"/>
                </a:ext>
              </a:extLst>
            </p:cNvPr>
            <p:cNvSpPr>
              <a:spLocks noChangeArrowheads="1"/>
            </p:cNvSpPr>
            <p:nvPr/>
          </p:nvSpPr>
          <p:spPr bwMode="auto">
            <a:xfrm>
              <a:off x="7451726" y="2035176"/>
              <a:ext cx="149225" cy="401638"/>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Line 763">
              <a:extLst>
                <a:ext uri="{FF2B5EF4-FFF2-40B4-BE49-F238E27FC236}">
                  <a16:creationId xmlns:a16="http://schemas.microsoft.com/office/drawing/2014/main" id="{19E8F447-CBE0-F929-872D-E1F9102832D1}"/>
                </a:ext>
              </a:extLst>
            </p:cNvPr>
            <p:cNvSpPr>
              <a:spLocks noChangeShapeType="1"/>
            </p:cNvSpPr>
            <p:nvPr/>
          </p:nvSpPr>
          <p:spPr bwMode="auto">
            <a:xfrm>
              <a:off x="7337426" y="2303463"/>
              <a:ext cx="37782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Line 764">
              <a:extLst>
                <a:ext uri="{FF2B5EF4-FFF2-40B4-BE49-F238E27FC236}">
                  <a16:creationId xmlns:a16="http://schemas.microsoft.com/office/drawing/2014/main" id="{D09CAFF6-1512-FF1A-619F-78F5572E0115}"/>
                </a:ext>
              </a:extLst>
            </p:cNvPr>
            <p:cNvSpPr>
              <a:spLocks noChangeShapeType="1"/>
            </p:cNvSpPr>
            <p:nvPr/>
          </p:nvSpPr>
          <p:spPr bwMode="auto">
            <a:xfrm>
              <a:off x="7337426" y="2170113"/>
              <a:ext cx="37782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3" name="Puzzle_Pieces2" descr="{&quot;Key&quot;:&quot;POWER_USER_SHAPE_ICON&quot;,&quot;Value&quot;:&quot;POWER_USER_SHAPE_ICON_STYLE_1&quot;}">
            <a:extLst>
              <a:ext uri="{FF2B5EF4-FFF2-40B4-BE49-F238E27FC236}">
                <a16:creationId xmlns:a16="http://schemas.microsoft.com/office/drawing/2014/main" id="{856CACD8-7F78-B9DB-8AC4-B734A88B904A}"/>
              </a:ext>
            </a:extLst>
          </p:cNvPr>
          <p:cNvGrpSpPr>
            <a:grpSpLocks noChangeAspect="1"/>
          </p:cNvGrpSpPr>
          <p:nvPr>
            <p:custDataLst>
              <p:tags r:id="rId1"/>
            </p:custDataLst>
          </p:nvPr>
        </p:nvGrpSpPr>
        <p:grpSpPr>
          <a:xfrm>
            <a:off x="6635541" y="2001245"/>
            <a:ext cx="617817" cy="620760"/>
            <a:chOff x="1852612" y="1198563"/>
            <a:chExt cx="333375" cy="334963"/>
          </a:xfrm>
          <a:solidFill>
            <a:schemeClr val="bg1"/>
          </a:solidFill>
        </p:grpSpPr>
        <p:sp>
          <p:nvSpPr>
            <p:cNvPr id="94" name="Freeform 613">
              <a:extLst>
                <a:ext uri="{FF2B5EF4-FFF2-40B4-BE49-F238E27FC236}">
                  <a16:creationId xmlns:a16="http://schemas.microsoft.com/office/drawing/2014/main" id="{255D60CB-00B4-E3B2-3D31-C991A1104BE8}"/>
                </a:ext>
              </a:extLst>
            </p:cNvPr>
            <p:cNvSpPr>
              <a:spLocks noEditPoints="1"/>
            </p:cNvSpPr>
            <p:nvPr/>
          </p:nvSpPr>
          <p:spPr bwMode="auto">
            <a:xfrm>
              <a:off x="1852612" y="1260476"/>
              <a:ext cx="163513" cy="141288"/>
            </a:xfrm>
            <a:custGeom>
              <a:avLst/>
              <a:gdLst>
                <a:gd name="T0" fmla="*/ 160 w 268"/>
                <a:gd name="T1" fmla="*/ 215 h 232"/>
                <a:gd name="T2" fmla="*/ 215 w 268"/>
                <a:gd name="T3" fmla="*/ 215 h 232"/>
                <a:gd name="T4" fmla="*/ 215 w 268"/>
                <a:gd name="T5" fmla="*/ 144 h 232"/>
                <a:gd name="T6" fmla="*/ 224 w 268"/>
                <a:gd name="T7" fmla="*/ 144 h 232"/>
                <a:gd name="T8" fmla="*/ 252 w 268"/>
                <a:gd name="T9" fmla="*/ 116 h 232"/>
                <a:gd name="T10" fmla="*/ 224 w 268"/>
                <a:gd name="T11" fmla="*/ 88 h 232"/>
                <a:gd name="T12" fmla="*/ 215 w 268"/>
                <a:gd name="T13" fmla="*/ 88 h 232"/>
                <a:gd name="T14" fmla="*/ 215 w 268"/>
                <a:gd name="T15" fmla="*/ 16 h 232"/>
                <a:gd name="T16" fmla="*/ 160 w 268"/>
                <a:gd name="T17" fmla="*/ 16 h 232"/>
                <a:gd name="T18" fmla="*/ 116 w 268"/>
                <a:gd name="T19" fmla="*/ 53 h 232"/>
                <a:gd name="T20" fmla="*/ 72 w 268"/>
                <a:gd name="T21" fmla="*/ 16 h 232"/>
                <a:gd name="T22" fmla="*/ 16 w 268"/>
                <a:gd name="T23" fmla="*/ 16 h 232"/>
                <a:gd name="T24" fmla="*/ 16 w 268"/>
                <a:gd name="T25" fmla="*/ 215 h 232"/>
                <a:gd name="T26" fmla="*/ 72 w 268"/>
                <a:gd name="T27" fmla="*/ 215 h 232"/>
                <a:gd name="T28" fmla="*/ 116 w 268"/>
                <a:gd name="T29" fmla="*/ 179 h 232"/>
                <a:gd name="T30" fmla="*/ 160 w 268"/>
                <a:gd name="T31" fmla="*/ 215 h 232"/>
                <a:gd name="T32" fmla="*/ 232 w 268"/>
                <a:gd name="T33" fmla="*/ 232 h 232"/>
                <a:gd name="T34" fmla="*/ 144 w 268"/>
                <a:gd name="T35" fmla="*/ 232 h 232"/>
                <a:gd name="T36" fmla="*/ 144 w 268"/>
                <a:gd name="T37" fmla="*/ 224 h 232"/>
                <a:gd name="T38" fmla="*/ 116 w 268"/>
                <a:gd name="T39" fmla="*/ 195 h 232"/>
                <a:gd name="T40" fmla="*/ 88 w 268"/>
                <a:gd name="T41" fmla="*/ 224 h 232"/>
                <a:gd name="T42" fmla="*/ 88 w 268"/>
                <a:gd name="T43" fmla="*/ 232 h 232"/>
                <a:gd name="T44" fmla="*/ 0 w 268"/>
                <a:gd name="T45" fmla="*/ 232 h 232"/>
                <a:gd name="T46" fmla="*/ 0 w 268"/>
                <a:gd name="T47" fmla="*/ 0 h 232"/>
                <a:gd name="T48" fmla="*/ 88 w 268"/>
                <a:gd name="T49" fmla="*/ 0 h 232"/>
                <a:gd name="T50" fmla="*/ 88 w 268"/>
                <a:gd name="T51" fmla="*/ 8 h 232"/>
                <a:gd name="T52" fmla="*/ 116 w 268"/>
                <a:gd name="T53" fmla="*/ 36 h 232"/>
                <a:gd name="T54" fmla="*/ 144 w 268"/>
                <a:gd name="T55" fmla="*/ 8 h 232"/>
                <a:gd name="T56" fmla="*/ 144 w 268"/>
                <a:gd name="T57" fmla="*/ 0 h 232"/>
                <a:gd name="T58" fmla="*/ 232 w 268"/>
                <a:gd name="T59" fmla="*/ 0 h 232"/>
                <a:gd name="T60" fmla="*/ 232 w 268"/>
                <a:gd name="T61" fmla="*/ 72 h 232"/>
                <a:gd name="T62" fmla="*/ 268 w 268"/>
                <a:gd name="T63" fmla="*/ 116 h 232"/>
                <a:gd name="T64" fmla="*/ 232 w 268"/>
                <a:gd name="T65" fmla="*/ 160 h 232"/>
                <a:gd name="T66" fmla="*/ 232 w 268"/>
                <a:gd name="T6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8" h="232">
                  <a:moveTo>
                    <a:pt x="160" y="215"/>
                  </a:moveTo>
                  <a:lnTo>
                    <a:pt x="215" y="215"/>
                  </a:lnTo>
                  <a:lnTo>
                    <a:pt x="215" y="144"/>
                  </a:lnTo>
                  <a:lnTo>
                    <a:pt x="224" y="144"/>
                  </a:lnTo>
                  <a:cubicBezTo>
                    <a:pt x="239" y="144"/>
                    <a:pt x="252" y="131"/>
                    <a:pt x="252" y="116"/>
                  </a:cubicBezTo>
                  <a:cubicBezTo>
                    <a:pt x="252" y="100"/>
                    <a:pt x="239" y="88"/>
                    <a:pt x="224" y="88"/>
                  </a:cubicBezTo>
                  <a:lnTo>
                    <a:pt x="215" y="88"/>
                  </a:lnTo>
                  <a:lnTo>
                    <a:pt x="215" y="16"/>
                  </a:lnTo>
                  <a:lnTo>
                    <a:pt x="160" y="16"/>
                  </a:lnTo>
                  <a:cubicBezTo>
                    <a:pt x="156" y="37"/>
                    <a:pt x="138" y="53"/>
                    <a:pt x="116" y="53"/>
                  </a:cubicBezTo>
                  <a:cubicBezTo>
                    <a:pt x="94" y="53"/>
                    <a:pt x="76" y="37"/>
                    <a:pt x="72" y="16"/>
                  </a:cubicBezTo>
                  <a:lnTo>
                    <a:pt x="16" y="16"/>
                  </a:lnTo>
                  <a:lnTo>
                    <a:pt x="16" y="215"/>
                  </a:lnTo>
                  <a:lnTo>
                    <a:pt x="72" y="215"/>
                  </a:lnTo>
                  <a:cubicBezTo>
                    <a:pt x="76" y="195"/>
                    <a:pt x="94" y="179"/>
                    <a:pt x="116" y="179"/>
                  </a:cubicBezTo>
                  <a:cubicBezTo>
                    <a:pt x="138" y="179"/>
                    <a:pt x="156" y="195"/>
                    <a:pt x="160" y="215"/>
                  </a:cubicBezTo>
                  <a:close/>
                  <a:moveTo>
                    <a:pt x="232" y="232"/>
                  </a:moveTo>
                  <a:lnTo>
                    <a:pt x="144" y="232"/>
                  </a:lnTo>
                  <a:lnTo>
                    <a:pt x="144" y="224"/>
                  </a:lnTo>
                  <a:cubicBezTo>
                    <a:pt x="144" y="208"/>
                    <a:pt x="131" y="195"/>
                    <a:pt x="116" y="195"/>
                  </a:cubicBezTo>
                  <a:cubicBezTo>
                    <a:pt x="100" y="195"/>
                    <a:pt x="88" y="208"/>
                    <a:pt x="88" y="224"/>
                  </a:cubicBezTo>
                  <a:lnTo>
                    <a:pt x="88" y="232"/>
                  </a:lnTo>
                  <a:lnTo>
                    <a:pt x="0" y="232"/>
                  </a:lnTo>
                  <a:lnTo>
                    <a:pt x="0" y="0"/>
                  </a:lnTo>
                  <a:lnTo>
                    <a:pt x="88" y="0"/>
                  </a:lnTo>
                  <a:lnTo>
                    <a:pt x="88" y="8"/>
                  </a:lnTo>
                  <a:cubicBezTo>
                    <a:pt x="88" y="24"/>
                    <a:pt x="100" y="36"/>
                    <a:pt x="116" y="36"/>
                  </a:cubicBezTo>
                  <a:cubicBezTo>
                    <a:pt x="131" y="36"/>
                    <a:pt x="144" y="24"/>
                    <a:pt x="144" y="8"/>
                  </a:cubicBezTo>
                  <a:lnTo>
                    <a:pt x="144" y="0"/>
                  </a:lnTo>
                  <a:lnTo>
                    <a:pt x="232" y="0"/>
                  </a:lnTo>
                  <a:lnTo>
                    <a:pt x="232" y="72"/>
                  </a:lnTo>
                  <a:cubicBezTo>
                    <a:pt x="253" y="76"/>
                    <a:pt x="268" y="94"/>
                    <a:pt x="268" y="116"/>
                  </a:cubicBezTo>
                  <a:cubicBezTo>
                    <a:pt x="268" y="138"/>
                    <a:pt x="253" y="156"/>
                    <a:pt x="232" y="160"/>
                  </a:cubicBezTo>
                  <a:lnTo>
                    <a:pt x="232" y="2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614">
              <a:extLst>
                <a:ext uri="{FF2B5EF4-FFF2-40B4-BE49-F238E27FC236}">
                  <a16:creationId xmlns:a16="http://schemas.microsoft.com/office/drawing/2014/main" id="{78391D70-98B5-63C4-BBE3-655F30B853DF}"/>
                </a:ext>
              </a:extLst>
            </p:cNvPr>
            <p:cNvSpPr>
              <a:spLocks noEditPoints="1"/>
            </p:cNvSpPr>
            <p:nvPr/>
          </p:nvSpPr>
          <p:spPr bwMode="auto">
            <a:xfrm>
              <a:off x="1852612" y="1370013"/>
              <a:ext cx="141288" cy="163513"/>
            </a:xfrm>
            <a:custGeom>
              <a:avLst/>
              <a:gdLst>
                <a:gd name="T0" fmla="*/ 16 w 232"/>
                <a:gd name="T1" fmla="*/ 252 h 269"/>
                <a:gd name="T2" fmla="*/ 215 w 232"/>
                <a:gd name="T3" fmla="*/ 252 h 269"/>
                <a:gd name="T4" fmla="*/ 215 w 232"/>
                <a:gd name="T5" fmla="*/ 197 h 269"/>
                <a:gd name="T6" fmla="*/ 179 w 232"/>
                <a:gd name="T7" fmla="*/ 152 h 269"/>
                <a:gd name="T8" fmla="*/ 215 w 232"/>
                <a:gd name="T9" fmla="*/ 108 h 269"/>
                <a:gd name="T10" fmla="*/ 215 w 232"/>
                <a:gd name="T11" fmla="*/ 53 h 269"/>
                <a:gd name="T12" fmla="*/ 144 w 232"/>
                <a:gd name="T13" fmla="*/ 53 h 269"/>
                <a:gd name="T14" fmla="*/ 144 w 232"/>
                <a:gd name="T15" fmla="*/ 45 h 269"/>
                <a:gd name="T16" fmla="*/ 116 w 232"/>
                <a:gd name="T17" fmla="*/ 16 h 269"/>
                <a:gd name="T18" fmla="*/ 88 w 232"/>
                <a:gd name="T19" fmla="*/ 45 h 269"/>
                <a:gd name="T20" fmla="*/ 88 w 232"/>
                <a:gd name="T21" fmla="*/ 53 h 269"/>
                <a:gd name="T22" fmla="*/ 16 w 232"/>
                <a:gd name="T23" fmla="*/ 53 h 269"/>
                <a:gd name="T24" fmla="*/ 16 w 232"/>
                <a:gd name="T25" fmla="*/ 108 h 269"/>
                <a:gd name="T26" fmla="*/ 53 w 232"/>
                <a:gd name="T27" fmla="*/ 152 h 269"/>
                <a:gd name="T28" fmla="*/ 16 w 232"/>
                <a:gd name="T29" fmla="*/ 197 h 269"/>
                <a:gd name="T30" fmla="*/ 16 w 232"/>
                <a:gd name="T31" fmla="*/ 252 h 269"/>
                <a:gd name="T32" fmla="*/ 232 w 232"/>
                <a:gd name="T33" fmla="*/ 269 h 269"/>
                <a:gd name="T34" fmla="*/ 0 w 232"/>
                <a:gd name="T35" fmla="*/ 269 h 269"/>
                <a:gd name="T36" fmla="*/ 0 w 232"/>
                <a:gd name="T37" fmla="*/ 181 h 269"/>
                <a:gd name="T38" fmla="*/ 8 w 232"/>
                <a:gd name="T39" fmla="*/ 181 h 269"/>
                <a:gd name="T40" fmla="*/ 36 w 232"/>
                <a:gd name="T41" fmla="*/ 152 h 269"/>
                <a:gd name="T42" fmla="*/ 8 w 232"/>
                <a:gd name="T43" fmla="*/ 124 h 269"/>
                <a:gd name="T44" fmla="*/ 0 w 232"/>
                <a:gd name="T45" fmla="*/ 124 h 269"/>
                <a:gd name="T46" fmla="*/ 0 w 232"/>
                <a:gd name="T47" fmla="*/ 36 h 269"/>
                <a:gd name="T48" fmla="*/ 72 w 232"/>
                <a:gd name="T49" fmla="*/ 36 h 269"/>
                <a:gd name="T50" fmla="*/ 116 w 232"/>
                <a:gd name="T51" fmla="*/ 0 h 269"/>
                <a:gd name="T52" fmla="*/ 160 w 232"/>
                <a:gd name="T53" fmla="*/ 36 h 269"/>
                <a:gd name="T54" fmla="*/ 232 w 232"/>
                <a:gd name="T55" fmla="*/ 36 h 269"/>
                <a:gd name="T56" fmla="*/ 232 w 232"/>
                <a:gd name="T57" fmla="*/ 124 h 269"/>
                <a:gd name="T58" fmla="*/ 224 w 232"/>
                <a:gd name="T59" fmla="*/ 124 h 269"/>
                <a:gd name="T60" fmla="*/ 195 w 232"/>
                <a:gd name="T61" fmla="*/ 152 h 269"/>
                <a:gd name="T62" fmla="*/ 224 w 232"/>
                <a:gd name="T63" fmla="*/ 181 h 269"/>
                <a:gd name="T64" fmla="*/ 232 w 232"/>
                <a:gd name="T65" fmla="*/ 181 h 269"/>
                <a:gd name="T66" fmla="*/ 232 w 232"/>
                <a:gd name="T6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69">
                  <a:moveTo>
                    <a:pt x="16" y="252"/>
                  </a:moveTo>
                  <a:lnTo>
                    <a:pt x="215" y="252"/>
                  </a:lnTo>
                  <a:lnTo>
                    <a:pt x="215" y="197"/>
                  </a:lnTo>
                  <a:cubicBezTo>
                    <a:pt x="194" y="193"/>
                    <a:pt x="179" y="174"/>
                    <a:pt x="179" y="152"/>
                  </a:cubicBezTo>
                  <a:cubicBezTo>
                    <a:pt x="179" y="131"/>
                    <a:pt x="194" y="112"/>
                    <a:pt x="215" y="108"/>
                  </a:cubicBezTo>
                  <a:lnTo>
                    <a:pt x="215" y="53"/>
                  </a:lnTo>
                  <a:lnTo>
                    <a:pt x="144" y="53"/>
                  </a:lnTo>
                  <a:lnTo>
                    <a:pt x="144" y="45"/>
                  </a:lnTo>
                  <a:cubicBezTo>
                    <a:pt x="144" y="29"/>
                    <a:pt x="131" y="16"/>
                    <a:pt x="116" y="16"/>
                  </a:cubicBezTo>
                  <a:cubicBezTo>
                    <a:pt x="100" y="16"/>
                    <a:pt x="88" y="29"/>
                    <a:pt x="88" y="45"/>
                  </a:cubicBezTo>
                  <a:lnTo>
                    <a:pt x="88" y="53"/>
                  </a:lnTo>
                  <a:lnTo>
                    <a:pt x="16" y="53"/>
                  </a:lnTo>
                  <a:lnTo>
                    <a:pt x="16" y="108"/>
                  </a:lnTo>
                  <a:cubicBezTo>
                    <a:pt x="37" y="112"/>
                    <a:pt x="53" y="131"/>
                    <a:pt x="53" y="152"/>
                  </a:cubicBezTo>
                  <a:cubicBezTo>
                    <a:pt x="53" y="174"/>
                    <a:pt x="37" y="193"/>
                    <a:pt x="16" y="197"/>
                  </a:cubicBezTo>
                  <a:lnTo>
                    <a:pt x="16" y="252"/>
                  </a:lnTo>
                  <a:close/>
                  <a:moveTo>
                    <a:pt x="232" y="269"/>
                  </a:moveTo>
                  <a:lnTo>
                    <a:pt x="0" y="269"/>
                  </a:lnTo>
                  <a:lnTo>
                    <a:pt x="0" y="181"/>
                  </a:lnTo>
                  <a:lnTo>
                    <a:pt x="8" y="181"/>
                  </a:lnTo>
                  <a:cubicBezTo>
                    <a:pt x="23" y="181"/>
                    <a:pt x="36" y="168"/>
                    <a:pt x="36" y="152"/>
                  </a:cubicBezTo>
                  <a:cubicBezTo>
                    <a:pt x="36" y="137"/>
                    <a:pt x="23" y="124"/>
                    <a:pt x="8" y="124"/>
                  </a:cubicBezTo>
                  <a:lnTo>
                    <a:pt x="0" y="124"/>
                  </a:lnTo>
                  <a:lnTo>
                    <a:pt x="0" y="36"/>
                  </a:lnTo>
                  <a:lnTo>
                    <a:pt x="72" y="36"/>
                  </a:lnTo>
                  <a:cubicBezTo>
                    <a:pt x="76" y="16"/>
                    <a:pt x="94" y="0"/>
                    <a:pt x="116" y="0"/>
                  </a:cubicBezTo>
                  <a:cubicBezTo>
                    <a:pt x="138" y="0"/>
                    <a:pt x="156" y="16"/>
                    <a:pt x="160" y="36"/>
                  </a:cubicBezTo>
                  <a:lnTo>
                    <a:pt x="232" y="36"/>
                  </a:lnTo>
                  <a:lnTo>
                    <a:pt x="232" y="124"/>
                  </a:lnTo>
                  <a:lnTo>
                    <a:pt x="224" y="124"/>
                  </a:lnTo>
                  <a:cubicBezTo>
                    <a:pt x="208" y="124"/>
                    <a:pt x="195" y="137"/>
                    <a:pt x="195" y="152"/>
                  </a:cubicBezTo>
                  <a:cubicBezTo>
                    <a:pt x="195" y="168"/>
                    <a:pt x="208" y="181"/>
                    <a:pt x="224" y="181"/>
                  </a:cubicBezTo>
                  <a:lnTo>
                    <a:pt x="232" y="181"/>
                  </a:lnTo>
                  <a:lnTo>
                    <a:pt x="232" y="2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615">
              <a:extLst>
                <a:ext uri="{FF2B5EF4-FFF2-40B4-BE49-F238E27FC236}">
                  <a16:creationId xmlns:a16="http://schemas.microsoft.com/office/drawing/2014/main" id="{38B7244D-93CC-8BA9-1C43-DEDBDA1D600B}"/>
                </a:ext>
              </a:extLst>
            </p:cNvPr>
            <p:cNvSpPr>
              <a:spLocks noEditPoints="1"/>
            </p:cNvSpPr>
            <p:nvPr/>
          </p:nvSpPr>
          <p:spPr bwMode="auto">
            <a:xfrm>
              <a:off x="2001837" y="1198563"/>
              <a:ext cx="184150" cy="184150"/>
            </a:xfrm>
            <a:custGeom>
              <a:avLst/>
              <a:gdLst>
                <a:gd name="T0" fmla="*/ 75 w 302"/>
                <a:gd name="T1" fmla="*/ 229 h 302"/>
                <a:gd name="T2" fmla="*/ 95 w 302"/>
                <a:gd name="T3" fmla="*/ 281 h 302"/>
                <a:gd name="T4" fmla="*/ 161 w 302"/>
                <a:gd name="T5" fmla="*/ 254 h 302"/>
                <a:gd name="T6" fmla="*/ 164 w 302"/>
                <a:gd name="T7" fmla="*/ 262 h 302"/>
                <a:gd name="T8" fmla="*/ 179 w 302"/>
                <a:gd name="T9" fmla="*/ 277 h 302"/>
                <a:gd name="T10" fmla="*/ 201 w 302"/>
                <a:gd name="T11" fmla="*/ 278 h 302"/>
                <a:gd name="T12" fmla="*/ 216 w 302"/>
                <a:gd name="T13" fmla="*/ 263 h 302"/>
                <a:gd name="T14" fmla="*/ 217 w 302"/>
                <a:gd name="T15" fmla="*/ 241 h 302"/>
                <a:gd name="T16" fmla="*/ 214 w 302"/>
                <a:gd name="T17" fmla="*/ 233 h 302"/>
                <a:gd name="T18" fmla="*/ 280 w 302"/>
                <a:gd name="T19" fmla="*/ 207 h 302"/>
                <a:gd name="T20" fmla="*/ 259 w 302"/>
                <a:gd name="T21" fmla="*/ 155 h 302"/>
                <a:gd name="T22" fmla="*/ 209 w 302"/>
                <a:gd name="T23" fmla="*/ 128 h 302"/>
                <a:gd name="T24" fmla="*/ 227 w 302"/>
                <a:gd name="T25" fmla="*/ 74 h 302"/>
                <a:gd name="T26" fmla="*/ 206 w 302"/>
                <a:gd name="T27" fmla="*/ 22 h 302"/>
                <a:gd name="T28" fmla="*/ 21 w 302"/>
                <a:gd name="T29" fmla="*/ 96 h 302"/>
                <a:gd name="T30" fmla="*/ 42 w 302"/>
                <a:gd name="T31" fmla="*/ 147 h 302"/>
                <a:gd name="T32" fmla="*/ 92 w 302"/>
                <a:gd name="T33" fmla="*/ 175 h 302"/>
                <a:gd name="T34" fmla="*/ 75 w 302"/>
                <a:gd name="T35" fmla="*/ 229 h 302"/>
                <a:gd name="T36" fmla="*/ 86 w 302"/>
                <a:gd name="T37" fmla="*/ 302 h 302"/>
                <a:gd name="T38" fmla="*/ 53 w 302"/>
                <a:gd name="T39" fmla="*/ 220 h 302"/>
                <a:gd name="T40" fmla="*/ 61 w 302"/>
                <a:gd name="T41" fmla="*/ 217 h 302"/>
                <a:gd name="T42" fmla="*/ 77 w 302"/>
                <a:gd name="T43" fmla="*/ 181 h 302"/>
                <a:gd name="T44" fmla="*/ 40 w 302"/>
                <a:gd name="T45" fmla="*/ 165 h 302"/>
                <a:gd name="T46" fmla="*/ 32 w 302"/>
                <a:gd name="T47" fmla="*/ 168 h 302"/>
                <a:gd name="T48" fmla="*/ 0 w 302"/>
                <a:gd name="T49" fmla="*/ 86 h 302"/>
                <a:gd name="T50" fmla="*/ 216 w 302"/>
                <a:gd name="T51" fmla="*/ 0 h 302"/>
                <a:gd name="T52" fmla="*/ 248 w 302"/>
                <a:gd name="T53" fmla="*/ 82 h 302"/>
                <a:gd name="T54" fmla="*/ 240 w 302"/>
                <a:gd name="T55" fmla="*/ 85 h 302"/>
                <a:gd name="T56" fmla="*/ 225 w 302"/>
                <a:gd name="T57" fmla="*/ 122 h 302"/>
                <a:gd name="T58" fmla="*/ 261 w 302"/>
                <a:gd name="T59" fmla="*/ 138 h 302"/>
                <a:gd name="T60" fmla="*/ 269 w 302"/>
                <a:gd name="T61" fmla="*/ 135 h 302"/>
                <a:gd name="T62" fmla="*/ 302 w 302"/>
                <a:gd name="T63" fmla="*/ 216 h 302"/>
                <a:gd name="T64" fmla="*/ 235 w 302"/>
                <a:gd name="T65" fmla="*/ 243 h 302"/>
                <a:gd name="T66" fmla="*/ 207 w 302"/>
                <a:gd name="T67" fmla="*/ 293 h 302"/>
                <a:gd name="T68" fmla="*/ 173 w 302"/>
                <a:gd name="T69" fmla="*/ 293 h 302"/>
                <a:gd name="T70" fmla="*/ 153 w 302"/>
                <a:gd name="T71" fmla="*/ 276 h 302"/>
                <a:gd name="T72" fmla="*/ 86 w 302"/>
                <a:gd name="T7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2" h="302">
                  <a:moveTo>
                    <a:pt x="75" y="229"/>
                  </a:moveTo>
                  <a:lnTo>
                    <a:pt x="95" y="281"/>
                  </a:lnTo>
                  <a:lnTo>
                    <a:pt x="161" y="254"/>
                  </a:lnTo>
                  <a:lnTo>
                    <a:pt x="164" y="262"/>
                  </a:lnTo>
                  <a:cubicBezTo>
                    <a:pt x="167" y="269"/>
                    <a:pt x="172" y="274"/>
                    <a:pt x="179" y="277"/>
                  </a:cubicBezTo>
                  <a:cubicBezTo>
                    <a:pt x="186" y="280"/>
                    <a:pt x="194" y="280"/>
                    <a:pt x="201" y="278"/>
                  </a:cubicBezTo>
                  <a:cubicBezTo>
                    <a:pt x="208" y="275"/>
                    <a:pt x="213" y="270"/>
                    <a:pt x="216" y="263"/>
                  </a:cubicBezTo>
                  <a:cubicBezTo>
                    <a:pt x="219" y="256"/>
                    <a:pt x="220" y="248"/>
                    <a:pt x="217" y="241"/>
                  </a:cubicBezTo>
                  <a:lnTo>
                    <a:pt x="214" y="233"/>
                  </a:lnTo>
                  <a:lnTo>
                    <a:pt x="280" y="207"/>
                  </a:lnTo>
                  <a:lnTo>
                    <a:pt x="259" y="155"/>
                  </a:lnTo>
                  <a:cubicBezTo>
                    <a:pt x="239" y="159"/>
                    <a:pt x="217" y="148"/>
                    <a:pt x="209" y="128"/>
                  </a:cubicBezTo>
                  <a:cubicBezTo>
                    <a:pt x="201" y="108"/>
                    <a:pt x="209" y="85"/>
                    <a:pt x="227" y="74"/>
                  </a:cubicBezTo>
                  <a:lnTo>
                    <a:pt x="206" y="22"/>
                  </a:lnTo>
                  <a:lnTo>
                    <a:pt x="21" y="96"/>
                  </a:lnTo>
                  <a:lnTo>
                    <a:pt x="42" y="147"/>
                  </a:lnTo>
                  <a:cubicBezTo>
                    <a:pt x="63" y="143"/>
                    <a:pt x="84" y="154"/>
                    <a:pt x="92" y="175"/>
                  </a:cubicBezTo>
                  <a:cubicBezTo>
                    <a:pt x="100" y="195"/>
                    <a:pt x="92" y="218"/>
                    <a:pt x="75" y="229"/>
                  </a:cubicBezTo>
                  <a:close/>
                  <a:moveTo>
                    <a:pt x="86" y="302"/>
                  </a:moveTo>
                  <a:lnTo>
                    <a:pt x="53" y="220"/>
                  </a:lnTo>
                  <a:lnTo>
                    <a:pt x="61" y="217"/>
                  </a:lnTo>
                  <a:cubicBezTo>
                    <a:pt x="75" y="212"/>
                    <a:pt x="82" y="195"/>
                    <a:pt x="77" y="181"/>
                  </a:cubicBezTo>
                  <a:cubicBezTo>
                    <a:pt x="71" y="166"/>
                    <a:pt x="54" y="159"/>
                    <a:pt x="40" y="165"/>
                  </a:cubicBezTo>
                  <a:lnTo>
                    <a:pt x="32" y="168"/>
                  </a:lnTo>
                  <a:lnTo>
                    <a:pt x="0" y="86"/>
                  </a:lnTo>
                  <a:lnTo>
                    <a:pt x="216" y="0"/>
                  </a:lnTo>
                  <a:lnTo>
                    <a:pt x="248" y="82"/>
                  </a:lnTo>
                  <a:lnTo>
                    <a:pt x="240" y="85"/>
                  </a:lnTo>
                  <a:cubicBezTo>
                    <a:pt x="226" y="91"/>
                    <a:pt x="219" y="107"/>
                    <a:pt x="225" y="122"/>
                  </a:cubicBezTo>
                  <a:cubicBezTo>
                    <a:pt x="230" y="136"/>
                    <a:pt x="247" y="143"/>
                    <a:pt x="261" y="138"/>
                  </a:cubicBezTo>
                  <a:lnTo>
                    <a:pt x="269" y="135"/>
                  </a:lnTo>
                  <a:lnTo>
                    <a:pt x="302" y="216"/>
                  </a:lnTo>
                  <a:lnTo>
                    <a:pt x="235" y="243"/>
                  </a:lnTo>
                  <a:cubicBezTo>
                    <a:pt x="239" y="264"/>
                    <a:pt x="227" y="285"/>
                    <a:pt x="207" y="293"/>
                  </a:cubicBezTo>
                  <a:cubicBezTo>
                    <a:pt x="196" y="298"/>
                    <a:pt x="184" y="297"/>
                    <a:pt x="173" y="293"/>
                  </a:cubicBezTo>
                  <a:cubicBezTo>
                    <a:pt x="164" y="289"/>
                    <a:pt x="157" y="283"/>
                    <a:pt x="153" y="276"/>
                  </a:cubicBezTo>
                  <a:lnTo>
                    <a:pt x="86" y="30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616">
              <a:extLst>
                <a:ext uri="{FF2B5EF4-FFF2-40B4-BE49-F238E27FC236}">
                  <a16:creationId xmlns:a16="http://schemas.microsoft.com/office/drawing/2014/main" id="{55839075-BCD7-671D-E722-95E74318C473}"/>
                </a:ext>
              </a:extLst>
            </p:cNvPr>
            <p:cNvSpPr>
              <a:spLocks noEditPoints="1"/>
            </p:cNvSpPr>
            <p:nvPr/>
          </p:nvSpPr>
          <p:spPr bwMode="auto">
            <a:xfrm>
              <a:off x="1962150" y="1390651"/>
              <a:ext cx="163513" cy="142875"/>
            </a:xfrm>
            <a:custGeom>
              <a:avLst/>
              <a:gdLst>
                <a:gd name="T0" fmla="*/ 197 w 269"/>
                <a:gd name="T1" fmla="*/ 216 h 233"/>
                <a:gd name="T2" fmla="*/ 252 w 269"/>
                <a:gd name="T3" fmla="*/ 216 h 233"/>
                <a:gd name="T4" fmla="*/ 252 w 269"/>
                <a:gd name="T5" fmla="*/ 17 h 233"/>
                <a:gd name="T6" fmla="*/ 197 w 269"/>
                <a:gd name="T7" fmla="*/ 17 h 233"/>
                <a:gd name="T8" fmla="*/ 152 w 269"/>
                <a:gd name="T9" fmla="*/ 53 h 233"/>
                <a:gd name="T10" fmla="*/ 108 w 269"/>
                <a:gd name="T11" fmla="*/ 17 h 233"/>
                <a:gd name="T12" fmla="*/ 53 w 269"/>
                <a:gd name="T13" fmla="*/ 17 h 233"/>
                <a:gd name="T14" fmla="*/ 53 w 269"/>
                <a:gd name="T15" fmla="*/ 88 h 233"/>
                <a:gd name="T16" fmla="*/ 45 w 269"/>
                <a:gd name="T17" fmla="*/ 88 h 233"/>
                <a:gd name="T18" fmla="*/ 16 w 269"/>
                <a:gd name="T19" fmla="*/ 116 h 233"/>
                <a:gd name="T20" fmla="*/ 45 w 269"/>
                <a:gd name="T21" fmla="*/ 145 h 233"/>
                <a:gd name="T22" fmla="*/ 53 w 269"/>
                <a:gd name="T23" fmla="*/ 145 h 233"/>
                <a:gd name="T24" fmla="*/ 53 w 269"/>
                <a:gd name="T25" fmla="*/ 216 h 233"/>
                <a:gd name="T26" fmla="*/ 108 w 269"/>
                <a:gd name="T27" fmla="*/ 216 h 233"/>
                <a:gd name="T28" fmla="*/ 152 w 269"/>
                <a:gd name="T29" fmla="*/ 179 h 233"/>
                <a:gd name="T30" fmla="*/ 197 w 269"/>
                <a:gd name="T31" fmla="*/ 216 h 233"/>
                <a:gd name="T32" fmla="*/ 269 w 269"/>
                <a:gd name="T33" fmla="*/ 233 h 233"/>
                <a:gd name="T34" fmla="*/ 181 w 269"/>
                <a:gd name="T35" fmla="*/ 233 h 233"/>
                <a:gd name="T36" fmla="*/ 181 w 269"/>
                <a:gd name="T37" fmla="*/ 224 h 233"/>
                <a:gd name="T38" fmla="*/ 152 w 269"/>
                <a:gd name="T39" fmla="*/ 196 h 233"/>
                <a:gd name="T40" fmla="*/ 124 w 269"/>
                <a:gd name="T41" fmla="*/ 224 h 233"/>
                <a:gd name="T42" fmla="*/ 124 w 269"/>
                <a:gd name="T43" fmla="*/ 233 h 233"/>
                <a:gd name="T44" fmla="*/ 36 w 269"/>
                <a:gd name="T45" fmla="*/ 233 h 233"/>
                <a:gd name="T46" fmla="*/ 36 w 269"/>
                <a:gd name="T47" fmla="*/ 161 h 233"/>
                <a:gd name="T48" fmla="*/ 0 w 269"/>
                <a:gd name="T49" fmla="*/ 116 h 233"/>
                <a:gd name="T50" fmla="*/ 36 w 269"/>
                <a:gd name="T51" fmla="*/ 72 h 233"/>
                <a:gd name="T52" fmla="*/ 36 w 269"/>
                <a:gd name="T53" fmla="*/ 0 h 233"/>
                <a:gd name="T54" fmla="*/ 124 w 269"/>
                <a:gd name="T55" fmla="*/ 0 h 233"/>
                <a:gd name="T56" fmla="*/ 124 w 269"/>
                <a:gd name="T57" fmla="*/ 9 h 233"/>
                <a:gd name="T58" fmla="*/ 152 w 269"/>
                <a:gd name="T59" fmla="*/ 37 h 233"/>
                <a:gd name="T60" fmla="*/ 181 w 269"/>
                <a:gd name="T61" fmla="*/ 9 h 233"/>
                <a:gd name="T62" fmla="*/ 181 w 269"/>
                <a:gd name="T63" fmla="*/ 0 h 233"/>
                <a:gd name="T64" fmla="*/ 269 w 269"/>
                <a:gd name="T65" fmla="*/ 0 h 233"/>
                <a:gd name="T66" fmla="*/ 269 w 269"/>
                <a:gd name="T6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9" h="233">
                  <a:moveTo>
                    <a:pt x="197" y="216"/>
                  </a:moveTo>
                  <a:lnTo>
                    <a:pt x="252" y="216"/>
                  </a:lnTo>
                  <a:lnTo>
                    <a:pt x="252" y="17"/>
                  </a:lnTo>
                  <a:lnTo>
                    <a:pt x="197" y="17"/>
                  </a:lnTo>
                  <a:cubicBezTo>
                    <a:pt x="193" y="38"/>
                    <a:pt x="174" y="53"/>
                    <a:pt x="152" y="53"/>
                  </a:cubicBezTo>
                  <a:cubicBezTo>
                    <a:pt x="131" y="53"/>
                    <a:pt x="112" y="38"/>
                    <a:pt x="108" y="17"/>
                  </a:cubicBezTo>
                  <a:lnTo>
                    <a:pt x="53" y="17"/>
                  </a:lnTo>
                  <a:lnTo>
                    <a:pt x="53" y="88"/>
                  </a:lnTo>
                  <a:lnTo>
                    <a:pt x="45" y="88"/>
                  </a:lnTo>
                  <a:cubicBezTo>
                    <a:pt x="29" y="88"/>
                    <a:pt x="16" y="101"/>
                    <a:pt x="16" y="116"/>
                  </a:cubicBezTo>
                  <a:cubicBezTo>
                    <a:pt x="16" y="132"/>
                    <a:pt x="29" y="145"/>
                    <a:pt x="45" y="145"/>
                  </a:cubicBezTo>
                  <a:lnTo>
                    <a:pt x="53" y="145"/>
                  </a:lnTo>
                  <a:lnTo>
                    <a:pt x="53" y="216"/>
                  </a:lnTo>
                  <a:lnTo>
                    <a:pt x="108" y="216"/>
                  </a:lnTo>
                  <a:cubicBezTo>
                    <a:pt x="112" y="195"/>
                    <a:pt x="131" y="179"/>
                    <a:pt x="152" y="179"/>
                  </a:cubicBezTo>
                  <a:cubicBezTo>
                    <a:pt x="174" y="179"/>
                    <a:pt x="193" y="195"/>
                    <a:pt x="197" y="216"/>
                  </a:cubicBezTo>
                  <a:close/>
                  <a:moveTo>
                    <a:pt x="269" y="233"/>
                  </a:moveTo>
                  <a:lnTo>
                    <a:pt x="181" y="233"/>
                  </a:lnTo>
                  <a:lnTo>
                    <a:pt x="181" y="224"/>
                  </a:lnTo>
                  <a:cubicBezTo>
                    <a:pt x="181" y="209"/>
                    <a:pt x="168" y="196"/>
                    <a:pt x="152" y="196"/>
                  </a:cubicBezTo>
                  <a:cubicBezTo>
                    <a:pt x="137" y="196"/>
                    <a:pt x="124" y="209"/>
                    <a:pt x="124" y="224"/>
                  </a:cubicBezTo>
                  <a:lnTo>
                    <a:pt x="124" y="233"/>
                  </a:lnTo>
                  <a:lnTo>
                    <a:pt x="36" y="233"/>
                  </a:lnTo>
                  <a:lnTo>
                    <a:pt x="36" y="161"/>
                  </a:lnTo>
                  <a:cubicBezTo>
                    <a:pt x="15" y="157"/>
                    <a:pt x="0" y="138"/>
                    <a:pt x="0" y="116"/>
                  </a:cubicBezTo>
                  <a:cubicBezTo>
                    <a:pt x="0" y="95"/>
                    <a:pt x="15" y="76"/>
                    <a:pt x="36" y="72"/>
                  </a:cubicBezTo>
                  <a:lnTo>
                    <a:pt x="36" y="0"/>
                  </a:lnTo>
                  <a:lnTo>
                    <a:pt x="124" y="0"/>
                  </a:lnTo>
                  <a:lnTo>
                    <a:pt x="124" y="9"/>
                  </a:lnTo>
                  <a:cubicBezTo>
                    <a:pt x="124" y="24"/>
                    <a:pt x="137" y="37"/>
                    <a:pt x="152" y="37"/>
                  </a:cubicBezTo>
                  <a:cubicBezTo>
                    <a:pt x="168" y="37"/>
                    <a:pt x="181" y="24"/>
                    <a:pt x="181" y="9"/>
                  </a:cubicBezTo>
                  <a:lnTo>
                    <a:pt x="181" y="0"/>
                  </a:lnTo>
                  <a:lnTo>
                    <a:pt x="269" y="0"/>
                  </a:lnTo>
                  <a:lnTo>
                    <a:pt x="269" y="2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8" name="Graduation" descr="{&quot;Key&quot;:&quot;POWER_USER_SHAPE_ICON&quot;,&quot;Value&quot;:&quot;POWER_USER_SHAPE_ICON_STYLE_1&quot;}">
            <a:extLst>
              <a:ext uri="{FF2B5EF4-FFF2-40B4-BE49-F238E27FC236}">
                <a16:creationId xmlns:a16="http://schemas.microsoft.com/office/drawing/2014/main" id="{A8AF6628-764A-CDD2-DD2D-72366587341F}"/>
              </a:ext>
            </a:extLst>
          </p:cNvPr>
          <p:cNvGrpSpPr>
            <a:grpSpLocks noChangeAspect="1"/>
          </p:cNvGrpSpPr>
          <p:nvPr/>
        </p:nvGrpSpPr>
        <p:grpSpPr>
          <a:xfrm>
            <a:off x="6626498" y="3543314"/>
            <a:ext cx="635902" cy="601436"/>
            <a:chOff x="6249988" y="2878138"/>
            <a:chExt cx="585788" cy="554038"/>
          </a:xfrm>
        </p:grpSpPr>
        <p:sp>
          <p:nvSpPr>
            <p:cNvPr id="99" name="Line 791">
              <a:extLst>
                <a:ext uri="{FF2B5EF4-FFF2-40B4-BE49-F238E27FC236}">
                  <a16:creationId xmlns:a16="http://schemas.microsoft.com/office/drawing/2014/main" id="{12B2B66C-09FF-CFCF-1E9A-8F36AA0E1D64}"/>
                </a:ext>
              </a:extLst>
            </p:cNvPr>
            <p:cNvSpPr>
              <a:spLocks noChangeShapeType="1"/>
            </p:cNvSpPr>
            <p:nvPr/>
          </p:nvSpPr>
          <p:spPr bwMode="auto">
            <a:xfrm>
              <a:off x="6283326" y="2938463"/>
              <a:ext cx="0" cy="14605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792">
              <a:extLst>
                <a:ext uri="{FF2B5EF4-FFF2-40B4-BE49-F238E27FC236}">
                  <a16:creationId xmlns:a16="http://schemas.microsoft.com/office/drawing/2014/main" id="{24F53938-7E60-5A4E-FC53-783B0EFC3746}"/>
                </a:ext>
              </a:extLst>
            </p:cNvPr>
            <p:cNvSpPr>
              <a:spLocks/>
            </p:cNvSpPr>
            <p:nvPr/>
          </p:nvSpPr>
          <p:spPr bwMode="auto">
            <a:xfrm>
              <a:off x="6249988" y="3084513"/>
              <a:ext cx="65088" cy="63500"/>
            </a:xfrm>
            <a:custGeom>
              <a:avLst/>
              <a:gdLst>
                <a:gd name="T0" fmla="*/ 64 w 128"/>
                <a:gd name="T1" fmla="*/ 0 h 127"/>
                <a:gd name="T2" fmla="*/ 0 w 128"/>
                <a:gd name="T3" fmla="*/ 63 h 127"/>
                <a:gd name="T4" fmla="*/ 64 w 128"/>
                <a:gd name="T5" fmla="*/ 127 h 127"/>
                <a:gd name="T6" fmla="*/ 128 w 128"/>
                <a:gd name="T7" fmla="*/ 63 h 127"/>
              </a:gdLst>
              <a:ahLst/>
              <a:cxnLst>
                <a:cxn ang="0">
                  <a:pos x="T0" y="T1"/>
                </a:cxn>
                <a:cxn ang="0">
                  <a:pos x="T2" y="T3"/>
                </a:cxn>
                <a:cxn ang="0">
                  <a:pos x="T4" y="T5"/>
                </a:cxn>
                <a:cxn ang="0">
                  <a:pos x="T6" y="T7"/>
                </a:cxn>
              </a:cxnLst>
              <a:rect l="0" t="0" r="r" b="b"/>
              <a:pathLst>
                <a:path w="128" h="127">
                  <a:moveTo>
                    <a:pt x="64" y="0"/>
                  </a:moveTo>
                  <a:cubicBezTo>
                    <a:pt x="29" y="0"/>
                    <a:pt x="0" y="28"/>
                    <a:pt x="0" y="63"/>
                  </a:cubicBezTo>
                  <a:cubicBezTo>
                    <a:pt x="0" y="99"/>
                    <a:pt x="29" y="127"/>
                    <a:pt x="64" y="127"/>
                  </a:cubicBezTo>
                  <a:cubicBezTo>
                    <a:pt x="99" y="127"/>
                    <a:pt x="128" y="99"/>
                    <a:pt x="128" y="63"/>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793">
              <a:extLst>
                <a:ext uri="{FF2B5EF4-FFF2-40B4-BE49-F238E27FC236}">
                  <a16:creationId xmlns:a16="http://schemas.microsoft.com/office/drawing/2014/main" id="{B2C4409E-549E-D59E-27D7-4EBBE4FB0785}"/>
                </a:ext>
              </a:extLst>
            </p:cNvPr>
            <p:cNvSpPr>
              <a:spLocks noChangeShapeType="1"/>
            </p:cNvSpPr>
            <p:nvPr/>
          </p:nvSpPr>
          <p:spPr bwMode="auto">
            <a:xfrm>
              <a:off x="6557963" y="3035301"/>
              <a:ext cx="0" cy="6350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794">
              <a:extLst>
                <a:ext uri="{FF2B5EF4-FFF2-40B4-BE49-F238E27FC236}">
                  <a16:creationId xmlns:a16="http://schemas.microsoft.com/office/drawing/2014/main" id="{A5324A76-E100-C463-B23A-56ECBDAE11A5}"/>
                </a:ext>
              </a:extLst>
            </p:cNvPr>
            <p:cNvSpPr>
              <a:spLocks/>
            </p:cNvSpPr>
            <p:nvPr/>
          </p:nvSpPr>
          <p:spPr bwMode="auto">
            <a:xfrm>
              <a:off x="6492876" y="3340101"/>
              <a:ext cx="96838" cy="92075"/>
            </a:xfrm>
            <a:custGeom>
              <a:avLst/>
              <a:gdLst>
                <a:gd name="T0" fmla="*/ 192 w 192"/>
                <a:gd name="T1" fmla="*/ 0 h 182"/>
                <a:gd name="T2" fmla="*/ 192 w 192"/>
                <a:gd name="T3" fmla="*/ 182 h 182"/>
                <a:gd name="T4" fmla="*/ 96 w 192"/>
                <a:gd name="T5" fmla="*/ 114 h 182"/>
                <a:gd name="T6" fmla="*/ 0 w 192"/>
                <a:gd name="T7" fmla="*/ 182 h 182"/>
                <a:gd name="T8" fmla="*/ 0 w 192"/>
                <a:gd name="T9" fmla="*/ 0 h 182"/>
              </a:gdLst>
              <a:ahLst/>
              <a:cxnLst>
                <a:cxn ang="0">
                  <a:pos x="T0" y="T1"/>
                </a:cxn>
                <a:cxn ang="0">
                  <a:pos x="T2" y="T3"/>
                </a:cxn>
                <a:cxn ang="0">
                  <a:pos x="T4" y="T5"/>
                </a:cxn>
                <a:cxn ang="0">
                  <a:pos x="T6" y="T7"/>
                </a:cxn>
                <a:cxn ang="0">
                  <a:pos x="T8" y="T9"/>
                </a:cxn>
              </a:cxnLst>
              <a:rect l="0" t="0" r="r" b="b"/>
              <a:pathLst>
                <a:path w="192" h="182">
                  <a:moveTo>
                    <a:pt x="192" y="0"/>
                  </a:moveTo>
                  <a:lnTo>
                    <a:pt x="192" y="182"/>
                  </a:lnTo>
                  <a:lnTo>
                    <a:pt x="96" y="114"/>
                  </a:lnTo>
                  <a:lnTo>
                    <a:pt x="0" y="182"/>
                  </a:ln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795">
              <a:extLst>
                <a:ext uri="{FF2B5EF4-FFF2-40B4-BE49-F238E27FC236}">
                  <a16:creationId xmlns:a16="http://schemas.microsoft.com/office/drawing/2014/main" id="{7C15C5EC-7A9D-67EB-38DE-AFAC9BFC99E4}"/>
                </a:ext>
              </a:extLst>
            </p:cNvPr>
            <p:cNvSpPr>
              <a:spLocks/>
            </p:cNvSpPr>
            <p:nvPr/>
          </p:nvSpPr>
          <p:spPr bwMode="auto">
            <a:xfrm>
              <a:off x="6719888" y="3200401"/>
              <a:ext cx="115888" cy="128588"/>
            </a:xfrm>
            <a:custGeom>
              <a:avLst/>
              <a:gdLst>
                <a:gd name="T0" fmla="*/ 82 w 231"/>
                <a:gd name="T1" fmla="*/ 157 h 256"/>
                <a:gd name="T2" fmla="*/ 79 w 231"/>
                <a:gd name="T3" fmla="*/ 151 h 256"/>
                <a:gd name="T4" fmla="*/ 77 w 231"/>
                <a:gd name="T5" fmla="*/ 144 h 256"/>
                <a:gd name="T6" fmla="*/ 78 w 231"/>
                <a:gd name="T7" fmla="*/ 135 h 256"/>
                <a:gd name="T8" fmla="*/ 80 w 231"/>
                <a:gd name="T9" fmla="*/ 126 h 256"/>
                <a:gd name="T10" fmla="*/ 85 w 231"/>
                <a:gd name="T11" fmla="*/ 118 h 256"/>
                <a:gd name="T12" fmla="*/ 92 w 231"/>
                <a:gd name="T13" fmla="*/ 111 h 256"/>
                <a:gd name="T14" fmla="*/ 101 w 231"/>
                <a:gd name="T15" fmla="*/ 107 h 256"/>
                <a:gd name="T16" fmla="*/ 112 w 231"/>
                <a:gd name="T17" fmla="*/ 106 h 256"/>
                <a:gd name="T18" fmla="*/ 123 w 231"/>
                <a:gd name="T19" fmla="*/ 110 h 256"/>
                <a:gd name="T20" fmla="*/ 133 w 231"/>
                <a:gd name="T21" fmla="*/ 118 h 256"/>
                <a:gd name="T22" fmla="*/ 142 w 231"/>
                <a:gd name="T23" fmla="*/ 131 h 256"/>
                <a:gd name="T24" fmla="*/ 149 w 231"/>
                <a:gd name="T25" fmla="*/ 148 h 256"/>
                <a:gd name="T26" fmla="*/ 152 w 231"/>
                <a:gd name="T27" fmla="*/ 167 h 256"/>
                <a:gd name="T28" fmla="*/ 150 w 231"/>
                <a:gd name="T29" fmla="*/ 188 h 256"/>
                <a:gd name="T30" fmla="*/ 145 w 231"/>
                <a:gd name="T31" fmla="*/ 208 h 256"/>
                <a:gd name="T32" fmla="*/ 135 w 231"/>
                <a:gd name="T33" fmla="*/ 227 h 256"/>
                <a:gd name="T34" fmla="*/ 121 w 231"/>
                <a:gd name="T35" fmla="*/ 242 h 256"/>
                <a:gd name="T36" fmla="*/ 103 w 231"/>
                <a:gd name="T37" fmla="*/ 252 h 256"/>
                <a:gd name="T38" fmla="*/ 84 w 231"/>
                <a:gd name="T39" fmla="*/ 256 h 256"/>
                <a:gd name="T40" fmla="*/ 63 w 231"/>
                <a:gd name="T41" fmla="*/ 252 h 256"/>
                <a:gd name="T42" fmla="*/ 43 w 231"/>
                <a:gd name="T43" fmla="*/ 241 h 256"/>
                <a:gd name="T44" fmla="*/ 26 w 231"/>
                <a:gd name="T45" fmla="*/ 223 h 256"/>
                <a:gd name="T46" fmla="*/ 12 w 231"/>
                <a:gd name="T47" fmla="*/ 198 h 256"/>
                <a:gd name="T48" fmla="*/ 3 w 231"/>
                <a:gd name="T49" fmla="*/ 168 h 256"/>
                <a:gd name="T50" fmla="*/ 0 w 231"/>
                <a:gd name="T51" fmla="*/ 135 h 256"/>
                <a:gd name="T52" fmla="*/ 4 w 231"/>
                <a:gd name="T53" fmla="*/ 101 h 256"/>
                <a:gd name="T54" fmla="*/ 15 w 231"/>
                <a:gd name="T55" fmla="*/ 68 h 256"/>
                <a:gd name="T56" fmla="*/ 33 w 231"/>
                <a:gd name="T57" fmla="*/ 40 h 256"/>
                <a:gd name="T58" fmla="*/ 56 w 231"/>
                <a:gd name="T59" fmla="*/ 18 h 256"/>
                <a:gd name="T60" fmla="*/ 84 w 231"/>
                <a:gd name="T61" fmla="*/ 4 h 256"/>
                <a:gd name="T62" fmla="*/ 114 w 231"/>
                <a:gd name="T63" fmla="*/ 1 h 256"/>
                <a:gd name="T64" fmla="*/ 145 w 231"/>
                <a:gd name="T65" fmla="*/ 9 h 256"/>
                <a:gd name="T66" fmla="*/ 173 w 231"/>
                <a:gd name="T67" fmla="*/ 27 h 256"/>
                <a:gd name="T68" fmla="*/ 198 w 231"/>
                <a:gd name="T69" fmla="*/ 56 h 256"/>
                <a:gd name="T70" fmla="*/ 217 w 231"/>
                <a:gd name="T71" fmla="*/ 93 h 256"/>
                <a:gd name="T72" fmla="*/ 228 w 231"/>
                <a:gd name="T73" fmla="*/ 137 h 256"/>
                <a:gd name="T74" fmla="*/ 231 w 231"/>
                <a:gd name="T75" fmla="*/ 184 h 256"/>
                <a:gd name="T76" fmla="*/ 223 w 231"/>
                <a:gd name="T77" fmla="*/ 231 h 256"/>
                <a:gd name="T78" fmla="*/ 219 w 231"/>
                <a:gd name="T79" fmla="*/ 2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256">
                  <a:moveTo>
                    <a:pt x="82" y="157"/>
                  </a:moveTo>
                  <a:cubicBezTo>
                    <a:pt x="82" y="156"/>
                    <a:pt x="80" y="153"/>
                    <a:pt x="79" y="151"/>
                  </a:cubicBezTo>
                  <a:cubicBezTo>
                    <a:pt x="79" y="150"/>
                    <a:pt x="78" y="146"/>
                    <a:pt x="77" y="144"/>
                  </a:cubicBezTo>
                  <a:cubicBezTo>
                    <a:pt x="77" y="142"/>
                    <a:pt x="77" y="138"/>
                    <a:pt x="78" y="135"/>
                  </a:cubicBezTo>
                  <a:cubicBezTo>
                    <a:pt x="78" y="133"/>
                    <a:pt x="79" y="129"/>
                    <a:pt x="80" y="126"/>
                  </a:cubicBezTo>
                  <a:cubicBezTo>
                    <a:pt x="81" y="123"/>
                    <a:pt x="83" y="120"/>
                    <a:pt x="85" y="118"/>
                  </a:cubicBezTo>
                  <a:cubicBezTo>
                    <a:pt x="87" y="115"/>
                    <a:pt x="90" y="112"/>
                    <a:pt x="92" y="111"/>
                  </a:cubicBezTo>
                  <a:cubicBezTo>
                    <a:pt x="95" y="109"/>
                    <a:pt x="98" y="107"/>
                    <a:pt x="101" y="107"/>
                  </a:cubicBezTo>
                  <a:cubicBezTo>
                    <a:pt x="105" y="106"/>
                    <a:pt x="108" y="106"/>
                    <a:pt x="112" y="106"/>
                  </a:cubicBezTo>
                  <a:cubicBezTo>
                    <a:pt x="115" y="107"/>
                    <a:pt x="119" y="108"/>
                    <a:pt x="123" y="110"/>
                  </a:cubicBezTo>
                  <a:cubicBezTo>
                    <a:pt x="126" y="112"/>
                    <a:pt x="130" y="115"/>
                    <a:pt x="133" y="118"/>
                  </a:cubicBezTo>
                  <a:cubicBezTo>
                    <a:pt x="137" y="122"/>
                    <a:pt x="140" y="126"/>
                    <a:pt x="142" y="131"/>
                  </a:cubicBezTo>
                  <a:cubicBezTo>
                    <a:pt x="145" y="136"/>
                    <a:pt x="147" y="142"/>
                    <a:pt x="149" y="148"/>
                  </a:cubicBezTo>
                  <a:cubicBezTo>
                    <a:pt x="150" y="153"/>
                    <a:pt x="151" y="160"/>
                    <a:pt x="152" y="167"/>
                  </a:cubicBezTo>
                  <a:cubicBezTo>
                    <a:pt x="152" y="173"/>
                    <a:pt x="152" y="181"/>
                    <a:pt x="150" y="188"/>
                  </a:cubicBezTo>
                  <a:cubicBezTo>
                    <a:pt x="149" y="194"/>
                    <a:pt x="147" y="202"/>
                    <a:pt x="145" y="208"/>
                  </a:cubicBezTo>
                  <a:cubicBezTo>
                    <a:pt x="142" y="215"/>
                    <a:pt x="139" y="221"/>
                    <a:pt x="135" y="227"/>
                  </a:cubicBezTo>
                  <a:cubicBezTo>
                    <a:pt x="131" y="233"/>
                    <a:pt x="126" y="238"/>
                    <a:pt x="121" y="242"/>
                  </a:cubicBezTo>
                  <a:cubicBezTo>
                    <a:pt x="115" y="246"/>
                    <a:pt x="109" y="250"/>
                    <a:pt x="103" y="252"/>
                  </a:cubicBezTo>
                  <a:cubicBezTo>
                    <a:pt x="97" y="255"/>
                    <a:pt x="90" y="256"/>
                    <a:pt x="84" y="256"/>
                  </a:cubicBezTo>
                  <a:cubicBezTo>
                    <a:pt x="77" y="256"/>
                    <a:pt x="70" y="255"/>
                    <a:pt x="63" y="252"/>
                  </a:cubicBezTo>
                  <a:cubicBezTo>
                    <a:pt x="56" y="250"/>
                    <a:pt x="49" y="246"/>
                    <a:pt x="43" y="241"/>
                  </a:cubicBezTo>
                  <a:cubicBezTo>
                    <a:pt x="37" y="236"/>
                    <a:pt x="31" y="230"/>
                    <a:pt x="26" y="223"/>
                  </a:cubicBezTo>
                  <a:cubicBezTo>
                    <a:pt x="20" y="216"/>
                    <a:pt x="15" y="207"/>
                    <a:pt x="12" y="198"/>
                  </a:cubicBezTo>
                  <a:cubicBezTo>
                    <a:pt x="8" y="189"/>
                    <a:pt x="5" y="178"/>
                    <a:pt x="3" y="168"/>
                  </a:cubicBezTo>
                  <a:cubicBezTo>
                    <a:pt x="1" y="157"/>
                    <a:pt x="0" y="146"/>
                    <a:pt x="0" y="135"/>
                  </a:cubicBezTo>
                  <a:cubicBezTo>
                    <a:pt x="1" y="123"/>
                    <a:pt x="2" y="112"/>
                    <a:pt x="4" y="101"/>
                  </a:cubicBezTo>
                  <a:cubicBezTo>
                    <a:pt x="7" y="89"/>
                    <a:pt x="11" y="78"/>
                    <a:pt x="15" y="68"/>
                  </a:cubicBezTo>
                  <a:cubicBezTo>
                    <a:pt x="20" y="58"/>
                    <a:pt x="26" y="48"/>
                    <a:pt x="33" y="40"/>
                  </a:cubicBezTo>
                  <a:cubicBezTo>
                    <a:pt x="40" y="31"/>
                    <a:pt x="48" y="24"/>
                    <a:pt x="56" y="18"/>
                  </a:cubicBezTo>
                  <a:cubicBezTo>
                    <a:pt x="65" y="12"/>
                    <a:pt x="74" y="7"/>
                    <a:pt x="84" y="4"/>
                  </a:cubicBezTo>
                  <a:cubicBezTo>
                    <a:pt x="94" y="2"/>
                    <a:pt x="104" y="0"/>
                    <a:pt x="114" y="1"/>
                  </a:cubicBezTo>
                  <a:cubicBezTo>
                    <a:pt x="124" y="2"/>
                    <a:pt x="135" y="4"/>
                    <a:pt x="145" y="9"/>
                  </a:cubicBezTo>
                  <a:cubicBezTo>
                    <a:pt x="155" y="13"/>
                    <a:pt x="164" y="19"/>
                    <a:pt x="173" y="27"/>
                  </a:cubicBezTo>
                  <a:cubicBezTo>
                    <a:pt x="182" y="35"/>
                    <a:pt x="191" y="45"/>
                    <a:pt x="198" y="56"/>
                  </a:cubicBezTo>
                  <a:cubicBezTo>
                    <a:pt x="205" y="67"/>
                    <a:pt x="212" y="79"/>
                    <a:pt x="217" y="93"/>
                  </a:cubicBezTo>
                  <a:cubicBezTo>
                    <a:pt x="222" y="107"/>
                    <a:pt x="226" y="121"/>
                    <a:pt x="228" y="137"/>
                  </a:cubicBezTo>
                  <a:cubicBezTo>
                    <a:pt x="230" y="152"/>
                    <a:pt x="231" y="168"/>
                    <a:pt x="231" y="184"/>
                  </a:cubicBezTo>
                  <a:cubicBezTo>
                    <a:pt x="230" y="200"/>
                    <a:pt x="227" y="216"/>
                    <a:pt x="223" y="231"/>
                  </a:cubicBezTo>
                  <a:cubicBezTo>
                    <a:pt x="222" y="236"/>
                    <a:pt x="221" y="242"/>
                    <a:pt x="219" y="247"/>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797">
              <a:extLst>
                <a:ext uri="{FF2B5EF4-FFF2-40B4-BE49-F238E27FC236}">
                  <a16:creationId xmlns:a16="http://schemas.microsoft.com/office/drawing/2014/main" id="{927C4850-D6F0-C72A-4129-B3436111A417}"/>
                </a:ext>
              </a:extLst>
            </p:cNvPr>
            <p:cNvSpPr>
              <a:spLocks/>
            </p:cNvSpPr>
            <p:nvPr/>
          </p:nvSpPr>
          <p:spPr bwMode="auto">
            <a:xfrm>
              <a:off x="6280151" y="3200401"/>
              <a:ext cx="496888" cy="128588"/>
            </a:xfrm>
            <a:custGeom>
              <a:avLst/>
              <a:gdLst>
                <a:gd name="T0" fmla="*/ 980 w 980"/>
                <a:gd name="T1" fmla="*/ 0 h 255"/>
                <a:gd name="T2" fmla="*/ 108 w 980"/>
                <a:gd name="T3" fmla="*/ 0 h 255"/>
                <a:gd name="T4" fmla="*/ 84 w 980"/>
                <a:gd name="T5" fmla="*/ 3 h 255"/>
                <a:gd name="T6" fmla="*/ 56 w 980"/>
                <a:gd name="T7" fmla="*/ 17 h 255"/>
                <a:gd name="T8" fmla="*/ 33 w 980"/>
                <a:gd name="T9" fmla="*/ 39 h 255"/>
                <a:gd name="T10" fmla="*/ 16 w 980"/>
                <a:gd name="T11" fmla="*/ 67 h 255"/>
                <a:gd name="T12" fmla="*/ 4 w 980"/>
                <a:gd name="T13" fmla="*/ 100 h 255"/>
                <a:gd name="T14" fmla="*/ 0 w 980"/>
                <a:gd name="T15" fmla="*/ 134 h 255"/>
                <a:gd name="T16" fmla="*/ 3 w 980"/>
                <a:gd name="T17" fmla="*/ 167 h 255"/>
                <a:gd name="T18" fmla="*/ 12 w 980"/>
                <a:gd name="T19" fmla="*/ 197 h 255"/>
                <a:gd name="T20" fmla="*/ 26 w 980"/>
                <a:gd name="T21" fmla="*/ 222 h 255"/>
                <a:gd name="T22" fmla="*/ 43 w 980"/>
                <a:gd name="T23" fmla="*/ 240 h 255"/>
                <a:gd name="T24" fmla="*/ 63 w 980"/>
                <a:gd name="T25" fmla="*/ 251 h 255"/>
                <a:gd name="T26" fmla="*/ 84 w 980"/>
                <a:gd name="T27" fmla="*/ 255 h 255"/>
                <a:gd name="T28" fmla="*/ 950 w 980"/>
                <a:gd name="T2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0" h="255">
                  <a:moveTo>
                    <a:pt x="980" y="0"/>
                  </a:moveTo>
                  <a:lnTo>
                    <a:pt x="108" y="0"/>
                  </a:lnTo>
                  <a:cubicBezTo>
                    <a:pt x="100" y="0"/>
                    <a:pt x="92" y="1"/>
                    <a:pt x="84" y="3"/>
                  </a:cubicBezTo>
                  <a:cubicBezTo>
                    <a:pt x="74" y="6"/>
                    <a:pt x="65" y="11"/>
                    <a:pt x="56" y="17"/>
                  </a:cubicBezTo>
                  <a:cubicBezTo>
                    <a:pt x="48" y="23"/>
                    <a:pt x="40" y="30"/>
                    <a:pt x="33" y="39"/>
                  </a:cubicBezTo>
                  <a:cubicBezTo>
                    <a:pt x="26" y="47"/>
                    <a:pt x="20" y="57"/>
                    <a:pt x="16" y="67"/>
                  </a:cubicBezTo>
                  <a:cubicBezTo>
                    <a:pt x="11" y="77"/>
                    <a:pt x="7" y="88"/>
                    <a:pt x="4" y="100"/>
                  </a:cubicBezTo>
                  <a:cubicBezTo>
                    <a:pt x="2" y="111"/>
                    <a:pt x="1" y="122"/>
                    <a:pt x="0" y="134"/>
                  </a:cubicBezTo>
                  <a:cubicBezTo>
                    <a:pt x="0" y="145"/>
                    <a:pt x="1" y="156"/>
                    <a:pt x="3" y="167"/>
                  </a:cubicBezTo>
                  <a:cubicBezTo>
                    <a:pt x="5" y="177"/>
                    <a:pt x="8" y="188"/>
                    <a:pt x="12" y="197"/>
                  </a:cubicBezTo>
                  <a:cubicBezTo>
                    <a:pt x="16" y="206"/>
                    <a:pt x="20" y="215"/>
                    <a:pt x="26" y="222"/>
                  </a:cubicBezTo>
                  <a:cubicBezTo>
                    <a:pt x="31" y="229"/>
                    <a:pt x="37" y="235"/>
                    <a:pt x="43" y="240"/>
                  </a:cubicBezTo>
                  <a:cubicBezTo>
                    <a:pt x="50" y="245"/>
                    <a:pt x="56" y="249"/>
                    <a:pt x="63" y="251"/>
                  </a:cubicBezTo>
                  <a:cubicBezTo>
                    <a:pt x="70" y="254"/>
                    <a:pt x="77" y="255"/>
                    <a:pt x="84" y="255"/>
                  </a:cubicBezTo>
                  <a:lnTo>
                    <a:pt x="950" y="255"/>
                  </a:ln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798">
              <a:extLst>
                <a:ext uri="{FF2B5EF4-FFF2-40B4-BE49-F238E27FC236}">
                  <a16:creationId xmlns:a16="http://schemas.microsoft.com/office/drawing/2014/main" id="{7FB47215-58CE-06DC-32F1-FE7A84044EF3}"/>
                </a:ext>
              </a:extLst>
            </p:cNvPr>
            <p:cNvSpPr>
              <a:spLocks/>
            </p:cNvSpPr>
            <p:nvPr/>
          </p:nvSpPr>
          <p:spPr bwMode="auto">
            <a:xfrm>
              <a:off x="6450013" y="3200401"/>
              <a:ext cx="53975" cy="128588"/>
            </a:xfrm>
            <a:custGeom>
              <a:avLst/>
              <a:gdLst>
                <a:gd name="T0" fmla="*/ 83 w 107"/>
                <a:gd name="T1" fmla="*/ 255 h 255"/>
                <a:gd name="T2" fmla="*/ 63 w 107"/>
                <a:gd name="T3" fmla="*/ 251 h 255"/>
                <a:gd name="T4" fmla="*/ 43 w 107"/>
                <a:gd name="T5" fmla="*/ 240 h 255"/>
                <a:gd name="T6" fmla="*/ 25 w 107"/>
                <a:gd name="T7" fmla="*/ 222 h 255"/>
                <a:gd name="T8" fmla="*/ 11 w 107"/>
                <a:gd name="T9" fmla="*/ 197 h 255"/>
                <a:gd name="T10" fmla="*/ 2 w 107"/>
                <a:gd name="T11" fmla="*/ 167 h 255"/>
                <a:gd name="T12" fmla="*/ 0 w 107"/>
                <a:gd name="T13" fmla="*/ 134 h 255"/>
                <a:gd name="T14" fmla="*/ 4 w 107"/>
                <a:gd name="T15" fmla="*/ 100 h 255"/>
                <a:gd name="T16" fmla="*/ 15 w 107"/>
                <a:gd name="T17" fmla="*/ 67 h 255"/>
                <a:gd name="T18" fmla="*/ 33 w 107"/>
                <a:gd name="T19" fmla="*/ 39 h 255"/>
                <a:gd name="T20" fmla="*/ 56 w 107"/>
                <a:gd name="T21" fmla="*/ 17 h 255"/>
                <a:gd name="T22" fmla="*/ 83 w 107"/>
                <a:gd name="T23" fmla="*/ 3 h 255"/>
                <a:gd name="T24" fmla="*/ 107 w 107"/>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255">
                  <a:moveTo>
                    <a:pt x="83" y="255"/>
                  </a:moveTo>
                  <a:cubicBezTo>
                    <a:pt x="76" y="255"/>
                    <a:pt x="69" y="254"/>
                    <a:pt x="63" y="251"/>
                  </a:cubicBezTo>
                  <a:cubicBezTo>
                    <a:pt x="56" y="249"/>
                    <a:pt x="49" y="245"/>
                    <a:pt x="43" y="240"/>
                  </a:cubicBezTo>
                  <a:cubicBezTo>
                    <a:pt x="36" y="235"/>
                    <a:pt x="30" y="229"/>
                    <a:pt x="25" y="222"/>
                  </a:cubicBezTo>
                  <a:cubicBezTo>
                    <a:pt x="20" y="215"/>
                    <a:pt x="15" y="206"/>
                    <a:pt x="11" y="197"/>
                  </a:cubicBezTo>
                  <a:cubicBezTo>
                    <a:pt x="7" y="188"/>
                    <a:pt x="4" y="177"/>
                    <a:pt x="2" y="167"/>
                  </a:cubicBezTo>
                  <a:cubicBezTo>
                    <a:pt x="0" y="156"/>
                    <a:pt x="0" y="145"/>
                    <a:pt x="0" y="134"/>
                  </a:cubicBezTo>
                  <a:cubicBezTo>
                    <a:pt x="0" y="122"/>
                    <a:pt x="1" y="111"/>
                    <a:pt x="4" y="100"/>
                  </a:cubicBezTo>
                  <a:cubicBezTo>
                    <a:pt x="6" y="88"/>
                    <a:pt x="10" y="77"/>
                    <a:pt x="15" y="67"/>
                  </a:cubicBezTo>
                  <a:cubicBezTo>
                    <a:pt x="20" y="57"/>
                    <a:pt x="26" y="47"/>
                    <a:pt x="33" y="39"/>
                  </a:cubicBezTo>
                  <a:cubicBezTo>
                    <a:pt x="39" y="30"/>
                    <a:pt x="47" y="23"/>
                    <a:pt x="56" y="17"/>
                  </a:cubicBezTo>
                  <a:cubicBezTo>
                    <a:pt x="64" y="11"/>
                    <a:pt x="74" y="6"/>
                    <a:pt x="83" y="3"/>
                  </a:cubicBezTo>
                  <a:cubicBezTo>
                    <a:pt x="91" y="1"/>
                    <a:pt x="99" y="0"/>
                    <a:pt x="107"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799">
              <a:extLst>
                <a:ext uri="{FF2B5EF4-FFF2-40B4-BE49-F238E27FC236}">
                  <a16:creationId xmlns:a16="http://schemas.microsoft.com/office/drawing/2014/main" id="{F4156A9A-E4EE-EE6B-CFE6-3413D9747E31}"/>
                </a:ext>
              </a:extLst>
            </p:cNvPr>
            <p:cNvSpPr>
              <a:spLocks/>
            </p:cNvSpPr>
            <p:nvPr/>
          </p:nvSpPr>
          <p:spPr bwMode="auto">
            <a:xfrm>
              <a:off x="6546851" y="3200401"/>
              <a:ext cx="55563" cy="128588"/>
            </a:xfrm>
            <a:custGeom>
              <a:avLst/>
              <a:gdLst>
                <a:gd name="T0" fmla="*/ 84 w 108"/>
                <a:gd name="T1" fmla="*/ 255 h 255"/>
                <a:gd name="T2" fmla="*/ 63 w 108"/>
                <a:gd name="T3" fmla="*/ 251 h 255"/>
                <a:gd name="T4" fmla="*/ 43 w 108"/>
                <a:gd name="T5" fmla="*/ 240 h 255"/>
                <a:gd name="T6" fmla="*/ 26 w 108"/>
                <a:gd name="T7" fmla="*/ 222 h 255"/>
                <a:gd name="T8" fmla="*/ 12 w 108"/>
                <a:gd name="T9" fmla="*/ 197 h 255"/>
                <a:gd name="T10" fmla="*/ 3 w 108"/>
                <a:gd name="T11" fmla="*/ 167 h 255"/>
                <a:gd name="T12" fmla="*/ 1 w 108"/>
                <a:gd name="T13" fmla="*/ 134 h 255"/>
                <a:gd name="T14" fmla="*/ 5 w 108"/>
                <a:gd name="T15" fmla="*/ 100 h 255"/>
                <a:gd name="T16" fmla="*/ 16 w 108"/>
                <a:gd name="T17" fmla="*/ 67 h 255"/>
                <a:gd name="T18" fmla="*/ 33 w 108"/>
                <a:gd name="T19" fmla="*/ 39 h 255"/>
                <a:gd name="T20" fmla="*/ 57 w 108"/>
                <a:gd name="T21" fmla="*/ 17 h 255"/>
                <a:gd name="T22" fmla="*/ 84 w 108"/>
                <a:gd name="T23" fmla="*/ 3 h 255"/>
                <a:gd name="T24" fmla="*/ 108 w 108"/>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255">
                  <a:moveTo>
                    <a:pt x="84" y="255"/>
                  </a:moveTo>
                  <a:cubicBezTo>
                    <a:pt x="77" y="255"/>
                    <a:pt x="70" y="254"/>
                    <a:pt x="63" y="251"/>
                  </a:cubicBezTo>
                  <a:cubicBezTo>
                    <a:pt x="57" y="249"/>
                    <a:pt x="50" y="245"/>
                    <a:pt x="43" y="240"/>
                  </a:cubicBezTo>
                  <a:cubicBezTo>
                    <a:pt x="37" y="235"/>
                    <a:pt x="31" y="229"/>
                    <a:pt x="26" y="222"/>
                  </a:cubicBezTo>
                  <a:cubicBezTo>
                    <a:pt x="21" y="215"/>
                    <a:pt x="16" y="206"/>
                    <a:pt x="12" y="197"/>
                  </a:cubicBezTo>
                  <a:cubicBezTo>
                    <a:pt x="8" y="188"/>
                    <a:pt x="5" y="177"/>
                    <a:pt x="3" y="167"/>
                  </a:cubicBezTo>
                  <a:cubicBezTo>
                    <a:pt x="1" y="156"/>
                    <a:pt x="0" y="145"/>
                    <a:pt x="1" y="134"/>
                  </a:cubicBezTo>
                  <a:cubicBezTo>
                    <a:pt x="1" y="122"/>
                    <a:pt x="2" y="111"/>
                    <a:pt x="5" y="100"/>
                  </a:cubicBezTo>
                  <a:cubicBezTo>
                    <a:pt x="7" y="88"/>
                    <a:pt x="11" y="77"/>
                    <a:pt x="16" y="67"/>
                  </a:cubicBezTo>
                  <a:cubicBezTo>
                    <a:pt x="21" y="57"/>
                    <a:pt x="27" y="47"/>
                    <a:pt x="33" y="39"/>
                  </a:cubicBezTo>
                  <a:cubicBezTo>
                    <a:pt x="40" y="30"/>
                    <a:pt x="48" y="23"/>
                    <a:pt x="57" y="17"/>
                  </a:cubicBezTo>
                  <a:cubicBezTo>
                    <a:pt x="65" y="11"/>
                    <a:pt x="75" y="6"/>
                    <a:pt x="84" y="3"/>
                  </a:cubicBezTo>
                  <a:cubicBezTo>
                    <a:pt x="92" y="1"/>
                    <a:pt x="100" y="0"/>
                    <a:pt x="108"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800">
              <a:extLst>
                <a:ext uri="{FF2B5EF4-FFF2-40B4-BE49-F238E27FC236}">
                  <a16:creationId xmlns:a16="http://schemas.microsoft.com/office/drawing/2014/main" id="{C595798D-F466-EBE6-709B-DE96AD730EB8}"/>
                </a:ext>
              </a:extLst>
            </p:cNvPr>
            <p:cNvSpPr>
              <a:spLocks/>
            </p:cNvSpPr>
            <p:nvPr/>
          </p:nvSpPr>
          <p:spPr bwMode="auto">
            <a:xfrm>
              <a:off x="6376988" y="3101976"/>
              <a:ext cx="363538" cy="33338"/>
            </a:xfrm>
            <a:custGeom>
              <a:avLst/>
              <a:gdLst>
                <a:gd name="T0" fmla="*/ 716 w 716"/>
                <a:gd name="T1" fmla="*/ 0 h 66"/>
                <a:gd name="T2" fmla="*/ 375 w 716"/>
                <a:gd name="T3" fmla="*/ 64 h 66"/>
                <a:gd name="T4" fmla="*/ 342 w 716"/>
                <a:gd name="T5" fmla="*/ 64 h 66"/>
                <a:gd name="T6" fmla="*/ 0 w 716"/>
                <a:gd name="T7" fmla="*/ 0 h 66"/>
              </a:gdLst>
              <a:ahLst/>
              <a:cxnLst>
                <a:cxn ang="0">
                  <a:pos x="T0" y="T1"/>
                </a:cxn>
                <a:cxn ang="0">
                  <a:pos x="T2" y="T3"/>
                </a:cxn>
                <a:cxn ang="0">
                  <a:pos x="T4" y="T5"/>
                </a:cxn>
                <a:cxn ang="0">
                  <a:pos x="T6" y="T7"/>
                </a:cxn>
              </a:cxnLst>
              <a:rect l="0" t="0" r="r" b="b"/>
              <a:pathLst>
                <a:path w="716" h="66">
                  <a:moveTo>
                    <a:pt x="716" y="0"/>
                  </a:moveTo>
                  <a:lnTo>
                    <a:pt x="375" y="64"/>
                  </a:lnTo>
                  <a:cubicBezTo>
                    <a:pt x="364" y="66"/>
                    <a:pt x="353" y="66"/>
                    <a:pt x="342" y="64"/>
                  </a:cubicBez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801">
              <a:extLst>
                <a:ext uri="{FF2B5EF4-FFF2-40B4-BE49-F238E27FC236}">
                  <a16:creationId xmlns:a16="http://schemas.microsoft.com/office/drawing/2014/main" id="{110BD921-9E85-9CB3-2A44-3705A5AD57F0}"/>
                </a:ext>
              </a:extLst>
            </p:cNvPr>
            <p:cNvSpPr>
              <a:spLocks/>
            </p:cNvSpPr>
            <p:nvPr/>
          </p:nvSpPr>
          <p:spPr bwMode="auto">
            <a:xfrm>
              <a:off x="6376988" y="2959101"/>
              <a:ext cx="363538" cy="142875"/>
            </a:xfrm>
            <a:custGeom>
              <a:avLst/>
              <a:gdLst>
                <a:gd name="T0" fmla="*/ 0 w 716"/>
                <a:gd name="T1" fmla="*/ 280 h 280"/>
                <a:gd name="T2" fmla="*/ 358 w 716"/>
                <a:gd name="T3" fmla="*/ 0 h 280"/>
                <a:gd name="T4" fmla="*/ 716 w 716"/>
                <a:gd name="T5" fmla="*/ 280 h 280"/>
              </a:gdLst>
              <a:ahLst/>
              <a:cxnLst>
                <a:cxn ang="0">
                  <a:pos x="T0" y="T1"/>
                </a:cxn>
                <a:cxn ang="0">
                  <a:pos x="T2" y="T3"/>
                </a:cxn>
                <a:cxn ang="0">
                  <a:pos x="T4" y="T5"/>
                </a:cxn>
              </a:cxnLst>
              <a:rect l="0" t="0" r="r" b="b"/>
              <a:pathLst>
                <a:path w="716" h="280">
                  <a:moveTo>
                    <a:pt x="0" y="280"/>
                  </a:moveTo>
                  <a:cubicBezTo>
                    <a:pt x="53" y="117"/>
                    <a:pt x="193" y="0"/>
                    <a:pt x="358" y="0"/>
                  </a:cubicBezTo>
                  <a:cubicBezTo>
                    <a:pt x="524" y="0"/>
                    <a:pt x="664" y="117"/>
                    <a:pt x="716" y="28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802">
              <a:extLst>
                <a:ext uri="{FF2B5EF4-FFF2-40B4-BE49-F238E27FC236}">
                  <a16:creationId xmlns:a16="http://schemas.microsoft.com/office/drawing/2014/main" id="{F789B7E2-FB97-23BC-A3ED-22C66A430E4A}"/>
                </a:ext>
              </a:extLst>
            </p:cNvPr>
            <p:cNvSpPr>
              <a:spLocks/>
            </p:cNvSpPr>
            <p:nvPr/>
          </p:nvSpPr>
          <p:spPr bwMode="auto">
            <a:xfrm>
              <a:off x="6280151" y="2878138"/>
              <a:ext cx="555625" cy="122238"/>
            </a:xfrm>
            <a:custGeom>
              <a:avLst/>
              <a:gdLst>
                <a:gd name="T0" fmla="*/ 17 w 1094"/>
                <a:gd name="T1" fmla="*/ 100 h 242"/>
                <a:gd name="T2" fmla="*/ 533 w 1094"/>
                <a:gd name="T3" fmla="*/ 2 h 242"/>
                <a:gd name="T4" fmla="*/ 562 w 1094"/>
                <a:gd name="T5" fmla="*/ 2 h 242"/>
                <a:gd name="T6" fmla="*/ 1078 w 1094"/>
                <a:gd name="T7" fmla="*/ 100 h 242"/>
                <a:gd name="T8" fmla="*/ 1078 w 1094"/>
                <a:gd name="T9" fmla="*/ 135 h 242"/>
                <a:gd name="T10" fmla="*/ 564 w 1094"/>
                <a:gd name="T11" fmla="*/ 240 h 242"/>
                <a:gd name="T12" fmla="*/ 531 w 1094"/>
                <a:gd name="T13" fmla="*/ 240 h 242"/>
                <a:gd name="T14" fmla="*/ 17 w 1094"/>
                <a:gd name="T15" fmla="*/ 135 h 242"/>
                <a:gd name="T16" fmla="*/ 17 w 1094"/>
                <a:gd name="T17" fmla="*/ 10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4" h="242">
                  <a:moveTo>
                    <a:pt x="17" y="100"/>
                  </a:moveTo>
                  <a:lnTo>
                    <a:pt x="533" y="2"/>
                  </a:lnTo>
                  <a:cubicBezTo>
                    <a:pt x="542" y="0"/>
                    <a:pt x="552" y="0"/>
                    <a:pt x="562" y="2"/>
                  </a:cubicBezTo>
                  <a:lnTo>
                    <a:pt x="1078" y="100"/>
                  </a:lnTo>
                  <a:cubicBezTo>
                    <a:pt x="1094" y="105"/>
                    <a:pt x="1094" y="130"/>
                    <a:pt x="1078" y="135"/>
                  </a:cubicBezTo>
                  <a:lnTo>
                    <a:pt x="564" y="240"/>
                  </a:lnTo>
                  <a:cubicBezTo>
                    <a:pt x="553" y="242"/>
                    <a:pt x="542" y="242"/>
                    <a:pt x="531" y="240"/>
                  </a:cubicBezTo>
                  <a:lnTo>
                    <a:pt x="17" y="135"/>
                  </a:lnTo>
                  <a:cubicBezTo>
                    <a:pt x="0" y="130"/>
                    <a:pt x="1" y="105"/>
                    <a:pt x="17" y="100"/>
                  </a:cubicBezTo>
                  <a:close/>
                </a:path>
              </a:pathLst>
            </a:custGeom>
            <a:no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804">
              <a:extLst>
                <a:ext uri="{FF2B5EF4-FFF2-40B4-BE49-F238E27FC236}">
                  <a16:creationId xmlns:a16="http://schemas.microsoft.com/office/drawing/2014/main" id="{A8B8A4D7-3096-0729-252E-5CDE55DA494B}"/>
                </a:ext>
              </a:extLst>
            </p:cNvPr>
            <p:cNvSpPr>
              <a:spLocks/>
            </p:cNvSpPr>
            <p:nvPr/>
          </p:nvSpPr>
          <p:spPr bwMode="auto">
            <a:xfrm>
              <a:off x="6280151" y="2878138"/>
              <a:ext cx="555625" cy="122238"/>
            </a:xfrm>
            <a:custGeom>
              <a:avLst/>
              <a:gdLst>
                <a:gd name="T0" fmla="*/ 562 w 1094"/>
                <a:gd name="T1" fmla="*/ 2 h 242"/>
                <a:gd name="T2" fmla="*/ 1078 w 1094"/>
                <a:gd name="T3" fmla="*/ 100 h 242"/>
                <a:gd name="T4" fmla="*/ 1078 w 1094"/>
                <a:gd name="T5" fmla="*/ 135 h 242"/>
                <a:gd name="T6" fmla="*/ 564 w 1094"/>
                <a:gd name="T7" fmla="*/ 240 h 242"/>
                <a:gd name="T8" fmla="*/ 531 w 1094"/>
                <a:gd name="T9" fmla="*/ 240 h 242"/>
                <a:gd name="T10" fmla="*/ 17 w 1094"/>
                <a:gd name="T11" fmla="*/ 135 h 242"/>
                <a:gd name="T12" fmla="*/ 17 w 1094"/>
                <a:gd name="T13" fmla="*/ 100 h 242"/>
                <a:gd name="T14" fmla="*/ 533 w 1094"/>
                <a:gd name="T15" fmla="*/ 2 h 242"/>
                <a:gd name="T16" fmla="*/ 562 w 1094"/>
                <a:gd name="T17" fmla="*/ 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4" h="242">
                  <a:moveTo>
                    <a:pt x="562" y="2"/>
                  </a:moveTo>
                  <a:lnTo>
                    <a:pt x="1078" y="100"/>
                  </a:lnTo>
                  <a:cubicBezTo>
                    <a:pt x="1094" y="105"/>
                    <a:pt x="1094" y="130"/>
                    <a:pt x="1078" y="135"/>
                  </a:cubicBezTo>
                  <a:lnTo>
                    <a:pt x="564" y="240"/>
                  </a:lnTo>
                  <a:cubicBezTo>
                    <a:pt x="553" y="242"/>
                    <a:pt x="542" y="242"/>
                    <a:pt x="531" y="240"/>
                  </a:cubicBezTo>
                  <a:lnTo>
                    <a:pt x="17" y="135"/>
                  </a:lnTo>
                  <a:cubicBezTo>
                    <a:pt x="0" y="130"/>
                    <a:pt x="1" y="105"/>
                    <a:pt x="17" y="100"/>
                  </a:cubicBezTo>
                  <a:lnTo>
                    <a:pt x="533" y="2"/>
                  </a:lnTo>
                  <a:cubicBezTo>
                    <a:pt x="542" y="0"/>
                    <a:pt x="552" y="0"/>
                    <a:pt x="562" y="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7" name="Briefcase9" descr="{&quot;Key&quot;:&quot;POWER_USER_SHAPE_ICON&quot;,&quot;Value&quot;:&quot;POWER_USER_SHAPE_ICON_STYLE_1&quot;}">
            <a:extLst>
              <a:ext uri="{FF2B5EF4-FFF2-40B4-BE49-F238E27FC236}">
                <a16:creationId xmlns:a16="http://schemas.microsoft.com/office/drawing/2014/main" id="{0BE7CE27-B04A-54F2-C22F-55EFF8A1DB84}"/>
              </a:ext>
            </a:extLst>
          </p:cNvPr>
          <p:cNvGrpSpPr>
            <a:grpSpLocks noChangeAspect="1"/>
          </p:cNvGrpSpPr>
          <p:nvPr/>
        </p:nvGrpSpPr>
        <p:grpSpPr>
          <a:xfrm>
            <a:off x="6639030" y="5113847"/>
            <a:ext cx="610837" cy="525184"/>
            <a:chOff x="3709988" y="1073150"/>
            <a:chExt cx="430213" cy="369888"/>
          </a:xfrm>
          <a:solidFill>
            <a:schemeClr val="bg1"/>
          </a:solidFill>
        </p:grpSpPr>
        <p:sp>
          <p:nvSpPr>
            <p:cNvPr id="118" name="Freeform 192">
              <a:extLst>
                <a:ext uri="{FF2B5EF4-FFF2-40B4-BE49-F238E27FC236}">
                  <a16:creationId xmlns:a16="http://schemas.microsoft.com/office/drawing/2014/main" id="{9B4EFD14-E147-CAB2-2AA3-48612DD40AE6}"/>
                </a:ext>
              </a:extLst>
            </p:cNvPr>
            <p:cNvSpPr>
              <a:spLocks/>
            </p:cNvSpPr>
            <p:nvPr/>
          </p:nvSpPr>
          <p:spPr bwMode="auto">
            <a:xfrm>
              <a:off x="3838576" y="1073150"/>
              <a:ext cx="173038" cy="49213"/>
            </a:xfrm>
            <a:custGeom>
              <a:avLst/>
              <a:gdLst>
                <a:gd name="T0" fmla="*/ 182 w 189"/>
                <a:gd name="T1" fmla="*/ 54 h 54"/>
                <a:gd name="T2" fmla="*/ 174 w 189"/>
                <a:gd name="T3" fmla="*/ 47 h 54"/>
                <a:gd name="T4" fmla="*/ 174 w 189"/>
                <a:gd name="T5" fmla="*/ 30 h 54"/>
                <a:gd name="T6" fmla="*/ 159 w 189"/>
                <a:gd name="T7" fmla="*/ 15 h 54"/>
                <a:gd name="T8" fmla="*/ 30 w 189"/>
                <a:gd name="T9" fmla="*/ 15 h 54"/>
                <a:gd name="T10" fmla="*/ 15 w 189"/>
                <a:gd name="T11" fmla="*/ 30 h 54"/>
                <a:gd name="T12" fmla="*/ 15 w 189"/>
                <a:gd name="T13" fmla="*/ 47 h 54"/>
                <a:gd name="T14" fmla="*/ 7 w 189"/>
                <a:gd name="T15" fmla="*/ 54 h 54"/>
                <a:gd name="T16" fmla="*/ 0 w 189"/>
                <a:gd name="T17" fmla="*/ 47 h 54"/>
                <a:gd name="T18" fmla="*/ 0 w 189"/>
                <a:gd name="T19" fmla="*/ 30 h 54"/>
                <a:gd name="T20" fmla="*/ 30 w 189"/>
                <a:gd name="T21" fmla="*/ 0 h 54"/>
                <a:gd name="T22" fmla="*/ 159 w 189"/>
                <a:gd name="T23" fmla="*/ 0 h 54"/>
                <a:gd name="T24" fmla="*/ 189 w 189"/>
                <a:gd name="T25" fmla="*/ 30 h 54"/>
                <a:gd name="T26" fmla="*/ 189 w 189"/>
                <a:gd name="T27" fmla="*/ 47 h 54"/>
                <a:gd name="T28" fmla="*/ 182 w 189"/>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54">
                  <a:moveTo>
                    <a:pt x="182" y="54"/>
                  </a:moveTo>
                  <a:cubicBezTo>
                    <a:pt x="178" y="54"/>
                    <a:pt x="174" y="51"/>
                    <a:pt x="174" y="47"/>
                  </a:cubicBezTo>
                  <a:lnTo>
                    <a:pt x="174" y="30"/>
                  </a:lnTo>
                  <a:cubicBezTo>
                    <a:pt x="174" y="22"/>
                    <a:pt x="168" y="15"/>
                    <a:pt x="159" y="15"/>
                  </a:cubicBezTo>
                  <a:lnTo>
                    <a:pt x="30" y="15"/>
                  </a:lnTo>
                  <a:cubicBezTo>
                    <a:pt x="21" y="15"/>
                    <a:pt x="15" y="22"/>
                    <a:pt x="15" y="30"/>
                  </a:cubicBezTo>
                  <a:lnTo>
                    <a:pt x="15" y="47"/>
                  </a:lnTo>
                  <a:cubicBezTo>
                    <a:pt x="15" y="51"/>
                    <a:pt x="11" y="54"/>
                    <a:pt x="7" y="54"/>
                  </a:cubicBezTo>
                  <a:cubicBezTo>
                    <a:pt x="3" y="54"/>
                    <a:pt x="0" y="51"/>
                    <a:pt x="0" y="47"/>
                  </a:cubicBezTo>
                  <a:lnTo>
                    <a:pt x="0" y="30"/>
                  </a:lnTo>
                  <a:cubicBezTo>
                    <a:pt x="0" y="14"/>
                    <a:pt x="13" y="0"/>
                    <a:pt x="30" y="0"/>
                  </a:cubicBezTo>
                  <a:lnTo>
                    <a:pt x="159" y="0"/>
                  </a:lnTo>
                  <a:cubicBezTo>
                    <a:pt x="176" y="0"/>
                    <a:pt x="189" y="14"/>
                    <a:pt x="189" y="30"/>
                  </a:cubicBezTo>
                  <a:lnTo>
                    <a:pt x="189" y="47"/>
                  </a:lnTo>
                  <a:cubicBezTo>
                    <a:pt x="189" y="51"/>
                    <a:pt x="186" y="54"/>
                    <a:pt x="182" y="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193">
              <a:extLst>
                <a:ext uri="{FF2B5EF4-FFF2-40B4-BE49-F238E27FC236}">
                  <a16:creationId xmlns:a16="http://schemas.microsoft.com/office/drawing/2014/main" id="{E5D94E06-CC2C-F64A-BA58-157EC17F75D8}"/>
                </a:ext>
              </a:extLst>
            </p:cNvPr>
            <p:cNvSpPr>
              <a:spLocks/>
            </p:cNvSpPr>
            <p:nvPr/>
          </p:nvSpPr>
          <p:spPr bwMode="auto">
            <a:xfrm>
              <a:off x="3875088" y="1320800"/>
              <a:ext cx="100013" cy="14288"/>
            </a:xfrm>
            <a:custGeom>
              <a:avLst/>
              <a:gdLst>
                <a:gd name="T0" fmla="*/ 55 w 109"/>
                <a:gd name="T1" fmla="*/ 17 h 17"/>
                <a:gd name="T2" fmla="*/ 7 w 109"/>
                <a:gd name="T3" fmla="*/ 15 h 17"/>
                <a:gd name="T4" fmla="*/ 0 w 109"/>
                <a:gd name="T5" fmla="*/ 7 h 17"/>
                <a:gd name="T6" fmla="*/ 8 w 109"/>
                <a:gd name="T7" fmla="*/ 1 h 17"/>
                <a:gd name="T8" fmla="*/ 101 w 109"/>
                <a:gd name="T9" fmla="*/ 1 h 17"/>
                <a:gd name="T10" fmla="*/ 109 w 109"/>
                <a:gd name="T11" fmla="*/ 7 h 17"/>
                <a:gd name="T12" fmla="*/ 102 w 109"/>
                <a:gd name="T13" fmla="*/ 15 h 17"/>
                <a:gd name="T14" fmla="*/ 55 w 109"/>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7">
                  <a:moveTo>
                    <a:pt x="55" y="17"/>
                  </a:moveTo>
                  <a:cubicBezTo>
                    <a:pt x="39" y="17"/>
                    <a:pt x="23" y="16"/>
                    <a:pt x="7" y="15"/>
                  </a:cubicBezTo>
                  <a:cubicBezTo>
                    <a:pt x="3" y="15"/>
                    <a:pt x="0" y="11"/>
                    <a:pt x="0" y="7"/>
                  </a:cubicBezTo>
                  <a:cubicBezTo>
                    <a:pt x="0" y="3"/>
                    <a:pt x="4" y="0"/>
                    <a:pt x="8" y="1"/>
                  </a:cubicBezTo>
                  <a:cubicBezTo>
                    <a:pt x="39" y="2"/>
                    <a:pt x="70" y="2"/>
                    <a:pt x="101" y="1"/>
                  </a:cubicBezTo>
                  <a:cubicBezTo>
                    <a:pt x="105" y="0"/>
                    <a:pt x="108" y="3"/>
                    <a:pt x="109" y="7"/>
                  </a:cubicBezTo>
                  <a:cubicBezTo>
                    <a:pt x="109" y="11"/>
                    <a:pt x="106" y="15"/>
                    <a:pt x="102" y="15"/>
                  </a:cubicBezTo>
                  <a:cubicBezTo>
                    <a:pt x="86" y="16"/>
                    <a:pt x="70" y="17"/>
                    <a:pt x="55" y="1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194">
              <a:extLst>
                <a:ext uri="{FF2B5EF4-FFF2-40B4-BE49-F238E27FC236}">
                  <a16:creationId xmlns:a16="http://schemas.microsoft.com/office/drawing/2014/main" id="{DD14BDA8-770D-0298-C871-A5AF5BA0B8AA}"/>
                </a:ext>
              </a:extLst>
            </p:cNvPr>
            <p:cNvSpPr>
              <a:spLocks/>
            </p:cNvSpPr>
            <p:nvPr/>
          </p:nvSpPr>
          <p:spPr bwMode="auto">
            <a:xfrm>
              <a:off x="3709988" y="1125538"/>
              <a:ext cx="430213" cy="198438"/>
            </a:xfrm>
            <a:custGeom>
              <a:avLst/>
              <a:gdLst>
                <a:gd name="T0" fmla="*/ 381 w 473"/>
                <a:gd name="T1" fmla="*/ 218 h 218"/>
                <a:gd name="T2" fmla="*/ 374 w 473"/>
                <a:gd name="T3" fmla="*/ 212 h 218"/>
                <a:gd name="T4" fmla="*/ 380 w 473"/>
                <a:gd name="T5" fmla="*/ 203 h 218"/>
                <a:gd name="T6" fmla="*/ 399 w 473"/>
                <a:gd name="T7" fmla="*/ 199 h 218"/>
                <a:gd name="T8" fmla="*/ 458 w 473"/>
                <a:gd name="T9" fmla="*/ 187 h 218"/>
                <a:gd name="T10" fmla="*/ 458 w 473"/>
                <a:gd name="T11" fmla="*/ 26 h 218"/>
                <a:gd name="T12" fmla="*/ 447 w 473"/>
                <a:gd name="T13" fmla="*/ 14 h 218"/>
                <a:gd name="T14" fmla="*/ 26 w 473"/>
                <a:gd name="T15" fmla="*/ 14 h 218"/>
                <a:gd name="T16" fmla="*/ 15 w 473"/>
                <a:gd name="T17" fmla="*/ 26 h 218"/>
                <a:gd name="T18" fmla="*/ 15 w 473"/>
                <a:gd name="T19" fmla="*/ 187 h 218"/>
                <a:gd name="T20" fmla="*/ 74 w 473"/>
                <a:gd name="T21" fmla="*/ 199 h 218"/>
                <a:gd name="T22" fmla="*/ 93 w 473"/>
                <a:gd name="T23" fmla="*/ 203 h 218"/>
                <a:gd name="T24" fmla="*/ 99 w 473"/>
                <a:gd name="T25" fmla="*/ 212 h 218"/>
                <a:gd name="T26" fmla="*/ 90 w 473"/>
                <a:gd name="T27" fmla="*/ 217 h 218"/>
                <a:gd name="T28" fmla="*/ 71 w 473"/>
                <a:gd name="T29" fmla="*/ 214 h 218"/>
                <a:gd name="T30" fmla="*/ 6 w 473"/>
                <a:gd name="T31" fmla="*/ 200 h 218"/>
                <a:gd name="T32" fmla="*/ 0 w 473"/>
                <a:gd name="T33" fmla="*/ 193 h 218"/>
                <a:gd name="T34" fmla="*/ 0 w 473"/>
                <a:gd name="T35" fmla="*/ 26 h 218"/>
                <a:gd name="T36" fmla="*/ 26 w 473"/>
                <a:gd name="T37" fmla="*/ 0 h 218"/>
                <a:gd name="T38" fmla="*/ 447 w 473"/>
                <a:gd name="T39" fmla="*/ 0 h 218"/>
                <a:gd name="T40" fmla="*/ 473 w 473"/>
                <a:gd name="T41" fmla="*/ 26 h 218"/>
                <a:gd name="T42" fmla="*/ 473 w 473"/>
                <a:gd name="T43" fmla="*/ 193 h 218"/>
                <a:gd name="T44" fmla="*/ 467 w 473"/>
                <a:gd name="T45" fmla="*/ 200 h 218"/>
                <a:gd name="T46" fmla="*/ 402 w 473"/>
                <a:gd name="T47" fmla="*/ 214 h 218"/>
                <a:gd name="T48" fmla="*/ 383 w 473"/>
                <a:gd name="T49" fmla="*/ 217 h 218"/>
                <a:gd name="T50" fmla="*/ 381 w 473"/>
                <a:gd name="T51"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218">
                  <a:moveTo>
                    <a:pt x="381" y="218"/>
                  </a:moveTo>
                  <a:cubicBezTo>
                    <a:pt x="378" y="218"/>
                    <a:pt x="375" y="215"/>
                    <a:pt x="374" y="212"/>
                  </a:cubicBezTo>
                  <a:cubicBezTo>
                    <a:pt x="374" y="208"/>
                    <a:pt x="376" y="204"/>
                    <a:pt x="380" y="203"/>
                  </a:cubicBezTo>
                  <a:cubicBezTo>
                    <a:pt x="387" y="202"/>
                    <a:pt x="393" y="201"/>
                    <a:pt x="399" y="199"/>
                  </a:cubicBezTo>
                  <a:lnTo>
                    <a:pt x="458" y="187"/>
                  </a:lnTo>
                  <a:lnTo>
                    <a:pt x="458" y="26"/>
                  </a:lnTo>
                  <a:cubicBezTo>
                    <a:pt x="458" y="19"/>
                    <a:pt x="453" y="14"/>
                    <a:pt x="447" y="14"/>
                  </a:cubicBezTo>
                  <a:lnTo>
                    <a:pt x="26" y="14"/>
                  </a:lnTo>
                  <a:cubicBezTo>
                    <a:pt x="20" y="14"/>
                    <a:pt x="15" y="19"/>
                    <a:pt x="15" y="26"/>
                  </a:cubicBezTo>
                  <a:lnTo>
                    <a:pt x="15" y="187"/>
                  </a:lnTo>
                  <a:lnTo>
                    <a:pt x="74" y="199"/>
                  </a:lnTo>
                  <a:cubicBezTo>
                    <a:pt x="80" y="201"/>
                    <a:pt x="86" y="202"/>
                    <a:pt x="93" y="203"/>
                  </a:cubicBezTo>
                  <a:cubicBezTo>
                    <a:pt x="97" y="204"/>
                    <a:pt x="99" y="208"/>
                    <a:pt x="99" y="212"/>
                  </a:cubicBezTo>
                  <a:cubicBezTo>
                    <a:pt x="98" y="216"/>
                    <a:pt x="94" y="218"/>
                    <a:pt x="90" y="217"/>
                  </a:cubicBezTo>
                  <a:cubicBezTo>
                    <a:pt x="84" y="216"/>
                    <a:pt x="77" y="215"/>
                    <a:pt x="71" y="214"/>
                  </a:cubicBezTo>
                  <a:lnTo>
                    <a:pt x="6" y="200"/>
                  </a:lnTo>
                  <a:cubicBezTo>
                    <a:pt x="3" y="200"/>
                    <a:pt x="0" y="197"/>
                    <a:pt x="0" y="193"/>
                  </a:cubicBezTo>
                  <a:lnTo>
                    <a:pt x="0" y="26"/>
                  </a:lnTo>
                  <a:cubicBezTo>
                    <a:pt x="0" y="11"/>
                    <a:pt x="12" y="0"/>
                    <a:pt x="26" y="0"/>
                  </a:cubicBezTo>
                  <a:lnTo>
                    <a:pt x="447" y="0"/>
                  </a:lnTo>
                  <a:cubicBezTo>
                    <a:pt x="461" y="0"/>
                    <a:pt x="473" y="11"/>
                    <a:pt x="473" y="26"/>
                  </a:cubicBezTo>
                  <a:lnTo>
                    <a:pt x="473" y="193"/>
                  </a:lnTo>
                  <a:cubicBezTo>
                    <a:pt x="473" y="197"/>
                    <a:pt x="470" y="200"/>
                    <a:pt x="467" y="200"/>
                  </a:cubicBezTo>
                  <a:lnTo>
                    <a:pt x="402" y="214"/>
                  </a:lnTo>
                  <a:cubicBezTo>
                    <a:pt x="396" y="215"/>
                    <a:pt x="389" y="216"/>
                    <a:pt x="383" y="217"/>
                  </a:cubicBezTo>
                  <a:cubicBezTo>
                    <a:pt x="382" y="218"/>
                    <a:pt x="382" y="218"/>
                    <a:pt x="381" y="2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195">
              <a:extLst>
                <a:ext uri="{FF2B5EF4-FFF2-40B4-BE49-F238E27FC236}">
                  <a16:creationId xmlns:a16="http://schemas.microsoft.com/office/drawing/2014/main" id="{31B2CC95-A8A4-1F96-6075-A2FE648C4DEC}"/>
                </a:ext>
              </a:extLst>
            </p:cNvPr>
            <p:cNvSpPr>
              <a:spLocks/>
            </p:cNvSpPr>
            <p:nvPr/>
          </p:nvSpPr>
          <p:spPr bwMode="auto">
            <a:xfrm>
              <a:off x="3733801" y="1322388"/>
              <a:ext cx="382588" cy="120650"/>
            </a:xfrm>
            <a:custGeom>
              <a:avLst/>
              <a:gdLst>
                <a:gd name="T0" fmla="*/ 394 w 419"/>
                <a:gd name="T1" fmla="*/ 132 h 132"/>
                <a:gd name="T2" fmla="*/ 26 w 419"/>
                <a:gd name="T3" fmla="*/ 132 h 132"/>
                <a:gd name="T4" fmla="*/ 0 w 419"/>
                <a:gd name="T5" fmla="*/ 107 h 132"/>
                <a:gd name="T6" fmla="*/ 0 w 419"/>
                <a:gd name="T7" fmla="*/ 7 h 132"/>
                <a:gd name="T8" fmla="*/ 8 w 419"/>
                <a:gd name="T9" fmla="*/ 0 h 132"/>
                <a:gd name="T10" fmla="*/ 15 w 419"/>
                <a:gd name="T11" fmla="*/ 7 h 132"/>
                <a:gd name="T12" fmla="*/ 15 w 419"/>
                <a:gd name="T13" fmla="*/ 107 h 132"/>
                <a:gd name="T14" fmla="*/ 26 w 419"/>
                <a:gd name="T15" fmla="*/ 117 h 132"/>
                <a:gd name="T16" fmla="*/ 394 w 419"/>
                <a:gd name="T17" fmla="*/ 117 h 132"/>
                <a:gd name="T18" fmla="*/ 404 w 419"/>
                <a:gd name="T19" fmla="*/ 107 h 132"/>
                <a:gd name="T20" fmla="*/ 404 w 419"/>
                <a:gd name="T21" fmla="*/ 7 h 132"/>
                <a:gd name="T22" fmla="*/ 411 w 419"/>
                <a:gd name="T23" fmla="*/ 0 h 132"/>
                <a:gd name="T24" fmla="*/ 419 w 419"/>
                <a:gd name="T25" fmla="*/ 7 h 132"/>
                <a:gd name="T26" fmla="*/ 419 w 419"/>
                <a:gd name="T27" fmla="*/ 107 h 132"/>
                <a:gd name="T28" fmla="*/ 394 w 419"/>
                <a:gd name="T2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9" h="132">
                  <a:moveTo>
                    <a:pt x="394" y="132"/>
                  </a:moveTo>
                  <a:lnTo>
                    <a:pt x="26" y="132"/>
                  </a:lnTo>
                  <a:cubicBezTo>
                    <a:pt x="12" y="132"/>
                    <a:pt x="0" y="121"/>
                    <a:pt x="0" y="107"/>
                  </a:cubicBezTo>
                  <a:lnTo>
                    <a:pt x="0" y="7"/>
                  </a:lnTo>
                  <a:cubicBezTo>
                    <a:pt x="0" y="3"/>
                    <a:pt x="4" y="0"/>
                    <a:pt x="8" y="0"/>
                  </a:cubicBezTo>
                  <a:cubicBezTo>
                    <a:pt x="12" y="0"/>
                    <a:pt x="15" y="3"/>
                    <a:pt x="15" y="7"/>
                  </a:cubicBezTo>
                  <a:lnTo>
                    <a:pt x="15" y="107"/>
                  </a:lnTo>
                  <a:cubicBezTo>
                    <a:pt x="15" y="113"/>
                    <a:pt x="20" y="117"/>
                    <a:pt x="26" y="117"/>
                  </a:cubicBezTo>
                  <a:lnTo>
                    <a:pt x="394" y="117"/>
                  </a:lnTo>
                  <a:cubicBezTo>
                    <a:pt x="399" y="117"/>
                    <a:pt x="404" y="113"/>
                    <a:pt x="404" y="107"/>
                  </a:cubicBezTo>
                  <a:lnTo>
                    <a:pt x="404" y="7"/>
                  </a:lnTo>
                  <a:cubicBezTo>
                    <a:pt x="404" y="3"/>
                    <a:pt x="407" y="0"/>
                    <a:pt x="411" y="0"/>
                  </a:cubicBezTo>
                  <a:cubicBezTo>
                    <a:pt x="416" y="0"/>
                    <a:pt x="419" y="3"/>
                    <a:pt x="419" y="7"/>
                  </a:cubicBezTo>
                  <a:lnTo>
                    <a:pt x="419" y="107"/>
                  </a:lnTo>
                  <a:cubicBezTo>
                    <a:pt x="419" y="121"/>
                    <a:pt x="407" y="132"/>
                    <a:pt x="394"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196">
              <a:extLst>
                <a:ext uri="{FF2B5EF4-FFF2-40B4-BE49-F238E27FC236}">
                  <a16:creationId xmlns:a16="http://schemas.microsoft.com/office/drawing/2014/main" id="{E31BABCC-19EF-B5FA-9C65-B108C9750028}"/>
                </a:ext>
              </a:extLst>
            </p:cNvPr>
            <p:cNvSpPr>
              <a:spLocks noEditPoints="1"/>
            </p:cNvSpPr>
            <p:nvPr/>
          </p:nvSpPr>
          <p:spPr bwMode="auto">
            <a:xfrm>
              <a:off x="3805238" y="1273175"/>
              <a:ext cx="65088" cy="101600"/>
            </a:xfrm>
            <a:custGeom>
              <a:avLst/>
              <a:gdLst>
                <a:gd name="T0" fmla="*/ 23 w 71"/>
                <a:gd name="T1" fmla="*/ 14 h 110"/>
                <a:gd name="T2" fmla="*/ 14 w 71"/>
                <a:gd name="T3" fmla="*/ 23 h 110"/>
                <a:gd name="T4" fmla="*/ 14 w 71"/>
                <a:gd name="T5" fmla="*/ 86 h 110"/>
                <a:gd name="T6" fmla="*/ 23 w 71"/>
                <a:gd name="T7" fmla="*/ 95 h 110"/>
                <a:gd name="T8" fmla="*/ 48 w 71"/>
                <a:gd name="T9" fmla="*/ 95 h 110"/>
                <a:gd name="T10" fmla="*/ 57 w 71"/>
                <a:gd name="T11" fmla="*/ 86 h 110"/>
                <a:gd name="T12" fmla="*/ 57 w 71"/>
                <a:gd name="T13" fmla="*/ 23 h 110"/>
                <a:gd name="T14" fmla="*/ 48 w 71"/>
                <a:gd name="T15" fmla="*/ 14 h 110"/>
                <a:gd name="T16" fmla="*/ 23 w 71"/>
                <a:gd name="T17" fmla="*/ 14 h 110"/>
                <a:gd name="T18" fmla="*/ 48 w 71"/>
                <a:gd name="T19" fmla="*/ 110 h 110"/>
                <a:gd name="T20" fmla="*/ 23 w 71"/>
                <a:gd name="T21" fmla="*/ 110 h 110"/>
                <a:gd name="T22" fmla="*/ 0 w 71"/>
                <a:gd name="T23" fmla="*/ 86 h 110"/>
                <a:gd name="T24" fmla="*/ 0 w 71"/>
                <a:gd name="T25" fmla="*/ 23 h 110"/>
                <a:gd name="T26" fmla="*/ 23 w 71"/>
                <a:gd name="T27" fmla="*/ 0 h 110"/>
                <a:gd name="T28" fmla="*/ 48 w 71"/>
                <a:gd name="T29" fmla="*/ 0 h 110"/>
                <a:gd name="T30" fmla="*/ 71 w 71"/>
                <a:gd name="T31" fmla="*/ 23 h 110"/>
                <a:gd name="T32" fmla="*/ 71 w 71"/>
                <a:gd name="T33" fmla="*/ 86 h 110"/>
                <a:gd name="T34" fmla="*/ 48 w 71"/>
                <a:gd name="T3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10">
                  <a:moveTo>
                    <a:pt x="23" y="14"/>
                  </a:moveTo>
                  <a:cubicBezTo>
                    <a:pt x="18" y="14"/>
                    <a:pt x="14" y="18"/>
                    <a:pt x="14" y="23"/>
                  </a:cubicBezTo>
                  <a:lnTo>
                    <a:pt x="14" y="86"/>
                  </a:lnTo>
                  <a:cubicBezTo>
                    <a:pt x="14" y="91"/>
                    <a:pt x="18" y="95"/>
                    <a:pt x="23" y="95"/>
                  </a:cubicBezTo>
                  <a:lnTo>
                    <a:pt x="48" y="95"/>
                  </a:lnTo>
                  <a:cubicBezTo>
                    <a:pt x="53" y="95"/>
                    <a:pt x="57" y="91"/>
                    <a:pt x="57" y="86"/>
                  </a:cubicBezTo>
                  <a:lnTo>
                    <a:pt x="57" y="23"/>
                  </a:lnTo>
                  <a:cubicBezTo>
                    <a:pt x="57" y="18"/>
                    <a:pt x="53" y="14"/>
                    <a:pt x="48" y="14"/>
                  </a:cubicBezTo>
                  <a:lnTo>
                    <a:pt x="23" y="14"/>
                  </a:lnTo>
                  <a:close/>
                  <a:moveTo>
                    <a:pt x="48" y="110"/>
                  </a:moveTo>
                  <a:lnTo>
                    <a:pt x="23" y="110"/>
                  </a:lnTo>
                  <a:cubicBezTo>
                    <a:pt x="10" y="110"/>
                    <a:pt x="0" y="99"/>
                    <a:pt x="0" y="86"/>
                  </a:cubicBezTo>
                  <a:lnTo>
                    <a:pt x="0" y="23"/>
                  </a:lnTo>
                  <a:cubicBezTo>
                    <a:pt x="0" y="10"/>
                    <a:pt x="10" y="0"/>
                    <a:pt x="23" y="0"/>
                  </a:cubicBezTo>
                  <a:lnTo>
                    <a:pt x="48" y="0"/>
                  </a:lnTo>
                  <a:cubicBezTo>
                    <a:pt x="61" y="0"/>
                    <a:pt x="71" y="10"/>
                    <a:pt x="71" y="23"/>
                  </a:cubicBezTo>
                  <a:lnTo>
                    <a:pt x="71" y="86"/>
                  </a:lnTo>
                  <a:cubicBezTo>
                    <a:pt x="71" y="99"/>
                    <a:pt x="61" y="110"/>
                    <a:pt x="48" y="1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197">
              <a:extLst>
                <a:ext uri="{FF2B5EF4-FFF2-40B4-BE49-F238E27FC236}">
                  <a16:creationId xmlns:a16="http://schemas.microsoft.com/office/drawing/2014/main" id="{A5175F75-4358-663C-A723-0E009C35466D}"/>
                </a:ext>
              </a:extLst>
            </p:cNvPr>
            <p:cNvSpPr>
              <a:spLocks noEditPoints="1"/>
            </p:cNvSpPr>
            <p:nvPr/>
          </p:nvSpPr>
          <p:spPr bwMode="auto">
            <a:xfrm>
              <a:off x="3979863" y="1273175"/>
              <a:ext cx="65088" cy="101600"/>
            </a:xfrm>
            <a:custGeom>
              <a:avLst/>
              <a:gdLst>
                <a:gd name="T0" fmla="*/ 23 w 71"/>
                <a:gd name="T1" fmla="*/ 14 h 110"/>
                <a:gd name="T2" fmla="*/ 14 w 71"/>
                <a:gd name="T3" fmla="*/ 23 h 110"/>
                <a:gd name="T4" fmla="*/ 14 w 71"/>
                <a:gd name="T5" fmla="*/ 86 h 110"/>
                <a:gd name="T6" fmla="*/ 23 w 71"/>
                <a:gd name="T7" fmla="*/ 95 h 110"/>
                <a:gd name="T8" fmla="*/ 48 w 71"/>
                <a:gd name="T9" fmla="*/ 95 h 110"/>
                <a:gd name="T10" fmla="*/ 57 w 71"/>
                <a:gd name="T11" fmla="*/ 86 h 110"/>
                <a:gd name="T12" fmla="*/ 57 w 71"/>
                <a:gd name="T13" fmla="*/ 23 h 110"/>
                <a:gd name="T14" fmla="*/ 48 w 71"/>
                <a:gd name="T15" fmla="*/ 14 h 110"/>
                <a:gd name="T16" fmla="*/ 23 w 71"/>
                <a:gd name="T17" fmla="*/ 14 h 110"/>
                <a:gd name="T18" fmla="*/ 48 w 71"/>
                <a:gd name="T19" fmla="*/ 110 h 110"/>
                <a:gd name="T20" fmla="*/ 23 w 71"/>
                <a:gd name="T21" fmla="*/ 110 h 110"/>
                <a:gd name="T22" fmla="*/ 0 w 71"/>
                <a:gd name="T23" fmla="*/ 86 h 110"/>
                <a:gd name="T24" fmla="*/ 0 w 71"/>
                <a:gd name="T25" fmla="*/ 23 h 110"/>
                <a:gd name="T26" fmla="*/ 23 w 71"/>
                <a:gd name="T27" fmla="*/ 0 h 110"/>
                <a:gd name="T28" fmla="*/ 48 w 71"/>
                <a:gd name="T29" fmla="*/ 0 h 110"/>
                <a:gd name="T30" fmla="*/ 71 w 71"/>
                <a:gd name="T31" fmla="*/ 23 h 110"/>
                <a:gd name="T32" fmla="*/ 71 w 71"/>
                <a:gd name="T33" fmla="*/ 86 h 110"/>
                <a:gd name="T34" fmla="*/ 48 w 71"/>
                <a:gd name="T3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10">
                  <a:moveTo>
                    <a:pt x="23" y="14"/>
                  </a:moveTo>
                  <a:cubicBezTo>
                    <a:pt x="18" y="14"/>
                    <a:pt x="14" y="18"/>
                    <a:pt x="14" y="23"/>
                  </a:cubicBezTo>
                  <a:lnTo>
                    <a:pt x="14" y="86"/>
                  </a:lnTo>
                  <a:cubicBezTo>
                    <a:pt x="14" y="91"/>
                    <a:pt x="18" y="95"/>
                    <a:pt x="23" y="95"/>
                  </a:cubicBezTo>
                  <a:lnTo>
                    <a:pt x="48" y="95"/>
                  </a:lnTo>
                  <a:cubicBezTo>
                    <a:pt x="53" y="95"/>
                    <a:pt x="57" y="91"/>
                    <a:pt x="57" y="86"/>
                  </a:cubicBezTo>
                  <a:lnTo>
                    <a:pt x="57" y="23"/>
                  </a:lnTo>
                  <a:cubicBezTo>
                    <a:pt x="57" y="18"/>
                    <a:pt x="53" y="14"/>
                    <a:pt x="48" y="14"/>
                  </a:cubicBezTo>
                  <a:lnTo>
                    <a:pt x="23" y="14"/>
                  </a:lnTo>
                  <a:close/>
                  <a:moveTo>
                    <a:pt x="48" y="110"/>
                  </a:moveTo>
                  <a:lnTo>
                    <a:pt x="23" y="110"/>
                  </a:lnTo>
                  <a:cubicBezTo>
                    <a:pt x="10" y="110"/>
                    <a:pt x="0" y="99"/>
                    <a:pt x="0" y="86"/>
                  </a:cubicBezTo>
                  <a:lnTo>
                    <a:pt x="0" y="23"/>
                  </a:lnTo>
                  <a:cubicBezTo>
                    <a:pt x="0" y="10"/>
                    <a:pt x="10" y="0"/>
                    <a:pt x="23" y="0"/>
                  </a:cubicBezTo>
                  <a:lnTo>
                    <a:pt x="48" y="0"/>
                  </a:lnTo>
                  <a:cubicBezTo>
                    <a:pt x="61" y="0"/>
                    <a:pt x="71" y="10"/>
                    <a:pt x="71" y="23"/>
                  </a:cubicBezTo>
                  <a:lnTo>
                    <a:pt x="71" y="86"/>
                  </a:lnTo>
                  <a:cubicBezTo>
                    <a:pt x="71" y="99"/>
                    <a:pt x="61" y="110"/>
                    <a:pt x="48" y="1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4" name="Rectangle 29">
            <a:extLst>
              <a:ext uri="{FF2B5EF4-FFF2-40B4-BE49-F238E27FC236}">
                <a16:creationId xmlns:a16="http://schemas.microsoft.com/office/drawing/2014/main" id="{88736F07-22A2-376D-0D53-4FC5E8DB06FA}"/>
              </a:ext>
            </a:extLst>
          </p:cNvPr>
          <p:cNvSpPr/>
          <p:nvPr/>
        </p:nvSpPr>
        <p:spPr bwMode="auto">
          <a:xfrm>
            <a:off x="2022460" y="3432342"/>
            <a:ext cx="3671614" cy="82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defTabSz="914400" eaLnBrk="1" fontAlgn="base" latinLnBrk="0" hangingPunct="1">
              <a:lnSpc>
                <a:spcPct val="90000"/>
              </a:lnSpc>
              <a:spcBef>
                <a:spcPts val="0"/>
              </a:spcBef>
              <a:spcAft>
                <a:spcPts val="0"/>
              </a:spcAft>
              <a:buClrTx/>
              <a:buSzTx/>
              <a:buFontTx/>
              <a:buNone/>
              <a:tabLst/>
              <a:defRPr/>
            </a:pPr>
            <a:r>
              <a:rPr lang="en-GB" sz="1600" kern="0" dirty="0">
                <a:solidFill>
                  <a:schemeClr val="tx1"/>
                </a:solidFill>
                <a:cs typeface="Arial" pitchFamily="34" charset="0"/>
              </a:rPr>
              <a:t>Increase </a:t>
            </a:r>
            <a:r>
              <a:rPr lang="en-GB" sz="1600" b="1" kern="0" dirty="0">
                <a:solidFill>
                  <a:schemeClr val="tx2"/>
                </a:solidFill>
                <a:cs typeface="Arial" pitchFamily="34" charset="0"/>
              </a:rPr>
              <a:t>quality and attractiveness </a:t>
            </a:r>
            <a:r>
              <a:rPr lang="en-GB" sz="1600" kern="0" dirty="0">
                <a:solidFill>
                  <a:schemeClr val="tx1"/>
                </a:solidFill>
                <a:cs typeface="Arial" pitchFamily="34" charset="0"/>
              </a:rPr>
              <a:t>of the European Higher Education Area (EHEA)</a:t>
            </a:r>
          </a:p>
        </p:txBody>
      </p:sp>
      <p:sp>
        <p:nvSpPr>
          <p:cNvPr id="125" name="Rectangle 29">
            <a:extLst>
              <a:ext uri="{FF2B5EF4-FFF2-40B4-BE49-F238E27FC236}">
                <a16:creationId xmlns:a16="http://schemas.microsoft.com/office/drawing/2014/main" id="{7F65A5F0-06AE-75B3-588C-02D0C1FADAC7}"/>
              </a:ext>
            </a:extLst>
          </p:cNvPr>
          <p:cNvSpPr/>
          <p:nvPr/>
        </p:nvSpPr>
        <p:spPr bwMode="auto">
          <a:xfrm>
            <a:off x="2020260" y="4986163"/>
            <a:ext cx="3671612" cy="82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defTabSz="914400" eaLnBrk="1" fontAlgn="base" latinLnBrk="0" hangingPunct="1">
              <a:lnSpc>
                <a:spcPct val="90000"/>
              </a:lnSpc>
              <a:spcBef>
                <a:spcPts val="0"/>
              </a:spcBef>
              <a:spcAft>
                <a:spcPts val="0"/>
              </a:spcAft>
              <a:buClrTx/>
              <a:buSzTx/>
              <a:buFontTx/>
              <a:buNone/>
              <a:tabLst/>
              <a:defRPr/>
            </a:pPr>
            <a:r>
              <a:rPr lang="en-GB" sz="1600" kern="0" dirty="0">
                <a:solidFill>
                  <a:schemeClr val="tx1"/>
                </a:solidFill>
                <a:cs typeface="Arial" pitchFamily="34" charset="0"/>
              </a:rPr>
              <a:t>Support </a:t>
            </a:r>
            <a:r>
              <a:rPr lang="en-GB" sz="1600" b="1" kern="0" dirty="0">
                <a:solidFill>
                  <a:schemeClr val="accent1"/>
                </a:solidFill>
                <a:cs typeface="Arial" pitchFamily="34" charset="0"/>
              </a:rPr>
              <a:t>EU External Action </a:t>
            </a:r>
            <a:r>
              <a:rPr lang="en-GB" sz="1600" kern="0" dirty="0">
                <a:solidFill>
                  <a:schemeClr val="tx1"/>
                </a:solidFill>
                <a:cs typeface="Arial" pitchFamily="34" charset="0"/>
              </a:rPr>
              <a:t>in higher education</a:t>
            </a:r>
          </a:p>
        </p:txBody>
      </p:sp>
      <p:sp>
        <p:nvSpPr>
          <p:cNvPr id="126" name="Rectangle 29">
            <a:extLst>
              <a:ext uri="{FF2B5EF4-FFF2-40B4-BE49-F238E27FC236}">
                <a16:creationId xmlns:a16="http://schemas.microsoft.com/office/drawing/2014/main" id="{8C7BF27B-D6DA-78A0-B957-78B0F9A1B859}"/>
              </a:ext>
            </a:extLst>
          </p:cNvPr>
          <p:cNvSpPr/>
          <p:nvPr/>
        </p:nvSpPr>
        <p:spPr bwMode="auto">
          <a:xfrm>
            <a:off x="7518620" y="3446234"/>
            <a:ext cx="3659796" cy="82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defTabSz="914400" eaLnBrk="1" fontAlgn="base" latinLnBrk="0" hangingPunct="1">
              <a:lnSpc>
                <a:spcPct val="90000"/>
              </a:lnSpc>
              <a:spcBef>
                <a:spcPts val="0"/>
              </a:spcBef>
              <a:spcAft>
                <a:spcPts val="0"/>
              </a:spcAft>
              <a:buClrTx/>
              <a:buSzTx/>
              <a:buFontTx/>
              <a:buNone/>
              <a:tabLst/>
              <a:defRPr/>
            </a:pPr>
            <a:r>
              <a:rPr lang="en-GB" sz="1600" kern="0" dirty="0">
                <a:solidFill>
                  <a:schemeClr val="tx1"/>
                </a:solidFill>
                <a:cs typeface="Arial" pitchFamily="34" charset="0"/>
              </a:rPr>
              <a:t>Improve </a:t>
            </a:r>
            <a:r>
              <a:rPr lang="en-GB" sz="1600" b="1" kern="0" dirty="0">
                <a:solidFill>
                  <a:schemeClr val="accent3">
                    <a:lumMod val="75000"/>
                  </a:schemeClr>
                </a:solidFill>
                <a:cs typeface="Arial" pitchFamily="34" charset="0"/>
              </a:rPr>
              <a:t>competences, skills and employability </a:t>
            </a:r>
            <a:r>
              <a:rPr lang="en-GB" sz="1600" kern="0" dirty="0">
                <a:solidFill>
                  <a:schemeClr val="tx1"/>
                </a:solidFill>
                <a:cs typeface="Arial" pitchFamily="34" charset="0"/>
              </a:rPr>
              <a:t>of Master graduates</a:t>
            </a:r>
          </a:p>
        </p:txBody>
      </p:sp>
      <p:sp>
        <p:nvSpPr>
          <p:cNvPr id="127" name="Rectangle 29">
            <a:extLst>
              <a:ext uri="{FF2B5EF4-FFF2-40B4-BE49-F238E27FC236}">
                <a16:creationId xmlns:a16="http://schemas.microsoft.com/office/drawing/2014/main" id="{41030F17-58C7-CF4E-4500-19A4EF96F767}"/>
              </a:ext>
            </a:extLst>
          </p:cNvPr>
          <p:cNvSpPr/>
          <p:nvPr/>
        </p:nvSpPr>
        <p:spPr bwMode="auto">
          <a:xfrm>
            <a:off x="7531878" y="4959904"/>
            <a:ext cx="3659797" cy="82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defTabSz="914400" eaLnBrk="1" fontAlgn="base" latinLnBrk="0" hangingPunct="1">
              <a:lnSpc>
                <a:spcPct val="90000"/>
              </a:lnSpc>
              <a:spcBef>
                <a:spcPts val="0"/>
              </a:spcBef>
              <a:spcAft>
                <a:spcPts val="0"/>
              </a:spcAft>
              <a:buClrTx/>
              <a:buSzTx/>
              <a:buFontTx/>
              <a:buNone/>
              <a:tabLst/>
              <a:defRPr/>
            </a:pPr>
            <a:r>
              <a:rPr lang="en-GB" sz="1600" kern="0" dirty="0">
                <a:solidFill>
                  <a:schemeClr val="tx1"/>
                </a:solidFill>
                <a:cs typeface="Arial" pitchFamily="34" charset="0"/>
              </a:rPr>
              <a:t>Respond to </a:t>
            </a:r>
            <a:r>
              <a:rPr lang="en-GB" sz="1600" b="1" kern="0" dirty="0">
                <a:solidFill>
                  <a:schemeClr val="accent4"/>
                </a:solidFill>
                <a:cs typeface="Arial" pitchFamily="34" charset="0"/>
              </a:rPr>
              <a:t>societal and labour market needs</a:t>
            </a:r>
          </a:p>
        </p:txBody>
      </p:sp>
      <p:sp>
        <p:nvSpPr>
          <p:cNvPr id="128" name="Rectangle 29">
            <a:extLst>
              <a:ext uri="{FF2B5EF4-FFF2-40B4-BE49-F238E27FC236}">
                <a16:creationId xmlns:a16="http://schemas.microsoft.com/office/drawing/2014/main" id="{6389D6DE-E449-5596-537E-70B51FA0A8C9}"/>
              </a:ext>
            </a:extLst>
          </p:cNvPr>
          <p:cNvSpPr/>
          <p:nvPr/>
        </p:nvSpPr>
        <p:spPr bwMode="auto">
          <a:xfrm>
            <a:off x="7518619" y="1899935"/>
            <a:ext cx="3671615" cy="82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defTabSz="914400" eaLnBrk="1" fontAlgn="base" latinLnBrk="0" hangingPunct="1">
              <a:lnSpc>
                <a:spcPct val="90000"/>
              </a:lnSpc>
              <a:spcBef>
                <a:spcPts val="0"/>
              </a:spcBef>
              <a:spcAft>
                <a:spcPts val="0"/>
              </a:spcAft>
              <a:buClrTx/>
              <a:buSzTx/>
              <a:buFontTx/>
              <a:buNone/>
              <a:tabLst/>
              <a:defRPr/>
            </a:pPr>
            <a:r>
              <a:rPr lang="en-GB" sz="1600" kern="0" dirty="0">
                <a:solidFill>
                  <a:schemeClr val="tx1"/>
                </a:solidFill>
                <a:cs typeface="Arial" pitchFamily="34" charset="0"/>
              </a:rPr>
              <a:t>Increase synergies</a:t>
            </a:r>
            <a:r>
              <a:rPr lang="en-GB" sz="1600" b="1" kern="0" dirty="0">
                <a:solidFill>
                  <a:schemeClr val="tx2"/>
                </a:solidFill>
                <a:cs typeface="Arial" pitchFamily="34" charset="0"/>
              </a:rPr>
              <a:t> </a:t>
            </a:r>
            <a:r>
              <a:rPr lang="en-GB" sz="1600" kern="0" dirty="0">
                <a:solidFill>
                  <a:schemeClr val="tx1"/>
                </a:solidFill>
                <a:cs typeface="Arial" pitchFamily="34" charset="0"/>
              </a:rPr>
              <a:t>between </a:t>
            </a:r>
            <a:r>
              <a:rPr lang="en-GB" sz="1600" b="1" kern="0" dirty="0">
                <a:solidFill>
                  <a:schemeClr val="accent2">
                    <a:lumMod val="75000"/>
                  </a:schemeClr>
                </a:solidFill>
                <a:cs typeface="Arial" pitchFamily="34" charset="0"/>
              </a:rPr>
              <a:t>higher education, innovation and research</a:t>
            </a:r>
          </a:p>
        </p:txBody>
      </p:sp>
    </p:spTree>
    <p:extLst>
      <p:ext uri="{BB962C8B-B14F-4D97-AF65-F5344CB8AC3E}">
        <p14:creationId xmlns:p14="http://schemas.microsoft.com/office/powerpoint/2010/main" val="252126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a:t>Geographical scope of Erasmus Mundus</a:t>
            </a:r>
            <a:endParaRPr lang="en-GB" dirty="0"/>
          </a:p>
        </p:txBody>
      </p:sp>
      <p:sp>
        <p:nvSpPr>
          <p:cNvPr id="7" name="Elipse 6">
            <a:extLst>
              <a:ext uri="{FF2B5EF4-FFF2-40B4-BE49-F238E27FC236}">
                <a16:creationId xmlns:a16="http://schemas.microsoft.com/office/drawing/2014/main" id="{62652955-D818-40E9-9FD2-498F0A88552D}"/>
              </a:ext>
            </a:extLst>
          </p:cNvPr>
          <p:cNvSpPr/>
          <p:nvPr/>
        </p:nvSpPr>
        <p:spPr>
          <a:xfrm>
            <a:off x="5991497" y="3559628"/>
            <a:ext cx="2520000" cy="2520000"/>
          </a:xfrm>
          <a:prstGeom prst="ellipse">
            <a:avLst/>
          </a:prstGeom>
          <a:solidFill>
            <a:schemeClr val="accent3"/>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lipse 2">
            <a:extLst>
              <a:ext uri="{FF2B5EF4-FFF2-40B4-BE49-F238E27FC236}">
                <a16:creationId xmlns:a16="http://schemas.microsoft.com/office/drawing/2014/main" id="{8396E541-DC60-5A63-7A2E-A273214740FC}"/>
              </a:ext>
            </a:extLst>
          </p:cNvPr>
          <p:cNvSpPr/>
          <p:nvPr/>
        </p:nvSpPr>
        <p:spPr>
          <a:xfrm>
            <a:off x="3680503" y="3559628"/>
            <a:ext cx="2520000" cy="2520000"/>
          </a:xfrm>
          <a:prstGeom prst="ellipse">
            <a:avLst/>
          </a:prstGeom>
          <a:solidFill>
            <a:schemeClr val="accent2"/>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Elipse 1">
            <a:extLst>
              <a:ext uri="{FF2B5EF4-FFF2-40B4-BE49-F238E27FC236}">
                <a16:creationId xmlns:a16="http://schemas.microsoft.com/office/drawing/2014/main" id="{85C9FB08-7B71-15EA-473F-A7CBC750BD02}"/>
              </a:ext>
            </a:extLst>
          </p:cNvPr>
          <p:cNvSpPr/>
          <p:nvPr/>
        </p:nvSpPr>
        <p:spPr>
          <a:xfrm>
            <a:off x="4940503" y="1872342"/>
            <a:ext cx="2520000" cy="2520000"/>
          </a:xfrm>
          <a:prstGeom prst="ellipse">
            <a:avLst/>
          </a:prstGeom>
          <a:solidFill>
            <a:schemeClr val="tx2"/>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uadroTexto 9">
            <a:extLst>
              <a:ext uri="{FF2B5EF4-FFF2-40B4-BE49-F238E27FC236}">
                <a16:creationId xmlns:a16="http://schemas.microsoft.com/office/drawing/2014/main" id="{A0F05DF2-F151-201F-497E-EE6FB0FD8FA7}"/>
              </a:ext>
            </a:extLst>
          </p:cNvPr>
          <p:cNvSpPr txBox="1"/>
          <p:nvPr/>
        </p:nvSpPr>
        <p:spPr>
          <a:xfrm>
            <a:off x="5307875" y="3019388"/>
            <a:ext cx="1785257" cy="646331"/>
          </a:xfrm>
          <a:prstGeom prst="rect">
            <a:avLst/>
          </a:prstGeom>
          <a:noFill/>
        </p:spPr>
        <p:txBody>
          <a:bodyPr wrap="square">
            <a:spAutoFit/>
          </a:bodyPr>
          <a:lstStyle/>
          <a:p>
            <a:pPr algn="ctr"/>
            <a:r>
              <a:rPr lang="en-GB" sz="1800" b="1" dirty="0">
                <a:solidFill>
                  <a:schemeClr val="bg1"/>
                </a:solidFill>
              </a:rPr>
              <a:t>EU Member States</a:t>
            </a:r>
            <a:endParaRPr lang="en-GB" dirty="0">
              <a:solidFill>
                <a:schemeClr val="bg1"/>
              </a:solidFill>
            </a:endParaRPr>
          </a:p>
        </p:txBody>
      </p:sp>
      <p:pic>
        <p:nvPicPr>
          <p:cNvPr id="12" name="Picture 2">
            <a:extLst>
              <a:ext uri="{FF2B5EF4-FFF2-40B4-BE49-F238E27FC236}">
                <a16:creationId xmlns:a16="http://schemas.microsoft.com/office/drawing/2014/main" id="{564399E3-CCD0-39A9-AC3B-87CCFF5B20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5267" y="2405583"/>
            <a:ext cx="790473" cy="533378"/>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5" name="CuadroTexto 14">
            <a:extLst>
              <a:ext uri="{FF2B5EF4-FFF2-40B4-BE49-F238E27FC236}">
                <a16:creationId xmlns:a16="http://schemas.microsoft.com/office/drawing/2014/main" id="{EBB58F6A-6200-1F33-A4FF-87C0627878ED}"/>
              </a:ext>
            </a:extLst>
          </p:cNvPr>
          <p:cNvSpPr txBox="1"/>
          <p:nvPr/>
        </p:nvSpPr>
        <p:spPr>
          <a:xfrm>
            <a:off x="4007880" y="4357963"/>
            <a:ext cx="1865246" cy="923330"/>
          </a:xfrm>
          <a:prstGeom prst="rect">
            <a:avLst/>
          </a:prstGeom>
          <a:noFill/>
        </p:spPr>
        <p:txBody>
          <a:bodyPr wrap="square">
            <a:spAutoFit/>
          </a:bodyPr>
          <a:lstStyle/>
          <a:p>
            <a:pPr algn="ctr"/>
            <a:r>
              <a:rPr lang="en-GB" b="1" dirty="0">
                <a:solidFill>
                  <a:schemeClr val="bg1"/>
                </a:solidFill>
              </a:rPr>
              <a:t>Erasmus+ associated countries</a:t>
            </a:r>
            <a:endParaRPr lang="en-GB" dirty="0">
              <a:solidFill>
                <a:schemeClr val="bg1"/>
              </a:solidFill>
            </a:endParaRPr>
          </a:p>
        </p:txBody>
      </p:sp>
      <p:sp>
        <p:nvSpPr>
          <p:cNvPr id="16" name="CuadroTexto 15">
            <a:extLst>
              <a:ext uri="{FF2B5EF4-FFF2-40B4-BE49-F238E27FC236}">
                <a16:creationId xmlns:a16="http://schemas.microsoft.com/office/drawing/2014/main" id="{C6D2B0C4-E6B4-B18A-D0E4-CF357E60A708}"/>
              </a:ext>
            </a:extLst>
          </p:cNvPr>
          <p:cNvSpPr txBox="1"/>
          <p:nvPr/>
        </p:nvSpPr>
        <p:spPr>
          <a:xfrm>
            <a:off x="6318874" y="4659529"/>
            <a:ext cx="2074251" cy="369332"/>
          </a:xfrm>
          <a:prstGeom prst="rect">
            <a:avLst/>
          </a:prstGeom>
          <a:noFill/>
        </p:spPr>
        <p:txBody>
          <a:bodyPr wrap="square">
            <a:spAutoFit/>
          </a:bodyPr>
          <a:lstStyle/>
          <a:p>
            <a:pPr algn="ctr"/>
            <a:r>
              <a:rPr lang="en-GB" b="1" dirty="0">
                <a:solidFill>
                  <a:schemeClr val="bg1"/>
                </a:solidFill>
              </a:rPr>
              <a:t>Rest of the world</a:t>
            </a:r>
            <a:endParaRPr lang="en-GB" dirty="0">
              <a:solidFill>
                <a:schemeClr val="bg1"/>
              </a:solidFill>
            </a:endParaRPr>
          </a:p>
        </p:txBody>
      </p:sp>
      <p:sp>
        <p:nvSpPr>
          <p:cNvPr id="19" name="CuadroTexto 18">
            <a:extLst>
              <a:ext uri="{FF2B5EF4-FFF2-40B4-BE49-F238E27FC236}">
                <a16:creationId xmlns:a16="http://schemas.microsoft.com/office/drawing/2014/main" id="{654AF172-A343-73F3-71BE-096D6ADBA41B}"/>
              </a:ext>
            </a:extLst>
          </p:cNvPr>
          <p:cNvSpPr txBox="1"/>
          <p:nvPr/>
        </p:nvSpPr>
        <p:spPr>
          <a:xfrm>
            <a:off x="486483" y="3790812"/>
            <a:ext cx="2519999" cy="461665"/>
          </a:xfrm>
          <a:prstGeom prst="rect">
            <a:avLst/>
          </a:prstGeom>
          <a:noFill/>
          <a:ln>
            <a:noFill/>
          </a:ln>
        </p:spPr>
        <p:txBody>
          <a:bodyPr wrap="square">
            <a:spAutoFit/>
          </a:bodyPr>
          <a:lstStyle/>
          <a:p>
            <a:pPr algn="ctr"/>
            <a:r>
              <a:rPr lang="en-GB" sz="1200" i="1" dirty="0"/>
              <a:t>Norway, Iceland, Liechtenstein,</a:t>
            </a:r>
          </a:p>
          <a:p>
            <a:pPr algn="ctr"/>
            <a:r>
              <a:rPr lang="en-GB" sz="1200" i="1" dirty="0"/>
              <a:t>North Macedonia, Serbia, Türkiye</a:t>
            </a:r>
          </a:p>
        </p:txBody>
      </p:sp>
      <p:cxnSp>
        <p:nvCxnSpPr>
          <p:cNvPr id="20" name="Conector recto 19">
            <a:extLst>
              <a:ext uri="{FF2B5EF4-FFF2-40B4-BE49-F238E27FC236}">
                <a16:creationId xmlns:a16="http://schemas.microsoft.com/office/drawing/2014/main" id="{E2FEFBDD-5FDF-2ACA-365C-40D681501F51}"/>
              </a:ext>
            </a:extLst>
          </p:cNvPr>
          <p:cNvCxnSpPr>
            <a:cxnSpLocks/>
          </p:cNvCxnSpPr>
          <p:nvPr/>
        </p:nvCxnSpPr>
        <p:spPr>
          <a:xfrm>
            <a:off x="486483" y="4285596"/>
            <a:ext cx="251999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ECAEB4DF-279A-EFEF-25A1-CF8A4A613D50}"/>
              </a:ext>
            </a:extLst>
          </p:cNvPr>
          <p:cNvCxnSpPr>
            <a:cxnSpLocks/>
            <a:endCxn id="3" idx="2"/>
          </p:cNvCxnSpPr>
          <p:nvPr/>
        </p:nvCxnSpPr>
        <p:spPr>
          <a:xfrm>
            <a:off x="3006482" y="4285596"/>
            <a:ext cx="674021" cy="53403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306C5B99-8587-9077-50AF-23E222258754}"/>
              </a:ext>
            </a:extLst>
          </p:cNvPr>
          <p:cNvSpPr txBox="1"/>
          <p:nvPr/>
        </p:nvSpPr>
        <p:spPr>
          <a:xfrm>
            <a:off x="9185518" y="3583116"/>
            <a:ext cx="2519999" cy="461665"/>
          </a:xfrm>
          <a:prstGeom prst="rect">
            <a:avLst/>
          </a:prstGeom>
          <a:noFill/>
          <a:ln>
            <a:noFill/>
          </a:ln>
        </p:spPr>
        <p:txBody>
          <a:bodyPr wrap="square">
            <a:spAutoFit/>
          </a:bodyPr>
          <a:lstStyle/>
          <a:p>
            <a:pPr algn="ctr"/>
            <a:r>
              <a:rPr lang="en-GB" sz="1200" i="1" dirty="0"/>
              <a:t>All other countries of the world not associated to Erasmus+*</a:t>
            </a:r>
          </a:p>
        </p:txBody>
      </p:sp>
      <p:cxnSp>
        <p:nvCxnSpPr>
          <p:cNvPr id="37" name="Conector recto 36">
            <a:extLst>
              <a:ext uri="{FF2B5EF4-FFF2-40B4-BE49-F238E27FC236}">
                <a16:creationId xmlns:a16="http://schemas.microsoft.com/office/drawing/2014/main" id="{B5C6EF3F-C630-7B0E-DF05-EFE22E9B9A66}"/>
              </a:ext>
            </a:extLst>
          </p:cNvPr>
          <p:cNvCxnSpPr>
            <a:cxnSpLocks/>
          </p:cNvCxnSpPr>
          <p:nvPr/>
        </p:nvCxnSpPr>
        <p:spPr>
          <a:xfrm>
            <a:off x="9185518" y="4285596"/>
            <a:ext cx="251999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83AD822C-D5BC-580B-E3D0-7C63B7450109}"/>
              </a:ext>
            </a:extLst>
          </p:cNvPr>
          <p:cNvCxnSpPr>
            <a:cxnSpLocks/>
            <a:endCxn id="7" idx="6"/>
          </p:cNvCxnSpPr>
          <p:nvPr/>
        </p:nvCxnSpPr>
        <p:spPr>
          <a:xfrm flipH="1">
            <a:off x="8511497" y="4285596"/>
            <a:ext cx="674021" cy="53403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CuadroTexto 35">
            <a:extLst>
              <a:ext uri="{FF2B5EF4-FFF2-40B4-BE49-F238E27FC236}">
                <a16:creationId xmlns:a16="http://schemas.microsoft.com/office/drawing/2014/main" id="{71252165-C719-F214-DBE2-A5B324DB4315}"/>
              </a:ext>
            </a:extLst>
          </p:cNvPr>
          <p:cNvSpPr txBox="1"/>
          <p:nvPr/>
        </p:nvSpPr>
        <p:spPr>
          <a:xfrm>
            <a:off x="5176935" y="6372307"/>
            <a:ext cx="4964592" cy="276999"/>
          </a:xfrm>
          <a:prstGeom prst="rect">
            <a:avLst/>
          </a:prstGeom>
          <a:noFill/>
          <a:ln>
            <a:noFill/>
          </a:ln>
        </p:spPr>
        <p:txBody>
          <a:bodyPr wrap="square">
            <a:spAutoFit/>
          </a:bodyPr>
          <a:lstStyle/>
          <a:p>
            <a:pPr algn="ctr"/>
            <a:r>
              <a:rPr lang="en-GB" sz="1200" i="1" dirty="0"/>
              <a:t>* Restrictions apply </a:t>
            </a:r>
            <a:r>
              <a:rPr lang="en-GB" sz="1200" i="1"/>
              <a:t>(see Erasmus</a:t>
            </a:r>
            <a:r>
              <a:rPr lang="en-GB" sz="1200" i="1" dirty="0"/>
              <a:t>+ </a:t>
            </a:r>
            <a:r>
              <a:rPr lang="en-GB" sz="1200" i="1"/>
              <a:t>Programme Guide)</a:t>
            </a:r>
            <a:endParaRPr lang="en-GB" sz="1200" i="1" dirty="0"/>
          </a:p>
        </p:txBody>
      </p:sp>
    </p:spTree>
    <p:extLst>
      <p:ext uri="{BB962C8B-B14F-4D97-AF65-F5344CB8AC3E}">
        <p14:creationId xmlns:p14="http://schemas.microsoft.com/office/powerpoint/2010/main" val="3461482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World_with_icons_2"/>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Chevrons_with_icons_1"/>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sandglass*clock*time*duration*long*waiting*patience*processing*hours*minutes*tell time*timer*timingquickly*speedy*schedule*watch"/>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federal-government_POWER_USER_SEPARATOR_ICONS_building_POWER_USER_SEPARATOR_ICONS_capital_POWER_USER_SEPARATOR_ICONS_flag_POWER_USER_SEPARATOR_ICONS_institution_POWER_USER_SEPARATOR_ICONS_law_POWER_USER_SEPARATOR_ICONS_politics"/>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F87431-2774-4E17-BE38-8A579357848D}">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B1CAF70-02D1-4551-A536-63581F6A8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9400</TotalTime>
  <Words>2745</Words>
  <Application>Microsoft Office PowerPoint</Application>
  <PresentationFormat>Widescreen</PresentationFormat>
  <Paragraphs>360</Paragraphs>
  <Slides>34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Cambria Math</vt:lpstr>
      <vt:lpstr>Courier New</vt:lpstr>
      <vt:lpstr>Rockwell Extra Bold</vt:lpstr>
      <vt:lpstr>Verdana</vt:lpstr>
      <vt:lpstr>Wingdings</vt:lpstr>
      <vt:lpstr>Office Theme</vt:lpstr>
      <vt:lpstr>Erasmus+</vt:lpstr>
      <vt:lpstr>Join Erasmus Mundus 2021-2027!</vt:lpstr>
      <vt:lpstr>30 Years of achievements of Erasmus</vt:lpstr>
      <vt:lpstr>Erasmus Mundus 2021-2027</vt:lpstr>
      <vt:lpstr>Erasmus+ Programme 2021-2027</vt:lpstr>
      <vt:lpstr>Key Action 2 – Different cooperation models</vt:lpstr>
      <vt:lpstr>What is an Erasmus Mundus Joint Master programme?</vt:lpstr>
      <vt:lpstr>Erasmus Mundus – Main objectives</vt:lpstr>
      <vt:lpstr>Geographical scope of Erasmus Mundus</vt:lpstr>
      <vt:lpstr>EMJM – Main requirements</vt:lpstr>
      <vt:lpstr>EMJM Set-up (1)</vt:lpstr>
      <vt:lpstr>EMJM Set-up (2)</vt:lpstr>
      <vt:lpstr>Taking part as an Organisation</vt:lpstr>
      <vt:lpstr>Opportunities for HEIs</vt:lpstr>
      <vt:lpstr>Taking part as an Individual</vt:lpstr>
      <vt:lpstr>Opportunities for Students</vt:lpstr>
      <vt:lpstr>EMJM Funding Rules</vt:lpstr>
      <vt:lpstr>EMJM Funding Rules</vt:lpstr>
      <vt:lpstr>EMJM Funding Rules</vt:lpstr>
      <vt:lpstr>EMJM Funding Rules</vt:lpstr>
      <vt:lpstr>EMJM Funding Rules</vt:lpstr>
      <vt:lpstr>Main changes compared to call 2025</vt:lpstr>
      <vt:lpstr>EMJM call for proposals 2026</vt:lpstr>
      <vt:lpstr>Erasmus+ EMJM call for proposals 2025 Selection Roadmap</vt:lpstr>
      <vt:lpstr>EMJM Evaluation procedure</vt:lpstr>
      <vt:lpstr>EMJM Award Criteria (1)</vt:lpstr>
      <vt:lpstr>EMJM Award Criteria (2)</vt:lpstr>
      <vt:lpstr>EMJM Award Criteria (3)</vt:lpstr>
      <vt:lpstr>EMJM Award Criteria (4)</vt:lpstr>
      <vt:lpstr>Application package</vt:lpstr>
      <vt:lpstr>How to apply - eForm</vt:lpstr>
      <vt:lpstr>Information about the programme </vt:lpstr>
      <vt:lpstr>Other information sources </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HOPCKE Dagmar (EACEA)</cp:lastModifiedBy>
  <cp:revision>393</cp:revision>
  <dcterms:created xsi:type="dcterms:W3CDTF">2019-08-09T12:06:42Z</dcterms:created>
  <dcterms:modified xsi:type="dcterms:W3CDTF">2025-11-20T08:05:39Z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y fmtid="{D5CDD505-2E9C-101B-9397-08002B2CF9AE}" pid="3" name="MSIP_Label_6bd9ddd1-4d20-43f6-abfa-fc3c07406f94_Enabled">
    <vt:lpwstr>true</vt:lpwstr>
  </property>
  <property fmtid="{D5CDD505-2E9C-101B-9397-08002B2CF9AE}" pid="4" name="MSIP_Label_6bd9ddd1-4d20-43f6-abfa-fc3c07406f94_SetDate">
    <vt:lpwstr>2022-11-15T14:08:14Z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321487b9-600f-4566-80a4-941c9d2522aa</vt:lpwstr>
  </property>
  <property fmtid="{D5CDD505-2E9C-101B-9397-08002B2CF9AE}" pid="9" name="MSIP_Label_6bd9ddd1-4d20-43f6-abfa-fc3c07406f94_ContentBits">
    <vt:lpwstr>0</vt:lpwstr>
  </property>
</Properties>
</file>