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25" r:id="rId5"/>
    <p:sldId id="473" r:id="rId6"/>
    <p:sldId id="2968" r:id="rId7"/>
    <p:sldId id="528" r:id="rId8"/>
    <p:sldId id="2972" r:id="rId9"/>
    <p:sldId id="336" r:id="rId10"/>
    <p:sldId id="355" r:id="rId11"/>
    <p:sldId id="327" r:id="rId12"/>
    <p:sldId id="2742" r:id="rId13"/>
    <p:sldId id="2987" r:id="rId14"/>
    <p:sldId id="338" r:id="rId15"/>
    <p:sldId id="339" r:id="rId16"/>
    <p:sldId id="347" r:id="rId17"/>
    <p:sldId id="348" r:id="rId18"/>
    <p:sldId id="349" r:id="rId19"/>
    <p:sldId id="2986" r:id="rId20"/>
    <p:sldId id="2977" r:id="rId21"/>
    <p:sldId id="2979" r:id="rId22"/>
    <p:sldId id="341" r:id="rId23"/>
    <p:sldId id="342" r:id="rId24"/>
    <p:sldId id="358" r:id="rId25"/>
    <p:sldId id="357" r:id="rId26"/>
    <p:sldId id="364" r:id="rId27"/>
    <p:sldId id="343" r:id="rId28"/>
    <p:sldId id="360" r:id="rId29"/>
    <p:sldId id="344" r:id="rId30"/>
    <p:sldId id="740" r:id="rId31"/>
    <p:sldId id="630" r:id="rId32"/>
    <p:sldId id="345" r:id="rId33"/>
    <p:sldId id="29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C08A"/>
    <a:srgbClr val="DDEDFF"/>
    <a:srgbClr val="034EA2"/>
    <a:srgbClr val="B3D7FF"/>
    <a:srgbClr val="D8F5FC"/>
    <a:srgbClr val="0088CE"/>
    <a:srgbClr val="9E5ECE"/>
    <a:srgbClr val="893BC3"/>
    <a:srgbClr val="4BC5DE"/>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2374" autoAdjust="0"/>
  </p:normalViewPr>
  <p:slideViewPr>
    <p:cSldViewPr snapToGrid="0">
      <p:cViewPr varScale="1">
        <p:scale>
          <a:sx n="91" d="100"/>
          <a:sy n="91" d="100"/>
        </p:scale>
        <p:origin x="1356" y="8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14/11/2025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51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4000" kern="1200" dirty="0">
              <a:solidFill>
                <a:srgbClr val="0088CE"/>
              </a:solidFill>
              <a:latin typeface="+mj-lt"/>
              <a:ea typeface="+mj-ea"/>
              <a:cs typeface="+mj-cs"/>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96422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407036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40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A55CF2-256D-44FD-9430-5B63A079CF51}" type="slidenum">
              <a:rPr lang="en-GB" smtClean="0"/>
              <a:t>28</a:t>
            </a:fld>
            <a:endParaRPr lang="en-GB" dirty="0"/>
          </a:p>
        </p:txBody>
      </p:sp>
    </p:spTree>
    <p:extLst>
      <p:ext uri="{BB962C8B-B14F-4D97-AF65-F5344CB8AC3E}">
        <p14:creationId xmlns:p14="http://schemas.microsoft.com/office/powerpoint/2010/main" val="2342991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97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04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52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7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10</a:t>
            </a:fld>
            <a:endParaRPr lang="en-GB" dirty="0"/>
          </a:p>
        </p:txBody>
      </p:sp>
    </p:spTree>
    <p:extLst>
      <p:ext uri="{BB962C8B-B14F-4D97-AF65-F5344CB8AC3E}">
        <p14:creationId xmlns:p14="http://schemas.microsoft.com/office/powerpoint/2010/main" val="72178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39835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60889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4000" kern="1200" dirty="0">
              <a:solidFill>
                <a:srgbClr val="0088CE"/>
              </a:solidFill>
              <a:latin typeface="+mj-lt"/>
              <a:ea typeface="+mj-ea"/>
              <a:cs typeface="+mj-cs"/>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75723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rgbClr val="0088CE"/>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duotone>
              <a:prstClr val="black"/>
              <a:srgbClr val="0088CE">
                <a:tint val="45000"/>
                <a:satMod val="400000"/>
              </a:srgbClr>
            </a:duotone>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rgbClr val="0088CE"/>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rgbClr val="0088CE"/>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lvl1pPr>
              <a:defRPr>
                <a:solidFill>
                  <a:srgbClr val="0088CE"/>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rgbClr val="0088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bg1"/>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rgbClr val="0088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rgbClr val="0088CE"/>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webgate.ec.europa.eu/funding-tenders-opportunities/display/OM/Roles+and+access+rights" TargetMode="External"/><Relationship Id="rId2" Type="http://schemas.openxmlformats.org/officeDocument/2006/relationships/hyperlink" Target="https://ec.europa.eu/research/participants/data/support/sep_usermanual.pdf"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s://ec.europa.eu/info/funding-tenders/opportunities/portal/screen/home"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0.png"/><Relationship Id="rId5" Type="http://schemas.openxmlformats.org/officeDocument/2006/relationships/tags" Target="../tags/tag14.xml"/><Relationship Id="rId10" Type="http://schemas.openxmlformats.org/officeDocument/2006/relationships/hyperlink" Target="https://ec.europa.eu/info/funding-tenders/opportunities/docs/2021-2027/common/it-manuals/user-manual_sep_en.pdf" TargetMode="External"/><Relationship Id="rId4" Type="http://schemas.openxmlformats.org/officeDocument/2006/relationships/tags" Target="../tags/tag13.xml"/><Relationship Id="rId9"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13.xml"/><Relationship Id="rId5" Type="http://schemas.openxmlformats.org/officeDocument/2006/relationships/tags" Target="../tags/tag21.xml"/><Relationship Id="rId10" Type="http://schemas.openxmlformats.org/officeDocument/2006/relationships/slideLayout" Target="../slideLayouts/slideLayout8.xml"/><Relationship Id="rId4" Type="http://schemas.openxmlformats.org/officeDocument/2006/relationships/tags" Target="../tags/tag20.xml"/><Relationship Id="rId9" Type="http://schemas.openxmlformats.org/officeDocument/2006/relationships/tags" Target="../tags/tag25.xml"/></Relationships>
</file>

<file path=ppt/slides/_rels/slide29.xml.rels><?xml version="1.0" encoding="UTF-8" standalone="yes"?>
<Relationships xmlns="http://schemas.openxmlformats.org/package/2006/relationships"><Relationship Id="rId8" Type="http://schemas.openxmlformats.org/officeDocument/2006/relationships/hyperlink" Target="https://data.europa.eu/doi/10.2797/639462" TargetMode="External"/><Relationship Id="rId13" Type="http://schemas.openxmlformats.org/officeDocument/2006/relationships/hyperlink" Target="https://wayback.archive-it.org/12090/20201031112405/https:/eacea.ec.europa.eu/erasmus-plus/events/erasmus-mundus-joint-master-degrees-06-2019_en" TargetMode="External"/><Relationship Id="rId3" Type="http://schemas.openxmlformats.org/officeDocument/2006/relationships/hyperlink" Target="https://op.europa.eu/en/" TargetMode="External"/><Relationship Id="rId7" Type="http://schemas.openxmlformats.org/officeDocument/2006/relationships/hyperlink" Target="https://data.europa.eu/doi/10.2797/836328" TargetMode="External"/><Relationship Id="rId12" Type="http://schemas.openxmlformats.org/officeDocument/2006/relationships/hyperlink" Target="https://wayback.archive-it.org/12090/20201031112503/https:/eacea.ec.europa.eu/erasmus-plus/events/cluster-meeting-2018-european-approach-quality-assurance-joint-programmes2_en" TargetMode="External"/><Relationship Id="rId17" Type="http://schemas.openxmlformats.org/officeDocument/2006/relationships/image" Target="../media/image31.png"/><Relationship Id="rId2" Type="http://schemas.openxmlformats.org/officeDocument/2006/relationships/hyperlink" Target="https://op.europa.eu/en/publication-detail/-/publication/fa2067a3-18cb-11ef-a251-01aa75ed71a1/language-en" TargetMode="External"/><Relationship Id="rId16" Type="http://schemas.openxmlformats.org/officeDocument/2006/relationships/hyperlink" Target="https://ec.europa.eu/programmes/erasmus-plus/projects_en" TargetMode="External"/><Relationship Id="rId1" Type="http://schemas.openxmlformats.org/officeDocument/2006/relationships/slideLayout" Target="../slideLayouts/slideLayout8.xml"/><Relationship Id="rId6" Type="http://schemas.openxmlformats.org/officeDocument/2006/relationships/hyperlink" Target="https://op.europa.eu/en/publication-detail/-/publication/4d820682-eaf4-11ed-a05c-01aa75ed71a1/language-en/format-PDF/source-294103693" TargetMode="External"/><Relationship Id="rId11" Type="http://schemas.openxmlformats.org/officeDocument/2006/relationships/hyperlink" Target="https://www.eacea.ec.europa.eu/scholarships/erasmus-mundus-catalogue_en" TargetMode="External"/><Relationship Id="rId5" Type="http://schemas.openxmlformats.org/officeDocument/2006/relationships/hyperlink" Target="https://op.europa.eu/en/publication-detail/-/publication/f8ed3ffb-973a-11ef-a130-01aa75ed71a1/language-en" TargetMode="External"/><Relationship Id="rId15" Type="http://schemas.openxmlformats.org/officeDocument/2006/relationships/hyperlink" Target="https://op.europa.eu/en/publication-detail/-/publication/2e2b8855-6142-11e7-8dc1-01aa75ed71a1" TargetMode="External"/><Relationship Id="rId10" Type="http://schemas.openxmlformats.org/officeDocument/2006/relationships/hyperlink" Target="https://op.europa.eu/en/publication-detail/-/publication/6e06043f-2f96-11eb-b27b-01aa75ed71a1/language-en/format-PDF/source-209259056" TargetMode="External"/><Relationship Id="rId4" Type="http://schemas.openxmlformats.org/officeDocument/2006/relationships/hyperlink" Target="https://op.europa.eu/en/publication-detail/-/publication/ec3b9b47-1be3-11ef-a251-01aa75ed71a1/language-en" TargetMode="External"/><Relationship Id="rId9" Type="http://schemas.openxmlformats.org/officeDocument/2006/relationships/hyperlink" Target="https://ec.europa.eu/programmes/erasmus-plus/about/factsheets_en#worldwide" TargetMode="External"/><Relationship Id="rId14" Type="http://schemas.openxmlformats.org/officeDocument/2006/relationships/hyperlink" Target="https://op.europa.eu/en/publication-detail/-/publication/6f52e9bb-31f2-11e6-b497-01aa75ed71a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acea.ec.europa.eu/grants/how-get-grant_e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ebgate.ec.europa.eu/funding-tenders-opportunities/display/OM/Roles+and+access+rights" TargetMode="External"/><Relationship Id="rId5" Type="http://schemas.openxmlformats.org/officeDocument/2006/relationships/hyperlink" Target="https://ec.europa.eu/info/funding-tenders/opportunities/docs/2021-2027/common/it-manuals/user-manual_sep_en.pdf" TargetMode="External"/><Relationship Id="rId4" Type="http://schemas.openxmlformats.org/officeDocument/2006/relationships/hyperlink" Target="https://ec.europa.eu/info/funding-tenders/opportunities/docs/2021-2027/common/guidance/om_en.pdf"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mailto:EACEA-EPLUS-ERASMUS-MUNDUS@ec.europa.eu" TargetMode="External"/><Relationship Id="rId3" Type="http://schemas.openxmlformats.org/officeDocument/2006/relationships/tags" Target="../tags/tag28.xml"/><Relationship Id="rId7" Type="http://schemas.openxmlformats.org/officeDocument/2006/relationships/image" Target="../media/image3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https://creativecommons.org/licenses/by/4.0/" TargetMode="External"/><Relationship Id="rId5" Type="http://schemas.openxmlformats.org/officeDocument/2006/relationships/notesSlide" Target="../notesSlides/notesSlide14.xml"/><Relationship Id="rId4" Type="http://schemas.openxmlformats.org/officeDocument/2006/relationships/slideLayout" Target="../slideLayouts/slideLayout6.xml"/><Relationship Id="rId9" Type="http://schemas.openxmlformats.org/officeDocument/2006/relationships/hyperlink" Target="mailto:EC-FUNDING-TENDER-SERVICE-DESK@ec.europa.eu"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hyperlink" Target="https://ec.europa.eu/info/funding-tenders/opportunities/portal/screen/how-to-participate/participant-register"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webgate.ec.europa.eu/funding-tenders-opportunities/display/OM/EU+Login" TargetMode="External"/><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rasmus-plus.ec.europa.eu/erasmus-programme-guid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3200" dirty="0"/>
              <a:t>How to prepare your Erasmus Mundus </a:t>
            </a:r>
            <a:br>
              <a:rPr lang="en-US" sz="3200" dirty="0"/>
            </a:br>
            <a:r>
              <a:rPr lang="en-US" sz="3200" dirty="0"/>
              <a:t>Joint Masters (EMJM) Proposal</a:t>
            </a:r>
          </a:p>
          <a:p>
            <a:endParaRPr lang="fr-BE" sz="3200" dirty="0"/>
          </a:p>
        </p:txBody>
      </p:sp>
      <p:sp>
        <p:nvSpPr>
          <p:cNvPr id="5" name="Title 4"/>
          <p:cNvSpPr>
            <a:spLocks noGrp="1"/>
          </p:cNvSpPr>
          <p:nvPr>
            <p:ph type="title"/>
          </p:nvPr>
        </p:nvSpPr>
        <p:spPr/>
        <p:txBody>
          <a:bodyPr/>
          <a:lstStyle/>
          <a:p>
            <a:r>
              <a:rPr lang="fr-BE" sz="5400" b="1" dirty="0"/>
              <a:t>Erasmus+</a:t>
            </a:r>
          </a:p>
        </p:txBody>
      </p:sp>
      <p:pic>
        <p:nvPicPr>
          <p:cNvPr id="8" name="Picture Placeholder 7"/>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27" r="36911"/>
          <a:stretch/>
        </p:blipFill>
        <p:spPr>
          <a:xfrm>
            <a:off x="-46383" y="0"/>
            <a:ext cx="6142383" cy="6858000"/>
          </a:xfrm>
        </p:spPr>
      </p:pic>
      <p:sp>
        <p:nvSpPr>
          <p:cNvPr id="9" name="Text Placeholder 7"/>
          <p:cNvSpPr txBox="1">
            <a:spLocks/>
          </p:cNvSpPr>
          <p:nvPr/>
        </p:nvSpPr>
        <p:spPr>
          <a:xfrm>
            <a:off x="6817056" y="5397994"/>
            <a:ext cx="5040313" cy="52899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a:solidFill>
                  <a:srgbClr val="0088CE"/>
                </a:solidFill>
              </a:rPr>
              <a:t>European Education and Culture </a:t>
            </a:r>
            <a:br>
              <a:rPr lang="en-GB" sz="2000" dirty="0">
                <a:solidFill>
                  <a:srgbClr val="0088CE"/>
                </a:solidFill>
              </a:rPr>
            </a:br>
            <a:r>
              <a:rPr lang="en-GB" sz="2000" dirty="0">
                <a:solidFill>
                  <a:srgbClr val="0088CE"/>
                </a:solidFill>
              </a:rPr>
              <a:t>Executive Agency</a:t>
            </a:r>
          </a:p>
        </p:txBody>
      </p:sp>
    </p:spTree>
    <p:extLst>
      <p:ext uri="{BB962C8B-B14F-4D97-AF65-F5344CB8AC3E}">
        <p14:creationId xmlns:p14="http://schemas.microsoft.com/office/powerpoint/2010/main" val="148040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4B4593A-ADF1-757F-336B-8A8323EC10F9}"/>
              </a:ext>
            </a:extLst>
          </p:cNvPr>
          <p:cNvSpPr/>
          <p:nvPr/>
        </p:nvSpPr>
        <p:spPr>
          <a:xfrm>
            <a:off x="0" y="4379572"/>
            <a:ext cx="11930743" cy="1564798"/>
          </a:xfrm>
          <a:prstGeom prst="rect">
            <a:avLst/>
          </a:prstGeom>
          <a:solidFill>
            <a:srgbClr val="F5FD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ángulo 3">
            <a:extLst>
              <a:ext uri="{FF2B5EF4-FFF2-40B4-BE49-F238E27FC236}">
                <a16:creationId xmlns:a16="http://schemas.microsoft.com/office/drawing/2014/main" id="{CC33F3F9-EDE6-70C1-4E48-173F39DD2E79}"/>
              </a:ext>
            </a:extLst>
          </p:cNvPr>
          <p:cNvSpPr/>
          <p:nvPr/>
        </p:nvSpPr>
        <p:spPr>
          <a:xfrm>
            <a:off x="1" y="2922962"/>
            <a:ext cx="11861074" cy="1456609"/>
          </a:xfrm>
          <a:prstGeom prst="rect">
            <a:avLst/>
          </a:prstGeom>
          <a:solidFill>
            <a:srgbClr val="FDF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p:cNvSpPr>
            <a:spLocks noGrp="1"/>
          </p:cNvSpPr>
          <p:nvPr>
            <p:ph type="title"/>
          </p:nvPr>
        </p:nvSpPr>
        <p:spPr>
          <a:xfrm>
            <a:off x="970722" y="144856"/>
            <a:ext cx="10515600" cy="1120362"/>
          </a:xfrm>
        </p:spPr>
        <p:txBody>
          <a:bodyPr/>
          <a:lstStyle/>
          <a:p>
            <a:r>
              <a:rPr lang="en-GB" dirty="0"/>
              <a:t>EMJM Application package </a:t>
            </a:r>
            <a:br>
              <a:rPr lang="en-GB" dirty="0"/>
            </a:br>
            <a:r>
              <a:rPr lang="en-GB" sz="2800" i="1" dirty="0">
                <a:solidFill>
                  <a:schemeClr val="tx2"/>
                </a:solidFill>
              </a:rPr>
              <a:t>Part B and annexes</a:t>
            </a:r>
          </a:p>
        </p:txBody>
      </p:sp>
      <p:sp>
        <p:nvSpPr>
          <p:cNvPr id="6" name="CuadroTexto 5">
            <a:extLst>
              <a:ext uri="{FF2B5EF4-FFF2-40B4-BE49-F238E27FC236}">
                <a16:creationId xmlns:a16="http://schemas.microsoft.com/office/drawing/2014/main" id="{ACAE814B-B3F1-0741-C860-D373BD4E420F}"/>
              </a:ext>
            </a:extLst>
          </p:cNvPr>
          <p:cNvSpPr txBox="1"/>
          <p:nvPr/>
        </p:nvSpPr>
        <p:spPr>
          <a:xfrm>
            <a:off x="8488439" y="2974967"/>
            <a:ext cx="3476532" cy="1323439"/>
          </a:xfrm>
          <a:prstGeom prst="rect">
            <a:avLst/>
          </a:prstGeom>
          <a:noFill/>
        </p:spPr>
        <p:txBody>
          <a:bodyPr wrap="square">
            <a:spAutoFit/>
          </a:bodyPr>
          <a:lstStyle/>
          <a:p>
            <a:pPr marL="0" lvl="1" indent="0">
              <a:buClr>
                <a:srgbClr val="C00000"/>
              </a:buClr>
              <a:buSzPct val="100000"/>
            </a:pPr>
            <a:r>
              <a:rPr lang="en-GB" sz="1600" b="1" dirty="0">
                <a:solidFill>
                  <a:schemeClr val="accent6"/>
                </a:solidFill>
                <a:ea typeface="Arial Unicode MS" panose="020B0604020202020204" pitchFamily="34" charset="-128"/>
              </a:rPr>
              <a:t>Mandatory documents</a:t>
            </a:r>
          </a:p>
          <a:p>
            <a:pPr marL="285750" lvl="1" indent="-285750">
              <a:buSzPct val="100000"/>
              <a:buFont typeface="Arial" panose="020B0604020202020204" pitchFamily="34" charset="0"/>
              <a:buChar char="•"/>
            </a:pPr>
            <a:r>
              <a:rPr lang="en-GB" sz="1600" dirty="0">
                <a:ea typeface="Arial Unicode MS" panose="020B0604020202020204" pitchFamily="34" charset="-128"/>
              </a:rPr>
              <a:t>Part B </a:t>
            </a:r>
          </a:p>
          <a:p>
            <a:pPr marL="285750" lvl="1" indent="-285750">
              <a:buSzPct val="100000"/>
              <a:buFont typeface="Arial" panose="020B0604020202020204" pitchFamily="34" charset="0"/>
              <a:buChar char="•"/>
            </a:pPr>
            <a:r>
              <a:rPr lang="en-GB" sz="1600" dirty="0">
                <a:ea typeface="Arial Unicode MS" panose="020B0604020202020204" pitchFamily="34" charset="-128"/>
              </a:rPr>
              <a:t>Calculator (budget table)</a:t>
            </a:r>
          </a:p>
          <a:p>
            <a:pPr marL="285750" lvl="1" indent="-285750">
              <a:buSzPct val="100000"/>
              <a:buFont typeface="Arial" panose="020B0604020202020204" pitchFamily="34" charset="0"/>
              <a:buChar char="•"/>
            </a:pPr>
            <a:r>
              <a:rPr lang="en-GB" sz="1600" dirty="0">
                <a:ea typeface="Arial Unicode MS" panose="020B0604020202020204" pitchFamily="34" charset="-128"/>
              </a:rPr>
              <a:t>Proof of accreditation</a:t>
            </a:r>
          </a:p>
          <a:p>
            <a:pPr marL="285750" lvl="1" indent="-285750">
              <a:buSzPct val="100000"/>
              <a:buFont typeface="Arial" panose="020B0604020202020204" pitchFamily="34" charset="0"/>
              <a:buChar char="•"/>
            </a:pPr>
            <a:r>
              <a:rPr lang="en-GB" sz="1600" dirty="0">
                <a:ea typeface="Arial Unicode MS" panose="020B0604020202020204" pitchFamily="34" charset="-128"/>
              </a:rPr>
              <a:t>Draft Partnership Agreement</a:t>
            </a:r>
          </a:p>
        </p:txBody>
      </p:sp>
      <p:sp>
        <p:nvSpPr>
          <p:cNvPr id="9" name="Cerrar llave 8">
            <a:extLst>
              <a:ext uri="{FF2B5EF4-FFF2-40B4-BE49-F238E27FC236}">
                <a16:creationId xmlns:a16="http://schemas.microsoft.com/office/drawing/2014/main" id="{D4247E8C-C639-F703-684E-468AB05032E2}"/>
              </a:ext>
            </a:extLst>
          </p:cNvPr>
          <p:cNvSpPr/>
          <p:nvPr/>
        </p:nvSpPr>
        <p:spPr>
          <a:xfrm>
            <a:off x="8270078" y="2922962"/>
            <a:ext cx="109419" cy="1456609"/>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Cerrar llave 9">
            <a:extLst>
              <a:ext uri="{FF2B5EF4-FFF2-40B4-BE49-F238E27FC236}">
                <a16:creationId xmlns:a16="http://schemas.microsoft.com/office/drawing/2014/main" id="{495DCD4E-1ABD-9C35-A921-F0B51E2ECF63}"/>
              </a:ext>
            </a:extLst>
          </p:cNvPr>
          <p:cNvSpPr/>
          <p:nvPr/>
        </p:nvSpPr>
        <p:spPr>
          <a:xfrm>
            <a:off x="8270078" y="4455737"/>
            <a:ext cx="170334" cy="1473390"/>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CuadroTexto 12">
            <a:extLst>
              <a:ext uri="{FF2B5EF4-FFF2-40B4-BE49-F238E27FC236}">
                <a16:creationId xmlns:a16="http://schemas.microsoft.com/office/drawing/2014/main" id="{18AEA827-8286-7E16-7C7E-3BEF9C798610}"/>
              </a:ext>
            </a:extLst>
          </p:cNvPr>
          <p:cNvSpPr txBox="1"/>
          <p:nvPr/>
        </p:nvSpPr>
        <p:spPr>
          <a:xfrm>
            <a:off x="8461109" y="4455737"/>
            <a:ext cx="3476533" cy="1323439"/>
          </a:xfrm>
          <a:prstGeom prst="rect">
            <a:avLst/>
          </a:prstGeom>
          <a:noFill/>
        </p:spPr>
        <p:txBody>
          <a:bodyPr wrap="square">
            <a:spAutoFit/>
          </a:bodyPr>
          <a:lstStyle/>
          <a:p>
            <a:pPr marL="0" lvl="1" indent="0">
              <a:buClr>
                <a:srgbClr val="C00000"/>
              </a:buClr>
              <a:buSzPct val="100000"/>
            </a:pPr>
            <a:r>
              <a:rPr lang="en-GB" sz="1600" b="1" dirty="0">
                <a:solidFill>
                  <a:schemeClr val="accent3"/>
                </a:solidFill>
                <a:ea typeface="Arial Unicode MS" panose="020B0604020202020204" pitchFamily="34" charset="-128"/>
              </a:rPr>
              <a:t>Optional annexes</a:t>
            </a:r>
          </a:p>
          <a:p>
            <a:pPr marL="285750" lvl="1" indent="-285750">
              <a:buSzPct val="100000"/>
              <a:buFont typeface="Arial" panose="020B0604020202020204" pitchFamily="34" charset="0"/>
              <a:buChar char="•"/>
            </a:pPr>
            <a:r>
              <a:rPr lang="en-GB" sz="1600" b="0" dirty="0">
                <a:ea typeface="Arial Unicode MS" panose="020B0604020202020204" pitchFamily="34" charset="-128"/>
              </a:rPr>
              <a:t>Draft model Diploma Supplement</a:t>
            </a:r>
          </a:p>
          <a:p>
            <a:pPr marL="285750" lvl="1" indent="-285750">
              <a:buSzPct val="100000"/>
              <a:buFont typeface="Arial" panose="020B0604020202020204" pitchFamily="34" charset="0"/>
              <a:buChar char="•"/>
            </a:pPr>
            <a:r>
              <a:rPr lang="en-GB" sz="1600" b="0" dirty="0">
                <a:ea typeface="Arial Unicode MS" panose="020B0604020202020204" pitchFamily="34" charset="-128"/>
              </a:rPr>
              <a:t>Draft Student Agreement</a:t>
            </a:r>
          </a:p>
          <a:p>
            <a:pPr marL="285750" lvl="1" indent="-285750">
              <a:buSzPct val="100000"/>
              <a:buFont typeface="Arial" panose="020B0604020202020204" pitchFamily="34" charset="0"/>
              <a:buChar char="•"/>
            </a:pPr>
            <a:r>
              <a:rPr lang="en-GB" sz="1600" b="0" dirty="0">
                <a:ea typeface="Arial Unicode MS" panose="020B0604020202020204" pitchFamily="34" charset="-128"/>
              </a:rPr>
              <a:t>Copies of the proposed degree</a:t>
            </a:r>
          </a:p>
          <a:p>
            <a:pPr marL="285750" lvl="1" indent="-285750">
              <a:buSzPct val="100000"/>
              <a:buFont typeface="Arial" panose="020B0604020202020204" pitchFamily="34" charset="0"/>
              <a:buChar char="•"/>
            </a:pPr>
            <a:r>
              <a:rPr lang="en-GB" sz="1600" dirty="0">
                <a:ea typeface="Arial Unicode MS" panose="020B0604020202020204" pitchFamily="34" charset="-128"/>
              </a:rPr>
              <a:t>List of previous projects</a:t>
            </a:r>
          </a:p>
        </p:txBody>
      </p:sp>
      <p:pic>
        <p:nvPicPr>
          <p:cNvPr id="5" name="Picture 4">
            <a:extLst>
              <a:ext uri="{FF2B5EF4-FFF2-40B4-BE49-F238E27FC236}">
                <a16:creationId xmlns:a16="http://schemas.microsoft.com/office/drawing/2014/main" id="{D1B48D04-64F0-C394-15DE-19CE5B6A3226}"/>
              </a:ext>
            </a:extLst>
          </p:cNvPr>
          <p:cNvPicPr>
            <a:picLocks noChangeAspect="1"/>
          </p:cNvPicPr>
          <p:nvPr/>
        </p:nvPicPr>
        <p:blipFill>
          <a:blip r:embed="rId3"/>
          <a:stretch>
            <a:fillRect/>
          </a:stretch>
        </p:blipFill>
        <p:spPr>
          <a:xfrm>
            <a:off x="502050" y="2237423"/>
            <a:ext cx="7674701" cy="3831240"/>
          </a:xfrm>
          <a:prstGeom prst="rect">
            <a:avLst/>
          </a:prstGeom>
        </p:spPr>
      </p:pic>
    </p:spTree>
    <p:extLst>
      <p:ext uri="{BB962C8B-B14F-4D97-AF65-F5344CB8AC3E}">
        <p14:creationId xmlns:p14="http://schemas.microsoft.com/office/powerpoint/2010/main" val="345547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199" y="1413164"/>
            <a:ext cx="11002819" cy="5061527"/>
          </a:xfrm>
        </p:spPr>
        <p:txBody>
          <a:bodyPr/>
          <a:lstStyle/>
          <a:p>
            <a:pPr marL="649288" lvl="1" indent="-342900">
              <a:spcAft>
                <a:spcPts val="600"/>
              </a:spcAft>
              <a:buClr>
                <a:srgbClr val="C00000"/>
              </a:buClr>
              <a:buSzPct val="100000"/>
              <a:buFont typeface="Wingdings" panose="05000000000000000000" pitchFamily="2" charset="2"/>
              <a:buChar char="§"/>
            </a:pPr>
            <a:r>
              <a:rPr lang="en-GB" sz="2200" dirty="0">
                <a:solidFill>
                  <a:schemeClr val="tx2"/>
                </a:solidFill>
                <a:ea typeface="Arial Unicode MS" panose="020B0604020202020204" pitchFamily="34" charset="-128"/>
              </a:rPr>
              <a:t>A progress bar on the top of the page indicates the proposal completion process </a:t>
            </a:r>
          </a:p>
          <a:p>
            <a:pPr marL="649288" lvl="1" indent="-342900">
              <a:spcAft>
                <a:spcPts val="600"/>
              </a:spcAft>
              <a:buClr>
                <a:srgbClr val="C00000"/>
              </a:buClr>
              <a:buSzPct val="100000"/>
              <a:buFont typeface="Wingdings" panose="05000000000000000000" pitchFamily="2" charset="2"/>
              <a:buChar char="§"/>
            </a:pPr>
            <a:endParaRPr lang="en-GB" sz="2200" dirty="0">
              <a:solidFill>
                <a:schemeClr val="tx2"/>
              </a:solidFill>
              <a:ea typeface="Arial Unicode MS" panose="020B0604020202020204" pitchFamily="34" charset="-128"/>
            </a:endParaRPr>
          </a:p>
          <a:p>
            <a:pPr marL="649288" lvl="1" indent="-342900">
              <a:spcAft>
                <a:spcPts val="600"/>
              </a:spcAft>
              <a:buClr>
                <a:srgbClr val="C00000"/>
              </a:buClr>
              <a:buSzPct val="100000"/>
              <a:buFont typeface="Wingdings" panose="05000000000000000000" pitchFamily="2" charset="2"/>
              <a:buChar char="§"/>
            </a:pPr>
            <a:endParaRPr lang="en-GB" sz="2200" dirty="0">
              <a:solidFill>
                <a:schemeClr val="tx2"/>
              </a:solidFill>
              <a:ea typeface="Arial Unicode MS" panose="020B0604020202020204" pitchFamily="34" charset="-128"/>
            </a:endParaRPr>
          </a:p>
          <a:p>
            <a:pPr marL="649288" lvl="1" indent="-342900">
              <a:spcAft>
                <a:spcPts val="600"/>
              </a:spcAft>
              <a:buClr>
                <a:srgbClr val="C00000"/>
              </a:buClr>
              <a:buSzPct val="100000"/>
              <a:buFont typeface="Wingdings" panose="05000000000000000000" pitchFamily="2" charset="2"/>
              <a:buChar char="§"/>
            </a:pPr>
            <a:endParaRPr lang="en-GB" sz="2200" dirty="0">
              <a:solidFill>
                <a:schemeClr val="tx2"/>
              </a:solidFill>
              <a:ea typeface="Arial Unicode MS" panose="020B0604020202020204" pitchFamily="34" charset="-128"/>
            </a:endParaRPr>
          </a:p>
          <a:p>
            <a:pPr marL="649288" lvl="1" indent="-342900">
              <a:spcAft>
                <a:spcPts val="600"/>
              </a:spcAft>
              <a:buClr>
                <a:srgbClr val="C00000"/>
              </a:buClr>
              <a:buSzPct val="100000"/>
              <a:buFont typeface="Wingdings" panose="05000000000000000000" pitchFamily="2" charset="2"/>
              <a:buChar char="§"/>
            </a:pPr>
            <a:r>
              <a:rPr lang="en-IE" sz="2200" dirty="0">
                <a:solidFill>
                  <a:schemeClr val="tx2"/>
                </a:solidFill>
                <a:ea typeface="Arial Unicode MS" panose="020B0604020202020204" pitchFamily="34" charset="-128"/>
              </a:rPr>
              <a:t>Throughout the </a:t>
            </a:r>
            <a:r>
              <a:rPr lang="en-IE" sz="2200" dirty="0" err="1">
                <a:solidFill>
                  <a:schemeClr val="tx2"/>
                </a:solidFill>
                <a:ea typeface="Arial Unicode MS" panose="020B0604020202020204" pitchFamily="34" charset="-128"/>
              </a:rPr>
              <a:t>eForm</a:t>
            </a:r>
            <a:r>
              <a:rPr lang="en-IE" sz="2200" dirty="0">
                <a:solidFill>
                  <a:schemeClr val="tx2"/>
                </a:solidFill>
                <a:ea typeface="Arial Unicode MS" panose="020B0604020202020204" pitchFamily="34" charset="-128"/>
              </a:rPr>
              <a:t> the fields marked with the red line are mandatory</a:t>
            </a:r>
          </a:p>
          <a:p>
            <a:pPr marL="306388" lvl="1" indent="0">
              <a:spcAft>
                <a:spcPts val="600"/>
              </a:spcAft>
              <a:buClr>
                <a:srgbClr val="C00000"/>
              </a:buClr>
              <a:buSzPct val="100000"/>
              <a:buNone/>
            </a:pPr>
            <a:endParaRPr lang="en-GB" dirty="0">
              <a:solidFill>
                <a:schemeClr val="tx2"/>
              </a:solidFill>
              <a:ea typeface="Arial Unicode MS" panose="020B0604020202020204" pitchFamily="34" charset="-128"/>
            </a:endParaRPr>
          </a:p>
          <a:p>
            <a:pPr marL="306388" lvl="1" indent="0">
              <a:spcAft>
                <a:spcPts val="600"/>
              </a:spcAft>
              <a:buClr>
                <a:srgbClr val="C00000"/>
              </a:buClr>
              <a:buSzPct val="100000"/>
              <a:buNone/>
            </a:pPr>
            <a:endParaRPr lang="en-IE" sz="2200" b="1" dirty="0">
              <a:solidFill>
                <a:srgbClr val="FF0000"/>
              </a:solidFill>
              <a:ea typeface="Arial Unicode MS" panose="020B0604020202020204" pitchFamily="34" charset="-128"/>
            </a:endParaRPr>
          </a:p>
          <a:p>
            <a:pPr marL="649288" lvl="1" indent="-342900">
              <a:spcAft>
                <a:spcPts val="600"/>
              </a:spcAft>
              <a:buClr>
                <a:srgbClr val="C00000"/>
              </a:buClr>
              <a:buSzPct val="100000"/>
              <a:buFont typeface="Wingdings" panose="05000000000000000000" pitchFamily="2" charset="2"/>
              <a:buChar char="§"/>
            </a:pPr>
            <a:r>
              <a:rPr lang="en-IE" sz="2200" dirty="0">
                <a:solidFill>
                  <a:schemeClr val="tx2"/>
                </a:solidFill>
                <a:ea typeface="Arial Unicode MS" panose="020B0604020202020204" pitchFamily="34" charset="-128"/>
              </a:rPr>
              <a:t>In the step ‘Create proposal’ you need to identify the applicant organisation (PIC) and indicate the acronym and summary of the proposal. </a:t>
            </a:r>
          </a:p>
          <a:p>
            <a:pPr marL="649288" lvl="1" indent="-342900">
              <a:spcAft>
                <a:spcPts val="600"/>
              </a:spcAft>
              <a:buClr>
                <a:srgbClr val="C00000"/>
              </a:buClr>
              <a:buSzPct val="100000"/>
              <a:buFont typeface="Wingdings" panose="05000000000000000000" pitchFamily="2" charset="2"/>
              <a:buChar char="§"/>
            </a:pPr>
            <a:r>
              <a:rPr lang="en-IE" sz="2400" dirty="0">
                <a:solidFill>
                  <a:schemeClr val="tx2"/>
                </a:solidFill>
                <a:ea typeface="Arial Unicode MS" panose="020B0604020202020204" pitchFamily="34" charset="-128"/>
              </a:rPr>
              <a:t>Remember to 	      &amp;          regularly!!</a:t>
            </a:r>
            <a:endParaRPr lang="en-GB" sz="2200" b="1" dirty="0">
              <a:solidFill>
                <a:srgbClr val="FF0000"/>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A - </a:t>
            </a:r>
            <a:r>
              <a:rPr lang="fr-BE" dirty="0" err="1"/>
              <a:t>Create</a:t>
            </a:r>
            <a:r>
              <a:rPr lang="fr-BE" dirty="0"/>
              <a:t> </a:t>
            </a:r>
            <a:r>
              <a:rPr lang="fr-BE" dirty="0" err="1"/>
              <a:t>proposal</a:t>
            </a:r>
            <a:endParaRPr lang="fr-BE" dirty="0"/>
          </a:p>
        </p:txBody>
      </p:sp>
      <p:pic>
        <p:nvPicPr>
          <p:cNvPr id="2" name="Picture 1"/>
          <p:cNvPicPr>
            <a:picLocks noChangeAspect="1"/>
          </p:cNvPicPr>
          <p:nvPr/>
        </p:nvPicPr>
        <p:blipFill>
          <a:blip r:embed="rId2"/>
          <a:stretch>
            <a:fillRect/>
          </a:stretch>
        </p:blipFill>
        <p:spPr>
          <a:xfrm>
            <a:off x="1356446" y="1918278"/>
            <a:ext cx="8924925" cy="952500"/>
          </a:xfrm>
          <a:prstGeom prst="rect">
            <a:avLst/>
          </a:prstGeom>
          <a:ln>
            <a:solidFill>
              <a:srgbClr val="D8F5FC"/>
            </a:solidFill>
          </a:ln>
        </p:spPr>
      </p:pic>
      <p:pic>
        <p:nvPicPr>
          <p:cNvPr id="3" name="Picture 2"/>
          <p:cNvPicPr>
            <a:picLocks noChangeAspect="1"/>
          </p:cNvPicPr>
          <p:nvPr/>
        </p:nvPicPr>
        <p:blipFill>
          <a:blip r:embed="rId3"/>
          <a:stretch>
            <a:fillRect/>
          </a:stretch>
        </p:blipFill>
        <p:spPr>
          <a:xfrm>
            <a:off x="1418590" y="3991936"/>
            <a:ext cx="5153025" cy="476250"/>
          </a:xfrm>
          <a:prstGeom prst="rect">
            <a:avLst/>
          </a:prstGeom>
          <a:ln>
            <a:solidFill>
              <a:srgbClr val="D8F5FC"/>
            </a:solidFill>
          </a:ln>
        </p:spPr>
      </p:pic>
      <p:pic>
        <p:nvPicPr>
          <p:cNvPr id="4" name="Picture 3"/>
          <p:cNvPicPr>
            <a:picLocks noChangeAspect="1"/>
          </p:cNvPicPr>
          <p:nvPr/>
        </p:nvPicPr>
        <p:blipFill>
          <a:blip r:embed="rId4"/>
          <a:stretch>
            <a:fillRect/>
          </a:stretch>
        </p:blipFill>
        <p:spPr>
          <a:xfrm>
            <a:off x="3502635" y="5589344"/>
            <a:ext cx="561975" cy="409575"/>
          </a:xfrm>
          <a:prstGeom prst="rect">
            <a:avLst/>
          </a:prstGeom>
        </p:spPr>
      </p:pic>
      <p:pic>
        <p:nvPicPr>
          <p:cNvPr id="5" name="Picture 4"/>
          <p:cNvPicPr>
            <a:picLocks noChangeAspect="1"/>
          </p:cNvPicPr>
          <p:nvPr/>
        </p:nvPicPr>
        <p:blipFill>
          <a:blip r:embed="rId5"/>
          <a:stretch>
            <a:fillRect/>
          </a:stretch>
        </p:blipFill>
        <p:spPr>
          <a:xfrm>
            <a:off x="4435353" y="5589344"/>
            <a:ext cx="771525" cy="390525"/>
          </a:xfrm>
          <a:prstGeom prst="rect">
            <a:avLst/>
          </a:prstGeom>
        </p:spPr>
      </p:pic>
    </p:spTree>
    <p:extLst>
      <p:ext uri="{BB962C8B-B14F-4D97-AF65-F5344CB8AC3E}">
        <p14:creationId xmlns:p14="http://schemas.microsoft.com/office/powerpoint/2010/main" val="150937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46991" y="1326764"/>
            <a:ext cx="10521463" cy="5209474"/>
          </a:xfrm>
        </p:spPr>
        <p:txBody>
          <a:bodyPr/>
          <a:lstStyle/>
          <a:p>
            <a:pPr marL="649288" lvl="1" indent="-342900" algn="just">
              <a:spcAft>
                <a:spcPts val="600"/>
              </a:spcAft>
              <a:buClr>
                <a:srgbClr val="C00000"/>
              </a:buClr>
              <a:buSzPct val="100000"/>
              <a:buFont typeface="Wingdings" panose="05000000000000000000" pitchFamily="2" charset="2"/>
              <a:buChar char="§"/>
            </a:pPr>
            <a:r>
              <a:rPr lang="en-GB" dirty="0">
                <a:solidFill>
                  <a:schemeClr val="tx2"/>
                </a:solidFill>
                <a:ea typeface="Arial Unicode MS" panose="020B0604020202020204" pitchFamily="34" charset="-128"/>
              </a:rPr>
              <a:t>Start from the part </a:t>
            </a:r>
            <a:r>
              <a:rPr lang="en-GB" b="1" dirty="0">
                <a:solidFill>
                  <a:schemeClr val="tx2"/>
                </a:solidFill>
                <a:ea typeface="Arial Unicode MS" panose="020B0604020202020204" pitchFamily="34" charset="-128"/>
              </a:rPr>
              <a:t>‘Participants’</a:t>
            </a:r>
            <a:r>
              <a:rPr lang="en-GB" dirty="0">
                <a:solidFill>
                  <a:schemeClr val="tx2"/>
                </a:solidFill>
                <a:ea typeface="Arial Unicode MS" panose="020B0604020202020204" pitchFamily="34" charset="-128"/>
              </a:rPr>
              <a:t> where you can encode the full partners, the associated partners and their affiliated entities, if any.</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Search by </a:t>
            </a:r>
            <a:r>
              <a:rPr lang="en-IE" b="1" dirty="0">
                <a:solidFill>
                  <a:schemeClr val="tx2"/>
                </a:solidFill>
                <a:ea typeface="Arial Unicode MS" panose="020B0604020202020204" pitchFamily="34" charset="-128"/>
              </a:rPr>
              <a:t>PIC number</a:t>
            </a:r>
            <a:r>
              <a:rPr lang="en-IE" dirty="0">
                <a:solidFill>
                  <a:schemeClr val="tx2"/>
                </a:solidFill>
                <a:ea typeface="Arial Unicode MS" panose="020B0604020202020204" pitchFamily="34" charset="-128"/>
              </a:rPr>
              <a:t>, add the participating organisation and the main contact person.</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Once the partner is created use the             button to </a:t>
            </a:r>
            <a:r>
              <a:rPr lang="en-IE" b="1" dirty="0">
                <a:solidFill>
                  <a:schemeClr val="tx2"/>
                </a:solidFill>
                <a:ea typeface="Arial Unicode MS" panose="020B0604020202020204" pitchFamily="34" charset="-128"/>
              </a:rPr>
              <a:t>assign as many roles </a:t>
            </a:r>
            <a:r>
              <a:rPr lang="en-IE" dirty="0">
                <a:solidFill>
                  <a:schemeClr val="tx2"/>
                </a:solidFill>
                <a:ea typeface="Arial Unicode MS" panose="020B0604020202020204" pitchFamily="34" charset="-128"/>
              </a:rPr>
              <a:t>as needed for the specific partner and complete further information (department, address etc.). </a:t>
            </a:r>
          </a:p>
          <a:p>
            <a:pPr marL="649288" lvl="1" indent="-342900" algn="just">
              <a:spcAft>
                <a:spcPts val="600"/>
              </a:spcAft>
              <a:buClr>
                <a:srgbClr val="C00000"/>
              </a:buClr>
              <a:buSzPct val="100000"/>
              <a:buFont typeface="Wingdings" panose="05000000000000000000" pitchFamily="2" charset="2"/>
              <a:buChar char="§"/>
            </a:pPr>
            <a:r>
              <a:rPr lang="en-IE" b="1" dirty="0">
                <a:solidFill>
                  <a:schemeClr val="tx2"/>
                </a:solidFill>
                <a:ea typeface="Arial Unicode MS" panose="020B0604020202020204" pitchFamily="34" charset="-128"/>
              </a:rPr>
              <a:t>Repeat</a:t>
            </a:r>
            <a:r>
              <a:rPr lang="en-IE" dirty="0">
                <a:solidFill>
                  <a:schemeClr val="tx2"/>
                </a:solidFill>
                <a:ea typeface="Arial Unicode MS" panose="020B0604020202020204" pitchFamily="34" charset="-128"/>
              </a:rPr>
              <a:t> this process for all full and associated partners of the proposal.</a:t>
            </a:r>
          </a:p>
          <a:p>
            <a:pPr marL="649288" lvl="1" indent="-342900" algn="just">
              <a:spcAft>
                <a:spcPts val="600"/>
              </a:spcAft>
              <a:buClr>
                <a:srgbClr val="C00000"/>
              </a:buClr>
              <a:buSzPct val="100000"/>
              <a:buFont typeface="Wingdings" panose="05000000000000000000" pitchFamily="2" charset="2"/>
              <a:buChar char="§"/>
            </a:pPr>
            <a:r>
              <a:rPr lang="en-US" dirty="0">
                <a:solidFill>
                  <a:schemeClr val="tx2"/>
                </a:solidFill>
                <a:ea typeface="Arial Unicode MS" panose="020B0604020202020204" pitchFamily="34" charset="-128"/>
              </a:rPr>
              <a:t>At least </a:t>
            </a:r>
            <a:r>
              <a:rPr lang="en-US" b="1" dirty="0">
                <a:solidFill>
                  <a:schemeClr val="tx2"/>
                </a:solidFill>
                <a:ea typeface="Arial Unicode MS" panose="020B0604020202020204" pitchFamily="34" charset="-128"/>
              </a:rPr>
              <a:t>one Main Contact must be provided for each partner </a:t>
            </a:r>
            <a:r>
              <a:rPr lang="en-US" dirty="0">
                <a:solidFill>
                  <a:schemeClr val="tx2"/>
                </a:solidFill>
                <a:ea typeface="Arial Unicode MS" panose="020B0604020202020204" pitchFamily="34" charset="-128"/>
              </a:rPr>
              <a:t>except for the associated partners. Failure to do so will block the submission at the final step. Consult the presentations </a:t>
            </a:r>
            <a:r>
              <a:rPr lang="en-GB" dirty="0">
                <a:solidFill>
                  <a:schemeClr val="tx2"/>
                </a:solidFill>
                <a:ea typeface="Arial Unicode MS" panose="020B0604020202020204" pitchFamily="34" charset="-128"/>
              </a:rPr>
              <a:t>on </a:t>
            </a:r>
            <a:r>
              <a:rPr lang="en-US" dirty="0">
                <a:solidFill>
                  <a:schemeClr val="tx2"/>
                </a:solidFill>
                <a:ea typeface="Arial Unicode MS" panose="020B0604020202020204" pitchFamily="34" charset="-128"/>
              </a:rPr>
              <a:t>the </a:t>
            </a:r>
            <a:r>
              <a:rPr lang="en-US" dirty="0">
                <a:solidFill>
                  <a:schemeClr val="tx2"/>
                </a:solidFill>
                <a:ea typeface="Arial Unicode MS" panose="020B0604020202020204" pitchFamily="34" charset="-128"/>
                <a:hlinkClick r:id="rId2"/>
              </a:rPr>
              <a:t>Proposal Submission User Manual</a:t>
            </a:r>
            <a:r>
              <a:rPr lang="en-US" dirty="0">
                <a:solidFill>
                  <a:schemeClr val="tx2"/>
                </a:solidFill>
                <a:ea typeface="Arial Unicode MS" panose="020B0604020202020204" pitchFamily="34" charset="-128"/>
              </a:rPr>
              <a:t> and </a:t>
            </a:r>
            <a:r>
              <a:rPr lang="en-GB" dirty="0">
                <a:solidFill>
                  <a:schemeClr val="tx2"/>
                </a:solidFill>
                <a:ea typeface="Arial Unicode MS" panose="020B0604020202020204" pitchFamily="34" charset="-128"/>
              </a:rPr>
              <a:t>the </a:t>
            </a:r>
            <a:r>
              <a:rPr lang="en-GB" u="sng" dirty="0">
                <a:hlinkClick r:id="rId3"/>
              </a:rPr>
              <a:t>Roles and access </a:t>
            </a:r>
            <a:r>
              <a:rPr lang="en-GB" dirty="0">
                <a:hlinkClick r:id="rId3"/>
              </a:rPr>
              <a:t>rights</a:t>
            </a:r>
            <a:r>
              <a:rPr lang="en-GB" u="sng" dirty="0">
                <a:hlinkClick r:id="rId3"/>
              </a:rPr>
              <a:t>.</a:t>
            </a:r>
          </a:p>
          <a:p>
            <a:pPr marL="649288" lvl="1" indent="-342900" algn="just">
              <a:spcAft>
                <a:spcPts val="600"/>
              </a:spcAft>
              <a:buClr>
                <a:srgbClr val="C00000"/>
              </a:buClr>
              <a:buSzPct val="100000"/>
              <a:buFont typeface="Wingdings" panose="05000000000000000000" pitchFamily="2" charset="2"/>
              <a:buChar char="§"/>
            </a:pPr>
            <a:r>
              <a:rPr lang="en-US" dirty="0">
                <a:solidFill>
                  <a:schemeClr val="tx2"/>
                </a:solidFill>
                <a:ea typeface="Arial Unicode MS" panose="020B0604020202020204" pitchFamily="34" charset="-128"/>
              </a:rPr>
              <a:t>Only the Proposal Coordinator or another user with full access rights can grant full access to a Contact person. </a:t>
            </a:r>
            <a:endParaRPr lang="en-GB" dirty="0">
              <a:solidFill>
                <a:schemeClr val="tx2"/>
              </a:solidFill>
              <a:ea typeface="Arial Unicode MS" panose="020B0604020202020204" pitchFamily="34" charset="-128"/>
              <a:hlinkClick r:id="rId3"/>
            </a:endParaRPr>
          </a:p>
          <a:p>
            <a:pPr marL="306388" lvl="1" indent="0" algn="just">
              <a:spcAft>
                <a:spcPts val="600"/>
              </a:spcAft>
              <a:buClr>
                <a:srgbClr val="C00000"/>
              </a:buClr>
              <a:buSzPct val="100000"/>
              <a:buNone/>
            </a:pPr>
            <a:r>
              <a:rPr lang="en-GB" sz="2200" b="1" dirty="0">
                <a:hlinkClick r:id="rId3"/>
              </a:rPr>
              <a:t> </a:t>
            </a:r>
            <a:endParaRPr lang="en-IE"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r>
              <a:rPr lang="en-IE" sz="2200" dirty="0">
                <a:solidFill>
                  <a:schemeClr val="tx2"/>
                </a:solidFill>
                <a:ea typeface="Arial Unicode MS" panose="020B0604020202020204" pitchFamily="34" charset="-128"/>
              </a:rPr>
              <a:t> </a:t>
            </a:r>
          </a:p>
          <a:p>
            <a:pPr marL="306388" lvl="1" indent="0">
              <a:spcAft>
                <a:spcPts val="600"/>
              </a:spcAft>
              <a:buClr>
                <a:srgbClr val="C00000"/>
              </a:buClr>
              <a:buSzPct val="100000"/>
              <a:buNone/>
            </a:pPr>
            <a:endParaRPr lang="en-GB" b="1" i="1" dirty="0">
              <a:solidFill>
                <a:srgbClr val="FF0000"/>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A - Participants</a:t>
            </a:r>
          </a:p>
        </p:txBody>
      </p:sp>
      <p:pic>
        <p:nvPicPr>
          <p:cNvPr id="3" name="Picture 2">
            <a:extLst>
              <a:ext uri="{FF2B5EF4-FFF2-40B4-BE49-F238E27FC236}">
                <a16:creationId xmlns:a16="http://schemas.microsoft.com/office/drawing/2014/main" id="{06017824-B4F5-14BC-156E-508DA98293D7}"/>
              </a:ext>
            </a:extLst>
          </p:cNvPr>
          <p:cNvPicPr>
            <a:picLocks noChangeAspect="1"/>
          </p:cNvPicPr>
          <p:nvPr/>
        </p:nvPicPr>
        <p:blipFill>
          <a:blip r:embed="rId4"/>
          <a:stretch>
            <a:fillRect/>
          </a:stretch>
        </p:blipFill>
        <p:spPr>
          <a:xfrm>
            <a:off x="5761223" y="2805344"/>
            <a:ext cx="1312892" cy="462286"/>
          </a:xfrm>
          <a:prstGeom prst="rect">
            <a:avLst/>
          </a:prstGeom>
        </p:spPr>
      </p:pic>
    </p:spTree>
    <p:extLst>
      <p:ext uri="{BB962C8B-B14F-4D97-AF65-F5344CB8AC3E}">
        <p14:creationId xmlns:p14="http://schemas.microsoft.com/office/powerpoint/2010/main" val="192778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199" y="1413164"/>
            <a:ext cx="11002819" cy="5061527"/>
          </a:xfrm>
        </p:spPr>
        <p:txBody>
          <a:bodyPr/>
          <a:lstStyle/>
          <a:p>
            <a:pPr marL="649288" lvl="1" indent="-342900" algn="just">
              <a:spcAft>
                <a:spcPts val="600"/>
              </a:spcAft>
              <a:buClr>
                <a:srgbClr val="C00000"/>
              </a:buClr>
              <a:buSzPct val="100000"/>
              <a:buFont typeface="Wingdings" panose="05000000000000000000" pitchFamily="2" charset="2"/>
              <a:buChar char="§"/>
            </a:pPr>
            <a:r>
              <a:rPr lang="en-IE" sz="2200" dirty="0">
                <a:solidFill>
                  <a:schemeClr val="tx2"/>
                </a:solidFill>
                <a:ea typeface="Arial Unicode MS" panose="020B0604020202020204" pitchFamily="34" charset="-128"/>
              </a:rPr>
              <a:t>Use the icon ‘Edit forms’ to access the administrative forms. </a:t>
            </a:r>
            <a:endParaRPr lang="en-IE" sz="2200" dirty="0">
              <a:solidFill>
                <a:srgbClr val="FF0000"/>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IE"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2200" dirty="0">
                <a:solidFill>
                  <a:schemeClr val="tx2"/>
                </a:solidFill>
                <a:ea typeface="Arial Unicode MS" panose="020B0604020202020204" pitchFamily="34" charset="-128"/>
              </a:rPr>
              <a:t>Here you can edit the following data.</a:t>
            </a: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IE"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2200" dirty="0">
                <a:solidFill>
                  <a:schemeClr val="tx2"/>
                </a:solidFill>
                <a:ea typeface="Arial Unicode MS" panose="020B0604020202020204" pitchFamily="34" charset="-128"/>
              </a:rPr>
              <a:t>Use the navigation bar to move between the 3 Sections. To exit this section click on ‘Save &amp; exit form’. </a:t>
            </a:r>
          </a:p>
          <a:p>
            <a:pPr marL="306388" lvl="1" indent="0" algn="just">
              <a:spcAft>
                <a:spcPts val="600"/>
              </a:spcAft>
              <a:buClr>
                <a:srgbClr val="C00000"/>
              </a:buClr>
              <a:buSzPct val="100000"/>
              <a:buNone/>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r>
              <a:rPr lang="en-IE" sz="2200" dirty="0">
                <a:solidFill>
                  <a:schemeClr val="tx2"/>
                </a:solidFill>
                <a:ea typeface="Arial Unicode MS" panose="020B0604020202020204" pitchFamily="34" charset="-128"/>
              </a:rPr>
              <a:t> </a:t>
            </a:r>
          </a:p>
          <a:p>
            <a:pPr marL="306388" lvl="1" indent="0" algn="just">
              <a:spcAft>
                <a:spcPts val="600"/>
              </a:spcAft>
              <a:buClr>
                <a:srgbClr val="C00000"/>
              </a:buClr>
              <a:buSzPct val="100000"/>
              <a:buNone/>
            </a:pPr>
            <a:r>
              <a:rPr lang="en-IE" sz="2200" dirty="0">
                <a:solidFill>
                  <a:schemeClr val="tx2"/>
                </a:solidFill>
                <a:ea typeface="Arial Unicode MS" panose="020B0604020202020204" pitchFamily="34" charset="-128"/>
              </a:rPr>
              <a:t> </a:t>
            </a:r>
          </a:p>
          <a:p>
            <a:pPr marL="306388" lvl="1" indent="0">
              <a:spcAft>
                <a:spcPts val="600"/>
              </a:spcAft>
              <a:buClr>
                <a:srgbClr val="C00000"/>
              </a:buClr>
              <a:buSzPct val="100000"/>
              <a:buNone/>
            </a:pPr>
            <a:endParaRPr lang="en-GB" b="1" i="1" dirty="0">
              <a:solidFill>
                <a:srgbClr val="FF0000"/>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A - Administrative </a:t>
            </a:r>
            <a:r>
              <a:rPr lang="fr-BE" dirty="0" err="1"/>
              <a:t>forms</a:t>
            </a:r>
            <a:endParaRPr lang="fr-BE" dirty="0"/>
          </a:p>
        </p:txBody>
      </p:sp>
      <p:pic>
        <p:nvPicPr>
          <p:cNvPr id="5" name="Picture 4"/>
          <p:cNvPicPr>
            <a:picLocks noChangeAspect="1"/>
          </p:cNvPicPr>
          <p:nvPr/>
        </p:nvPicPr>
        <p:blipFill>
          <a:blip r:embed="rId3"/>
          <a:stretch>
            <a:fillRect/>
          </a:stretch>
        </p:blipFill>
        <p:spPr>
          <a:xfrm>
            <a:off x="1472333" y="6112741"/>
            <a:ext cx="4867275" cy="361950"/>
          </a:xfrm>
          <a:prstGeom prst="rect">
            <a:avLst/>
          </a:prstGeom>
        </p:spPr>
      </p:pic>
      <p:pic>
        <p:nvPicPr>
          <p:cNvPr id="4" name="Picture 3">
            <a:extLst>
              <a:ext uri="{FF2B5EF4-FFF2-40B4-BE49-F238E27FC236}">
                <a16:creationId xmlns:a16="http://schemas.microsoft.com/office/drawing/2014/main" id="{B4CAFF37-9C72-D1E0-F003-B5B5C3A572FA}"/>
              </a:ext>
            </a:extLst>
          </p:cNvPr>
          <p:cNvPicPr>
            <a:picLocks noChangeAspect="1"/>
          </p:cNvPicPr>
          <p:nvPr/>
        </p:nvPicPr>
        <p:blipFill>
          <a:blip r:embed="rId4"/>
          <a:stretch>
            <a:fillRect/>
          </a:stretch>
        </p:blipFill>
        <p:spPr>
          <a:xfrm>
            <a:off x="1506781" y="1875335"/>
            <a:ext cx="5044939" cy="1047220"/>
          </a:xfrm>
          <a:prstGeom prst="rect">
            <a:avLst/>
          </a:prstGeom>
        </p:spPr>
      </p:pic>
      <p:pic>
        <p:nvPicPr>
          <p:cNvPr id="10" name="Picture 9">
            <a:extLst>
              <a:ext uri="{FF2B5EF4-FFF2-40B4-BE49-F238E27FC236}">
                <a16:creationId xmlns:a16="http://schemas.microsoft.com/office/drawing/2014/main" id="{2ADCBB19-39B7-C862-0DF1-06F177C7AEBF}"/>
              </a:ext>
            </a:extLst>
          </p:cNvPr>
          <p:cNvPicPr>
            <a:picLocks noChangeAspect="1"/>
          </p:cNvPicPr>
          <p:nvPr/>
        </p:nvPicPr>
        <p:blipFill>
          <a:blip r:embed="rId5"/>
          <a:stretch>
            <a:fillRect/>
          </a:stretch>
        </p:blipFill>
        <p:spPr>
          <a:xfrm>
            <a:off x="1506781" y="3309934"/>
            <a:ext cx="6207077" cy="1876843"/>
          </a:xfrm>
          <a:prstGeom prst="rect">
            <a:avLst/>
          </a:prstGeom>
        </p:spPr>
      </p:pic>
    </p:spTree>
    <p:extLst>
      <p:ext uri="{BB962C8B-B14F-4D97-AF65-F5344CB8AC3E}">
        <p14:creationId xmlns:p14="http://schemas.microsoft.com/office/powerpoint/2010/main" val="115029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04495" y="1370724"/>
            <a:ext cx="10869345" cy="5061527"/>
          </a:xfrm>
        </p:spPr>
        <p:txBody>
          <a:bodyPr/>
          <a:lstStyle/>
          <a:p>
            <a:pPr marL="306388" lvl="1" indent="0" algn="just">
              <a:spcAft>
                <a:spcPts val="600"/>
              </a:spcAft>
              <a:buClr>
                <a:srgbClr val="C00000"/>
              </a:buClr>
              <a:buSzPct val="100000"/>
              <a:buNone/>
            </a:pPr>
            <a:r>
              <a:rPr lang="en-IE" sz="2200" u="sng" dirty="0">
                <a:solidFill>
                  <a:schemeClr val="tx2"/>
                </a:solidFill>
                <a:ea typeface="Arial Unicode MS" panose="020B0604020202020204" pitchFamily="34" charset="-128"/>
              </a:rPr>
              <a:t>Section 1 ‘General information’</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In this section you can edit information related to the title and language of the proposal</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Indicate the project duration (74 months). Minimum 4 editions must be implemented</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Enter free keywords that are relevant to the scope of the proposal</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You can select only one main scientific area. To do so, use the drop-down menu (            )</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You can select up to two sub-areas (                     and                    )</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One sub-area will appear by default. To add the second one click the button </a:t>
            </a:r>
          </a:p>
          <a:p>
            <a:pPr marL="306388" lvl="1" indent="0" algn="just">
              <a:spcAft>
                <a:spcPts val="600"/>
              </a:spcAft>
              <a:buClr>
                <a:srgbClr val="C00000"/>
              </a:buClr>
              <a:buSzPct val="100000"/>
              <a:buNone/>
            </a:pPr>
            <a:r>
              <a:rPr lang="en-IE" dirty="0">
                <a:solidFill>
                  <a:schemeClr val="tx2"/>
                </a:solidFill>
                <a:ea typeface="Arial Unicode MS" panose="020B0604020202020204" pitchFamily="34" charset="-128"/>
              </a:rPr>
              <a:t>While the first sub-area is linked to the main scientific area of your choice, the second sub-area can belong to a different main scientific area (interdisciplinarity). </a:t>
            </a:r>
          </a:p>
          <a:p>
            <a:pPr marL="649288" lvl="1" indent="-342900" algn="just">
              <a:spcAft>
                <a:spcPts val="600"/>
              </a:spcAft>
              <a:buClr>
                <a:srgbClr val="C00000"/>
              </a:buClr>
              <a:buSzPct val="100000"/>
              <a:buFont typeface="Wingdings" panose="05000000000000000000" pitchFamily="2" charset="2"/>
              <a:buChar char="§"/>
            </a:pPr>
            <a:r>
              <a:rPr lang="en-IE" dirty="0">
                <a:solidFill>
                  <a:schemeClr val="tx2"/>
                </a:solidFill>
                <a:ea typeface="Arial Unicode MS" panose="020B0604020202020204" pitchFamily="34" charset="-128"/>
              </a:rPr>
              <a:t>Tick the relevant box(es) of the Declaration part at the end of the section </a:t>
            </a: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r>
              <a:rPr lang="en-IE" sz="2200" dirty="0">
                <a:solidFill>
                  <a:schemeClr val="tx2"/>
                </a:solidFill>
                <a:ea typeface="Arial Unicode MS" panose="020B0604020202020204" pitchFamily="34" charset="-128"/>
              </a:rPr>
              <a:t> </a:t>
            </a:r>
          </a:p>
          <a:p>
            <a:pPr marL="306388" lvl="1" indent="0" algn="just">
              <a:spcAft>
                <a:spcPts val="600"/>
              </a:spcAft>
              <a:buClr>
                <a:srgbClr val="C00000"/>
              </a:buClr>
              <a:buSzPct val="100000"/>
              <a:buNone/>
            </a:pPr>
            <a:r>
              <a:rPr lang="en-IE" sz="2200" dirty="0">
                <a:solidFill>
                  <a:schemeClr val="tx2"/>
                </a:solidFill>
                <a:ea typeface="Arial Unicode MS" panose="020B0604020202020204" pitchFamily="34" charset="-128"/>
              </a:rPr>
              <a:t> </a:t>
            </a:r>
          </a:p>
          <a:p>
            <a:pPr marL="306388" lvl="1" indent="0">
              <a:spcAft>
                <a:spcPts val="600"/>
              </a:spcAft>
              <a:buClr>
                <a:srgbClr val="C00000"/>
              </a:buClr>
              <a:buSzPct val="100000"/>
              <a:buNone/>
            </a:pPr>
            <a:endParaRPr lang="en-GB" b="1" i="1" dirty="0">
              <a:solidFill>
                <a:srgbClr val="FF0000"/>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A – General information</a:t>
            </a:r>
          </a:p>
        </p:txBody>
      </p:sp>
      <p:pic>
        <p:nvPicPr>
          <p:cNvPr id="9" name="Picture 8">
            <a:extLst>
              <a:ext uri="{FF2B5EF4-FFF2-40B4-BE49-F238E27FC236}">
                <a16:creationId xmlns:a16="http://schemas.microsoft.com/office/drawing/2014/main" id="{CD28A653-B811-4239-B86B-EADD99EB7ED6}"/>
              </a:ext>
            </a:extLst>
          </p:cNvPr>
          <p:cNvPicPr>
            <a:picLocks noChangeAspect="1"/>
          </p:cNvPicPr>
          <p:nvPr/>
        </p:nvPicPr>
        <p:blipFill>
          <a:blip r:embed="rId3"/>
          <a:stretch>
            <a:fillRect/>
          </a:stretch>
        </p:blipFill>
        <p:spPr>
          <a:xfrm>
            <a:off x="5727270" y="3604845"/>
            <a:ext cx="1371297" cy="444039"/>
          </a:xfrm>
          <a:prstGeom prst="rect">
            <a:avLst/>
          </a:prstGeom>
        </p:spPr>
      </p:pic>
      <p:pic>
        <p:nvPicPr>
          <p:cNvPr id="11" name="Picture 10">
            <a:extLst>
              <a:ext uri="{FF2B5EF4-FFF2-40B4-BE49-F238E27FC236}">
                <a16:creationId xmlns:a16="http://schemas.microsoft.com/office/drawing/2014/main" id="{2B97F6BF-1922-47E9-EAC0-F67014CFC49F}"/>
              </a:ext>
            </a:extLst>
          </p:cNvPr>
          <p:cNvPicPr>
            <a:picLocks noChangeAspect="1"/>
          </p:cNvPicPr>
          <p:nvPr/>
        </p:nvPicPr>
        <p:blipFill>
          <a:blip r:embed="rId4"/>
          <a:stretch>
            <a:fillRect/>
          </a:stretch>
        </p:blipFill>
        <p:spPr>
          <a:xfrm>
            <a:off x="7524167" y="3561752"/>
            <a:ext cx="1371297" cy="522399"/>
          </a:xfrm>
          <a:prstGeom prst="rect">
            <a:avLst/>
          </a:prstGeom>
        </p:spPr>
      </p:pic>
      <p:pic>
        <p:nvPicPr>
          <p:cNvPr id="13" name="Picture 12">
            <a:extLst>
              <a:ext uri="{FF2B5EF4-FFF2-40B4-BE49-F238E27FC236}">
                <a16:creationId xmlns:a16="http://schemas.microsoft.com/office/drawing/2014/main" id="{7C2C4B45-323C-BF1F-636D-7DCB8BA7A006}"/>
              </a:ext>
            </a:extLst>
          </p:cNvPr>
          <p:cNvPicPr>
            <a:picLocks noChangeAspect="1"/>
          </p:cNvPicPr>
          <p:nvPr/>
        </p:nvPicPr>
        <p:blipFill>
          <a:blip r:embed="rId5"/>
          <a:stretch>
            <a:fillRect/>
          </a:stretch>
        </p:blipFill>
        <p:spPr>
          <a:xfrm>
            <a:off x="10100678" y="4048884"/>
            <a:ext cx="981119" cy="574529"/>
          </a:xfrm>
          <a:prstGeom prst="rect">
            <a:avLst/>
          </a:prstGeom>
        </p:spPr>
      </p:pic>
      <p:pic>
        <p:nvPicPr>
          <p:cNvPr id="15" name="Picture 14">
            <a:extLst>
              <a:ext uri="{FF2B5EF4-FFF2-40B4-BE49-F238E27FC236}">
                <a16:creationId xmlns:a16="http://schemas.microsoft.com/office/drawing/2014/main" id="{630C0374-1680-88BC-72C1-F3110039DDE3}"/>
              </a:ext>
            </a:extLst>
          </p:cNvPr>
          <p:cNvPicPr>
            <a:picLocks noChangeAspect="1"/>
          </p:cNvPicPr>
          <p:nvPr/>
        </p:nvPicPr>
        <p:blipFill>
          <a:blip r:embed="rId6"/>
          <a:stretch>
            <a:fillRect/>
          </a:stretch>
        </p:blipFill>
        <p:spPr>
          <a:xfrm>
            <a:off x="10677272" y="3138966"/>
            <a:ext cx="809050" cy="456721"/>
          </a:xfrm>
          <a:prstGeom prst="rect">
            <a:avLst/>
          </a:prstGeom>
        </p:spPr>
      </p:pic>
    </p:spTree>
    <p:extLst>
      <p:ext uri="{BB962C8B-B14F-4D97-AF65-F5344CB8AC3E}">
        <p14:creationId xmlns:p14="http://schemas.microsoft.com/office/powerpoint/2010/main" val="293249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68215" y="1413164"/>
            <a:ext cx="10818107" cy="5444836"/>
          </a:xfrm>
        </p:spPr>
        <p:txBody>
          <a:bodyPr/>
          <a:lstStyle/>
          <a:p>
            <a:pPr marL="306388" lvl="1" indent="0" algn="just">
              <a:spcAft>
                <a:spcPts val="600"/>
              </a:spcAft>
              <a:buClr>
                <a:srgbClr val="C00000"/>
              </a:buClr>
              <a:buSzPct val="100000"/>
              <a:buNone/>
            </a:pPr>
            <a:r>
              <a:rPr lang="en-IE" u="sng" dirty="0">
                <a:solidFill>
                  <a:schemeClr val="tx2"/>
                </a:solidFill>
                <a:ea typeface="Arial Unicode MS" panose="020B0604020202020204" pitchFamily="34" charset="-128"/>
              </a:rPr>
              <a:t>Section 2 ‘Participants’</a:t>
            </a:r>
          </a:p>
          <a:p>
            <a:pPr marL="649288" lvl="1" indent="-342900" algn="just">
              <a:spcAft>
                <a:spcPts val="600"/>
              </a:spcAft>
              <a:buClr>
                <a:srgbClr val="C00000"/>
              </a:buClr>
              <a:buSzPct val="100000"/>
              <a:buFont typeface="Wingdings" panose="05000000000000000000" pitchFamily="2" charset="2"/>
              <a:buChar char="§"/>
            </a:pPr>
            <a:r>
              <a:rPr lang="en-IE" sz="1600" dirty="0">
                <a:solidFill>
                  <a:schemeClr val="tx2"/>
                </a:solidFill>
                <a:ea typeface="Arial Unicode MS" panose="020B0604020202020204" pitchFamily="34" charset="-128"/>
              </a:rPr>
              <a:t>In this section you can edit information related to the Participating Organisations and the key staff linked to the proposal</a:t>
            </a:r>
          </a:p>
          <a:p>
            <a:pPr marL="649288" lvl="1" indent="-342900" algn="just">
              <a:spcAft>
                <a:spcPts val="600"/>
              </a:spcAft>
              <a:buClr>
                <a:srgbClr val="C00000"/>
              </a:buClr>
              <a:buSzPct val="100000"/>
              <a:buFont typeface="Wingdings" panose="05000000000000000000" pitchFamily="2" charset="2"/>
              <a:buChar char="§"/>
            </a:pPr>
            <a:r>
              <a:rPr lang="en-IE" sz="1600" dirty="0">
                <a:solidFill>
                  <a:schemeClr val="tx2"/>
                </a:solidFill>
                <a:ea typeface="Arial Unicode MS" panose="020B0604020202020204" pitchFamily="34" charset="-128"/>
              </a:rPr>
              <a:t>We advise you to provide as much information as possible</a:t>
            </a:r>
            <a:endParaRPr lang="en-IE" sz="1600" u="sng"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IE" sz="1000" u="sng"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r>
              <a:rPr lang="en-IE" u="sng" dirty="0">
                <a:solidFill>
                  <a:schemeClr val="tx2"/>
                </a:solidFill>
                <a:ea typeface="Arial Unicode MS" panose="020B0604020202020204" pitchFamily="34" charset="-128"/>
              </a:rPr>
              <a:t>Section 3 ‘Budget’</a:t>
            </a:r>
          </a:p>
          <a:p>
            <a:pPr marL="649288" lvl="1" indent="-342900" algn="just">
              <a:spcAft>
                <a:spcPts val="600"/>
              </a:spcAft>
              <a:buClr>
                <a:srgbClr val="C00000"/>
              </a:buClr>
              <a:buSzPct val="100000"/>
              <a:buFont typeface="Wingdings" panose="05000000000000000000" pitchFamily="2" charset="2"/>
              <a:buChar char="§"/>
            </a:pPr>
            <a:r>
              <a:rPr lang="en-IE" sz="1600" dirty="0">
                <a:solidFill>
                  <a:schemeClr val="tx2"/>
                </a:solidFill>
                <a:ea typeface="Arial Unicode MS" panose="020B0604020202020204" pitchFamily="34" charset="-128"/>
              </a:rPr>
              <a:t>Fill in the requested fields. The total amounts are automatically calculated.</a:t>
            </a:r>
            <a:r>
              <a:rPr lang="en-US" sz="1600" dirty="0">
                <a:solidFill>
                  <a:schemeClr val="tx2"/>
                </a:solidFill>
                <a:ea typeface="Arial Unicode MS" panose="020B0604020202020204" pitchFamily="34" charset="-128"/>
              </a:rPr>
              <a:t> </a:t>
            </a:r>
          </a:p>
          <a:p>
            <a:pPr marL="649288" lvl="1" indent="-342900" algn="just">
              <a:spcAft>
                <a:spcPts val="600"/>
              </a:spcAft>
              <a:buClr>
                <a:srgbClr val="C00000"/>
              </a:buClr>
              <a:buSzPct val="100000"/>
              <a:buFont typeface="Wingdings" panose="05000000000000000000" pitchFamily="2" charset="2"/>
              <a:buChar char="§"/>
            </a:pPr>
            <a:r>
              <a:rPr lang="en-US" sz="1600" dirty="0">
                <a:solidFill>
                  <a:schemeClr val="tx2"/>
                </a:solidFill>
                <a:ea typeface="Arial Unicode MS" panose="020B0604020202020204" pitchFamily="34" charset="-128"/>
              </a:rPr>
              <a:t>The Requested Grant amount should correspond to the Total estimated EU contributions.</a:t>
            </a:r>
            <a:endParaRPr lang="en-IE" sz="16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1600" dirty="0">
                <a:solidFill>
                  <a:schemeClr val="tx2"/>
                </a:solidFill>
                <a:ea typeface="Arial Unicode MS" panose="020B0604020202020204" pitchFamily="34" charset="-128"/>
              </a:rPr>
              <a:t>Use the navigation bar to move to the other Parts of the </a:t>
            </a:r>
            <a:r>
              <a:rPr lang="en-IE" sz="1600" dirty="0" err="1">
                <a:solidFill>
                  <a:schemeClr val="tx2"/>
                </a:solidFill>
                <a:ea typeface="Arial Unicode MS" panose="020B0604020202020204" pitchFamily="34" charset="-128"/>
              </a:rPr>
              <a:t>eForm</a:t>
            </a:r>
            <a:r>
              <a:rPr lang="en-IE" sz="1600" dirty="0">
                <a:solidFill>
                  <a:schemeClr val="tx2"/>
                </a:solidFill>
                <a:ea typeface="Arial Unicode MS" panose="020B0604020202020204" pitchFamily="34" charset="-128"/>
              </a:rPr>
              <a:t>.</a:t>
            </a:r>
          </a:p>
          <a:p>
            <a:pPr marL="306388" lvl="1" indent="0" algn="just">
              <a:spcAft>
                <a:spcPts val="600"/>
              </a:spcAft>
              <a:buClr>
                <a:srgbClr val="C00000"/>
              </a:buClr>
              <a:buSzPct val="100000"/>
              <a:buNone/>
            </a:pPr>
            <a:endParaRPr lang="en-IE" sz="1600" dirty="0">
              <a:solidFill>
                <a:schemeClr val="tx2"/>
              </a:solidFill>
              <a:ea typeface="Arial Unicode MS" panose="020B0604020202020204" pitchFamily="34" charset="-128"/>
            </a:endParaRPr>
          </a:p>
          <a:p>
            <a:pPr marL="306388" lvl="1" indent="0">
              <a:spcAft>
                <a:spcPts val="600"/>
              </a:spcAft>
              <a:buClr>
                <a:srgbClr val="C00000"/>
              </a:buClr>
              <a:buSzPct val="100000"/>
              <a:buNone/>
            </a:pPr>
            <a:endParaRPr lang="en-IE" sz="1000" dirty="0">
              <a:solidFill>
                <a:schemeClr val="tx2"/>
              </a:solidFill>
              <a:highlight>
                <a:srgbClr val="FFFF00"/>
              </a:highlight>
              <a:ea typeface="Arial Unicode MS" panose="020B0604020202020204" pitchFamily="34" charset="-128"/>
            </a:endParaRPr>
          </a:p>
          <a:p>
            <a:pPr marL="306388" lvl="1" indent="0">
              <a:spcAft>
                <a:spcPts val="600"/>
              </a:spcAft>
              <a:buClr>
                <a:srgbClr val="C00000"/>
              </a:buClr>
              <a:buSzPct val="100000"/>
              <a:buNone/>
            </a:pPr>
            <a:r>
              <a:rPr lang="en-GB" u="sng" dirty="0">
                <a:solidFill>
                  <a:schemeClr val="tx2"/>
                </a:solidFill>
                <a:ea typeface="Arial Unicode MS" panose="020B0604020202020204" pitchFamily="34" charset="-128"/>
              </a:rPr>
              <a:t>Section 4 ‘Other questions’ </a:t>
            </a:r>
          </a:p>
          <a:p>
            <a:pPr marL="649288" lvl="1" indent="-342900">
              <a:spcAft>
                <a:spcPts val="600"/>
              </a:spcAft>
              <a:buClr>
                <a:srgbClr val="C00000"/>
              </a:buClr>
              <a:buSzPct val="100000"/>
              <a:buFont typeface="Wingdings" panose="05000000000000000000" pitchFamily="2" charset="2"/>
              <a:buChar char="§"/>
            </a:pPr>
            <a:r>
              <a:rPr lang="en-GB" sz="1600" dirty="0">
                <a:solidFill>
                  <a:schemeClr val="tx2"/>
                </a:solidFill>
                <a:ea typeface="Arial Unicode MS" panose="020B0604020202020204" pitchFamily="34" charset="-128"/>
              </a:rPr>
              <a:t>Open this section, click on validate and subsequently on ‘save’ (no information needed)  </a:t>
            </a:r>
          </a:p>
        </p:txBody>
      </p:sp>
      <p:sp>
        <p:nvSpPr>
          <p:cNvPr id="7" name="Title 6"/>
          <p:cNvSpPr>
            <a:spLocks noGrp="1"/>
          </p:cNvSpPr>
          <p:nvPr>
            <p:ph type="title"/>
          </p:nvPr>
        </p:nvSpPr>
        <p:spPr/>
        <p:txBody>
          <a:bodyPr/>
          <a:lstStyle/>
          <a:p>
            <a:r>
              <a:rPr lang="fr-BE" dirty="0"/>
              <a:t>Part A – Participants &amp; Budget</a:t>
            </a:r>
          </a:p>
        </p:txBody>
      </p:sp>
      <p:pic>
        <p:nvPicPr>
          <p:cNvPr id="5" name="Picture 4"/>
          <p:cNvPicPr>
            <a:picLocks noChangeAspect="1"/>
          </p:cNvPicPr>
          <p:nvPr/>
        </p:nvPicPr>
        <p:blipFill>
          <a:blip r:embed="rId2"/>
          <a:stretch>
            <a:fillRect/>
          </a:stretch>
        </p:blipFill>
        <p:spPr>
          <a:xfrm>
            <a:off x="1126469" y="4936201"/>
            <a:ext cx="8448675" cy="295275"/>
          </a:xfrm>
          <a:prstGeom prst="rect">
            <a:avLst/>
          </a:prstGeom>
          <a:ln w="19050">
            <a:solidFill>
              <a:schemeClr val="accent5">
                <a:lumMod val="60000"/>
                <a:lumOff val="40000"/>
              </a:schemeClr>
            </a:solidFill>
          </a:ln>
        </p:spPr>
      </p:pic>
    </p:spTree>
    <p:extLst>
      <p:ext uri="{BB962C8B-B14F-4D97-AF65-F5344CB8AC3E}">
        <p14:creationId xmlns:p14="http://schemas.microsoft.com/office/powerpoint/2010/main" val="414085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635E0-044E-41CE-C729-C6BA788C81B2}"/>
              </a:ext>
            </a:extLst>
          </p:cNvPr>
          <p:cNvSpPr>
            <a:spLocks noGrp="1"/>
          </p:cNvSpPr>
          <p:nvPr>
            <p:ph type="title"/>
          </p:nvPr>
        </p:nvSpPr>
        <p:spPr>
          <a:xfrm>
            <a:off x="970720" y="358379"/>
            <a:ext cx="10515600" cy="782357"/>
          </a:xfrm>
        </p:spPr>
        <p:txBody>
          <a:bodyPr/>
          <a:lstStyle/>
          <a:p>
            <a:r>
              <a:rPr lang="fr-BE" dirty="0"/>
              <a:t>Part C – Key performance </a:t>
            </a:r>
            <a:r>
              <a:rPr lang="fr-BE" dirty="0" err="1"/>
              <a:t>indicators</a:t>
            </a:r>
            <a:r>
              <a:rPr lang="fr-BE" dirty="0"/>
              <a:t> (KPI)</a:t>
            </a:r>
            <a:endParaRPr lang="en-IE" dirty="0"/>
          </a:p>
        </p:txBody>
      </p:sp>
      <p:sp>
        <p:nvSpPr>
          <p:cNvPr id="5" name="Content Placeholder 7">
            <a:extLst>
              <a:ext uri="{FF2B5EF4-FFF2-40B4-BE49-F238E27FC236}">
                <a16:creationId xmlns:a16="http://schemas.microsoft.com/office/drawing/2014/main" id="{01EAC6DC-5218-BFBA-6DB5-FEF28AFD775C}"/>
              </a:ext>
            </a:extLst>
          </p:cNvPr>
          <p:cNvSpPr>
            <a:spLocks noGrp="1"/>
          </p:cNvSpPr>
          <p:nvPr>
            <p:ph idx="1"/>
          </p:nvPr>
        </p:nvSpPr>
        <p:spPr>
          <a:xfrm>
            <a:off x="662049" y="1379553"/>
            <a:ext cx="11132942" cy="5133044"/>
          </a:xfrm>
        </p:spPr>
        <p:txBody>
          <a:bodyPr/>
          <a:lstStyle/>
          <a:p>
            <a:pPr marL="519113" lvl="3" indent="0">
              <a:spcBef>
                <a:spcPts val="0"/>
              </a:spcBef>
              <a:spcAft>
                <a:spcPts val="1200"/>
              </a:spcAft>
              <a:buClr>
                <a:srgbClr val="C00000"/>
              </a:buClr>
              <a:buSzPct val="100000"/>
              <a:buNone/>
            </a:pPr>
            <a:endParaRPr lang="en-GB" sz="1800" dirty="0">
              <a:ea typeface="Arial Unicode MS" panose="020B0604020202020204" pitchFamily="34" charset="-128"/>
            </a:endParaRPr>
          </a:p>
          <a:p>
            <a:pPr marL="804863" lvl="3" indent="-285750">
              <a:spcBef>
                <a:spcPts val="0"/>
              </a:spcBef>
              <a:spcAft>
                <a:spcPts val="1200"/>
              </a:spcAft>
              <a:buClr>
                <a:srgbClr val="0088CE"/>
              </a:buClr>
              <a:buSzPct val="100000"/>
              <a:buFont typeface="Wingdings" panose="05000000000000000000" pitchFamily="2" charset="2"/>
              <a:buChar char="ü"/>
            </a:pPr>
            <a:r>
              <a:rPr lang="en-IE" sz="1800" dirty="0">
                <a:solidFill>
                  <a:schemeClr val="tx2"/>
                </a:solidFill>
                <a:ea typeface="Arial Unicode MS" panose="020B0604020202020204" pitchFamily="34" charset="-128"/>
              </a:rPr>
              <a:t>On the top of the page, expand the table in order to fill out the form </a:t>
            </a:r>
          </a:p>
          <a:p>
            <a:pPr marL="804863" lvl="3" indent="-285750">
              <a:spcBef>
                <a:spcPts val="0"/>
              </a:spcBef>
              <a:spcAft>
                <a:spcPts val="1200"/>
              </a:spcAft>
              <a:buClr>
                <a:srgbClr val="0088CE"/>
              </a:buClr>
              <a:buSzPct val="100000"/>
              <a:buFont typeface="Wingdings" panose="05000000000000000000" pitchFamily="2" charset="2"/>
              <a:buChar char="ü"/>
            </a:pPr>
            <a:endParaRPr lang="en-IE" sz="1800" dirty="0">
              <a:solidFill>
                <a:schemeClr val="tx2"/>
              </a:solidFill>
              <a:ea typeface="Arial Unicode MS" panose="020B0604020202020204" pitchFamily="34" charset="-128"/>
            </a:endParaRPr>
          </a:p>
          <a:p>
            <a:pPr marL="804863" lvl="3" indent="-285750">
              <a:spcBef>
                <a:spcPts val="0"/>
              </a:spcBef>
              <a:spcAft>
                <a:spcPts val="1200"/>
              </a:spcAft>
              <a:buClr>
                <a:srgbClr val="0088CE"/>
              </a:buClr>
              <a:buSzPct val="100000"/>
              <a:buFont typeface="Wingdings" panose="05000000000000000000" pitchFamily="2" charset="2"/>
              <a:buChar char="ü"/>
            </a:pPr>
            <a:endParaRPr lang="en-IE" sz="1800" dirty="0">
              <a:solidFill>
                <a:schemeClr val="tx2"/>
              </a:solidFill>
              <a:ea typeface="Arial Unicode MS" panose="020B0604020202020204" pitchFamily="34" charset="-128"/>
            </a:endParaRPr>
          </a:p>
          <a:p>
            <a:pPr marL="804863" lvl="3" indent="-285750">
              <a:spcBef>
                <a:spcPts val="0"/>
              </a:spcBef>
              <a:spcAft>
                <a:spcPts val="1200"/>
              </a:spcAft>
              <a:buClr>
                <a:srgbClr val="0088CE"/>
              </a:buClr>
              <a:buSzPct val="100000"/>
              <a:buFont typeface="Wingdings" panose="05000000000000000000" pitchFamily="2" charset="2"/>
              <a:buChar char="ü"/>
            </a:pPr>
            <a:endParaRPr lang="en-IE" sz="1800" dirty="0">
              <a:solidFill>
                <a:schemeClr val="tx2"/>
              </a:solidFill>
              <a:ea typeface="Arial Unicode MS" panose="020B0604020202020204" pitchFamily="34" charset="-128"/>
            </a:endParaRPr>
          </a:p>
          <a:p>
            <a:pPr marL="804863" lvl="3" indent="-285750">
              <a:spcBef>
                <a:spcPts val="0"/>
              </a:spcBef>
              <a:spcAft>
                <a:spcPts val="1200"/>
              </a:spcAft>
              <a:buClr>
                <a:srgbClr val="0088CE"/>
              </a:buClr>
              <a:buSzPct val="100000"/>
              <a:buFont typeface="Wingdings" panose="05000000000000000000" pitchFamily="2" charset="2"/>
              <a:buChar char="ü"/>
            </a:pPr>
            <a:r>
              <a:rPr lang="en-GB" sz="1800" dirty="0">
                <a:solidFill>
                  <a:schemeClr val="tx2"/>
                </a:solidFill>
                <a:ea typeface="Arial Unicode MS" panose="020B0604020202020204" pitchFamily="34" charset="-128"/>
              </a:rPr>
              <a:t>Complete all mandatory fields (marked with a *) and carefully read the help texts</a:t>
            </a:r>
          </a:p>
          <a:p>
            <a:pPr marL="804863" lvl="3" indent="-285750">
              <a:spcBef>
                <a:spcPts val="0"/>
              </a:spcBef>
              <a:spcAft>
                <a:spcPts val="1200"/>
              </a:spcAft>
              <a:buClr>
                <a:srgbClr val="0088CE"/>
              </a:buClr>
              <a:buSzPct val="100000"/>
              <a:buFont typeface="Wingdings" panose="05000000000000000000" pitchFamily="2" charset="2"/>
              <a:buChar char="ü"/>
            </a:pPr>
            <a:r>
              <a:rPr lang="en-GB" sz="1800" dirty="0">
                <a:solidFill>
                  <a:schemeClr val="tx2"/>
                </a:solidFill>
                <a:ea typeface="Arial Unicode MS" panose="020B0604020202020204" pitchFamily="34" charset="-128"/>
              </a:rPr>
              <a:t>Note that certain fields </a:t>
            </a:r>
            <a:r>
              <a:rPr lang="fr-BE" sz="1800" dirty="0">
                <a:solidFill>
                  <a:schemeClr val="tx2"/>
                </a:solidFill>
                <a:ea typeface="Arial Unicode MS" panose="020B0604020202020204" pitchFamily="34" charset="-128"/>
              </a:rPr>
              <a:t>do not </a:t>
            </a:r>
            <a:r>
              <a:rPr lang="fr-BE" sz="1800" dirty="0" err="1">
                <a:solidFill>
                  <a:schemeClr val="tx2"/>
                </a:solidFill>
                <a:ea typeface="Arial Unicode MS" panose="020B0604020202020204" pitchFamily="34" charset="-128"/>
              </a:rPr>
              <a:t>need</a:t>
            </a:r>
            <a:r>
              <a:rPr lang="fr-BE" sz="1800" dirty="0">
                <a:solidFill>
                  <a:schemeClr val="tx2"/>
                </a:solidFill>
                <a:ea typeface="Arial Unicode MS" panose="020B0604020202020204" pitchFamily="34" charset="-128"/>
              </a:rPr>
              <a:t> to </a:t>
            </a:r>
            <a:r>
              <a:rPr lang="fr-BE" sz="1800" dirty="0" err="1">
                <a:solidFill>
                  <a:schemeClr val="tx2"/>
                </a:solidFill>
                <a:ea typeface="Arial Unicode MS" panose="020B0604020202020204" pitchFamily="34" charset="-128"/>
              </a:rPr>
              <a:t>be</a:t>
            </a:r>
            <a:r>
              <a:rPr lang="fr-BE" sz="1800" dirty="0">
                <a:solidFill>
                  <a:schemeClr val="tx2"/>
                </a:solidFill>
                <a:ea typeface="Arial Unicode MS" panose="020B0604020202020204" pitchFamily="34" charset="-128"/>
              </a:rPr>
              <a:t> </a:t>
            </a:r>
            <a:r>
              <a:rPr lang="fr-BE" sz="1800" dirty="0" err="1">
                <a:solidFill>
                  <a:schemeClr val="tx2"/>
                </a:solidFill>
                <a:ea typeface="Arial Unicode MS" panose="020B0604020202020204" pitchFamily="34" charset="-128"/>
              </a:rPr>
              <a:t>filled</a:t>
            </a:r>
            <a:r>
              <a:rPr lang="fr-BE" sz="1800" dirty="0">
                <a:solidFill>
                  <a:schemeClr val="tx2"/>
                </a:solidFill>
                <a:ea typeface="Arial Unicode MS" panose="020B0604020202020204" pitchFamily="34" charset="-128"/>
              </a:rPr>
              <a:t> at </a:t>
            </a:r>
            <a:r>
              <a:rPr lang="fr-BE" sz="1800" dirty="0" err="1">
                <a:solidFill>
                  <a:schemeClr val="tx2"/>
                </a:solidFill>
                <a:ea typeface="Arial Unicode MS" panose="020B0604020202020204" pitchFamily="34" charset="-128"/>
              </a:rPr>
              <a:t>this</a:t>
            </a:r>
            <a:r>
              <a:rPr lang="fr-BE" sz="1800" dirty="0">
                <a:solidFill>
                  <a:schemeClr val="tx2"/>
                </a:solidFill>
                <a:ea typeface="Arial Unicode MS" panose="020B0604020202020204" pitchFamily="34" charset="-128"/>
              </a:rPr>
              <a:t> stage </a:t>
            </a:r>
            <a:endParaRPr lang="en-GB" sz="1800" dirty="0">
              <a:solidFill>
                <a:schemeClr val="tx2"/>
              </a:solidFill>
              <a:ea typeface="Arial Unicode MS" panose="020B0604020202020204" pitchFamily="34" charset="-128"/>
            </a:endParaRPr>
          </a:p>
          <a:p>
            <a:pPr marL="804863" lvl="3" indent="-285750">
              <a:spcBef>
                <a:spcPts val="0"/>
              </a:spcBef>
              <a:spcAft>
                <a:spcPts val="1200"/>
              </a:spcAft>
              <a:buClr>
                <a:srgbClr val="0088CE"/>
              </a:buClr>
              <a:buSzPct val="100000"/>
              <a:buFont typeface="Wingdings" panose="05000000000000000000" pitchFamily="2" charset="2"/>
              <a:buChar char="ü"/>
            </a:pPr>
            <a:r>
              <a:rPr lang="en-GB" sz="1800" b="1" dirty="0">
                <a:solidFill>
                  <a:schemeClr val="tx2"/>
                </a:solidFill>
                <a:ea typeface="Arial Unicode MS" panose="020B0604020202020204" pitchFamily="34" charset="-128"/>
              </a:rPr>
              <a:t>Important fields to be completed: n. of ECTS, </a:t>
            </a:r>
            <a:r>
              <a:rPr lang="en-IE" sz="1800" b="1" dirty="0">
                <a:solidFill>
                  <a:schemeClr val="tx2"/>
                </a:solidFill>
                <a:ea typeface="Arial Unicode MS" panose="020B0604020202020204" pitchFamily="34" charset="-128"/>
              </a:rPr>
              <a:t>former EMJMD, former EMDM</a:t>
            </a:r>
            <a:endParaRPr lang="en-GB" sz="1800" b="1" dirty="0">
              <a:solidFill>
                <a:schemeClr val="tx2"/>
              </a:solidFill>
              <a:ea typeface="Arial Unicode MS" panose="020B0604020202020204" pitchFamily="34" charset="-128"/>
            </a:endParaRPr>
          </a:p>
          <a:p>
            <a:pPr marL="804863" lvl="3" indent="-285750">
              <a:spcBef>
                <a:spcPts val="0"/>
              </a:spcBef>
              <a:spcAft>
                <a:spcPts val="1200"/>
              </a:spcAft>
              <a:buClr>
                <a:srgbClr val="0088CE"/>
              </a:buClr>
              <a:buSzPct val="100000"/>
              <a:buFont typeface="Wingdings" panose="05000000000000000000" pitchFamily="2" charset="2"/>
              <a:buChar char="ü"/>
            </a:pPr>
            <a:r>
              <a:rPr lang="en-GB" sz="1800" dirty="0">
                <a:solidFill>
                  <a:schemeClr val="tx2"/>
                </a:solidFill>
                <a:ea typeface="Arial Unicode MS" panose="020B0604020202020204" pitchFamily="34" charset="-128"/>
              </a:rPr>
              <a:t>As for the mandatory numerical fields (under ‘output, result and impact indicators’), please refer to </a:t>
            </a:r>
            <a:r>
              <a:rPr lang="en-US" sz="1800" dirty="0">
                <a:solidFill>
                  <a:schemeClr val="tx2"/>
                </a:solidFill>
                <a:ea typeface="Arial Unicode MS" panose="020B0604020202020204" pitchFamily="34" charset="-128"/>
              </a:rPr>
              <a:t>your </a:t>
            </a:r>
            <a:r>
              <a:rPr lang="en-US" sz="1800" b="1" dirty="0">
                <a:solidFill>
                  <a:schemeClr val="tx2"/>
                </a:solidFill>
                <a:ea typeface="Arial Unicode MS" panose="020B0604020202020204" pitchFamily="34" charset="-128"/>
              </a:rPr>
              <a:t>planned indicators </a:t>
            </a:r>
            <a:r>
              <a:rPr lang="en-US" sz="1800" dirty="0">
                <a:solidFill>
                  <a:schemeClr val="tx2"/>
                </a:solidFill>
                <a:ea typeface="Arial Unicode MS" panose="020B0604020202020204" pitchFamily="34" charset="-128"/>
              </a:rPr>
              <a:t>in so far as you know today.  </a:t>
            </a:r>
            <a:endParaRPr lang="en-GB" sz="1800" dirty="0">
              <a:solidFill>
                <a:schemeClr val="tx2"/>
              </a:solidFill>
              <a:ea typeface="Arial Unicode MS" panose="020B0604020202020204" pitchFamily="34" charset="-128"/>
            </a:endParaRPr>
          </a:p>
        </p:txBody>
      </p:sp>
      <p:grpSp>
        <p:nvGrpSpPr>
          <p:cNvPr id="14" name="Group 13">
            <a:extLst>
              <a:ext uri="{FF2B5EF4-FFF2-40B4-BE49-F238E27FC236}">
                <a16:creationId xmlns:a16="http://schemas.microsoft.com/office/drawing/2014/main" id="{92E86EA2-6BF5-D650-3503-6436725FC01E}"/>
              </a:ext>
            </a:extLst>
          </p:cNvPr>
          <p:cNvGrpSpPr/>
          <p:nvPr/>
        </p:nvGrpSpPr>
        <p:grpSpPr>
          <a:xfrm>
            <a:off x="3125619" y="2550624"/>
            <a:ext cx="3500305" cy="658868"/>
            <a:chOff x="6824370" y="1140736"/>
            <a:chExt cx="3647798" cy="782357"/>
          </a:xfrm>
        </p:grpSpPr>
        <p:pic>
          <p:nvPicPr>
            <p:cNvPr id="4" name="Picture 3">
              <a:extLst>
                <a:ext uri="{FF2B5EF4-FFF2-40B4-BE49-F238E27FC236}">
                  <a16:creationId xmlns:a16="http://schemas.microsoft.com/office/drawing/2014/main" id="{4D6DE20F-B47F-F72E-3412-F055447E0402}"/>
                </a:ext>
              </a:extLst>
            </p:cNvPr>
            <p:cNvPicPr>
              <a:picLocks noChangeAspect="1"/>
            </p:cNvPicPr>
            <p:nvPr/>
          </p:nvPicPr>
          <p:blipFill>
            <a:blip r:embed="rId2"/>
            <a:stretch>
              <a:fillRect/>
            </a:stretch>
          </p:blipFill>
          <p:spPr>
            <a:xfrm>
              <a:off x="6824370" y="1140736"/>
              <a:ext cx="3647798" cy="782357"/>
            </a:xfrm>
            <a:prstGeom prst="rect">
              <a:avLst/>
            </a:prstGeom>
          </p:spPr>
        </p:pic>
        <p:cxnSp>
          <p:nvCxnSpPr>
            <p:cNvPr id="8" name="Straight Arrow Connector 7">
              <a:extLst>
                <a:ext uri="{FF2B5EF4-FFF2-40B4-BE49-F238E27FC236}">
                  <a16:creationId xmlns:a16="http://schemas.microsoft.com/office/drawing/2014/main" id="{AA7B70EC-DF10-4E92-FC36-8296CBA00B12}"/>
                </a:ext>
              </a:extLst>
            </p:cNvPr>
            <p:cNvCxnSpPr/>
            <p:nvPr/>
          </p:nvCxnSpPr>
          <p:spPr>
            <a:xfrm flipH="1">
              <a:off x="8227212" y="1343264"/>
              <a:ext cx="229330" cy="15300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264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895" y="874038"/>
            <a:ext cx="10972210" cy="5556926"/>
          </a:xfrm>
        </p:spPr>
        <p:txBody>
          <a:bodyPr/>
          <a:lstStyle/>
          <a:p>
            <a:pPr marL="649288" lvl="1" indent="-342900" algn="just">
              <a:spcAft>
                <a:spcPts val="600"/>
              </a:spcAft>
              <a:buClr>
                <a:srgbClr val="C00000"/>
              </a:buClr>
              <a:buSzPct val="100000"/>
              <a:buFont typeface="Wingdings" panose="05000000000000000000" pitchFamily="2" charset="2"/>
              <a:buChar char="§"/>
            </a:pPr>
            <a:endParaRPr lang="en-IE" sz="18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r>
              <a:rPr lang="en-GB" sz="1800" b="1" u="sng" dirty="0">
                <a:solidFill>
                  <a:schemeClr val="tx2"/>
                </a:solidFill>
                <a:effectLst>
                  <a:outerShdw blurRad="38100" dist="38100" dir="2700000" algn="tl">
                    <a:srgbClr val="000000">
                      <a:alpha val="43137"/>
                    </a:srgbClr>
                  </a:outerShdw>
                </a:effectLst>
                <a:ea typeface="Arial Unicode MS" panose="020B0604020202020204" pitchFamily="34" charset="-128"/>
              </a:rPr>
              <a:t>Indicators to be provided in your application</a:t>
            </a:r>
          </a:p>
          <a:p>
            <a:pPr marL="306388" lvl="1" indent="0" algn="just">
              <a:spcAft>
                <a:spcPts val="600"/>
              </a:spcAft>
              <a:buClr>
                <a:srgbClr val="C00000"/>
              </a:buClr>
              <a:buSzPct val="100000"/>
              <a:buNone/>
            </a:pPr>
            <a:endParaRPr lang="en-GB" sz="1800" b="1" u="sng" dirty="0">
              <a:solidFill>
                <a:schemeClr val="tx2"/>
              </a:solidFill>
              <a:effectLst>
                <a:outerShdw blurRad="38100" dist="38100" dir="2700000" algn="tl">
                  <a:srgbClr val="000000">
                    <a:alpha val="43137"/>
                  </a:srgbClr>
                </a:outerShdw>
              </a:effectLst>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1600" b="1" dirty="0">
                <a:solidFill>
                  <a:schemeClr val="accent4">
                    <a:lumMod val="75000"/>
                  </a:schemeClr>
                </a:solidFill>
                <a:ea typeface="Arial Unicode MS" panose="020B0604020202020204" pitchFamily="34" charset="-128"/>
              </a:rPr>
              <a:t>N. of ECTS, former EMJMD, former EMDM: important information to be provided</a:t>
            </a:r>
            <a:endParaRPr lang="en-IE" sz="1600" dirty="0">
              <a:solidFill>
                <a:schemeClr val="accent4">
                  <a:lumMod val="75000"/>
                </a:schemeClr>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1600" b="1" dirty="0">
                <a:solidFill>
                  <a:schemeClr val="tx2"/>
                </a:solidFill>
                <a:ea typeface="Arial Unicode MS" panose="020B0604020202020204" pitchFamily="34" charset="-128"/>
              </a:rPr>
              <a:t>Location - </a:t>
            </a:r>
            <a:r>
              <a:rPr lang="en-GB" sz="1600" dirty="0">
                <a:solidFill>
                  <a:schemeClr val="tx2"/>
                </a:solidFill>
                <a:ea typeface="Arial Unicode MS" panose="020B0604020202020204" pitchFamily="34" charset="-128"/>
              </a:rPr>
              <a:t>select countries covered by your partners (coordinator, full partners, associated partners)</a:t>
            </a:r>
            <a:endParaRPr lang="en-IE" sz="16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GB" sz="1600" b="1" dirty="0">
                <a:solidFill>
                  <a:schemeClr val="tx2"/>
                </a:solidFill>
                <a:ea typeface="Arial Unicode MS" panose="020B0604020202020204" pitchFamily="34" charset="-128"/>
              </a:rPr>
              <a:t>Type of project, thematic areas and types of activities</a:t>
            </a:r>
            <a:r>
              <a:rPr lang="en-IE" sz="1600" b="1" dirty="0">
                <a:solidFill>
                  <a:schemeClr val="tx2"/>
                </a:solidFill>
                <a:ea typeface="Arial Unicode MS" panose="020B0604020202020204" pitchFamily="34" charset="-128"/>
              </a:rPr>
              <a:t>, </a:t>
            </a:r>
            <a:r>
              <a:rPr lang="en-GB" sz="1600" b="1" dirty="0">
                <a:solidFill>
                  <a:schemeClr val="tx2"/>
                </a:solidFill>
                <a:ea typeface="Arial Unicode MS" panose="020B0604020202020204" pitchFamily="34" charset="-128"/>
              </a:rPr>
              <a:t>type of master programme</a:t>
            </a:r>
            <a:endParaRPr lang="en-GB" sz="16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1600" b="1" dirty="0">
                <a:solidFill>
                  <a:schemeClr val="tx2"/>
                </a:solidFill>
                <a:ea typeface="Arial Unicode MS" panose="020B0604020202020204" pitchFamily="34" charset="-128"/>
              </a:rPr>
              <a:t>Type of mobility activities</a:t>
            </a:r>
            <a:endParaRPr lang="en-IE" sz="16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1600" b="1" dirty="0">
                <a:solidFill>
                  <a:schemeClr val="tx2"/>
                </a:solidFill>
                <a:ea typeface="Arial Unicode MS" panose="020B0604020202020204" pitchFamily="34" charset="-128"/>
              </a:rPr>
              <a:t>Contribution to any of the EU Commission political priorities - </a:t>
            </a:r>
            <a:r>
              <a:rPr lang="en-IE" sz="1600" dirty="0">
                <a:solidFill>
                  <a:schemeClr val="tx2"/>
                </a:solidFill>
                <a:ea typeface="Arial Unicode MS" panose="020B0604020202020204" pitchFamily="34" charset="-128"/>
              </a:rPr>
              <a:t>complete based on your current knowledge and planning in the proposal</a:t>
            </a:r>
          </a:p>
          <a:p>
            <a:pPr marL="649288" lvl="1" indent="-342900" algn="just">
              <a:spcAft>
                <a:spcPts val="600"/>
              </a:spcAft>
              <a:buClr>
                <a:srgbClr val="C00000"/>
              </a:buClr>
              <a:buSzPct val="100000"/>
              <a:buFont typeface="Wingdings" panose="05000000000000000000" pitchFamily="2" charset="2"/>
              <a:buChar char="§"/>
            </a:pPr>
            <a:r>
              <a:rPr lang="en-IE" sz="1600" b="1" dirty="0">
                <a:solidFill>
                  <a:schemeClr val="tx2"/>
                </a:solidFill>
                <a:ea typeface="Arial Unicode MS" panose="020B0604020202020204" pitchFamily="34" charset="-128"/>
              </a:rPr>
              <a:t>Output, result and impact indicators, Policy impact - </a:t>
            </a:r>
            <a:r>
              <a:rPr lang="en-IE" sz="1600" dirty="0">
                <a:solidFill>
                  <a:schemeClr val="tx2"/>
                </a:solidFill>
                <a:ea typeface="Arial Unicode MS" panose="020B0604020202020204" pitchFamily="34" charset="-128"/>
              </a:rPr>
              <a:t>refer to your planned indicators objectives. </a:t>
            </a:r>
            <a:r>
              <a:rPr lang="en-GB" sz="1600" dirty="0">
                <a:solidFill>
                  <a:schemeClr val="tx2"/>
                </a:solidFill>
                <a:ea typeface="Arial Unicode MS" panose="020B0604020202020204" pitchFamily="34" charset="-128"/>
              </a:rPr>
              <a:t>Discard impact on the higher education (HE) </a:t>
            </a:r>
          </a:p>
          <a:p>
            <a:pPr marL="649288" lvl="1" indent="-342900" algn="just">
              <a:spcAft>
                <a:spcPts val="600"/>
              </a:spcAft>
              <a:buClr>
                <a:srgbClr val="C00000"/>
              </a:buClr>
              <a:buSzPct val="100000"/>
              <a:buFont typeface="Wingdings" panose="05000000000000000000" pitchFamily="2" charset="2"/>
              <a:buChar char="§"/>
            </a:pPr>
            <a:r>
              <a:rPr lang="en-GB" sz="1600" b="1" dirty="0">
                <a:solidFill>
                  <a:schemeClr val="tx2"/>
                </a:solidFill>
                <a:ea typeface="Arial Unicode MS" panose="020B0604020202020204" pitchFamily="34" charset="-128"/>
              </a:rPr>
              <a:t>Third countries involvement information - </a:t>
            </a:r>
            <a:r>
              <a:rPr lang="en-IE" sz="1600" dirty="0">
                <a:solidFill>
                  <a:schemeClr val="tx2"/>
                </a:solidFill>
                <a:ea typeface="Arial Unicode MS" panose="020B0604020202020204" pitchFamily="34" charset="-128"/>
              </a:rPr>
              <a:t>(E+ not associated countries) - refer to your planned indicators objectives.</a:t>
            </a:r>
            <a:endParaRPr lang="en-GB" sz="16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GB" sz="1600" b="1" dirty="0">
                <a:solidFill>
                  <a:schemeClr val="tx2"/>
                </a:solidFill>
                <a:ea typeface="Arial Unicode MS" panose="020B0604020202020204" pitchFamily="34" charset="-128"/>
              </a:rPr>
              <a:t>Courses, study programmes, research partnerships, publications, education projects -</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solidFill>
                  <a:schemeClr val="tx2"/>
                </a:solidFill>
                <a:ea typeface="Arial Unicode MS" panose="020B0604020202020204" pitchFamily="34" charset="-128"/>
              </a:rPr>
              <a:t>refer to your planned objectives</a:t>
            </a:r>
          </a:p>
          <a:p>
            <a:pPr marL="649288" lvl="1" indent="-342900" algn="just">
              <a:spcAft>
                <a:spcPts val="600"/>
              </a:spcAft>
              <a:buClr>
                <a:srgbClr val="C00000"/>
              </a:buClr>
              <a:buSzPct val="100000"/>
              <a:buFont typeface="Wingdings" panose="05000000000000000000" pitchFamily="2" charset="2"/>
              <a:buChar char="§"/>
            </a:pPr>
            <a:endParaRPr lang="en-IE" sz="18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1800" dirty="0">
              <a:solidFill>
                <a:schemeClr val="tx2"/>
              </a:solidFill>
              <a:ea typeface="Arial Unicode MS" panose="020B0604020202020204" pitchFamily="34" charset="-128"/>
            </a:endParaRPr>
          </a:p>
          <a:p>
            <a:pPr>
              <a:lnSpc>
                <a:spcPct val="115000"/>
              </a:lnSpc>
              <a:spcAft>
                <a:spcPts val="10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49288" lvl="1" indent="-342900" algn="just">
              <a:spcAft>
                <a:spcPts val="600"/>
              </a:spcAft>
              <a:buClr>
                <a:srgbClr val="C00000"/>
              </a:buClr>
              <a:buSzPct val="100000"/>
              <a:buFont typeface="Wingdings" panose="05000000000000000000" pitchFamily="2" charset="2"/>
              <a:buChar char="§"/>
            </a:pPr>
            <a:endParaRPr lang="en-IE" sz="1800" b="1"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IE"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GB" sz="1800" i="1" dirty="0">
                <a:solidFill>
                  <a:schemeClr val="tx2"/>
                </a:solidFill>
                <a:ea typeface="Arial Unicode MS" panose="020B0604020202020204" pitchFamily="34" charset="-128"/>
              </a:rPr>
              <a:t>‘Accreditation/External evaluation data of EMJM national components’ </a:t>
            </a:r>
            <a:r>
              <a:rPr lang="en-GB" sz="1800" dirty="0">
                <a:solidFill>
                  <a:schemeClr val="tx2"/>
                </a:solidFill>
                <a:ea typeface="Arial Unicode MS" panose="020B0604020202020204" pitchFamily="34" charset="-128"/>
              </a:rPr>
              <a:t>- expand the table in order to fill in the features of the proposal</a:t>
            </a:r>
          </a:p>
          <a:p>
            <a:pPr marL="763588" lvl="2" indent="0" algn="just">
              <a:spcAft>
                <a:spcPts val="600"/>
              </a:spcAft>
              <a:buClr>
                <a:srgbClr val="C00000"/>
              </a:buClr>
              <a:buSzPct val="100000"/>
              <a:buNone/>
            </a:pPr>
            <a:r>
              <a:rPr lang="en-GB" sz="1600" dirty="0">
                <a:solidFill>
                  <a:schemeClr val="tx2"/>
                </a:solidFill>
                <a:ea typeface="Arial Unicode MS" panose="020B0604020202020204" pitchFamily="34" charset="-128"/>
              </a:rPr>
              <a:t>Note that the </a:t>
            </a:r>
            <a:r>
              <a:rPr lang="en-GB" sz="1600" dirty="0" err="1">
                <a:solidFill>
                  <a:schemeClr val="tx2"/>
                </a:solidFill>
                <a:ea typeface="Arial Unicode MS" panose="020B0604020202020204" pitchFamily="34" charset="-128"/>
              </a:rPr>
              <a:t>eForm</a:t>
            </a:r>
            <a:r>
              <a:rPr lang="en-GB" sz="1600" dirty="0">
                <a:solidFill>
                  <a:schemeClr val="tx2"/>
                </a:solidFill>
                <a:ea typeface="Arial Unicode MS" panose="020B0604020202020204" pitchFamily="34" charset="-128"/>
              </a:rPr>
              <a:t> proposes two sets of fields enabling you to input information about two different degrees. Only one set of fields of degree data is mandatory. The second option was </a:t>
            </a:r>
            <a:r>
              <a:rPr lang="en-IE" sz="1600" dirty="0">
                <a:solidFill>
                  <a:schemeClr val="tx2"/>
                </a:solidFill>
                <a:ea typeface="Arial Unicode MS" panose="020B0604020202020204" pitchFamily="34" charset="-128"/>
              </a:rPr>
              <a:t>made available for applicants that have more than one accredited degree in place (e.g. both at national level and at the level of the joint programme). </a:t>
            </a:r>
          </a:p>
          <a:p>
            <a:pPr marL="592138" lvl="1" indent="-285750" algn="just">
              <a:spcAft>
                <a:spcPts val="600"/>
              </a:spcAft>
              <a:buClr>
                <a:srgbClr val="C00000"/>
              </a:buClr>
              <a:buSzPct val="100000"/>
              <a:buFont typeface="Wingdings" panose="05000000000000000000" pitchFamily="2" charset="2"/>
              <a:buChar char="§"/>
            </a:pPr>
            <a:r>
              <a:rPr lang="en-GB" sz="1600" dirty="0">
                <a:solidFill>
                  <a:schemeClr val="tx2"/>
                </a:solidFill>
                <a:ea typeface="Arial Unicode MS" panose="020B0604020202020204" pitchFamily="34" charset="-128"/>
              </a:rPr>
              <a:t>Enter your preferred starting date for the project, taking into account the starting date of your </a:t>
            </a:r>
            <a:r>
              <a:rPr lang="en-GB" sz="1600" b="1" dirty="0">
                <a:solidFill>
                  <a:schemeClr val="tx2"/>
                </a:solidFill>
                <a:ea typeface="Arial Unicode MS" panose="020B0604020202020204" pitchFamily="34" charset="-128"/>
              </a:rPr>
              <a:t>activities/expenses</a:t>
            </a:r>
            <a:r>
              <a:rPr lang="en-GB" sz="1600" dirty="0">
                <a:solidFill>
                  <a:schemeClr val="tx2"/>
                </a:solidFill>
                <a:ea typeface="Arial Unicode MS" panose="020B0604020202020204" pitchFamily="34" charset="-128"/>
              </a:rPr>
              <a:t> and the enrolment of the first generation of students (that should not start studying later than the academic year following the year of project selection). </a:t>
            </a:r>
            <a:endParaRPr lang="en-IE" sz="16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1600" dirty="0">
                <a:solidFill>
                  <a:schemeClr val="tx2"/>
                </a:solidFill>
                <a:ea typeface="Arial Unicode MS" panose="020B0604020202020204" pitchFamily="34" charset="-128"/>
              </a:rPr>
              <a:t>‘Types of HEIs’ - expand the table in order to see and select all relevant categories.</a:t>
            </a:r>
          </a:p>
          <a:p>
            <a:pPr marL="649288" lvl="1" indent="-342900" algn="just">
              <a:spcAft>
                <a:spcPts val="600"/>
              </a:spcAft>
              <a:buClr>
                <a:srgbClr val="C00000"/>
              </a:buClr>
              <a:buSzPct val="100000"/>
              <a:buFont typeface="Wingdings" panose="05000000000000000000" pitchFamily="2" charset="2"/>
              <a:buChar char="§"/>
            </a:pPr>
            <a:r>
              <a:rPr lang="en-IE" sz="1600" dirty="0">
                <a:solidFill>
                  <a:schemeClr val="tx2"/>
                </a:solidFill>
                <a:ea typeface="Arial Unicode MS" panose="020B0604020202020204" pitchFamily="34" charset="-128"/>
              </a:rPr>
              <a:t>              and exit Part C by closing the window. </a:t>
            </a:r>
          </a:p>
        </p:txBody>
      </p:sp>
      <p:sp>
        <p:nvSpPr>
          <p:cNvPr id="7" name="Title 6"/>
          <p:cNvSpPr>
            <a:spLocks noGrp="1"/>
          </p:cNvSpPr>
          <p:nvPr>
            <p:ph type="title"/>
          </p:nvPr>
        </p:nvSpPr>
        <p:spPr/>
        <p:txBody>
          <a:bodyPr/>
          <a:lstStyle/>
          <a:p>
            <a:r>
              <a:rPr lang="fr-BE" sz="3500" dirty="0"/>
              <a:t>Part C – (KPI): Guidance &amp; </a:t>
            </a:r>
            <a:r>
              <a:rPr lang="fr-BE" sz="3500" dirty="0" err="1"/>
              <a:t>tips</a:t>
            </a:r>
            <a:r>
              <a:rPr lang="fr-BE" sz="3500" dirty="0"/>
              <a:t> </a:t>
            </a:r>
          </a:p>
        </p:txBody>
      </p:sp>
    </p:spTree>
    <p:extLst>
      <p:ext uri="{BB962C8B-B14F-4D97-AF65-F5344CB8AC3E}">
        <p14:creationId xmlns:p14="http://schemas.microsoft.com/office/powerpoint/2010/main" val="141171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05678" y="1768434"/>
            <a:ext cx="10972210" cy="5556926"/>
          </a:xfrm>
        </p:spPr>
        <p:txBody>
          <a:bodyPr/>
          <a:lstStyle/>
          <a:p>
            <a:pPr marL="649288" lvl="1" indent="-342900" algn="just">
              <a:spcAft>
                <a:spcPts val="600"/>
              </a:spcAft>
              <a:buClr>
                <a:srgbClr val="C00000"/>
              </a:buClr>
              <a:buSzPct val="100000"/>
              <a:buFont typeface="Wingdings" panose="05000000000000000000" pitchFamily="2" charset="2"/>
              <a:buChar char="§"/>
            </a:pPr>
            <a:endParaRPr lang="en-IE" sz="18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r>
              <a:rPr lang="en-GB" b="1" u="sng" dirty="0">
                <a:solidFill>
                  <a:schemeClr val="tx2"/>
                </a:solidFill>
                <a:effectLst>
                  <a:outerShdw blurRad="38100" dist="38100" dir="2700000" algn="tl">
                    <a:srgbClr val="000000">
                      <a:alpha val="43137"/>
                    </a:srgbClr>
                  </a:outerShdw>
                </a:effectLst>
                <a:ea typeface="Arial Unicode MS" panose="020B0604020202020204" pitchFamily="34" charset="-128"/>
              </a:rPr>
              <a:t>Indicators not to be provided in your application</a:t>
            </a:r>
          </a:p>
          <a:p>
            <a:pPr marL="306388" lvl="1" indent="0" algn="just">
              <a:spcAft>
                <a:spcPts val="600"/>
              </a:spcAft>
              <a:buClr>
                <a:srgbClr val="C00000"/>
              </a:buClr>
              <a:buSzPct val="100000"/>
              <a:buNone/>
            </a:pPr>
            <a:endParaRPr lang="en-GB" b="1" dirty="0">
              <a:solidFill>
                <a:schemeClr val="tx2"/>
              </a:solidFill>
              <a:effectLst>
                <a:outerShdw blurRad="38100" dist="38100" dir="2700000" algn="tl">
                  <a:srgbClr val="000000">
                    <a:alpha val="43137"/>
                  </a:srgbClr>
                </a:outerShdw>
              </a:effectLst>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b="1" dirty="0">
                <a:solidFill>
                  <a:schemeClr val="tx2"/>
                </a:solidFill>
                <a:ea typeface="Arial Unicode MS" panose="020B0604020202020204" pitchFamily="34" charset="-128"/>
              </a:rPr>
              <a:t>Output, result and impact indicators, Policy impact </a:t>
            </a:r>
          </a:p>
          <a:p>
            <a:pPr marL="306388" lvl="1" indent="0" algn="just">
              <a:spcAft>
                <a:spcPts val="600"/>
              </a:spcAft>
              <a:buClr>
                <a:srgbClr val="C00000"/>
              </a:buClr>
              <a:buSzPct val="100000"/>
              <a:buNone/>
            </a:pPr>
            <a:r>
              <a:rPr lang="en-IE" dirty="0">
                <a:solidFill>
                  <a:schemeClr val="tx2"/>
                </a:solidFill>
                <a:ea typeface="Arial Unicode MS" panose="020B0604020202020204" pitchFamily="34" charset="-128"/>
              </a:rPr>
              <a:t>(</a:t>
            </a:r>
            <a:r>
              <a:rPr lang="en-GB" dirty="0">
                <a:solidFill>
                  <a:schemeClr val="tx2"/>
                </a:solidFill>
                <a:ea typeface="Arial Unicode MS" panose="020B0604020202020204" pitchFamily="34" charset="-128"/>
              </a:rPr>
              <a:t>impact on the higher education (HE) sector not necessary at this stage) </a:t>
            </a:r>
            <a:endParaRPr lang="en-GB" b="1"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GB" b="1" dirty="0">
                <a:solidFill>
                  <a:schemeClr val="tx2"/>
                </a:solidFill>
                <a:ea typeface="Arial Unicode MS" panose="020B0604020202020204" pitchFamily="34" charset="-128"/>
              </a:rPr>
              <a:t>Socio-economic benefits</a:t>
            </a:r>
            <a:endParaRPr lang="en-GB"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GB" b="1" dirty="0">
                <a:solidFill>
                  <a:schemeClr val="tx2"/>
                </a:solidFill>
                <a:ea typeface="Arial Unicode MS" panose="020B0604020202020204" pitchFamily="34" charset="-128"/>
              </a:rPr>
              <a:t>Investments </a:t>
            </a:r>
          </a:p>
          <a:p>
            <a:pPr marL="306388" lvl="1" indent="0" algn="just">
              <a:spcAft>
                <a:spcPts val="600"/>
              </a:spcAft>
              <a:buClr>
                <a:srgbClr val="C00000"/>
              </a:buClr>
              <a:buSzPct val="100000"/>
              <a:buNone/>
            </a:pPr>
            <a:r>
              <a:rPr lang="en-GB" dirty="0">
                <a:solidFill>
                  <a:schemeClr val="tx2"/>
                </a:solidFill>
                <a:ea typeface="Arial Unicode MS" panose="020B0604020202020204" pitchFamily="34" charset="-128"/>
              </a:rPr>
              <a:t>(for final report -</a:t>
            </a:r>
            <a:r>
              <a:rPr lang="en-GB" b="1" dirty="0">
                <a:solidFill>
                  <a:schemeClr val="tx2"/>
                </a:solidFill>
                <a:ea typeface="Arial Unicode MS" panose="020B0604020202020204" pitchFamily="34" charset="-128"/>
              </a:rPr>
              <a:t> </a:t>
            </a:r>
            <a:r>
              <a:rPr lang="en-IE" dirty="0">
                <a:solidFill>
                  <a:schemeClr val="tx2"/>
                </a:solidFill>
                <a:ea typeface="Arial Unicode MS" panose="020B0604020202020204" pitchFamily="34" charset="-128"/>
              </a:rPr>
              <a:t>enter “0”) </a:t>
            </a:r>
          </a:p>
          <a:p>
            <a:pPr marL="649288" lvl="1" indent="-342900" algn="just">
              <a:spcAft>
                <a:spcPts val="600"/>
              </a:spcAft>
              <a:buClr>
                <a:srgbClr val="C00000"/>
              </a:buClr>
              <a:buSzPct val="100000"/>
              <a:buFont typeface="Wingdings" panose="05000000000000000000" pitchFamily="2" charset="2"/>
              <a:buChar char="§"/>
            </a:pPr>
            <a:r>
              <a:rPr lang="en-IE" b="1" dirty="0">
                <a:solidFill>
                  <a:schemeClr val="tx2"/>
                </a:solidFill>
                <a:ea typeface="Arial Unicode MS" panose="020B0604020202020204" pitchFamily="34" charset="-128"/>
              </a:rPr>
              <a:t>Persons reached</a:t>
            </a:r>
            <a:endParaRPr lang="en-IE"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dirty="0">
              <a:solidFill>
                <a:schemeClr val="tx2"/>
              </a:solidFill>
              <a:ea typeface="Arial Unicode MS" panose="020B0604020202020204" pitchFamily="34" charset="-128"/>
            </a:endParaRPr>
          </a:p>
          <a:p>
            <a:pPr>
              <a:lnSpc>
                <a:spcPct val="115000"/>
              </a:lnSpc>
              <a:spcAft>
                <a:spcPts val="10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49288" lvl="1" indent="-342900" algn="just">
              <a:spcAft>
                <a:spcPts val="600"/>
              </a:spcAft>
              <a:buClr>
                <a:srgbClr val="C00000"/>
              </a:buClr>
              <a:buSzPct val="100000"/>
              <a:buFont typeface="Wingdings" panose="05000000000000000000" pitchFamily="2" charset="2"/>
              <a:buChar char="§"/>
            </a:pPr>
            <a:endParaRPr lang="en-IE" sz="1800" b="1"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r>
              <a:rPr lang="en-IE" sz="1600" dirty="0">
                <a:solidFill>
                  <a:schemeClr val="tx2"/>
                </a:solidFill>
                <a:ea typeface="Arial Unicode MS" panose="020B0604020202020204" pitchFamily="34" charset="-128"/>
              </a:rPr>
              <a:t>. </a:t>
            </a:r>
          </a:p>
        </p:txBody>
      </p:sp>
      <p:sp>
        <p:nvSpPr>
          <p:cNvPr id="7" name="Title 6"/>
          <p:cNvSpPr>
            <a:spLocks noGrp="1"/>
          </p:cNvSpPr>
          <p:nvPr>
            <p:ph type="title"/>
          </p:nvPr>
        </p:nvSpPr>
        <p:spPr/>
        <p:txBody>
          <a:bodyPr/>
          <a:lstStyle/>
          <a:p>
            <a:r>
              <a:rPr lang="fr-BE" sz="3500" dirty="0"/>
              <a:t>Part C – (KPI): Guidance and </a:t>
            </a:r>
            <a:r>
              <a:rPr lang="fr-BE" sz="3500" dirty="0" err="1"/>
              <a:t>tips</a:t>
            </a:r>
            <a:r>
              <a:rPr lang="fr-BE" sz="3500" dirty="0"/>
              <a:t> (</a:t>
            </a:r>
            <a:r>
              <a:rPr lang="fr-BE" sz="3500" dirty="0" err="1"/>
              <a:t>cont</a:t>
            </a:r>
            <a:r>
              <a:rPr lang="fr-BE" sz="3500" dirty="0"/>
              <a:t>.) </a:t>
            </a:r>
          </a:p>
        </p:txBody>
      </p:sp>
    </p:spTree>
    <p:extLst>
      <p:ext uri="{BB962C8B-B14F-4D97-AF65-F5344CB8AC3E}">
        <p14:creationId xmlns:p14="http://schemas.microsoft.com/office/powerpoint/2010/main" val="214793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199" y="1413164"/>
            <a:ext cx="11002819" cy="5061527"/>
          </a:xfrm>
        </p:spPr>
        <p:txBody>
          <a:bodyPr/>
          <a:lstStyle/>
          <a:p>
            <a:pPr marL="649288" lvl="1" indent="-342900" algn="just">
              <a:spcAft>
                <a:spcPts val="600"/>
              </a:spcAft>
              <a:buClr>
                <a:srgbClr val="C00000"/>
              </a:buClr>
              <a:buSzPct val="100000"/>
              <a:buFont typeface="Wingdings" panose="05000000000000000000" pitchFamily="2" charset="2"/>
              <a:buChar char="§"/>
            </a:pPr>
            <a:r>
              <a:rPr lang="en-GB" sz="2200" dirty="0">
                <a:solidFill>
                  <a:schemeClr val="tx2"/>
                </a:solidFill>
                <a:ea typeface="Arial Unicode MS" panose="020B0604020202020204" pitchFamily="34" charset="-128"/>
              </a:rPr>
              <a:t>You can access Part B on the left side of your screen.</a:t>
            </a: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r>
              <a:rPr lang="en-IE" sz="2200" dirty="0">
                <a:solidFill>
                  <a:schemeClr val="tx2"/>
                </a:solidFill>
                <a:ea typeface="Arial Unicode MS" panose="020B0604020202020204" pitchFamily="34" charset="-128"/>
              </a:rPr>
              <a:t>There are 3 templates provided for the </a:t>
            </a:r>
            <a:r>
              <a:rPr lang="en-IE" sz="2200" u="sng" dirty="0">
                <a:solidFill>
                  <a:srgbClr val="FF0000"/>
                </a:solidFill>
                <a:ea typeface="Arial Unicode MS" panose="020B0604020202020204" pitchFamily="34" charset="-128"/>
              </a:rPr>
              <a:t>mandatory documents</a:t>
            </a:r>
            <a:r>
              <a:rPr lang="en-IE" sz="2200" dirty="0">
                <a:solidFill>
                  <a:srgbClr val="FF0000"/>
                </a:solidFill>
                <a:ea typeface="Arial Unicode MS" panose="020B0604020202020204" pitchFamily="34" charset="-128"/>
              </a:rPr>
              <a:t> </a:t>
            </a:r>
            <a:r>
              <a:rPr lang="en-IE" sz="2200" dirty="0">
                <a:solidFill>
                  <a:schemeClr val="tx2"/>
                </a:solidFill>
                <a:ea typeface="Arial Unicode MS" panose="020B0604020202020204" pitchFamily="34" charset="-128"/>
              </a:rPr>
              <a:t>(</a:t>
            </a:r>
            <a:r>
              <a:rPr lang="en-IE" sz="2200" b="1" dirty="0">
                <a:solidFill>
                  <a:schemeClr val="tx2"/>
                </a:solidFill>
                <a:ea typeface="Arial Unicode MS" panose="020B0604020202020204" pitchFamily="34" charset="-128"/>
              </a:rPr>
              <a:t>4 </a:t>
            </a:r>
            <a:r>
              <a:rPr lang="en-IE" sz="2200" dirty="0">
                <a:solidFill>
                  <a:schemeClr val="tx2"/>
                </a:solidFill>
                <a:ea typeface="Arial Unicode MS" panose="020B0604020202020204" pitchFamily="34" charset="-128"/>
              </a:rPr>
              <a:t>in total). Download and use them. </a:t>
            </a:r>
          </a:p>
          <a:p>
            <a:pPr marL="1106488" lvl="2" indent="-342900" algn="just">
              <a:spcAft>
                <a:spcPts val="600"/>
              </a:spcAft>
              <a:buClr>
                <a:srgbClr val="C00000"/>
              </a:buClr>
              <a:buSzPct val="100000"/>
              <a:buFont typeface="Wingdings" panose="05000000000000000000" pitchFamily="2" charset="2"/>
              <a:buChar char="v"/>
            </a:pPr>
            <a:r>
              <a:rPr lang="en-IE" sz="2000" dirty="0">
                <a:solidFill>
                  <a:schemeClr val="tx2"/>
                </a:solidFill>
                <a:ea typeface="Arial Unicode MS" panose="020B0604020202020204" pitchFamily="34" charset="-128"/>
              </a:rPr>
              <a:t>Technical description </a:t>
            </a:r>
          </a:p>
          <a:p>
            <a:pPr marL="1106488" lvl="2" indent="-342900" algn="just">
              <a:spcAft>
                <a:spcPts val="600"/>
              </a:spcAft>
              <a:buClr>
                <a:srgbClr val="C00000"/>
              </a:buClr>
              <a:buSzPct val="100000"/>
              <a:buFont typeface="Wingdings" panose="05000000000000000000" pitchFamily="2" charset="2"/>
              <a:buChar char="v"/>
            </a:pPr>
            <a:r>
              <a:rPr lang="en-IE" sz="2000" dirty="0">
                <a:solidFill>
                  <a:schemeClr val="tx2"/>
                </a:solidFill>
                <a:ea typeface="Arial Unicode MS" panose="020B0604020202020204" pitchFamily="34" charset="-128"/>
              </a:rPr>
              <a:t>Detailed budget table and calculator</a:t>
            </a:r>
          </a:p>
          <a:p>
            <a:pPr marL="1106488" lvl="2" indent="-342900" algn="just">
              <a:spcAft>
                <a:spcPts val="600"/>
              </a:spcAft>
              <a:buClr>
                <a:srgbClr val="C00000"/>
              </a:buClr>
              <a:buSzPct val="100000"/>
              <a:buFont typeface="Wingdings" panose="05000000000000000000" pitchFamily="2" charset="2"/>
              <a:buChar char="v"/>
            </a:pPr>
            <a:r>
              <a:rPr lang="en-IE" sz="2000" dirty="0">
                <a:solidFill>
                  <a:schemeClr val="tx2"/>
                </a:solidFill>
                <a:ea typeface="Arial Unicode MS" panose="020B0604020202020204" pitchFamily="34" charset="-128"/>
              </a:rPr>
              <a:t>Proof of Accreditation </a:t>
            </a:r>
          </a:p>
          <a:p>
            <a:pPr marL="763588" lvl="2" indent="0" algn="just">
              <a:spcAft>
                <a:spcPts val="600"/>
              </a:spcAft>
              <a:buClr>
                <a:srgbClr val="C00000"/>
              </a:buClr>
              <a:buSzPct val="100000"/>
              <a:buNone/>
            </a:pPr>
            <a:r>
              <a:rPr lang="en-IE" sz="2200" dirty="0">
                <a:solidFill>
                  <a:schemeClr val="tx2"/>
                </a:solidFill>
                <a:ea typeface="Arial Unicode MS" panose="020B0604020202020204" pitchFamily="34" charset="-128"/>
              </a:rPr>
              <a:t>Note that a draft Partnership Agreement </a:t>
            </a:r>
            <a:r>
              <a:rPr lang="en-IE" sz="2200" b="1" u="sng" dirty="0">
                <a:solidFill>
                  <a:schemeClr val="tx2"/>
                </a:solidFill>
                <a:ea typeface="Arial Unicode MS" panose="020B0604020202020204" pitchFamily="34" charset="-128"/>
              </a:rPr>
              <a:t>must</a:t>
            </a:r>
            <a:r>
              <a:rPr lang="en-IE" sz="2200" dirty="0">
                <a:solidFill>
                  <a:schemeClr val="tx2"/>
                </a:solidFill>
                <a:ea typeface="Arial Unicode MS" panose="020B0604020202020204" pitchFamily="34" charset="-128"/>
              </a:rPr>
              <a:t> be provided at application stage as part of the mandatory annexes. Mandates and </a:t>
            </a:r>
            <a:r>
              <a:rPr lang="en-IE" sz="2200" dirty="0" err="1">
                <a:solidFill>
                  <a:schemeClr val="tx2"/>
                </a:solidFill>
                <a:ea typeface="Arial Unicode MS" panose="020B0604020202020204" pitchFamily="34" charset="-128"/>
              </a:rPr>
              <a:t>DoH</a:t>
            </a:r>
            <a:r>
              <a:rPr lang="en-IE" sz="2200" dirty="0">
                <a:solidFill>
                  <a:schemeClr val="tx2"/>
                </a:solidFill>
                <a:ea typeface="Arial Unicode MS" panose="020B0604020202020204" pitchFamily="34" charset="-128"/>
              </a:rPr>
              <a:t> are not requested at application stage.</a:t>
            </a: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B – </a:t>
            </a:r>
            <a:r>
              <a:rPr lang="fr-BE" dirty="0" err="1"/>
              <a:t>Technical</a:t>
            </a:r>
            <a:r>
              <a:rPr lang="fr-BE" dirty="0"/>
              <a:t> description &amp; Annexes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060" y="5340581"/>
            <a:ext cx="442217" cy="47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54F5CFF-6AA1-41FF-F220-518DECCBEBF2}"/>
              </a:ext>
            </a:extLst>
          </p:cNvPr>
          <p:cNvPicPr>
            <a:picLocks noChangeAspect="1"/>
          </p:cNvPicPr>
          <p:nvPr/>
        </p:nvPicPr>
        <p:blipFill>
          <a:blip r:embed="rId4"/>
          <a:stretch>
            <a:fillRect/>
          </a:stretch>
        </p:blipFill>
        <p:spPr>
          <a:xfrm>
            <a:off x="1743106" y="1861156"/>
            <a:ext cx="2461249" cy="1003678"/>
          </a:xfrm>
          <a:prstGeom prst="rect">
            <a:avLst/>
          </a:prstGeom>
        </p:spPr>
      </p:pic>
    </p:spTree>
    <p:extLst>
      <p:ext uri="{BB962C8B-B14F-4D97-AF65-F5344CB8AC3E}">
        <p14:creationId xmlns:p14="http://schemas.microsoft.com/office/powerpoint/2010/main" val="1021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EMJM – How to apply</a:t>
            </a:r>
          </a:p>
        </p:txBody>
      </p:sp>
      <p:sp>
        <p:nvSpPr>
          <p:cNvPr id="30" name="Rectangle 29"/>
          <p:cNvSpPr/>
          <p:nvPr/>
        </p:nvSpPr>
        <p:spPr bwMode="auto">
          <a:xfrm>
            <a:off x="1490447" y="4351517"/>
            <a:ext cx="2683296" cy="1937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Applications must be submitted  through the </a:t>
            </a:r>
            <a:r>
              <a:rPr kumimoji="0" lang="en-GB" sz="1400" b="1" i="0" u="none" strike="noStrike" kern="1200" cap="none" spc="0" normalizeH="0" baseline="0" noProof="0" dirty="0">
                <a:ln>
                  <a:noFill/>
                </a:ln>
                <a:solidFill>
                  <a:srgbClr val="4D4D4D"/>
                </a:solidFill>
                <a:effectLst/>
                <a:uLnTx/>
                <a:uFillTx/>
                <a:latin typeface="Arial"/>
                <a:ea typeface="+mn-ea"/>
                <a:cs typeface="+mn-cs"/>
                <a:hlinkClick r:id="rId7">
                  <a:extLst>
                    <a:ext uri="{A12FA001-AC4F-418D-AE19-62706E023703}">
                      <ahyp:hlinkClr xmlns:ahyp="http://schemas.microsoft.com/office/drawing/2018/hyperlinkcolor" val="tx"/>
                    </a:ext>
                  </a:extLst>
                </a:hlinkClick>
              </a:rPr>
              <a:t>European Commission's Funding &amp; Tender Opportunities Portal</a:t>
            </a:r>
            <a:r>
              <a:rPr kumimoji="0" lang="en-GB" sz="1400" b="1" i="0" u="none" strike="noStrike" kern="1200" cap="none" spc="0" normalizeH="0" baseline="0" noProof="0" dirty="0">
                <a:ln>
                  <a:noFill/>
                </a:ln>
                <a:solidFill>
                  <a:srgbClr val="4D4D4D"/>
                </a:solidFill>
                <a:effectLst/>
                <a:uLnTx/>
                <a:uFillTx/>
                <a:latin typeface="Arial"/>
                <a:ea typeface="+mn-ea"/>
                <a:cs typeface="+mn-cs"/>
              </a:rPr>
              <a:t> </a:t>
            </a: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(F&amp;TP) using the Portal Submission System</a:t>
            </a:r>
            <a:endParaRPr kumimoji="0" lang="en-GB" sz="1400" b="0" i="0" u="none" strike="noStrike" kern="0" cap="none" spc="0" normalizeH="0" baseline="0" noProof="0" dirty="0">
              <a:ln>
                <a:noFill/>
              </a:ln>
              <a:solidFill>
                <a:srgbClr val="4D4D4D"/>
              </a:solidFill>
              <a:effectLst/>
              <a:uLnTx/>
              <a:uFillTx/>
              <a:latin typeface="Arial"/>
              <a:ea typeface="+mn-ea"/>
              <a:cs typeface="Arial" pitchFamily="34" charset="0"/>
            </a:endParaRPr>
          </a:p>
        </p:txBody>
      </p:sp>
      <p:sp>
        <p:nvSpPr>
          <p:cNvPr id="73" name="Oval 72">
            <a:extLst>
              <a:ext uri="{FF2B5EF4-FFF2-40B4-BE49-F238E27FC236}">
                <a16:creationId xmlns:a16="http://schemas.microsoft.com/office/drawing/2014/main" id="{90A18318-2D7B-4F96-A7F8-B1797A6CE9E7}"/>
              </a:ext>
            </a:extLst>
          </p:cNvPr>
          <p:cNvSpPr>
            <a:spLocks noChangeAspect="1"/>
          </p:cNvSpPr>
          <p:nvPr/>
        </p:nvSpPr>
        <p:spPr>
          <a:xfrm>
            <a:off x="8623579" y="1806328"/>
            <a:ext cx="1472650" cy="1472650"/>
          </a:xfrm>
          <a:prstGeom prst="ellipse">
            <a:avLst/>
          </a:prstGeom>
          <a:solidFill>
            <a:schemeClr val="accent1">
              <a:lumMod val="20000"/>
              <a:lumOff val="80000"/>
            </a:schemeClr>
          </a:solidFill>
          <a:ln w="762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145" name="Rectangle 144">
            <a:extLst>
              <a:ext uri="{FF2B5EF4-FFF2-40B4-BE49-F238E27FC236}">
                <a16:creationId xmlns:a16="http://schemas.microsoft.com/office/drawing/2014/main" id="{36E2EF78-AA8E-47C7-86F1-75DEA06F036B}"/>
              </a:ext>
            </a:extLst>
          </p:cNvPr>
          <p:cNvSpPr/>
          <p:nvPr/>
        </p:nvSpPr>
        <p:spPr bwMode="auto">
          <a:xfrm>
            <a:off x="4754351" y="4351517"/>
            <a:ext cx="2683296" cy="1937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Proposals must be created and submitted by a </a:t>
            </a:r>
            <a:r>
              <a:rPr kumimoji="0" lang="en-GB" sz="1400" b="1"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contact person</a:t>
            </a: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 of the coordinating organisation </a:t>
            </a:r>
            <a:endParaRPr kumimoji="0" lang="en-GB" sz="1400" b="0" i="0" u="none" strike="noStrike" kern="0" cap="none" spc="0" normalizeH="0" baseline="0" noProof="0" dirty="0">
              <a:ln>
                <a:noFill/>
              </a:ln>
              <a:solidFill>
                <a:srgbClr val="4D4D4D"/>
              </a:solidFill>
              <a:effectLst/>
              <a:uLnTx/>
              <a:uFillTx/>
              <a:latin typeface="Arial"/>
              <a:ea typeface="+mn-ea"/>
              <a:cs typeface="Arial" pitchFamily="34" charset="0"/>
            </a:endParaRPr>
          </a:p>
        </p:txBody>
      </p:sp>
      <p:sp>
        <p:nvSpPr>
          <p:cNvPr id="146" name="Rectangle 145">
            <a:extLst>
              <a:ext uri="{FF2B5EF4-FFF2-40B4-BE49-F238E27FC236}">
                <a16:creationId xmlns:a16="http://schemas.microsoft.com/office/drawing/2014/main" id="{A2CFA87E-8425-4CAE-A0FB-87FC4E6DF3CF}"/>
              </a:ext>
            </a:extLst>
          </p:cNvPr>
          <p:cNvSpPr/>
          <p:nvPr/>
        </p:nvSpPr>
        <p:spPr bwMode="auto">
          <a:xfrm>
            <a:off x="8018255" y="4351517"/>
            <a:ext cx="2859952" cy="1937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lvl="1" algn="ctr">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Deadline: </a:t>
            </a:r>
            <a:r>
              <a:rPr lang="en-GB" sz="1400" b="1" dirty="0">
                <a:solidFill>
                  <a:srgbClr val="C00000"/>
                </a:solidFill>
              </a:rPr>
              <a:t>please refer to the Funding &amp; Tender Opportunities Portal</a:t>
            </a: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Applicants are highly recommended to </a:t>
            </a:r>
            <a:r>
              <a:rPr kumimoji="0" lang="en-GB" sz="1400" b="1" i="0" u="none" strike="noStrike" kern="1200" cap="none" spc="0" normalizeH="0" baseline="0" noProof="0" dirty="0">
                <a:ln>
                  <a:noFill/>
                </a:ln>
                <a:solidFill>
                  <a:srgbClr val="E76C53"/>
                </a:solidFill>
                <a:effectLst/>
                <a:uLnTx/>
                <a:uFillTx/>
                <a:latin typeface="Arial"/>
                <a:ea typeface="Arial Unicode MS" panose="020B0604020202020204" pitchFamily="34" charset="-128"/>
                <a:cs typeface="+mn-cs"/>
              </a:rPr>
              <a:t>submit</a:t>
            </a: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 proposals </a:t>
            </a:r>
            <a:r>
              <a:rPr kumimoji="0" lang="en-GB" sz="1400" b="1" i="0" u="none" strike="noStrike" kern="1200" cap="none" spc="0" normalizeH="0" baseline="0" noProof="0" dirty="0">
                <a:ln>
                  <a:noFill/>
                </a:ln>
                <a:solidFill>
                  <a:srgbClr val="E76C53"/>
                </a:solidFill>
                <a:effectLst/>
                <a:uLnTx/>
                <a:uFillTx/>
                <a:latin typeface="Arial"/>
                <a:ea typeface="Arial Unicode MS" panose="020B0604020202020204" pitchFamily="34" charset="-128"/>
                <a:cs typeface="+mn-cs"/>
              </a:rPr>
              <a:t>as early as possible </a:t>
            </a: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and at least 48 hours prior to the call deadline</a:t>
            </a:r>
          </a:p>
        </p:txBody>
      </p:sp>
      <p:sp>
        <p:nvSpPr>
          <p:cNvPr id="8" name="CuadroTexto 7">
            <a:extLst>
              <a:ext uri="{FF2B5EF4-FFF2-40B4-BE49-F238E27FC236}">
                <a16:creationId xmlns:a16="http://schemas.microsoft.com/office/drawing/2014/main" id="{980AF618-1981-3E80-EB1D-A79DC7E3F3FA}"/>
              </a:ext>
            </a:extLst>
          </p:cNvPr>
          <p:cNvSpPr txBox="1"/>
          <p:nvPr/>
        </p:nvSpPr>
        <p:spPr>
          <a:xfrm>
            <a:off x="2095770" y="3979691"/>
            <a:ext cx="1472650" cy="341632"/>
          </a:xfrm>
          <a:prstGeom prst="rect">
            <a:avLst/>
          </a:prstGeom>
          <a:noFill/>
        </p:spPr>
        <p:txBody>
          <a:bodyPr wrap="square">
            <a:spAutoFit/>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88CE"/>
                </a:solidFill>
                <a:effectLst/>
                <a:uLnTx/>
                <a:uFillTx/>
                <a:latin typeface="Arial"/>
                <a:ea typeface="+mn-ea"/>
                <a:cs typeface="Arial" pitchFamily="34" charset="0"/>
              </a:rPr>
              <a:t>WHERE?</a:t>
            </a:r>
          </a:p>
        </p:txBody>
      </p:sp>
      <p:sp>
        <p:nvSpPr>
          <p:cNvPr id="9" name="CuadroTexto 8">
            <a:extLst>
              <a:ext uri="{FF2B5EF4-FFF2-40B4-BE49-F238E27FC236}">
                <a16:creationId xmlns:a16="http://schemas.microsoft.com/office/drawing/2014/main" id="{32B4C314-D83F-E056-C78D-87EB1304BE9C}"/>
              </a:ext>
            </a:extLst>
          </p:cNvPr>
          <p:cNvSpPr txBox="1"/>
          <p:nvPr/>
        </p:nvSpPr>
        <p:spPr>
          <a:xfrm>
            <a:off x="5359673" y="3979691"/>
            <a:ext cx="1472650" cy="341632"/>
          </a:xfrm>
          <a:prstGeom prst="rect">
            <a:avLst/>
          </a:prstGeom>
          <a:noFill/>
        </p:spPr>
        <p:txBody>
          <a:bodyPr wrap="square">
            <a:spAutoFit/>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34EA2"/>
                </a:solidFill>
                <a:effectLst/>
                <a:uLnTx/>
                <a:uFillTx/>
                <a:latin typeface="Arial"/>
                <a:ea typeface="+mn-ea"/>
                <a:cs typeface="Arial" pitchFamily="34" charset="0"/>
              </a:rPr>
              <a:t>WHO?</a:t>
            </a:r>
          </a:p>
        </p:txBody>
      </p:sp>
      <p:sp>
        <p:nvSpPr>
          <p:cNvPr id="10" name="CuadroTexto 9">
            <a:extLst>
              <a:ext uri="{FF2B5EF4-FFF2-40B4-BE49-F238E27FC236}">
                <a16:creationId xmlns:a16="http://schemas.microsoft.com/office/drawing/2014/main" id="{1E5C600F-DF40-C478-4B1E-7DA6D226FF3C}"/>
              </a:ext>
            </a:extLst>
          </p:cNvPr>
          <p:cNvSpPr txBox="1"/>
          <p:nvPr/>
        </p:nvSpPr>
        <p:spPr>
          <a:xfrm>
            <a:off x="8623577" y="3979691"/>
            <a:ext cx="1472650" cy="341632"/>
          </a:xfrm>
          <a:prstGeom prst="rect">
            <a:avLst/>
          </a:prstGeom>
          <a:noFill/>
        </p:spPr>
        <p:txBody>
          <a:bodyPr wrap="square">
            <a:spAutoFit/>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E858B"/>
                </a:solidFill>
                <a:effectLst/>
                <a:uLnTx/>
                <a:uFillTx/>
                <a:latin typeface="Arial"/>
                <a:ea typeface="+mn-ea"/>
                <a:cs typeface="Arial" pitchFamily="34" charset="0"/>
              </a:rPr>
              <a:t>WHEN?</a:t>
            </a:r>
          </a:p>
        </p:txBody>
      </p:sp>
      <p:sp>
        <p:nvSpPr>
          <p:cNvPr id="16" name="Elipse 15">
            <a:extLst>
              <a:ext uri="{FF2B5EF4-FFF2-40B4-BE49-F238E27FC236}">
                <a16:creationId xmlns:a16="http://schemas.microsoft.com/office/drawing/2014/main" id="{0DA1034D-D5D2-D8C2-A3EF-97434BC37AA7}"/>
              </a:ext>
            </a:extLst>
          </p:cNvPr>
          <p:cNvSpPr/>
          <p:nvPr/>
        </p:nvSpPr>
        <p:spPr>
          <a:xfrm>
            <a:off x="2760095" y="3839630"/>
            <a:ext cx="144000" cy="144000"/>
          </a:xfrm>
          <a:prstGeom prst="ellipse">
            <a:avLst/>
          </a:prstGeom>
          <a:solidFill>
            <a:srgbClr val="0088C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Elipse 16">
            <a:extLst>
              <a:ext uri="{FF2B5EF4-FFF2-40B4-BE49-F238E27FC236}">
                <a16:creationId xmlns:a16="http://schemas.microsoft.com/office/drawing/2014/main" id="{66C938B3-A897-2CAC-5778-F6624D444993}"/>
              </a:ext>
            </a:extLst>
          </p:cNvPr>
          <p:cNvSpPr/>
          <p:nvPr/>
        </p:nvSpPr>
        <p:spPr>
          <a:xfrm>
            <a:off x="2760095" y="3394970"/>
            <a:ext cx="144000" cy="144000"/>
          </a:xfrm>
          <a:prstGeom prst="ellipse">
            <a:avLst/>
          </a:prstGeom>
          <a:solidFill>
            <a:srgbClr val="0088C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2" name="Conector recto 21">
            <a:extLst>
              <a:ext uri="{FF2B5EF4-FFF2-40B4-BE49-F238E27FC236}">
                <a16:creationId xmlns:a16="http://schemas.microsoft.com/office/drawing/2014/main" id="{B9A5E3A1-F972-3445-B56F-643958DC7035}"/>
              </a:ext>
            </a:extLst>
          </p:cNvPr>
          <p:cNvCxnSpPr>
            <a:cxnSpLocks/>
          </p:cNvCxnSpPr>
          <p:nvPr/>
        </p:nvCxnSpPr>
        <p:spPr>
          <a:xfrm>
            <a:off x="2832095" y="3537000"/>
            <a:ext cx="0" cy="302630"/>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C3FCF868-43A6-404E-B841-264DD602B5A9}"/>
              </a:ext>
            </a:extLst>
          </p:cNvPr>
          <p:cNvSpPr>
            <a:spLocks noChangeAspect="1"/>
          </p:cNvSpPr>
          <p:nvPr/>
        </p:nvSpPr>
        <p:spPr>
          <a:xfrm>
            <a:off x="2095770" y="1806328"/>
            <a:ext cx="1472650" cy="1472650"/>
          </a:xfrm>
          <a:prstGeom prst="ellipse">
            <a:avLst/>
          </a:prstGeom>
          <a:solidFill>
            <a:schemeClr val="bg2"/>
          </a:solidFill>
          <a:ln w="76200">
            <a:solidFill>
              <a:srgbClr val="0088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72" name="Oval 71">
            <a:extLst>
              <a:ext uri="{FF2B5EF4-FFF2-40B4-BE49-F238E27FC236}">
                <a16:creationId xmlns:a16="http://schemas.microsoft.com/office/drawing/2014/main" id="{CC24F6CA-44FD-4B5E-8063-2C77B432736E}"/>
              </a:ext>
            </a:extLst>
          </p:cNvPr>
          <p:cNvSpPr>
            <a:spLocks noChangeAspect="1"/>
          </p:cNvSpPr>
          <p:nvPr/>
        </p:nvSpPr>
        <p:spPr>
          <a:xfrm>
            <a:off x="5359675" y="1806328"/>
            <a:ext cx="1472650" cy="1472650"/>
          </a:xfrm>
          <a:prstGeom prst="ellipse">
            <a:avLst/>
          </a:prstGeom>
          <a:solidFill>
            <a:schemeClr val="tx2">
              <a:lumMod val="20000"/>
              <a:lumOff val="80000"/>
            </a:schemeClr>
          </a:solidFill>
          <a:ln w="762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87" name="Location2" descr="{&quot;Key&quot;:&quot;POWER_USER_SHAPE_ICON&quot;,&quot;Value&quot;:&quot;POWER_USER_SHAPE_ICON_STYLE_1&quot;}">
            <a:extLst>
              <a:ext uri="{FF2B5EF4-FFF2-40B4-BE49-F238E27FC236}">
                <a16:creationId xmlns:a16="http://schemas.microsoft.com/office/drawing/2014/main" id="{E9E0B782-99BE-A573-81A0-2A9ED7899264}"/>
              </a:ext>
            </a:extLst>
          </p:cNvPr>
          <p:cNvSpPr>
            <a:spLocks noChangeAspect="1" noChangeArrowheads="1"/>
          </p:cNvSpPr>
          <p:nvPr>
            <p:custDataLst>
              <p:tags r:id="rId2"/>
            </p:custDataLst>
          </p:nvPr>
        </p:nvSpPr>
        <p:spPr bwMode="auto">
          <a:xfrm>
            <a:off x="2564489" y="2161653"/>
            <a:ext cx="535214" cy="76200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088CE"/>
          </a:solidFill>
          <a:ln w="19050">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3" name="Calendar2" descr="{&quot;Key&quot;:&quot;POWER_USER_SHAPE_ICON&quot;,&quot;Value&quot;:&quot;POWER_USER_SHAPE_ICON_STYLE_1&quot;}">
            <a:extLst>
              <a:ext uri="{FF2B5EF4-FFF2-40B4-BE49-F238E27FC236}">
                <a16:creationId xmlns:a16="http://schemas.microsoft.com/office/drawing/2014/main" id="{98DB8CF0-216D-FE95-119B-8E490E955A88}"/>
              </a:ext>
            </a:extLst>
          </p:cNvPr>
          <p:cNvGrpSpPr>
            <a:grpSpLocks noChangeAspect="1"/>
          </p:cNvGrpSpPr>
          <p:nvPr>
            <p:custDataLst>
              <p:tags r:id="rId3"/>
            </p:custDataLst>
          </p:nvPr>
        </p:nvGrpSpPr>
        <p:grpSpPr bwMode="auto">
          <a:xfrm>
            <a:off x="9034312" y="2183741"/>
            <a:ext cx="651182" cy="717825"/>
            <a:chOff x="2478" y="529"/>
            <a:chExt cx="2648" cy="2919"/>
          </a:xfrm>
          <a:solidFill>
            <a:schemeClr val="accent1"/>
          </a:solidFill>
        </p:grpSpPr>
        <p:sp>
          <p:nvSpPr>
            <p:cNvPr id="124" name="Freeform 182">
              <a:extLst>
                <a:ext uri="{FF2B5EF4-FFF2-40B4-BE49-F238E27FC236}">
                  <a16:creationId xmlns:a16="http://schemas.microsoft.com/office/drawing/2014/main" id="{B96D3649-E042-78C1-CFC2-FE3699ED7F26}"/>
                </a:ext>
              </a:extLst>
            </p:cNvPr>
            <p:cNvSpPr>
              <a:spLocks/>
            </p:cNvSpPr>
            <p:nvPr/>
          </p:nvSpPr>
          <p:spPr bwMode="auto">
            <a:xfrm>
              <a:off x="2478" y="529"/>
              <a:ext cx="2648" cy="1062"/>
            </a:xfrm>
            <a:custGeom>
              <a:avLst/>
              <a:gdLst>
                <a:gd name="T0" fmla="*/ 600 w 667"/>
                <a:gd name="T1" fmla="*/ 84 h 267"/>
                <a:gd name="T2" fmla="*/ 583 w 667"/>
                <a:gd name="T3" fmla="*/ 84 h 267"/>
                <a:gd name="T4" fmla="*/ 583 w 667"/>
                <a:gd name="T5" fmla="*/ 34 h 267"/>
                <a:gd name="T6" fmla="*/ 550 w 667"/>
                <a:gd name="T7" fmla="*/ 0 h 267"/>
                <a:gd name="T8" fmla="*/ 517 w 667"/>
                <a:gd name="T9" fmla="*/ 34 h 267"/>
                <a:gd name="T10" fmla="*/ 517 w 667"/>
                <a:gd name="T11" fmla="*/ 84 h 267"/>
                <a:gd name="T12" fmla="*/ 167 w 667"/>
                <a:gd name="T13" fmla="*/ 84 h 267"/>
                <a:gd name="T14" fmla="*/ 167 w 667"/>
                <a:gd name="T15" fmla="*/ 34 h 267"/>
                <a:gd name="T16" fmla="*/ 133 w 667"/>
                <a:gd name="T17" fmla="*/ 0 h 267"/>
                <a:gd name="T18" fmla="*/ 100 w 667"/>
                <a:gd name="T19" fmla="*/ 34 h 267"/>
                <a:gd name="T20" fmla="*/ 100 w 667"/>
                <a:gd name="T21" fmla="*/ 84 h 267"/>
                <a:gd name="T22" fmla="*/ 67 w 667"/>
                <a:gd name="T23" fmla="*/ 84 h 267"/>
                <a:gd name="T24" fmla="*/ 0 w 667"/>
                <a:gd name="T25" fmla="*/ 150 h 267"/>
                <a:gd name="T26" fmla="*/ 0 w 667"/>
                <a:gd name="T27" fmla="*/ 250 h 267"/>
                <a:gd name="T28" fmla="*/ 0 w 667"/>
                <a:gd name="T29" fmla="*/ 267 h 267"/>
                <a:gd name="T30" fmla="*/ 667 w 667"/>
                <a:gd name="T31" fmla="*/ 267 h 267"/>
                <a:gd name="T32" fmla="*/ 667 w 667"/>
                <a:gd name="T33" fmla="*/ 250 h 267"/>
                <a:gd name="T34" fmla="*/ 667 w 667"/>
                <a:gd name="T35" fmla="*/ 150 h 267"/>
                <a:gd name="T36" fmla="*/ 600 w 667"/>
                <a:gd name="T37" fmla="*/ 8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7" h="267">
                  <a:moveTo>
                    <a:pt x="600" y="84"/>
                  </a:moveTo>
                  <a:lnTo>
                    <a:pt x="583" y="84"/>
                  </a:lnTo>
                  <a:lnTo>
                    <a:pt x="583" y="34"/>
                  </a:lnTo>
                  <a:cubicBezTo>
                    <a:pt x="583" y="15"/>
                    <a:pt x="568" y="0"/>
                    <a:pt x="550" y="0"/>
                  </a:cubicBezTo>
                  <a:cubicBezTo>
                    <a:pt x="532" y="0"/>
                    <a:pt x="517" y="15"/>
                    <a:pt x="517" y="34"/>
                  </a:cubicBezTo>
                  <a:lnTo>
                    <a:pt x="517" y="84"/>
                  </a:lnTo>
                  <a:lnTo>
                    <a:pt x="167" y="84"/>
                  </a:lnTo>
                  <a:lnTo>
                    <a:pt x="167" y="34"/>
                  </a:lnTo>
                  <a:cubicBezTo>
                    <a:pt x="167" y="15"/>
                    <a:pt x="152" y="0"/>
                    <a:pt x="133" y="0"/>
                  </a:cubicBezTo>
                  <a:cubicBezTo>
                    <a:pt x="115" y="0"/>
                    <a:pt x="100" y="15"/>
                    <a:pt x="100" y="34"/>
                  </a:cubicBezTo>
                  <a:lnTo>
                    <a:pt x="100" y="84"/>
                  </a:lnTo>
                  <a:lnTo>
                    <a:pt x="67" y="84"/>
                  </a:lnTo>
                  <a:cubicBezTo>
                    <a:pt x="30" y="84"/>
                    <a:pt x="0" y="114"/>
                    <a:pt x="0" y="150"/>
                  </a:cubicBezTo>
                  <a:lnTo>
                    <a:pt x="0" y="250"/>
                  </a:lnTo>
                  <a:lnTo>
                    <a:pt x="0" y="267"/>
                  </a:lnTo>
                  <a:lnTo>
                    <a:pt x="667" y="267"/>
                  </a:lnTo>
                  <a:lnTo>
                    <a:pt x="667" y="250"/>
                  </a:lnTo>
                  <a:lnTo>
                    <a:pt x="667" y="150"/>
                  </a:lnTo>
                  <a:cubicBezTo>
                    <a:pt x="667" y="114"/>
                    <a:pt x="637" y="84"/>
                    <a:pt x="600" y="84"/>
                  </a:cubicBezTo>
                  <a:close/>
                </a:path>
              </a:pathLst>
            </a:custGeom>
            <a:grp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183">
              <a:extLst>
                <a:ext uri="{FF2B5EF4-FFF2-40B4-BE49-F238E27FC236}">
                  <a16:creationId xmlns:a16="http://schemas.microsoft.com/office/drawing/2014/main" id="{51F379CE-4276-1D9B-A10C-F9BA972DD7F1}"/>
                </a:ext>
              </a:extLst>
            </p:cNvPr>
            <p:cNvSpPr>
              <a:spLocks noEditPoints="1"/>
            </p:cNvSpPr>
            <p:nvPr/>
          </p:nvSpPr>
          <p:spPr bwMode="auto">
            <a:xfrm>
              <a:off x="2478" y="1722"/>
              <a:ext cx="2648" cy="1726"/>
            </a:xfrm>
            <a:custGeom>
              <a:avLst/>
              <a:gdLst>
                <a:gd name="T0" fmla="*/ 250 w 667"/>
                <a:gd name="T1" fmla="*/ 67 h 434"/>
                <a:gd name="T2" fmla="*/ 433 w 667"/>
                <a:gd name="T3" fmla="*/ 67 h 434"/>
                <a:gd name="T4" fmla="*/ 465 w 667"/>
                <a:gd name="T5" fmla="*/ 90 h 434"/>
                <a:gd name="T6" fmla="*/ 453 w 667"/>
                <a:gd name="T7" fmla="*/ 128 h 434"/>
                <a:gd name="T8" fmla="*/ 367 w 667"/>
                <a:gd name="T9" fmla="*/ 334 h 434"/>
                <a:gd name="T10" fmla="*/ 333 w 667"/>
                <a:gd name="T11" fmla="*/ 367 h 434"/>
                <a:gd name="T12" fmla="*/ 300 w 667"/>
                <a:gd name="T13" fmla="*/ 334 h 434"/>
                <a:gd name="T14" fmla="*/ 358 w 667"/>
                <a:gd name="T15" fmla="*/ 134 h 434"/>
                <a:gd name="T16" fmla="*/ 250 w 667"/>
                <a:gd name="T17" fmla="*/ 134 h 434"/>
                <a:gd name="T18" fmla="*/ 217 w 667"/>
                <a:gd name="T19" fmla="*/ 100 h 434"/>
                <a:gd name="T20" fmla="*/ 250 w 667"/>
                <a:gd name="T21" fmla="*/ 67 h 434"/>
                <a:gd name="T22" fmla="*/ 0 w 667"/>
                <a:gd name="T23" fmla="*/ 367 h 434"/>
                <a:gd name="T24" fmla="*/ 67 w 667"/>
                <a:gd name="T25" fmla="*/ 434 h 434"/>
                <a:gd name="T26" fmla="*/ 600 w 667"/>
                <a:gd name="T27" fmla="*/ 434 h 434"/>
                <a:gd name="T28" fmla="*/ 667 w 667"/>
                <a:gd name="T29" fmla="*/ 367 h 434"/>
                <a:gd name="T30" fmla="*/ 667 w 667"/>
                <a:gd name="T31" fmla="*/ 0 h 434"/>
                <a:gd name="T32" fmla="*/ 0 w 667"/>
                <a:gd name="T33" fmla="*/ 0 h 434"/>
                <a:gd name="T34" fmla="*/ 0 w 667"/>
                <a:gd name="T35" fmla="*/ 36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7" h="434">
                  <a:moveTo>
                    <a:pt x="250" y="67"/>
                  </a:moveTo>
                  <a:lnTo>
                    <a:pt x="433" y="67"/>
                  </a:lnTo>
                  <a:cubicBezTo>
                    <a:pt x="448" y="67"/>
                    <a:pt x="461" y="76"/>
                    <a:pt x="465" y="90"/>
                  </a:cubicBezTo>
                  <a:cubicBezTo>
                    <a:pt x="469" y="104"/>
                    <a:pt x="464" y="119"/>
                    <a:pt x="453" y="128"/>
                  </a:cubicBezTo>
                  <a:cubicBezTo>
                    <a:pt x="449" y="130"/>
                    <a:pt x="367" y="192"/>
                    <a:pt x="367" y="334"/>
                  </a:cubicBezTo>
                  <a:cubicBezTo>
                    <a:pt x="367" y="352"/>
                    <a:pt x="352" y="367"/>
                    <a:pt x="333" y="367"/>
                  </a:cubicBezTo>
                  <a:cubicBezTo>
                    <a:pt x="315" y="367"/>
                    <a:pt x="300" y="352"/>
                    <a:pt x="300" y="334"/>
                  </a:cubicBezTo>
                  <a:cubicBezTo>
                    <a:pt x="300" y="242"/>
                    <a:pt x="329" y="176"/>
                    <a:pt x="358" y="134"/>
                  </a:cubicBezTo>
                  <a:lnTo>
                    <a:pt x="250" y="134"/>
                  </a:lnTo>
                  <a:cubicBezTo>
                    <a:pt x="232" y="134"/>
                    <a:pt x="217" y="119"/>
                    <a:pt x="217" y="100"/>
                  </a:cubicBezTo>
                  <a:cubicBezTo>
                    <a:pt x="217" y="82"/>
                    <a:pt x="232" y="67"/>
                    <a:pt x="250" y="67"/>
                  </a:cubicBezTo>
                  <a:close/>
                  <a:moveTo>
                    <a:pt x="0" y="367"/>
                  </a:moveTo>
                  <a:cubicBezTo>
                    <a:pt x="0" y="404"/>
                    <a:pt x="30" y="434"/>
                    <a:pt x="67" y="434"/>
                  </a:cubicBezTo>
                  <a:lnTo>
                    <a:pt x="600" y="434"/>
                  </a:lnTo>
                  <a:cubicBezTo>
                    <a:pt x="637" y="434"/>
                    <a:pt x="667" y="404"/>
                    <a:pt x="667" y="367"/>
                  </a:cubicBezTo>
                  <a:lnTo>
                    <a:pt x="667" y="0"/>
                  </a:lnTo>
                  <a:lnTo>
                    <a:pt x="0" y="0"/>
                  </a:lnTo>
                  <a:lnTo>
                    <a:pt x="0" y="367"/>
                  </a:lnTo>
                  <a:close/>
                </a:path>
              </a:pathLst>
            </a:custGeom>
            <a:grp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80" name="Contact5" descr="{&quot;Key&quot;:&quot;POWER_USER_SHAPE_ICON&quot;,&quot;Value&quot;:&quot;POWER_USER_SHAPE_ICON_STYLE_1&quot;}">
            <a:extLst>
              <a:ext uri="{FF2B5EF4-FFF2-40B4-BE49-F238E27FC236}">
                <a16:creationId xmlns:a16="http://schemas.microsoft.com/office/drawing/2014/main" id="{16E79881-237D-FF3C-B6E0-E9C057F93B46}"/>
              </a:ext>
            </a:extLst>
          </p:cNvPr>
          <p:cNvSpPr>
            <a:spLocks noChangeAspect="1" noChangeArrowheads="1"/>
          </p:cNvSpPr>
          <p:nvPr>
            <p:custDataLst>
              <p:tags r:id="rId4"/>
            </p:custDataLst>
          </p:nvPr>
        </p:nvSpPr>
        <p:spPr bwMode="auto">
          <a:xfrm>
            <a:off x="5769120" y="2161653"/>
            <a:ext cx="653760" cy="762000"/>
          </a:xfrm>
          <a:custGeom>
            <a:avLst/>
            <a:gdLst>
              <a:gd name="T0" fmla="*/ 592 w 664"/>
              <a:gd name="T1" fmla="*/ 0 h 777"/>
              <a:gd name="T2" fmla="*/ 78 w 664"/>
              <a:gd name="T3" fmla="*/ 0 h 777"/>
              <a:gd name="T4" fmla="*/ 0 w 664"/>
              <a:gd name="T5" fmla="*/ 71 h 777"/>
              <a:gd name="T6" fmla="*/ 0 w 664"/>
              <a:gd name="T7" fmla="*/ 592 h 777"/>
              <a:gd name="T8" fmla="*/ 78 w 664"/>
              <a:gd name="T9" fmla="*/ 663 h 777"/>
              <a:gd name="T10" fmla="*/ 219 w 664"/>
              <a:gd name="T11" fmla="*/ 663 h 777"/>
              <a:gd name="T12" fmla="*/ 332 w 664"/>
              <a:gd name="T13" fmla="*/ 776 h 777"/>
              <a:gd name="T14" fmla="*/ 444 w 664"/>
              <a:gd name="T15" fmla="*/ 663 h 777"/>
              <a:gd name="T16" fmla="*/ 592 w 664"/>
              <a:gd name="T17" fmla="*/ 663 h 777"/>
              <a:gd name="T18" fmla="*/ 663 w 664"/>
              <a:gd name="T19" fmla="*/ 592 h 777"/>
              <a:gd name="T20" fmla="*/ 663 w 664"/>
              <a:gd name="T21" fmla="*/ 71 h 777"/>
              <a:gd name="T22" fmla="*/ 592 w 664"/>
              <a:gd name="T23" fmla="*/ 0 h 777"/>
              <a:gd name="T24" fmla="*/ 332 w 664"/>
              <a:gd name="T25" fmla="*/ 120 h 777"/>
              <a:gd name="T26" fmla="*/ 430 w 664"/>
              <a:gd name="T27" fmla="*/ 219 h 777"/>
              <a:gd name="T28" fmla="*/ 332 w 664"/>
              <a:gd name="T29" fmla="*/ 317 h 777"/>
              <a:gd name="T30" fmla="*/ 233 w 664"/>
              <a:gd name="T31" fmla="*/ 219 h 777"/>
              <a:gd name="T32" fmla="*/ 332 w 664"/>
              <a:gd name="T33" fmla="*/ 120 h 777"/>
              <a:gd name="T34" fmla="*/ 557 w 664"/>
              <a:gd name="T35" fmla="*/ 515 h 777"/>
              <a:gd name="T36" fmla="*/ 113 w 664"/>
              <a:gd name="T37" fmla="*/ 515 h 777"/>
              <a:gd name="T38" fmla="*/ 113 w 664"/>
              <a:gd name="T39" fmla="*/ 480 h 777"/>
              <a:gd name="T40" fmla="*/ 332 w 664"/>
              <a:gd name="T41" fmla="*/ 367 h 777"/>
              <a:gd name="T42" fmla="*/ 557 w 664"/>
              <a:gd name="T43" fmla="*/ 480 h 777"/>
              <a:gd name="T44" fmla="*/ 557 w 664"/>
              <a:gd name="T45" fmla="*/ 51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4" h="777">
                <a:moveTo>
                  <a:pt x="592" y="0"/>
                </a:moveTo>
                <a:lnTo>
                  <a:pt x="78" y="0"/>
                </a:lnTo>
                <a:cubicBezTo>
                  <a:pt x="36" y="0"/>
                  <a:pt x="0" y="36"/>
                  <a:pt x="0" y="71"/>
                </a:cubicBezTo>
                <a:lnTo>
                  <a:pt x="0" y="592"/>
                </a:lnTo>
                <a:cubicBezTo>
                  <a:pt x="0" y="628"/>
                  <a:pt x="36" y="663"/>
                  <a:pt x="78" y="663"/>
                </a:cubicBezTo>
                <a:lnTo>
                  <a:pt x="219" y="663"/>
                </a:lnTo>
                <a:lnTo>
                  <a:pt x="332" y="776"/>
                </a:lnTo>
                <a:lnTo>
                  <a:pt x="444" y="663"/>
                </a:lnTo>
                <a:lnTo>
                  <a:pt x="592" y="663"/>
                </a:lnTo>
                <a:cubicBezTo>
                  <a:pt x="635" y="663"/>
                  <a:pt x="663" y="628"/>
                  <a:pt x="663" y="592"/>
                </a:cubicBezTo>
                <a:lnTo>
                  <a:pt x="663" y="71"/>
                </a:lnTo>
                <a:cubicBezTo>
                  <a:pt x="663" y="36"/>
                  <a:pt x="635" y="0"/>
                  <a:pt x="592" y="0"/>
                </a:cubicBezTo>
                <a:close/>
                <a:moveTo>
                  <a:pt x="332" y="120"/>
                </a:moveTo>
                <a:cubicBezTo>
                  <a:pt x="388" y="120"/>
                  <a:pt x="430" y="162"/>
                  <a:pt x="430" y="219"/>
                </a:cubicBezTo>
                <a:cubicBezTo>
                  <a:pt x="430" y="275"/>
                  <a:pt x="388" y="317"/>
                  <a:pt x="332" y="317"/>
                </a:cubicBezTo>
                <a:cubicBezTo>
                  <a:pt x="275" y="317"/>
                  <a:pt x="233" y="275"/>
                  <a:pt x="233" y="219"/>
                </a:cubicBezTo>
                <a:cubicBezTo>
                  <a:pt x="233" y="162"/>
                  <a:pt x="275" y="120"/>
                  <a:pt x="332" y="120"/>
                </a:cubicBezTo>
                <a:close/>
                <a:moveTo>
                  <a:pt x="557" y="515"/>
                </a:moveTo>
                <a:lnTo>
                  <a:pt x="113" y="515"/>
                </a:lnTo>
                <a:lnTo>
                  <a:pt x="113" y="480"/>
                </a:lnTo>
                <a:cubicBezTo>
                  <a:pt x="113" y="409"/>
                  <a:pt x="258" y="367"/>
                  <a:pt x="332" y="367"/>
                </a:cubicBezTo>
                <a:cubicBezTo>
                  <a:pt x="406" y="367"/>
                  <a:pt x="557" y="409"/>
                  <a:pt x="557" y="480"/>
                </a:cubicBezTo>
                <a:lnTo>
                  <a:pt x="557" y="515"/>
                </a:lnTo>
                <a:close/>
              </a:path>
            </a:pathLst>
          </a:custGeom>
          <a:solidFill>
            <a:schemeClr val="tx2"/>
          </a:solidFill>
          <a:ln w="19050">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Bocadillo: ovalado 2">
            <a:extLst>
              <a:ext uri="{FF2B5EF4-FFF2-40B4-BE49-F238E27FC236}">
                <a16:creationId xmlns:a16="http://schemas.microsoft.com/office/drawing/2014/main" id="{75F47781-D67C-5FAE-C698-A5CF2C1A69D8}"/>
              </a:ext>
            </a:extLst>
          </p:cNvPr>
          <p:cNvSpPr/>
          <p:nvPr/>
        </p:nvSpPr>
        <p:spPr>
          <a:xfrm>
            <a:off x="10994159" y="5424048"/>
            <a:ext cx="288000" cy="288000"/>
          </a:xfrm>
          <a:prstGeom prst="wedgeEllipseCallout">
            <a:avLst>
              <a:gd name="adj1" fmla="val -69340"/>
              <a:gd name="adj2" fmla="val 2234"/>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76C53"/>
                </a:solidFill>
                <a:effectLst/>
                <a:uLnTx/>
                <a:uFillTx/>
                <a:latin typeface="Arial"/>
                <a:ea typeface="+mn-ea"/>
                <a:cs typeface="+mn-cs"/>
              </a:rPr>
              <a:t>!</a:t>
            </a:r>
          </a:p>
        </p:txBody>
      </p:sp>
      <p:sp>
        <p:nvSpPr>
          <p:cNvPr id="4" name="Elipse 3">
            <a:extLst>
              <a:ext uri="{FF2B5EF4-FFF2-40B4-BE49-F238E27FC236}">
                <a16:creationId xmlns:a16="http://schemas.microsoft.com/office/drawing/2014/main" id="{3A4114C8-7009-507F-025A-A4E1CB0259ED}"/>
              </a:ext>
            </a:extLst>
          </p:cNvPr>
          <p:cNvSpPr/>
          <p:nvPr/>
        </p:nvSpPr>
        <p:spPr>
          <a:xfrm>
            <a:off x="6024000" y="3839630"/>
            <a:ext cx="144000" cy="144000"/>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Elipse 4">
            <a:extLst>
              <a:ext uri="{FF2B5EF4-FFF2-40B4-BE49-F238E27FC236}">
                <a16:creationId xmlns:a16="http://schemas.microsoft.com/office/drawing/2014/main" id="{DCCAFF98-1E3D-9D47-453B-657C5693E3C8}"/>
              </a:ext>
            </a:extLst>
          </p:cNvPr>
          <p:cNvSpPr/>
          <p:nvPr/>
        </p:nvSpPr>
        <p:spPr>
          <a:xfrm>
            <a:off x="6024000" y="3394970"/>
            <a:ext cx="144000" cy="144000"/>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 name="Conector recto 5">
            <a:extLst>
              <a:ext uri="{FF2B5EF4-FFF2-40B4-BE49-F238E27FC236}">
                <a16:creationId xmlns:a16="http://schemas.microsoft.com/office/drawing/2014/main" id="{A466019F-08FF-564E-BC7E-AE342013D076}"/>
              </a:ext>
            </a:extLst>
          </p:cNvPr>
          <p:cNvCxnSpPr>
            <a:cxnSpLocks/>
          </p:cNvCxnSpPr>
          <p:nvPr/>
        </p:nvCxnSpPr>
        <p:spPr>
          <a:xfrm>
            <a:off x="6096000" y="3537000"/>
            <a:ext cx="0" cy="3026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44CA53E2-9CBE-5670-7227-E2F90CB6A5EE}"/>
              </a:ext>
            </a:extLst>
          </p:cNvPr>
          <p:cNvSpPr/>
          <p:nvPr/>
        </p:nvSpPr>
        <p:spPr>
          <a:xfrm>
            <a:off x="9287905" y="3839630"/>
            <a:ext cx="144000" cy="144000"/>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Elipse 10">
            <a:extLst>
              <a:ext uri="{FF2B5EF4-FFF2-40B4-BE49-F238E27FC236}">
                <a16:creationId xmlns:a16="http://schemas.microsoft.com/office/drawing/2014/main" id="{FEB1E1F1-2DB2-B482-FBF0-F65789ED5194}"/>
              </a:ext>
            </a:extLst>
          </p:cNvPr>
          <p:cNvSpPr/>
          <p:nvPr/>
        </p:nvSpPr>
        <p:spPr>
          <a:xfrm>
            <a:off x="9287905" y="3394970"/>
            <a:ext cx="144000" cy="144000"/>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Conector recto 11">
            <a:extLst>
              <a:ext uri="{FF2B5EF4-FFF2-40B4-BE49-F238E27FC236}">
                <a16:creationId xmlns:a16="http://schemas.microsoft.com/office/drawing/2014/main" id="{A023D82C-D504-AEB9-7519-8C1BC1CB355E}"/>
              </a:ext>
            </a:extLst>
          </p:cNvPr>
          <p:cNvCxnSpPr>
            <a:cxnSpLocks/>
          </p:cNvCxnSpPr>
          <p:nvPr/>
        </p:nvCxnSpPr>
        <p:spPr>
          <a:xfrm>
            <a:off x="9359905" y="3537000"/>
            <a:ext cx="0" cy="30263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845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199" y="1591408"/>
            <a:ext cx="11002819" cy="4883283"/>
          </a:xfrm>
        </p:spPr>
        <p:txBody>
          <a:bodyPr/>
          <a:lstStyle/>
          <a:p>
            <a:pPr marL="649288" lvl="1" indent="-342900" algn="just">
              <a:spcAft>
                <a:spcPts val="600"/>
              </a:spcAft>
              <a:buClr>
                <a:srgbClr val="C00000"/>
              </a:buClr>
              <a:buSzPct val="100000"/>
              <a:buFont typeface="Wingdings" panose="05000000000000000000" pitchFamily="2" charset="2"/>
              <a:buChar char="v"/>
            </a:pPr>
            <a:r>
              <a:rPr lang="en-GB" sz="2200" dirty="0">
                <a:solidFill>
                  <a:schemeClr val="tx2"/>
                </a:solidFill>
                <a:ea typeface="Arial Unicode MS" panose="020B0604020202020204" pitchFamily="34" charset="-128"/>
              </a:rPr>
              <a:t>The Application form contains the technical description of the project based on the Programme Guide Award criteria.</a:t>
            </a:r>
          </a:p>
          <a:p>
            <a:pPr marL="649288" lvl="1" indent="-342900" algn="just">
              <a:spcAft>
                <a:spcPts val="600"/>
              </a:spcAft>
              <a:buClr>
                <a:srgbClr val="C00000"/>
              </a:buClr>
              <a:buSzPct val="100000"/>
              <a:buFont typeface="Wingdings" panose="05000000000000000000" pitchFamily="2" charset="2"/>
              <a:buChar char="v"/>
            </a:pPr>
            <a:r>
              <a:rPr lang="en-GB" sz="2200" dirty="0">
                <a:solidFill>
                  <a:schemeClr val="tx2"/>
                </a:solidFill>
                <a:ea typeface="Arial Unicode MS" panose="020B0604020202020204" pitchFamily="34" charset="-128"/>
              </a:rPr>
              <a:t>It should be completed and uploaded in the F&amp;T Portal in PDF format.</a:t>
            </a:r>
          </a:p>
          <a:p>
            <a:pPr marL="649288" lvl="1" indent="-342900" algn="just">
              <a:spcAft>
                <a:spcPts val="600"/>
              </a:spcAft>
              <a:buClr>
                <a:srgbClr val="C00000"/>
              </a:buClr>
              <a:buSzPct val="100000"/>
              <a:buFont typeface="Wingdings" panose="05000000000000000000" pitchFamily="2" charset="2"/>
              <a:buChar char="v"/>
            </a:pPr>
            <a:r>
              <a:rPr lang="en-GB" sz="2200" dirty="0">
                <a:solidFill>
                  <a:schemeClr val="tx2"/>
                </a:solidFill>
                <a:ea typeface="Arial Unicode MS" panose="020B0604020202020204" pitchFamily="34" charset="-128"/>
              </a:rPr>
              <a:t>Follow the instructions provided in the application form and do not change the structure, titles or subtitles of the form. </a:t>
            </a:r>
          </a:p>
          <a:p>
            <a:pPr marL="649288" lvl="1" indent="-342900" algn="just">
              <a:spcAft>
                <a:spcPts val="600"/>
              </a:spcAft>
              <a:buClr>
                <a:srgbClr val="C00000"/>
              </a:buClr>
              <a:buSzPct val="100000"/>
              <a:buFont typeface="Wingdings" panose="05000000000000000000" pitchFamily="2" charset="2"/>
              <a:buChar char="v"/>
            </a:pPr>
            <a:r>
              <a:rPr lang="en-GB" sz="2200" dirty="0">
                <a:solidFill>
                  <a:schemeClr val="tx2"/>
                </a:solidFill>
                <a:ea typeface="Arial Unicode MS" panose="020B0604020202020204" pitchFamily="34" charset="-128"/>
              </a:rPr>
              <a:t>Application Form structure:</a:t>
            </a:r>
          </a:p>
          <a:p>
            <a:pPr marL="306388" lvl="1" indent="0" algn="just">
              <a:spcAft>
                <a:spcPts val="600"/>
              </a:spcAft>
              <a:buClr>
                <a:srgbClr val="C00000"/>
              </a:buClr>
              <a:buSzPct val="100000"/>
              <a:buNone/>
            </a:pPr>
            <a:r>
              <a:rPr lang="en-GB" sz="2200" dirty="0">
                <a:solidFill>
                  <a:schemeClr val="tx2"/>
                </a:solidFill>
                <a:ea typeface="Arial Unicode MS" panose="020B0604020202020204" pitchFamily="34" charset="-128"/>
              </a:rPr>
              <a:t>    Sections 1, 2 &amp; 3  	   Award Criteria</a:t>
            </a:r>
          </a:p>
          <a:p>
            <a:pPr marL="306388" lvl="1" indent="0" algn="just">
              <a:spcAft>
                <a:spcPts val="600"/>
              </a:spcAft>
              <a:buClr>
                <a:srgbClr val="C00000"/>
              </a:buClr>
              <a:buSzPct val="100000"/>
              <a:buNone/>
            </a:pPr>
            <a:r>
              <a:rPr lang="en-GB" sz="2200" dirty="0">
                <a:solidFill>
                  <a:schemeClr val="tx2"/>
                </a:solidFill>
                <a:ea typeface="Arial Unicode MS" panose="020B0604020202020204" pitchFamily="34" charset="-128"/>
              </a:rPr>
              <a:t>    Section 4  		   Plan, Work Packages &amp; Timing</a:t>
            </a:r>
          </a:p>
          <a:p>
            <a:pPr marL="306388" lvl="1" indent="0" algn="just">
              <a:spcAft>
                <a:spcPts val="600"/>
              </a:spcAft>
              <a:buClr>
                <a:srgbClr val="C00000"/>
              </a:buClr>
              <a:buSzPct val="100000"/>
              <a:buNone/>
            </a:pPr>
            <a:r>
              <a:rPr lang="en-GB" sz="2200" dirty="0">
                <a:solidFill>
                  <a:schemeClr val="tx2"/>
                </a:solidFill>
                <a:ea typeface="Arial Unicode MS" panose="020B0604020202020204" pitchFamily="34" charset="-128"/>
              </a:rPr>
              <a:t>    Section 5                           This section is not applicable for EMJM</a:t>
            </a:r>
          </a:p>
          <a:p>
            <a:pPr marL="306388" lvl="1" indent="0" algn="just">
              <a:spcAft>
                <a:spcPts val="600"/>
              </a:spcAft>
              <a:buClr>
                <a:srgbClr val="C00000"/>
              </a:buClr>
              <a:buSzPct val="100000"/>
              <a:buNone/>
            </a:pPr>
            <a:r>
              <a:rPr lang="en-GB" sz="2200" dirty="0">
                <a:solidFill>
                  <a:schemeClr val="tx2"/>
                </a:solidFill>
                <a:ea typeface="Arial Unicode MS" panose="020B0604020202020204" pitchFamily="34" charset="-128"/>
              </a:rPr>
              <a:t>    Section 6  		   Declarations concerning double funding</a:t>
            </a: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rgbClr val="FF0000"/>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EMJM Part B – </a:t>
            </a:r>
            <a:r>
              <a:rPr lang="fr-BE" dirty="0" err="1"/>
              <a:t>Technical</a:t>
            </a:r>
            <a:r>
              <a:rPr lang="fr-BE" dirty="0"/>
              <a:t> description</a:t>
            </a:r>
          </a:p>
        </p:txBody>
      </p:sp>
      <p:sp>
        <p:nvSpPr>
          <p:cNvPr id="4" name="Right Arrow 3"/>
          <p:cNvSpPr/>
          <p:nvPr/>
        </p:nvSpPr>
        <p:spPr>
          <a:xfrm>
            <a:off x="3918093" y="4268987"/>
            <a:ext cx="712814" cy="316523"/>
          </a:xfrm>
          <a:prstGeom prst="right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3918093" y="4766890"/>
            <a:ext cx="712814" cy="316523"/>
          </a:xfrm>
          <a:prstGeom prst="right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3918093" y="5197769"/>
            <a:ext cx="712814" cy="316523"/>
          </a:xfrm>
          <a:prstGeom prst="right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918093" y="5677968"/>
            <a:ext cx="712814" cy="316523"/>
          </a:xfrm>
          <a:prstGeom prst="right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053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79549" y="1270391"/>
            <a:ext cx="10432902" cy="5120676"/>
          </a:xfrm>
        </p:spPr>
        <p:txBody>
          <a:bodyPr/>
          <a:lstStyle/>
          <a:p>
            <a:pPr marL="0" indent="-150812">
              <a:spcAft>
                <a:spcPts val="600"/>
              </a:spcAft>
              <a:buClr>
                <a:srgbClr val="C00000"/>
              </a:buClr>
              <a:buSzPct val="100000"/>
              <a:buNone/>
            </a:pPr>
            <a:r>
              <a:rPr lang="en-GB" sz="2200" dirty="0">
                <a:solidFill>
                  <a:schemeClr val="tx2"/>
                </a:solidFill>
                <a:ea typeface="Arial Unicode MS" panose="020B0604020202020204" pitchFamily="34" charset="-128"/>
              </a:rPr>
              <a:t>Award criteria – Tips and clarifications</a:t>
            </a:r>
          </a:p>
          <a:p>
            <a:pPr marL="0" indent="-150812">
              <a:spcAft>
                <a:spcPts val="600"/>
              </a:spcAft>
              <a:buClr>
                <a:srgbClr val="C00000"/>
              </a:buClr>
              <a:buSzPct val="100000"/>
              <a:buNone/>
            </a:pPr>
            <a:endParaRPr lang="en-GB" sz="800" dirty="0">
              <a:solidFill>
                <a:schemeClr val="tx2"/>
              </a:solidFill>
              <a:ea typeface="Arial Unicode MS" panose="020B0604020202020204" pitchFamily="34" charset="-128"/>
            </a:endParaRPr>
          </a:p>
          <a:p>
            <a:pPr marL="192088" indent="-342900">
              <a:spcAft>
                <a:spcPts val="600"/>
              </a:spcAft>
              <a:buClr>
                <a:srgbClr val="C00000"/>
              </a:buClr>
              <a:buSzPct val="100000"/>
              <a:buFont typeface="Wingdings" panose="05000000000000000000" pitchFamily="2" charset="2"/>
              <a:buChar char="§"/>
            </a:pPr>
            <a:r>
              <a:rPr lang="fr-BE" sz="1800" b="1" dirty="0" err="1">
                <a:solidFill>
                  <a:schemeClr val="tx2"/>
                </a:solidFill>
                <a:ea typeface="Arial Unicode MS" panose="020B0604020202020204" pitchFamily="34" charset="-128"/>
              </a:rPr>
              <a:t>Respond</a:t>
            </a:r>
            <a:r>
              <a:rPr lang="fr-BE" sz="1800" b="1" dirty="0">
                <a:solidFill>
                  <a:schemeClr val="tx2"/>
                </a:solidFill>
                <a:ea typeface="Arial Unicode MS" panose="020B0604020202020204" pitchFamily="34" charset="-128"/>
              </a:rPr>
              <a:t> to all questions and </a:t>
            </a:r>
            <a:r>
              <a:rPr lang="fr-BE" sz="1800" b="1" dirty="0" err="1">
                <a:solidFill>
                  <a:schemeClr val="tx2"/>
                </a:solidFill>
                <a:ea typeface="Arial Unicode MS" panose="020B0604020202020204" pitchFamily="34" charset="-128"/>
              </a:rPr>
              <a:t>sub</a:t>
            </a:r>
            <a:r>
              <a:rPr lang="fr-BE" sz="1800" b="1" dirty="0">
                <a:solidFill>
                  <a:schemeClr val="tx2"/>
                </a:solidFill>
                <a:ea typeface="Arial Unicode MS" panose="020B0604020202020204" pitchFamily="34" charset="-128"/>
              </a:rPr>
              <a:t>-questions in Part B</a:t>
            </a:r>
            <a:endParaRPr lang="en-GB" sz="1800" b="1" dirty="0">
              <a:solidFill>
                <a:schemeClr val="tx2"/>
              </a:solidFill>
              <a:ea typeface="Arial Unicode MS" panose="020B0604020202020204" pitchFamily="34" charset="-128"/>
            </a:endParaRPr>
          </a:p>
          <a:p>
            <a:pPr marL="192088" lvl="1" indent="-342900">
              <a:spcBef>
                <a:spcPts val="0"/>
              </a:spcBef>
              <a:spcAft>
                <a:spcPts val="600"/>
              </a:spcAft>
              <a:buClr>
                <a:srgbClr val="C00000"/>
              </a:buClr>
              <a:buSzPct val="100000"/>
              <a:buFont typeface="Wingdings" panose="05000000000000000000" pitchFamily="2" charset="2"/>
              <a:buChar char="§"/>
            </a:pPr>
            <a:r>
              <a:rPr lang="en-GB" sz="1800" b="1" dirty="0">
                <a:solidFill>
                  <a:schemeClr val="tx2"/>
                </a:solidFill>
                <a:ea typeface="Arial Unicode MS" panose="020B0604020202020204" pitchFamily="34" charset="-128"/>
              </a:rPr>
              <a:t>Section 2.1.3 Outside resources </a:t>
            </a:r>
          </a:p>
          <a:p>
            <a:pPr marL="457200" lvl="2" indent="0" algn="just">
              <a:spcBef>
                <a:spcPts val="0"/>
              </a:spcBef>
              <a:spcAft>
                <a:spcPts val="600"/>
              </a:spcAft>
              <a:buClr>
                <a:srgbClr val="C00000"/>
              </a:buClr>
              <a:buSzPct val="100000"/>
              <a:buNone/>
            </a:pPr>
            <a:r>
              <a:rPr lang="en-GB" sz="1600" dirty="0">
                <a:solidFill>
                  <a:schemeClr val="tx2"/>
                </a:solidFill>
                <a:ea typeface="Arial Unicode MS" panose="020B0604020202020204" pitchFamily="34" charset="-128"/>
              </a:rPr>
              <a:t>This section, common to many programmes, is about the subcontracted parts of your project if any. In the framework of EMJM, you can use this section to explain the insurance schemes for the students, for example. The intention of this field is not to explain the involvement of the associated partners to the joint programme. The information contained in this section will be mainly used for statistical purposes/information.</a:t>
            </a:r>
            <a:endParaRPr lang="en-GB" sz="800" dirty="0">
              <a:solidFill>
                <a:srgbClr val="FF0000"/>
              </a:solidFill>
              <a:highlight>
                <a:srgbClr val="FFFF00"/>
              </a:highlight>
              <a:ea typeface="Arial Unicode MS" panose="020B0604020202020204" pitchFamily="34" charset="-128"/>
            </a:endParaRPr>
          </a:p>
          <a:p>
            <a:pPr marL="192088" lvl="1" indent="-342900" algn="just">
              <a:spcBef>
                <a:spcPts val="0"/>
              </a:spcBef>
              <a:spcAft>
                <a:spcPts val="600"/>
              </a:spcAft>
              <a:buClr>
                <a:srgbClr val="C00000"/>
              </a:buClr>
              <a:buSzPct val="100000"/>
              <a:buFont typeface="Wingdings" panose="05000000000000000000" pitchFamily="2" charset="2"/>
              <a:buChar char="§"/>
            </a:pPr>
            <a:r>
              <a:rPr lang="en-GB" sz="1800" b="1" dirty="0">
                <a:solidFill>
                  <a:schemeClr val="tx2"/>
                </a:solidFill>
                <a:ea typeface="Arial Unicode MS" panose="020B0604020202020204" pitchFamily="34" charset="-128"/>
              </a:rPr>
              <a:t>Section Events and Trainings</a:t>
            </a:r>
          </a:p>
          <a:p>
            <a:pPr marL="457200" lvl="2" indent="0" algn="just">
              <a:spcBef>
                <a:spcPts val="0"/>
              </a:spcBef>
              <a:spcAft>
                <a:spcPts val="0"/>
              </a:spcAft>
              <a:buClr>
                <a:srgbClr val="C00000"/>
              </a:buClr>
              <a:buSzPct val="100000"/>
              <a:buNone/>
            </a:pPr>
            <a:r>
              <a:rPr lang="en-GB" sz="1600" dirty="0">
                <a:solidFill>
                  <a:schemeClr val="tx2"/>
                </a:solidFill>
                <a:ea typeface="Arial Unicode MS" panose="020B0604020202020204" pitchFamily="34" charset="-128"/>
              </a:rPr>
              <a:t>Use this field to describe the project’s main events and main Consortium meetings such as e.g. trainings for staff or summer events. Regular management meetings are not concerned. The content of the curriculum should be detailed under the relevant award criterion.</a:t>
            </a:r>
            <a:endParaRPr lang="en-GB" sz="1800" dirty="0">
              <a:solidFill>
                <a:schemeClr val="tx2"/>
              </a:solidFill>
              <a:ea typeface="Arial Unicode MS" panose="020B0604020202020204" pitchFamily="34" charset="-128"/>
            </a:endParaRPr>
          </a:p>
          <a:p>
            <a:pPr marL="192088" lvl="1" indent="-342900" algn="just">
              <a:spcBef>
                <a:spcPts val="0"/>
              </a:spcBef>
              <a:spcAft>
                <a:spcPts val="0"/>
              </a:spcAft>
              <a:buClr>
                <a:srgbClr val="C00000"/>
              </a:buClr>
              <a:buSzPct val="100000"/>
              <a:buFont typeface="Wingdings" panose="05000000000000000000" pitchFamily="2" charset="2"/>
              <a:buChar char="§"/>
            </a:pPr>
            <a:r>
              <a:rPr lang="en-GB" sz="1800" b="1" dirty="0">
                <a:solidFill>
                  <a:schemeClr val="tx2"/>
                </a:solidFill>
                <a:ea typeface="Arial Unicode MS" panose="020B0604020202020204" pitchFamily="34" charset="-128"/>
              </a:rPr>
              <a:t>List of previous projects</a:t>
            </a:r>
          </a:p>
          <a:p>
            <a:pPr marL="457200" lvl="2" indent="0" algn="just">
              <a:spcBef>
                <a:spcPts val="0"/>
              </a:spcBef>
              <a:spcAft>
                <a:spcPts val="0"/>
              </a:spcAft>
              <a:buClr>
                <a:srgbClr val="C00000"/>
              </a:buClr>
              <a:buSzPct val="100000"/>
              <a:buNone/>
            </a:pPr>
            <a:r>
              <a:rPr lang="en-GB" sz="1600" dirty="0">
                <a:solidFill>
                  <a:schemeClr val="tx2"/>
                </a:solidFill>
                <a:ea typeface="Arial Unicode MS" panose="020B0604020202020204" pitchFamily="34" charset="-128"/>
              </a:rPr>
              <a:t>This is at the end of Part B. Please refer only to a maximum of 5-6 main projects related to your field of study and/or to Erasmus Mundus. If you wish to add a more exhaustive list of international projects please use the section ‘Other annex’. </a:t>
            </a:r>
          </a:p>
          <a:p>
            <a:pPr marL="306388" lvl="1" indent="0" algn="just">
              <a:spcAft>
                <a:spcPts val="600"/>
              </a:spcAft>
              <a:buClr>
                <a:srgbClr val="C00000"/>
              </a:buClr>
              <a:buSzPct val="100000"/>
              <a:buNone/>
            </a:pPr>
            <a:endParaRPr lang="en-GB" sz="16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rgbClr val="FF0000"/>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rgbClr val="FF0000"/>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a:xfrm>
            <a:off x="970722" y="157544"/>
            <a:ext cx="10515600" cy="782357"/>
          </a:xfrm>
        </p:spPr>
        <p:txBody>
          <a:bodyPr/>
          <a:lstStyle/>
          <a:p>
            <a:r>
              <a:rPr lang="fr-BE" dirty="0"/>
              <a:t>Part B – </a:t>
            </a:r>
            <a:r>
              <a:rPr lang="fr-BE" dirty="0" err="1"/>
              <a:t>Technical</a:t>
            </a:r>
            <a:r>
              <a:rPr lang="fr-BE" dirty="0"/>
              <a:t> description (</a:t>
            </a:r>
            <a:r>
              <a:rPr lang="fr-BE" dirty="0" err="1"/>
              <a:t>cont</a:t>
            </a:r>
            <a:r>
              <a:rPr lang="fr-BE" dirty="0"/>
              <a:t>.)</a:t>
            </a:r>
          </a:p>
        </p:txBody>
      </p:sp>
    </p:spTree>
    <p:extLst>
      <p:ext uri="{BB962C8B-B14F-4D97-AF65-F5344CB8AC3E}">
        <p14:creationId xmlns:p14="http://schemas.microsoft.com/office/powerpoint/2010/main" val="140102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70722" y="1413164"/>
            <a:ext cx="10406524" cy="5061527"/>
          </a:xfrm>
        </p:spPr>
        <p:txBody>
          <a:bodyPr/>
          <a:lstStyle/>
          <a:p>
            <a:pPr marL="0" indent="-150812" algn="just">
              <a:spcAft>
                <a:spcPts val="600"/>
              </a:spcAft>
              <a:buClr>
                <a:srgbClr val="C00000"/>
              </a:buClr>
              <a:buSzPct val="100000"/>
              <a:buNone/>
            </a:pPr>
            <a:r>
              <a:rPr lang="en-GB" dirty="0">
                <a:solidFill>
                  <a:schemeClr val="tx2"/>
                </a:solidFill>
                <a:ea typeface="Arial Unicode MS" panose="020B0604020202020204" pitchFamily="34" charset="-128"/>
              </a:rPr>
              <a:t>Work Packages – Tips and clarifications</a:t>
            </a:r>
          </a:p>
          <a:p>
            <a:pPr marL="0" indent="0" algn="just">
              <a:spcAft>
                <a:spcPts val="0"/>
              </a:spcAft>
              <a:buClr>
                <a:srgbClr val="C00000"/>
              </a:buClr>
              <a:buSzPct val="100000"/>
              <a:buNone/>
            </a:pPr>
            <a:endParaRPr lang="en-GB" sz="800" dirty="0">
              <a:solidFill>
                <a:schemeClr val="tx2"/>
              </a:solidFill>
              <a:ea typeface="Arial Unicode MS" panose="020B0604020202020204" pitchFamily="34" charset="-128"/>
            </a:endParaRPr>
          </a:p>
          <a:p>
            <a:pPr algn="just">
              <a:spcAft>
                <a:spcPts val="0"/>
              </a:spcAft>
              <a:buClr>
                <a:srgbClr val="C00000"/>
              </a:buClr>
              <a:buSzPct val="100000"/>
              <a:buFont typeface="Wingdings" panose="05000000000000000000" pitchFamily="2" charset="2"/>
              <a:buChar char="§"/>
            </a:pPr>
            <a:r>
              <a:rPr lang="en-GB" sz="2000" dirty="0">
                <a:solidFill>
                  <a:schemeClr val="tx2"/>
                </a:solidFill>
                <a:ea typeface="Arial Unicode MS" panose="020B0604020202020204" pitchFamily="34" charset="-128"/>
              </a:rPr>
              <a:t>The information on this section concerns the detailed description of the project activities and is complementary to the narrative parts of the application form. </a:t>
            </a:r>
            <a:r>
              <a:rPr lang="en-GB" sz="2000" b="1" dirty="0">
                <a:solidFill>
                  <a:schemeClr val="tx2"/>
                </a:solidFill>
                <a:ea typeface="Arial Unicode MS" panose="020B0604020202020204" pitchFamily="34" charset="-128"/>
              </a:rPr>
              <a:t>A work package means a major sub-division of the project.</a:t>
            </a:r>
            <a:r>
              <a:rPr lang="en-GB" sz="2000" dirty="0">
                <a:solidFill>
                  <a:schemeClr val="tx2"/>
                </a:solidFill>
                <a:ea typeface="Arial Unicode MS" panose="020B0604020202020204" pitchFamily="34" charset="-128"/>
              </a:rPr>
              <a:t> The work packages refer to and should be aligned with the award criteria. In a work package, the information on your project should be structured along expected outcomes, milestones and deliverables. The grouping of the activities should be logical and guided by identifiable outputs. </a:t>
            </a:r>
          </a:p>
          <a:p>
            <a:pPr algn="just">
              <a:spcAft>
                <a:spcPts val="0"/>
              </a:spcAft>
              <a:buClr>
                <a:srgbClr val="C00000"/>
              </a:buClr>
              <a:buSzPct val="100000"/>
              <a:buFont typeface="Wingdings" panose="05000000000000000000" pitchFamily="2" charset="2"/>
              <a:buChar char="§"/>
            </a:pPr>
            <a:endParaRPr lang="en-GB" sz="2000" dirty="0">
              <a:solidFill>
                <a:schemeClr val="tx2"/>
              </a:solidFill>
              <a:ea typeface="Arial Unicode MS" panose="020B0604020202020204" pitchFamily="34" charset="-128"/>
            </a:endParaRPr>
          </a:p>
          <a:p>
            <a:pPr algn="just">
              <a:spcAft>
                <a:spcPts val="0"/>
              </a:spcAft>
              <a:buClr>
                <a:srgbClr val="C00000"/>
              </a:buClr>
              <a:buSzPct val="100000"/>
              <a:buFont typeface="Wingdings" panose="05000000000000000000" pitchFamily="2" charset="2"/>
              <a:buChar char="§"/>
            </a:pPr>
            <a:r>
              <a:rPr lang="en-GB" sz="2000" dirty="0">
                <a:solidFill>
                  <a:schemeClr val="tx2"/>
                </a:solidFill>
                <a:ea typeface="Arial Unicode MS" panose="020B0604020202020204" pitchFamily="34" charset="-128"/>
              </a:rPr>
              <a:t>EMJM proposals should have</a:t>
            </a:r>
            <a:r>
              <a:rPr lang="en-GB" sz="2000" dirty="0">
                <a:solidFill>
                  <a:srgbClr val="FF0000"/>
                </a:solidFill>
                <a:ea typeface="Arial Unicode MS" panose="020B0604020202020204" pitchFamily="34" charset="-128"/>
              </a:rPr>
              <a:t> </a:t>
            </a:r>
            <a:r>
              <a:rPr lang="en-GB" sz="2000" b="1" u="sng" dirty="0">
                <a:solidFill>
                  <a:schemeClr val="tx2"/>
                </a:solidFill>
                <a:ea typeface="Arial Unicode MS" panose="020B0604020202020204" pitchFamily="34" charset="-128"/>
              </a:rPr>
              <a:t>2 fixed work packages </a:t>
            </a:r>
          </a:p>
          <a:p>
            <a:pPr lvl="1" algn="just">
              <a:spcAft>
                <a:spcPts val="0"/>
              </a:spcAft>
              <a:buClr>
                <a:srgbClr val="C00000"/>
              </a:buClr>
              <a:buSzPct val="100000"/>
            </a:pPr>
            <a:r>
              <a:rPr lang="en-GB" sz="1800" dirty="0">
                <a:solidFill>
                  <a:schemeClr val="tx2"/>
                </a:solidFill>
                <a:ea typeface="Arial Unicode MS" panose="020B0604020202020204" pitchFamily="34" charset="-128"/>
              </a:rPr>
              <a:t>Management and implementation of the Master programme </a:t>
            </a:r>
          </a:p>
          <a:p>
            <a:pPr lvl="1" algn="just">
              <a:spcAft>
                <a:spcPts val="0"/>
              </a:spcAft>
              <a:buClr>
                <a:srgbClr val="C00000"/>
              </a:buClr>
              <a:buSzPct val="100000"/>
            </a:pPr>
            <a:r>
              <a:rPr lang="en-GB" sz="1800" dirty="0">
                <a:solidFill>
                  <a:schemeClr val="tx2"/>
                </a:solidFill>
                <a:ea typeface="Arial Unicode MS" panose="020B0604020202020204" pitchFamily="34" charset="-128"/>
              </a:rPr>
              <a:t>Selection and supervision of students</a:t>
            </a:r>
          </a:p>
          <a:p>
            <a:pPr marL="457200" lvl="1" indent="0" algn="just">
              <a:spcAft>
                <a:spcPts val="0"/>
              </a:spcAft>
              <a:buClr>
                <a:srgbClr val="C00000"/>
              </a:buClr>
              <a:buSzPct val="100000"/>
              <a:buNone/>
            </a:pPr>
            <a:endParaRPr lang="en-GB" sz="2000" dirty="0">
              <a:solidFill>
                <a:schemeClr val="tx2"/>
              </a:solidFill>
              <a:ea typeface="Arial Unicode MS" panose="020B0604020202020204" pitchFamily="34" charset="-128"/>
            </a:endParaRPr>
          </a:p>
          <a:p>
            <a:pPr algn="just">
              <a:spcAft>
                <a:spcPts val="0"/>
              </a:spcAft>
              <a:buClr>
                <a:srgbClr val="C00000"/>
              </a:buClr>
              <a:buSzPct val="100000"/>
              <a:buFont typeface="Wingdings" panose="05000000000000000000" pitchFamily="2" charset="2"/>
              <a:buChar char="§"/>
            </a:pPr>
            <a:r>
              <a:rPr lang="en-GB" sz="2000" dirty="0">
                <a:solidFill>
                  <a:schemeClr val="tx2"/>
                </a:solidFill>
                <a:ea typeface="Arial Unicode MS" panose="020B0604020202020204" pitchFamily="34" charset="-128"/>
              </a:rPr>
              <a:t>To insert Work Package 2 copy the tables provided for WP1.</a:t>
            </a:r>
          </a:p>
          <a:p>
            <a:pPr marL="306388" lvl="1" indent="0" algn="just">
              <a:spcAft>
                <a:spcPts val="600"/>
              </a:spcAft>
              <a:buClr>
                <a:srgbClr val="C00000"/>
              </a:buClr>
              <a:buSzPct val="100000"/>
              <a:buNone/>
            </a:pPr>
            <a:endParaRPr lang="en-GB"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B – </a:t>
            </a:r>
            <a:r>
              <a:rPr lang="fr-BE" dirty="0" err="1"/>
              <a:t>Technical</a:t>
            </a:r>
            <a:r>
              <a:rPr lang="fr-BE" dirty="0"/>
              <a:t> description (</a:t>
            </a:r>
            <a:r>
              <a:rPr lang="fr-BE" dirty="0" err="1"/>
              <a:t>cont</a:t>
            </a:r>
            <a:r>
              <a:rPr lang="fr-BE" dirty="0"/>
              <a:t>.)</a:t>
            </a:r>
          </a:p>
        </p:txBody>
      </p:sp>
    </p:spTree>
    <p:extLst>
      <p:ext uri="{BB962C8B-B14F-4D97-AF65-F5344CB8AC3E}">
        <p14:creationId xmlns:p14="http://schemas.microsoft.com/office/powerpoint/2010/main" val="157312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70722" y="1413164"/>
            <a:ext cx="10406524" cy="5061527"/>
          </a:xfrm>
        </p:spPr>
        <p:txBody>
          <a:bodyPr/>
          <a:lstStyle/>
          <a:p>
            <a:pPr marL="0" indent="-150812" algn="just">
              <a:spcAft>
                <a:spcPts val="600"/>
              </a:spcAft>
              <a:buClr>
                <a:srgbClr val="C00000"/>
              </a:buClr>
              <a:buSzPct val="100000"/>
              <a:buNone/>
            </a:pPr>
            <a:r>
              <a:rPr lang="en-GB" dirty="0">
                <a:solidFill>
                  <a:schemeClr val="tx2"/>
                </a:solidFill>
                <a:ea typeface="Arial Unicode MS" panose="020B0604020202020204" pitchFamily="34" charset="-128"/>
              </a:rPr>
              <a:t>Work Packages – Tips and clarifications</a:t>
            </a:r>
          </a:p>
          <a:p>
            <a:pPr marL="0" indent="0" algn="just">
              <a:spcAft>
                <a:spcPts val="0"/>
              </a:spcAft>
              <a:buClr>
                <a:srgbClr val="C00000"/>
              </a:buClr>
              <a:buSzPct val="100000"/>
              <a:buNone/>
            </a:pPr>
            <a:endParaRPr lang="en-GB" sz="800" dirty="0">
              <a:solidFill>
                <a:schemeClr val="tx2"/>
              </a:solidFill>
              <a:ea typeface="Arial Unicode MS" panose="020B0604020202020204" pitchFamily="34" charset="-128"/>
            </a:endParaRPr>
          </a:p>
          <a:p>
            <a:pPr algn="just">
              <a:spcAft>
                <a:spcPts val="0"/>
              </a:spcAft>
              <a:buClr>
                <a:srgbClr val="C00000"/>
              </a:buClr>
              <a:buSzPct val="100000"/>
              <a:buFont typeface="Wingdings" panose="05000000000000000000" pitchFamily="2" charset="2"/>
              <a:buChar char="§"/>
            </a:pPr>
            <a:r>
              <a:rPr lang="en-US" sz="2200" dirty="0">
                <a:solidFill>
                  <a:schemeClr val="tx2"/>
                </a:solidFill>
                <a:ea typeface="Arial Unicode MS" panose="020B0604020202020204" pitchFamily="34" charset="-128"/>
              </a:rPr>
              <a:t>The number of </a:t>
            </a:r>
            <a:r>
              <a:rPr lang="en-US" sz="2200" b="1" dirty="0">
                <a:solidFill>
                  <a:schemeClr val="tx2"/>
                </a:solidFill>
                <a:ea typeface="Arial Unicode MS" panose="020B0604020202020204" pitchFamily="34" charset="-128"/>
              </a:rPr>
              <a:t>milestones</a:t>
            </a:r>
            <a:r>
              <a:rPr lang="en-US" sz="2200" dirty="0">
                <a:solidFill>
                  <a:schemeClr val="tx2"/>
                </a:solidFill>
                <a:ea typeface="Arial Unicode MS" panose="020B0604020202020204" pitchFamily="34" charset="-128"/>
              </a:rPr>
              <a:t> is free, but we advise you to limit this to the </a:t>
            </a:r>
            <a:r>
              <a:rPr lang="en-US" sz="2200" b="1" dirty="0">
                <a:solidFill>
                  <a:schemeClr val="tx2"/>
                </a:solidFill>
                <a:ea typeface="Arial Unicode MS" panose="020B0604020202020204" pitchFamily="34" charset="-128"/>
              </a:rPr>
              <a:t>most important </a:t>
            </a:r>
            <a:r>
              <a:rPr lang="en-US" sz="2200" dirty="0">
                <a:solidFill>
                  <a:schemeClr val="tx2"/>
                </a:solidFill>
                <a:ea typeface="Arial Unicode MS" panose="020B0604020202020204" pitchFamily="34" charset="-128"/>
              </a:rPr>
              <a:t>moments in your project.</a:t>
            </a:r>
          </a:p>
          <a:p>
            <a:pPr algn="just">
              <a:spcAft>
                <a:spcPts val="0"/>
              </a:spcAft>
              <a:buClr>
                <a:srgbClr val="C00000"/>
              </a:buClr>
              <a:buSzPct val="100000"/>
              <a:buFont typeface="Wingdings" panose="05000000000000000000" pitchFamily="2" charset="2"/>
              <a:buChar char="§"/>
            </a:pPr>
            <a:r>
              <a:rPr lang="en-US" sz="2200" dirty="0">
                <a:solidFill>
                  <a:schemeClr val="tx2"/>
                </a:solidFill>
                <a:ea typeface="Arial Unicode MS" panose="020B0604020202020204" pitchFamily="34" charset="-128"/>
              </a:rPr>
              <a:t>The number of </a:t>
            </a:r>
            <a:r>
              <a:rPr lang="en-US" sz="2200" b="1" dirty="0">
                <a:solidFill>
                  <a:schemeClr val="tx2"/>
                </a:solidFill>
                <a:ea typeface="Arial Unicode MS" panose="020B0604020202020204" pitchFamily="34" charset="-128"/>
              </a:rPr>
              <a:t>deliverables</a:t>
            </a:r>
            <a:r>
              <a:rPr lang="en-US" sz="2200" dirty="0">
                <a:solidFill>
                  <a:schemeClr val="tx2"/>
                </a:solidFill>
                <a:ea typeface="Arial Unicode MS" panose="020B0604020202020204" pitchFamily="34" charset="-128"/>
              </a:rPr>
              <a:t> is free. However, please limit them to </a:t>
            </a:r>
            <a:r>
              <a:rPr lang="en-US" sz="2200" b="1" dirty="0">
                <a:solidFill>
                  <a:schemeClr val="tx2"/>
                </a:solidFill>
                <a:ea typeface="Arial Unicode MS" panose="020B0604020202020204" pitchFamily="34" charset="-128"/>
              </a:rPr>
              <a:t>maximum 15</a:t>
            </a:r>
            <a:r>
              <a:rPr lang="en-US" sz="2200" dirty="0">
                <a:solidFill>
                  <a:schemeClr val="tx2"/>
                </a:solidFill>
                <a:ea typeface="Arial Unicode MS" panose="020B0604020202020204" pitchFamily="34" charset="-128"/>
              </a:rPr>
              <a:t> and to group activities, to facilitate contracting and management if your application is selected. For the type of deliverables we expect to see, please check the Erasmus+ </a:t>
            </a:r>
            <a:r>
              <a:rPr lang="en-US" sz="2200" dirty="0" err="1">
                <a:solidFill>
                  <a:schemeClr val="tx2"/>
                </a:solidFill>
                <a:ea typeface="Arial Unicode MS" panose="020B0604020202020204" pitchFamily="34" charset="-128"/>
              </a:rPr>
              <a:t>Programme</a:t>
            </a:r>
            <a:r>
              <a:rPr lang="en-US" sz="2200" dirty="0">
                <a:solidFill>
                  <a:schemeClr val="tx2"/>
                </a:solidFill>
                <a:ea typeface="Arial Unicode MS" panose="020B0604020202020204" pitchFamily="34" charset="-128"/>
              </a:rPr>
              <a:t> Guide or FAQs on the F&amp;TP.</a:t>
            </a:r>
          </a:p>
          <a:p>
            <a:pPr algn="just">
              <a:spcAft>
                <a:spcPts val="0"/>
              </a:spcAft>
              <a:buClr>
                <a:srgbClr val="C00000"/>
              </a:buClr>
              <a:buSzPct val="100000"/>
              <a:buFont typeface="Wingdings" panose="05000000000000000000" pitchFamily="2" charset="2"/>
              <a:buChar char="§"/>
            </a:pPr>
            <a:r>
              <a:rPr lang="en-US" sz="2200" dirty="0">
                <a:solidFill>
                  <a:schemeClr val="tx2"/>
                </a:solidFill>
                <a:ea typeface="Arial Unicode MS" panose="020B0604020202020204" pitchFamily="34" charset="-128"/>
              </a:rPr>
              <a:t>Please do not yet add any deliverable linked to progress or final / financial reports (to EACEA) in your application.</a:t>
            </a:r>
          </a:p>
          <a:p>
            <a:pPr algn="just">
              <a:spcAft>
                <a:spcPts val="0"/>
              </a:spcAft>
              <a:buClr>
                <a:srgbClr val="C00000"/>
              </a:buClr>
              <a:buSzPct val="100000"/>
              <a:buFont typeface="Wingdings" panose="05000000000000000000" pitchFamily="2" charset="2"/>
              <a:buChar char="§"/>
            </a:pPr>
            <a:r>
              <a:rPr lang="en-US" sz="2200" dirty="0">
                <a:solidFill>
                  <a:schemeClr val="tx2"/>
                </a:solidFill>
                <a:ea typeface="Arial Unicode MS" panose="020B0604020202020204" pitchFamily="34" charset="-128"/>
              </a:rPr>
              <a:t>We recommend using the dissemination level ‘SEN(</a:t>
            </a:r>
            <a:r>
              <a:rPr lang="en-US" sz="2200" dirty="0" err="1">
                <a:solidFill>
                  <a:schemeClr val="tx2"/>
                </a:solidFill>
                <a:ea typeface="Arial Unicode MS" panose="020B0604020202020204" pitchFamily="34" charset="-128"/>
              </a:rPr>
              <a:t>sitive</a:t>
            </a:r>
            <a:r>
              <a:rPr lang="en-US" sz="2200" dirty="0">
                <a:solidFill>
                  <a:schemeClr val="tx2"/>
                </a:solidFill>
                <a:ea typeface="Arial Unicode MS" panose="020B0604020202020204" pitchFamily="34" charset="-128"/>
              </a:rPr>
              <a:t>)’ for your deliverables. Note that “PUB(</a:t>
            </a:r>
            <a:r>
              <a:rPr lang="en-US" sz="2200" dirty="0" err="1">
                <a:solidFill>
                  <a:schemeClr val="tx2"/>
                </a:solidFill>
                <a:ea typeface="Arial Unicode MS" panose="020B0604020202020204" pitchFamily="34" charset="-128"/>
              </a:rPr>
              <a:t>lic</a:t>
            </a:r>
            <a:r>
              <a:rPr lang="en-US" sz="2200" dirty="0">
                <a:solidFill>
                  <a:schemeClr val="tx2"/>
                </a:solidFill>
                <a:ea typeface="Arial Unicode MS" panose="020B0604020202020204" pitchFamily="34" charset="-128"/>
              </a:rPr>
              <a:t>)” deliverables will be automatically displayed by the system on the due date that you indicated in the application. </a:t>
            </a:r>
          </a:p>
          <a:p>
            <a:pPr algn="just">
              <a:spcAft>
                <a:spcPts val="0"/>
              </a:spcAft>
              <a:buClr>
                <a:srgbClr val="C00000"/>
              </a:buClr>
              <a:buSzPct val="100000"/>
              <a:buFont typeface="Wingdings" panose="05000000000000000000" pitchFamily="2" charset="2"/>
              <a:buChar char="§"/>
            </a:pPr>
            <a:endParaRPr lang="en-GB"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B – </a:t>
            </a:r>
            <a:r>
              <a:rPr lang="fr-BE" dirty="0" err="1"/>
              <a:t>Technical</a:t>
            </a:r>
            <a:r>
              <a:rPr lang="fr-BE" dirty="0"/>
              <a:t> description (</a:t>
            </a:r>
            <a:r>
              <a:rPr lang="fr-BE" dirty="0" err="1"/>
              <a:t>cont</a:t>
            </a:r>
            <a:r>
              <a:rPr lang="fr-BE" dirty="0"/>
              <a:t>.)</a:t>
            </a:r>
          </a:p>
        </p:txBody>
      </p:sp>
    </p:spTree>
    <p:extLst>
      <p:ext uri="{BB962C8B-B14F-4D97-AF65-F5344CB8AC3E}">
        <p14:creationId xmlns:p14="http://schemas.microsoft.com/office/powerpoint/2010/main" val="293262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94238" y="1512277"/>
            <a:ext cx="10574216" cy="4689853"/>
          </a:xfrm>
        </p:spPr>
        <p:txBody>
          <a:bodyPr/>
          <a:lstStyle/>
          <a:p>
            <a:pPr marL="649288" lvl="1" indent="-342900" algn="just">
              <a:spcAft>
                <a:spcPts val="600"/>
              </a:spcAft>
              <a:buClr>
                <a:srgbClr val="C00000"/>
              </a:buClr>
              <a:buSzPct val="100000"/>
              <a:buFont typeface="Wingdings" panose="05000000000000000000" pitchFamily="2" charset="2"/>
              <a:buChar char="v"/>
            </a:pPr>
            <a:r>
              <a:rPr lang="en-GB" sz="1900" dirty="0">
                <a:solidFill>
                  <a:schemeClr val="tx2"/>
                </a:solidFill>
                <a:ea typeface="Arial Unicode MS" panose="020B0604020202020204" pitchFamily="34" charset="-128"/>
              </a:rPr>
              <a:t>The Proof of accreditation template should be completed and signed by each full partner Higher Education Institution from an EU Member State or third country associated to the Programme or third country not associated to the Programme. The </a:t>
            </a:r>
            <a:r>
              <a:rPr lang="en-GB" sz="1900" b="1" dirty="0">
                <a:solidFill>
                  <a:schemeClr val="tx2"/>
                </a:solidFill>
                <a:ea typeface="Arial Unicode MS" panose="020B0604020202020204" pitchFamily="34" charset="-128"/>
              </a:rPr>
              <a:t>completed declarations and the supporting documents</a:t>
            </a:r>
            <a:r>
              <a:rPr lang="en-GB" sz="1900" dirty="0">
                <a:solidFill>
                  <a:schemeClr val="tx2"/>
                </a:solidFill>
                <a:ea typeface="Arial Unicode MS" panose="020B0604020202020204" pitchFamily="34" charset="-128"/>
              </a:rPr>
              <a:t> (proof of valid accreditation) of </a:t>
            </a:r>
            <a:r>
              <a:rPr lang="en-GB" sz="1900" b="1" dirty="0">
                <a:solidFill>
                  <a:schemeClr val="tx2"/>
                </a:solidFill>
                <a:ea typeface="Arial Unicode MS" panose="020B0604020202020204" pitchFamily="34" charset="-128"/>
              </a:rPr>
              <a:t>all full partner Higher Education Institutions</a:t>
            </a:r>
            <a:r>
              <a:rPr lang="en-GB" sz="1900" dirty="0">
                <a:solidFill>
                  <a:schemeClr val="tx2"/>
                </a:solidFill>
                <a:ea typeface="Arial Unicode MS" panose="020B0604020202020204" pitchFamily="34" charset="-128"/>
              </a:rPr>
              <a:t> should be merged into one file and uploaded in the Portal in PDF format.</a:t>
            </a:r>
          </a:p>
          <a:p>
            <a:pPr marL="649288" lvl="1" indent="-342900" algn="just">
              <a:spcAft>
                <a:spcPts val="600"/>
              </a:spcAft>
              <a:buClr>
                <a:srgbClr val="C00000"/>
              </a:buClr>
              <a:buSzPct val="100000"/>
              <a:buFont typeface="Wingdings" panose="05000000000000000000" pitchFamily="2" charset="2"/>
              <a:buChar char="v"/>
            </a:pPr>
            <a:r>
              <a:rPr lang="en-GB" sz="1900" dirty="0">
                <a:solidFill>
                  <a:schemeClr val="tx2"/>
                </a:solidFill>
                <a:ea typeface="Arial Unicode MS" panose="020B0604020202020204" pitchFamily="34" charset="-128"/>
              </a:rPr>
              <a:t>There is the possibility of declaring a second accredited degree only if deemed necessary by the Higher Education Institution concerned (e.g. if in addition to the accredited national component there is also an accredited joint degree).</a:t>
            </a:r>
          </a:p>
          <a:p>
            <a:pPr marL="649288" lvl="1" indent="-342900" algn="just">
              <a:spcAft>
                <a:spcPts val="600"/>
              </a:spcAft>
              <a:buClr>
                <a:srgbClr val="C00000"/>
              </a:buClr>
              <a:buSzPct val="100000"/>
              <a:buFont typeface="Wingdings" panose="05000000000000000000" pitchFamily="2" charset="2"/>
              <a:buChar char="v"/>
            </a:pPr>
            <a:r>
              <a:rPr lang="en-GB" sz="1900" dirty="0">
                <a:solidFill>
                  <a:schemeClr val="tx2"/>
                </a:solidFill>
                <a:ea typeface="Arial Unicode MS" panose="020B0604020202020204" pitchFamily="34" charset="-128"/>
              </a:rPr>
              <a:t>Insert additional accreditation declarations by copying the section ‘List of degree(s)’ for any other EMJM degree awarded per institution within the respective proposal. Repeating this section allows institutions that award more than one degree (e.g. depending on the study track) to provide proof of accreditation for each of those degrees.</a:t>
            </a:r>
          </a:p>
        </p:txBody>
      </p:sp>
      <p:sp>
        <p:nvSpPr>
          <p:cNvPr id="7" name="Title 6"/>
          <p:cNvSpPr>
            <a:spLocks noGrp="1"/>
          </p:cNvSpPr>
          <p:nvPr>
            <p:ph type="title"/>
          </p:nvPr>
        </p:nvSpPr>
        <p:spPr/>
        <p:txBody>
          <a:bodyPr/>
          <a:lstStyle/>
          <a:p>
            <a:r>
              <a:rPr lang="fr-BE" dirty="0"/>
              <a:t>Part B – Proof of </a:t>
            </a:r>
            <a:r>
              <a:rPr lang="fr-BE" dirty="0" err="1"/>
              <a:t>Accreditation</a:t>
            </a:r>
            <a:endParaRPr lang="fr-BE" dirty="0"/>
          </a:p>
        </p:txBody>
      </p:sp>
    </p:spTree>
    <p:extLst>
      <p:ext uri="{BB962C8B-B14F-4D97-AF65-F5344CB8AC3E}">
        <p14:creationId xmlns:p14="http://schemas.microsoft.com/office/powerpoint/2010/main" val="45240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08892" y="2078974"/>
            <a:ext cx="10574216" cy="4443668"/>
          </a:xfrm>
        </p:spPr>
        <p:txBody>
          <a:bodyPr/>
          <a:lstStyle/>
          <a:p>
            <a:pPr marL="649288" lvl="1" indent="-342900" algn="just">
              <a:spcAft>
                <a:spcPts val="600"/>
              </a:spcAft>
              <a:buClr>
                <a:srgbClr val="C00000"/>
              </a:buClr>
              <a:buSzPct val="100000"/>
              <a:buFont typeface="Wingdings" panose="05000000000000000000" pitchFamily="2" charset="2"/>
              <a:buChar char="v"/>
            </a:pPr>
            <a:r>
              <a:rPr lang="en-GB" sz="2200" dirty="0">
                <a:solidFill>
                  <a:schemeClr val="tx2"/>
                </a:solidFill>
                <a:ea typeface="Arial Unicode MS" panose="020B0604020202020204" pitchFamily="34" charset="-128"/>
              </a:rPr>
              <a:t>Please note that the list of degrees concerns only the current EMJM application. Do not include information about the accreditation of degrees related to other EMJM applications you institution(s) might be involved in.</a:t>
            </a: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r>
              <a:rPr lang="en-GB" sz="2200" dirty="0">
                <a:solidFill>
                  <a:schemeClr val="tx2"/>
                </a:solidFill>
                <a:ea typeface="Arial Unicode MS" panose="020B0604020202020204" pitchFamily="34" charset="-128"/>
              </a:rPr>
              <a:t>Highlight the relevant passages (core references/text certifying the accreditation/evaluation validity) in the supporting documents. In addition, supporting documents which are not in one of the official EU languages should be accompanied by a translation in English of the core passages. </a:t>
            </a:r>
          </a:p>
          <a:p>
            <a:endParaRPr lang="en-GB" sz="1200" dirty="0"/>
          </a:p>
          <a:p>
            <a:pPr marL="306388" lvl="1" indent="0" algn="just">
              <a:spcAft>
                <a:spcPts val="600"/>
              </a:spcAft>
              <a:buClr>
                <a:srgbClr val="C00000"/>
              </a:buClr>
              <a:buSzPct val="100000"/>
              <a:buNone/>
            </a:pPr>
            <a:endParaRPr lang="en-GB"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B – Proof of </a:t>
            </a:r>
            <a:r>
              <a:rPr lang="fr-BE" dirty="0" err="1"/>
              <a:t>Accreditation</a:t>
            </a:r>
            <a:r>
              <a:rPr lang="fr-BE" dirty="0"/>
              <a:t> (</a:t>
            </a:r>
            <a:r>
              <a:rPr lang="fr-BE" dirty="0" err="1"/>
              <a:t>cont</a:t>
            </a:r>
            <a:r>
              <a:rPr lang="fr-BE" dirty="0"/>
              <a:t>.)</a:t>
            </a:r>
          </a:p>
        </p:txBody>
      </p:sp>
    </p:spTree>
    <p:extLst>
      <p:ext uri="{BB962C8B-B14F-4D97-AF65-F5344CB8AC3E}">
        <p14:creationId xmlns:p14="http://schemas.microsoft.com/office/powerpoint/2010/main" val="266180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32691" y="1830843"/>
            <a:ext cx="10648123" cy="4593137"/>
          </a:xfrm>
        </p:spPr>
        <p:txBody>
          <a:bodyPr/>
          <a:lstStyle/>
          <a:p>
            <a:pPr marL="649288" lvl="1" indent="-342900" algn="just">
              <a:spcAft>
                <a:spcPts val="600"/>
              </a:spcAft>
              <a:buClr>
                <a:srgbClr val="C00000"/>
              </a:buClr>
              <a:buSzPct val="100000"/>
              <a:buFont typeface="Wingdings" panose="05000000000000000000" pitchFamily="2" charset="2"/>
              <a:buChar char="v"/>
            </a:pPr>
            <a:r>
              <a:rPr lang="en-GB" sz="2100" dirty="0">
                <a:solidFill>
                  <a:schemeClr val="tx2"/>
                </a:solidFill>
                <a:ea typeface="Arial Unicode MS" panose="020B0604020202020204" pitchFamily="34" charset="-128"/>
              </a:rPr>
              <a:t>The Detailed budget table and calculator is an excel file that calculates the Erasmus Mundus Joint Master’s requested grant automatically.</a:t>
            </a:r>
          </a:p>
          <a:p>
            <a:pPr marL="649288" lvl="1" indent="-342900" algn="just">
              <a:spcAft>
                <a:spcPts val="600"/>
              </a:spcAft>
              <a:buClr>
                <a:srgbClr val="C00000"/>
              </a:buClr>
              <a:buSzPct val="100000"/>
              <a:buFont typeface="Wingdings" panose="05000000000000000000" pitchFamily="2" charset="2"/>
              <a:buChar char="v"/>
            </a:pPr>
            <a:r>
              <a:rPr lang="en-IE" sz="2100" dirty="0">
                <a:solidFill>
                  <a:schemeClr val="tx2"/>
                </a:solidFill>
                <a:ea typeface="Arial Unicode MS" panose="020B0604020202020204" pitchFamily="34" charset="-128"/>
              </a:rPr>
              <a:t>The first worksheet contains detailed instructions on how to use the calculator.</a:t>
            </a:r>
          </a:p>
          <a:p>
            <a:pPr marL="649288" lvl="1" indent="-342900" algn="just">
              <a:spcAft>
                <a:spcPts val="600"/>
              </a:spcAft>
              <a:buClr>
                <a:srgbClr val="C00000"/>
              </a:buClr>
              <a:buSzPct val="100000"/>
              <a:buFont typeface="Wingdings" panose="05000000000000000000" pitchFamily="2" charset="2"/>
              <a:buChar char="v"/>
            </a:pPr>
            <a:r>
              <a:rPr lang="en-IE" sz="2100" dirty="0">
                <a:solidFill>
                  <a:schemeClr val="tx2"/>
                </a:solidFill>
                <a:ea typeface="Arial Unicode MS" panose="020B0604020202020204" pitchFamily="34" charset="-128"/>
              </a:rPr>
              <a:t>Only the blue fields on the upper part of the calculator should be completed (worksheet 2).</a:t>
            </a:r>
          </a:p>
          <a:p>
            <a:pPr marL="649288" lvl="1" indent="-342900" algn="just">
              <a:spcAft>
                <a:spcPts val="600"/>
              </a:spcAft>
              <a:buClr>
                <a:srgbClr val="C00000"/>
              </a:buClr>
              <a:buSzPct val="100000"/>
              <a:buFont typeface="Wingdings" panose="05000000000000000000" pitchFamily="2" charset="2"/>
              <a:buChar char="v"/>
            </a:pPr>
            <a:r>
              <a:rPr lang="en-IE" sz="2100" dirty="0">
                <a:solidFill>
                  <a:schemeClr val="tx2"/>
                </a:solidFill>
                <a:ea typeface="Arial Unicode MS" panose="020B0604020202020204" pitchFamily="34" charset="-128"/>
              </a:rPr>
              <a:t>An error message appears when the numbers of scholarships encoded are superior to the maximum numbers allowed per budget Heading. </a:t>
            </a:r>
          </a:p>
          <a:p>
            <a:pPr marL="649288" lvl="1" indent="-342900" algn="just">
              <a:spcAft>
                <a:spcPts val="600"/>
              </a:spcAft>
              <a:buClr>
                <a:srgbClr val="C00000"/>
              </a:buClr>
              <a:buSzPct val="100000"/>
              <a:buFont typeface="Wingdings" panose="05000000000000000000" pitchFamily="2" charset="2"/>
              <a:buChar char="v"/>
            </a:pPr>
            <a:r>
              <a:rPr lang="en-IE" sz="2100" dirty="0">
                <a:solidFill>
                  <a:schemeClr val="tx2"/>
                </a:solidFill>
                <a:ea typeface="Arial Unicode MS" panose="020B0604020202020204" pitchFamily="34" charset="-128"/>
              </a:rPr>
              <a:t>The numbers entered in the calculator are translated automatically into Unit contributions in the Detailed budget table (worksheet 3).</a:t>
            </a:r>
          </a:p>
          <a:p>
            <a:pPr marL="649288" lvl="1" indent="-342900">
              <a:spcAft>
                <a:spcPts val="600"/>
              </a:spcAft>
              <a:buClr>
                <a:srgbClr val="C00000"/>
              </a:buClr>
              <a:buSzPct val="100000"/>
              <a:buFont typeface="Wingdings" panose="05000000000000000000" pitchFamily="2" charset="2"/>
              <a:buChar char="v"/>
            </a:pPr>
            <a:r>
              <a:rPr lang="en-GB" u="sng" dirty="0">
                <a:solidFill>
                  <a:schemeClr val="tx2"/>
                </a:solidFill>
                <a:ea typeface="Arial Unicode MS" panose="020B0604020202020204" pitchFamily="34" charset="-128"/>
              </a:rPr>
              <a:t>Make sure to use the version of the ‘calculator’ from the 2026 application form </a:t>
            </a:r>
            <a:r>
              <a:rPr lang="en-GB" dirty="0">
                <a:solidFill>
                  <a:schemeClr val="tx2"/>
                </a:solidFill>
                <a:ea typeface="Arial Unicode MS" panose="020B0604020202020204" pitchFamily="34" charset="-128"/>
              </a:rPr>
              <a:t>(max. number of NDICI scholarships 18; max. number of IPA III scholarships 2) </a:t>
            </a: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v"/>
            </a:pPr>
            <a:endParaRPr lang="en-GB"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a:p>
            <a:pPr marL="649288" lvl="1" indent="-342900" algn="just">
              <a:spcAft>
                <a:spcPts val="600"/>
              </a:spcAft>
              <a:buClr>
                <a:srgbClr val="C00000"/>
              </a:buClr>
              <a:buSzPct val="100000"/>
              <a:buFont typeface="Wingdings" panose="05000000000000000000" pitchFamily="2" charset="2"/>
              <a:buChar char="§"/>
            </a:pPr>
            <a:endParaRPr lang="en-IE" sz="2200" dirty="0">
              <a:solidFill>
                <a:schemeClr val="tx2"/>
              </a:solidFill>
              <a:ea typeface="Arial Unicode MS" panose="020B0604020202020204" pitchFamily="34" charset="-128"/>
            </a:endParaRPr>
          </a:p>
          <a:p>
            <a:pPr marL="306388" lvl="1" indent="0" algn="just">
              <a:spcAft>
                <a:spcPts val="600"/>
              </a:spcAft>
              <a:buClr>
                <a:srgbClr val="C00000"/>
              </a:buClr>
              <a:buSzPct val="100000"/>
              <a:buNone/>
            </a:pP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a:t>Part B – </a:t>
            </a:r>
            <a:r>
              <a:rPr lang="fr-BE" dirty="0" err="1"/>
              <a:t>Detailed</a:t>
            </a:r>
            <a:r>
              <a:rPr lang="fr-BE" dirty="0"/>
              <a:t> budget table and </a:t>
            </a:r>
            <a:r>
              <a:rPr lang="fr-BE" dirty="0" err="1"/>
              <a:t>calculator</a:t>
            </a:r>
            <a:endParaRPr lang="fr-BE" dirty="0"/>
          </a:p>
        </p:txBody>
      </p:sp>
    </p:spTree>
    <p:extLst>
      <p:ext uri="{BB962C8B-B14F-4D97-AF65-F5344CB8AC3E}">
        <p14:creationId xmlns:p14="http://schemas.microsoft.com/office/powerpoint/2010/main" val="397617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a:stCxn id="8" idx="5"/>
            <a:endCxn id="4" idx="2"/>
          </p:cNvCxnSpPr>
          <p:nvPr/>
        </p:nvCxnSpPr>
        <p:spPr>
          <a:xfrm flipH="1">
            <a:off x="2111287" y="2194827"/>
            <a:ext cx="7915559" cy="3934"/>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dirty="0"/>
              <a:t>Validate &amp; submit your proposal </a:t>
            </a:r>
          </a:p>
        </p:txBody>
      </p:sp>
      <p:sp>
        <p:nvSpPr>
          <p:cNvPr id="5" name="Nom2"/>
          <p:cNvSpPr>
            <a:spLocks noChangeAspect="1"/>
          </p:cNvSpPr>
          <p:nvPr/>
        </p:nvSpPr>
        <p:spPr>
          <a:xfrm>
            <a:off x="3259056" y="1748259"/>
            <a:ext cx="1021007" cy="88723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Nom2 - 1"/>
          <p:cNvSpPr>
            <a:spLocks noChangeAspect="1"/>
          </p:cNvSpPr>
          <p:nvPr/>
        </p:nvSpPr>
        <p:spPr>
          <a:xfrm>
            <a:off x="5566488" y="1748259"/>
            <a:ext cx="1021007" cy="88723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Nom5"/>
          <p:cNvSpPr>
            <a:spLocks noChangeAspect="1"/>
          </p:cNvSpPr>
          <p:nvPr/>
        </p:nvSpPr>
        <p:spPr>
          <a:xfrm>
            <a:off x="10026846" y="1748259"/>
            <a:ext cx="1021007" cy="88723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Nom1"/>
          <p:cNvSpPr>
            <a:spLocks noChangeAspect="1"/>
          </p:cNvSpPr>
          <p:nvPr/>
        </p:nvSpPr>
        <p:spPr>
          <a:xfrm>
            <a:off x="1090280" y="1748259"/>
            <a:ext cx="1021007" cy="88723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88C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517748" y="2767360"/>
            <a:ext cx="2166070" cy="3285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88CE"/>
                </a:solidFill>
                <a:effectLst/>
                <a:uLnTx/>
                <a:uFillTx/>
                <a:latin typeface="Arial"/>
                <a:ea typeface="+mn-ea"/>
                <a:cs typeface="+mn-cs"/>
              </a:rPr>
              <a:t>Edit</a:t>
            </a:r>
            <a:r>
              <a:rPr kumimoji="0" lang="en-US" sz="1400" b="0" i="0" u="none" strike="noStrike" kern="0" cap="none" spc="0" normalizeH="0" baseline="0" noProof="0" dirty="0">
                <a:ln>
                  <a:noFill/>
                </a:ln>
                <a:solidFill>
                  <a:srgbClr val="4D4D4D"/>
                </a:solidFill>
                <a:effectLst/>
                <a:uLnTx/>
                <a:uFillTx/>
                <a:latin typeface="Arial"/>
                <a:ea typeface="+mn-ea"/>
                <a:cs typeface="+mn-cs"/>
              </a:rPr>
              <a:t> your draft proposal as many times as you need to complete/correct                        information</a:t>
            </a:r>
          </a:p>
        </p:txBody>
      </p:sp>
      <p:sp>
        <p:nvSpPr>
          <p:cNvPr id="6" name="Nom3"/>
          <p:cNvSpPr>
            <a:spLocks noChangeAspect="1"/>
          </p:cNvSpPr>
          <p:nvPr/>
        </p:nvSpPr>
        <p:spPr>
          <a:xfrm>
            <a:off x="7858232" y="1723533"/>
            <a:ext cx="1021007" cy="88723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2686524" y="2767360"/>
            <a:ext cx="2166071" cy="3285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Arial"/>
                <a:ea typeface="+mn-ea"/>
                <a:cs typeface="+mn-cs"/>
              </a:rPr>
              <a:t>Run a </a:t>
            </a:r>
            <a:r>
              <a:rPr kumimoji="0" lang="en-US" sz="1400" b="1" i="0" u="none" strike="noStrike" kern="0" cap="none" spc="0" normalizeH="0" baseline="0" noProof="0" dirty="0">
                <a:ln>
                  <a:noFill/>
                </a:ln>
                <a:solidFill>
                  <a:srgbClr val="034EA2"/>
                </a:solidFill>
                <a:effectLst/>
                <a:uLnTx/>
                <a:uFillTx/>
                <a:latin typeface="Arial"/>
                <a:ea typeface="+mn-ea"/>
                <a:cs typeface="+mn-cs"/>
              </a:rPr>
              <a:t>validation</a:t>
            </a:r>
            <a:r>
              <a:rPr kumimoji="0" lang="en-US" sz="1400" b="0" i="0" u="none" strike="noStrike" kern="0" cap="none" spc="0" normalizeH="0" baseline="0" noProof="0" dirty="0">
                <a:ln>
                  <a:noFill/>
                </a:ln>
                <a:solidFill>
                  <a:srgbClr val="4D4D4D"/>
                </a:solidFill>
                <a:effectLst/>
                <a:uLnTx/>
                <a:uFillTx/>
                <a:latin typeface="Arial"/>
                <a:ea typeface="+mn-ea"/>
                <a:cs typeface="+mn-cs"/>
              </a:rPr>
              <a:t> of your draft proposal to make sure it meets the requirements and no information is missing</a:t>
            </a:r>
          </a:p>
        </p:txBody>
      </p:sp>
      <p:sp>
        <p:nvSpPr>
          <p:cNvPr id="14" name="Rectangle 13"/>
          <p:cNvSpPr/>
          <p:nvPr/>
        </p:nvSpPr>
        <p:spPr>
          <a:xfrm>
            <a:off x="4855299" y="2767361"/>
            <a:ext cx="2443385" cy="3324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Arial"/>
                <a:ea typeface="+mn-ea"/>
                <a:cs typeface="+mn-cs"/>
              </a:rPr>
              <a:t>Errors and warnings will be listed at the end of the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858B"/>
                </a:solidFill>
                <a:effectLst/>
                <a:uLnTx/>
                <a:uFillTx/>
                <a:latin typeface="Arial"/>
                <a:ea typeface="+mn-ea"/>
                <a:cs typeface="+mn-cs"/>
              </a:rPr>
              <a:t>Errors</a:t>
            </a:r>
            <a:r>
              <a:rPr kumimoji="0" lang="en-US" sz="1400" b="0" i="0" u="none" strike="noStrike" kern="1200" cap="none" spc="0" normalizeH="0" baseline="0" noProof="0" dirty="0">
                <a:ln>
                  <a:noFill/>
                </a:ln>
                <a:solidFill>
                  <a:srgbClr val="4D4D4D"/>
                </a:solidFill>
                <a:effectLst/>
                <a:uLnTx/>
                <a:uFillTx/>
                <a:latin typeface="Arial"/>
                <a:ea typeface="+mn-ea"/>
                <a:cs typeface="+mn-cs"/>
              </a:rPr>
              <a:t> mean that mandatory information is missing and the proposal cannot be submitted until they are corrected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E858B"/>
                </a:solidFill>
                <a:effectLst/>
                <a:uLnTx/>
                <a:uFillTx/>
                <a:latin typeface="Arial"/>
                <a:ea typeface="+mn-ea"/>
                <a:cs typeface="+mn-cs"/>
              </a:rPr>
              <a:t>Warning</a:t>
            </a:r>
            <a:r>
              <a:rPr kumimoji="0" lang="en-GB" sz="1400" b="0" i="0" u="none" strike="noStrike" kern="1200" cap="none" spc="0" normalizeH="0" baseline="0" noProof="0" dirty="0">
                <a:ln>
                  <a:noFill/>
                </a:ln>
                <a:solidFill>
                  <a:srgbClr val="4D4D4D"/>
                </a:solidFill>
                <a:effectLst/>
                <a:uLnTx/>
                <a:uFillTx/>
                <a:latin typeface="Arial"/>
                <a:ea typeface="+mn-ea"/>
                <a:cs typeface="+mn-cs"/>
              </a:rPr>
              <a:t> </a:t>
            </a:r>
            <a:r>
              <a:rPr kumimoji="0" lang="en-GB" sz="1400" b="1" i="0" u="none" strike="noStrike" kern="1200" cap="none" spc="0" normalizeH="0" baseline="0" noProof="0" dirty="0">
                <a:ln>
                  <a:noFill/>
                </a:ln>
                <a:solidFill>
                  <a:srgbClr val="1E858B"/>
                </a:solidFill>
                <a:effectLst/>
                <a:uLnTx/>
                <a:uFillTx/>
                <a:latin typeface="Arial"/>
                <a:ea typeface="+mn-ea"/>
                <a:cs typeface="+mn-cs"/>
              </a:rPr>
              <a:t>messages</a:t>
            </a:r>
            <a:r>
              <a:rPr kumimoji="0" lang="en-GB" sz="1400" b="0" i="0" u="none" strike="noStrike" kern="1200" cap="none" spc="0" normalizeH="0" baseline="0" noProof="0" dirty="0">
                <a:ln>
                  <a:noFill/>
                </a:ln>
                <a:solidFill>
                  <a:srgbClr val="4D4D4D"/>
                </a:solidFill>
                <a:effectLst/>
                <a:uLnTx/>
                <a:uFillTx/>
                <a:latin typeface="Arial"/>
                <a:ea typeface="+mn-ea"/>
                <a:cs typeface="+mn-cs"/>
              </a:rPr>
              <a:t> do not block submission, but they indicate missing information. Ideally, these should be addressed by correcting the information provided</a:t>
            </a:r>
          </a:p>
        </p:txBody>
      </p:sp>
      <p:cxnSp>
        <p:nvCxnSpPr>
          <p:cNvPr id="19" name="Straight Connector 18"/>
          <p:cNvCxnSpPr>
            <a:cxnSpLocks/>
          </p:cNvCxnSpPr>
          <p:nvPr/>
        </p:nvCxnSpPr>
        <p:spPr>
          <a:xfrm>
            <a:off x="2686525" y="2786825"/>
            <a:ext cx="0" cy="3276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4852595" y="2786825"/>
            <a:ext cx="0" cy="3276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7298685" y="2786825"/>
            <a:ext cx="0" cy="3276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9438787" y="2786825"/>
            <a:ext cx="0" cy="3276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No2" descr="{&quot;Key&quot;:&quot;POWER_USER_SHAPE_ICON&quot;,&quot;Value&quot;:&quot;POWER_USER_SHAPE_ICON_STYLE_1&quot;}">
            <a:extLst>
              <a:ext uri="{FF2B5EF4-FFF2-40B4-BE49-F238E27FC236}">
                <a16:creationId xmlns:a16="http://schemas.microsoft.com/office/drawing/2014/main" id="{9E8FA2A0-84CD-9252-E0C2-24F8AA144F7F}"/>
              </a:ext>
            </a:extLst>
          </p:cNvPr>
          <p:cNvGrpSpPr>
            <a:grpSpLocks noChangeAspect="1"/>
          </p:cNvGrpSpPr>
          <p:nvPr>
            <p:custDataLst>
              <p:tags r:id="rId2"/>
            </p:custDataLst>
          </p:nvPr>
        </p:nvGrpSpPr>
        <p:grpSpPr>
          <a:xfrm>
            <a:off x="5761601" y="1876486"/>
            <a:ext cx="630781" cy="630781"/>
            <a:chOff x="2732088" y="666751"/>
            <a:chExt cx="120650" cy="120650"/>
          </a:xfrm>
          <a:solidFill>
            <a:schemeClr val="bg1"/>
          </a:solidFill>
        </p:grpSpPr>
        <p:sp>
          <p:nvSpPr>
            <p:cNvPr id="9" name="Freeform 1138">
              <a:extLst>
                <a:ext uri="{FF2B5EF4-FFF2-40B4-BE49-F238E27FC236}">
                  <a16:creationId xmlns:a16="http://schemas.microsoft.com/office/drawing/2014/main" id="{A9720382-68A3-A19B-89A9-B8C82F6AF507}"/>
                </a:ext>
              </a:extLst>
            </p:cNvPr>
            <p:cNvSpPr>
              <a:spLocks/>
            </p:cNvSpPr>
            <p:nvPr/>
          </p:nvSpPr>
          <p:spPr bwMode="auto">
            <a:xfrm>
              <a:off x="2752428" y="690323"/>
              <a:ext cx="81561" cy="78267"/>
            </a:xfrm>
            <a:prstGeom prst="mathMultiply">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39">
              <a:extLst>
                <a:ext uri="{FF2B5EF4-FFF2-40B4-BE49-F238E27FC236}">
                  <a16:creationId xmlns:a16="http://schemas.microsoft.com/office/drawing/2014/main" id="{324B0E48-7C24-DAED-97AF-856360A9EE56}"/>
                </a:ext>
              </a:extLst>
            </p:cNvPr>
            <p:cNvSpPr>
              <a:spLocks noEditPoints="1"/>
            </p:cNvSpPr>
            <p:nvPr/>
          </p:nvSpPr>
          <p:spPr bwMode="auto">
            <a:xfrm>
              <a:off x="2732088" y="666751"/>
              <a:ext cx="120650" cy="120650"/>
            </a:xfrm>
            <a:custGeom>
              <a:avLst/>
              <a:gdLst>
                <a:gd name="T0" fmla="*/ 99 w 197"/>
                <a:gd name="T1" fmla="*/ 17 h 197"/>
                <a:gd name="T2" fmla="*/ 17 w 197"/>
                <a:gd name="T3" fmla="*/ 99 h 197"/>
                <a:gd name="T4" fmla="*/ 99 w 197"/>
                <a:gd name="T5" fmla="*/ 180 h 197"/>
                <a:gd name="T6" fmla="*/ 180 w 197"/>
                <a:gd name="T7" fmla="*/ 99 h 197"/>
                <a:gd name="T8" fmla="*/ 99 w 197"/>
                <a:gd name="T9" fmla="*/ 17 h 197"/>
                <a:gd name="T10" fmla="*/ 99 w 197"/>
                <a:gd name="T11" fmla="*/ 197 h 197"/>
                <a:gd name="T12" fmla="*/ 0 w 197"/>
                <a:gd name="T13" fmla="*/ 99 h 197"/>
                <a:gd name="T14" fmla="*/ 99 w 197"/>
                <a:gd name="T15" fmla="*/ 0 h 197"/>
                <a:gd name="T16" fmla="*/ 197 w 197"/>
                <a:gd name="T17" fmla="*/ 99 h 197"/>
                <a:gd name="T18" fmla="*/ 99 w 197"/>
                <a:gd name="T1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17"/>
                  </a:moveTo>
                  <a:cubicBezTo>
                    <a:pt x="54" y="17"/>
                    <a:pt x="17" y="54"/>
                    <a:pt x="17" y="99"/>
                  </a:cubicBezTo>
                  <a:cubicBezTo>
                    <a:pt x="17" y="144"/>
                    <a:pt x="54" y="180"/>
                    <a:pt x="99" y="180"/>
                  </a:cubicBezTo>
                  <a:cubicBezTo>
                    <a:pt x="144" y="180"/>
                    <a:pt x="180" y="144"/>
                    <a:pt x="180" y="99"/>
                  </a:cubicBezTo>
                  <a:cubicBezTo>
                    <a:pt x="180" y="54"/>
                    <a:pt x="144" y="17"/>
                    <a:pt x="99" y="17"/>
                  </a:cubicBezTo>
                  <a:close/>
                  <a:moveTo>
                    <a:pt x="99" y="197"/>
                  </a:moveTo>
                  <a:cubicBezTo>
                    <a:pt x="44" y="197"/>
                    <a:pt x="0" y="153"/>
                    <a:pt x="0" y="99"/>
                  </a:cubicBezTo>
                  <a:cubicBezTo>
                    <a:pt x="0" y="44"/>
                    <a:pt x="44" y="0"/>
                    <a:pt x="99" y="0"/>
                  </a:cubicBezTo>
                  <a:cubicBezTo>
                    <a:pt x="153" y="0"/>
                    <a:pt x="197" y="44"/>
                    <a:pt x="197" y="99"/>
                  </a:cubicBezTo>
                  <a:cubicBezTo>
                    <a:pt x="197" y="153"/>
                    <a:pt x="153" y="197"/>
                    <a:pt x="99" y="19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9" name="Pencil8" descr="{&quot;Key&quot;:&quot;POWER_USER_SHAPE_ICON&quot;,&quot;Value&quot;:&quot;POWER_USER_SHAPE_ICON_STYLE_1&quot;}">
            <a:extLst>
              <a:ext uri="{FF2B5EF4-FFF2-40B4-BE49-F238E27FC236}">
                <a16:creationId xmlns:a16="http://schemas.microsoft.com/office/drawing/2014/main" id="{7A3B5266-83F1-4D83-A8BE-DDCC58ED3635}"/>
              </a:ext>
            </a:extLst>
          </p:cNvPr>
          <p:cNvSpPr>
            <a:spLocks noChangeAspect="1" noEditPoints="1"/>
          </p:cNvSpPr>
          <p:nvPr/>
        </p:nvSpPr>
        <p:spPr bwMode="auto">
          <a:xfrm>
            <a:off x="1294290" y="1856952"/>
            <a:ext cx="612987" cy="610601"/>
          </a:xfrm>
          <a:custGeom>
            <a:avLst/>
            <a:gdLst>
              <a:gd name="T0" fmla="*/ 639 w 684"/>
              <a:gd name="T1" fmla="*/ 136 h 681"/>
              <a:gd name="T2" fmla="*/ 583 w 684"/>
              <a:gd name="T3" fmla="*/ 192 h 681"/>
              <a:gd name="T4" fmla="*/ 537 w 684"/>
              <a:gd name="T5" fmla="*/ 146 h 681"/>
              <a:gd name="T6" fmla="*/ 537 w 684"/>
              <a:gd name="T7" fmla="*/ 146 h 681"/>
              <a:gd name="T8" fmla="*/ 537 w 684"/>
              <a:gd name="T9" fmla="*/ 146 h 681"/>
              <a:gd name="T10" fmla="*/ 491 w 684"/>
              <a:gd name="T11" fmla="*/ 100 h 681"/>
              <a:gd name="T12" fmla="*/ 547 w 684"/>
              <a:gd name="T13" fmla="*/ 44 h 681"/>
              <a:gd name="T14" fmla="*/ 577 w 684"/>
              <a:gd name="T15" fmla="*/ 44 h 681"/>
              <a:gd name="T16" fmla="*/ 639 w 684"/>
              <a:gd name="T17" fmla="*/ 106 h 681"/>
              <a:gd name="T18" fmla="*/ 639 w 684"/>
              <a:gd name="T19" fmla="*/ 136 h 681"/>
              <a:gd name="T20" fmla="*/ 186 w 684"/>
              <a:gd name="T21" fmla="*/ 589 h 681"/>
              <a:gd name="T22" fmla="*/ 109 w 684"/>
              <a:gd name="T23" fmla="*/ 617 h 681"/>
              <a:gd name="T24" fmla="*/ 66 w 684"/>
              <a:gd name="T25" fmla="*/ 574 h 681"/>
              <a:gd name="T26" fmla="*/ 94 w 684"/>
              <a:gd name="T27" fmla="*/ 497 h 681"/>
              <a:gd name="T28" fmla="*/ 467 w 684"/>
              <a:gd name="T29" fmla="*/ 124 h 681"/>
              <a:gd name="T30" fmla="*/ 501 w 684"/>
              <a:gd name="T31" fmla="*/ 158 h 681"/>
              <a:gd name="T32" fmla="*/ 126 w 684"/>
              <a:gd name="T33" fmla="*/ 534 h 681"/>
              <a:gd name="T34" fmla="*/ 126 w 684"/>
              <a:gd name="T35" fmla="*/ 557 h 681"/>
              <a:gd name="T36" fmla="*/ 138 w 684"/>
              <a:gd name="T37" fmla="*/ 562 h 681"/>
              <a:gd name="T38" fmla="*/ 149 w 684"/>
              <a:gd name="T39" fmla="*/ 557 h 681"/>
              <a:gd name="T40" fmla="*/ 525 w 684"/>
              <a:gd name="T41" fmla="*/ 182 h 681"/>
              <a:gd name="T42" fmla="*/ 559 w 684"/>
              <a:gd name="T43" fmla="*/ 216 h 681"/>
              <a:gd name="T44" fmla="*/ 186 w 684"/>
              <a:gd name="T45" fmla="*/ 589 h 681"/>
              <a:gd name="T46" fmla="*/ 54 w 684"/>
              <a:gd name="T47" fmla="*/ 609 h 681"/>
              <a:gd name="T48" fmla="*/ 74 w 684"/>
              <a:gd name="T49" fmla="*/ 630 h 681"/>
              <a:gd name="T50" fmla="*/ 42 w 684"/>
              <a:gd name="T51" fmla="*/ 641 h 681"/>
              <a:gd name="T52" fmla="*/ 54 w 684"/>
              <a:gd name="T53" fmla="*/ 609 h 681"/>
              <a:gd name="T54" fmla="*/ 662 w 684"/>
              <a:gd name="T55" fmla="*/ 83 h 681"/>
              <a:gd name="T56" fmla="*/ 601 w 684"/>
              <a:gd name="T57" fmla="*/ 21 h 681"/>
              <a:gd name="T58" fmla="*/ 523 w 684"/>
              <a:gd name="T59" fmla="*/ 21 h 681"/>
              <a:gd name="T60" fmla="*/ 467 w 684"/>
              <a:gd name="T61" fmla="*/ 77 h 681"/>
              <a:gd name="T62" fmla="*/ 467 w 684"/>
              <a:gd name="T63" fmla="*/ 77 h 681"/>
              <a:gd name="T64" fmla="*/ 69 w 684"/>
              <a:gd name="T65" fmla="*/ 475 h 681"/>
              <a:gd name="T66" fmla="*/ 64 w 684"/>
              <a:gd name="T67" fmla="*/ 483 h 681"/>
              <a:gd name="T68" fmla="*/ 4 w 684"/>
              <a:gd name="T69" fmla="*/ 649 h 681"/>
              <a:gd name="T70" fmla="*/ 9 w 684"/>
              <a:gd name="T71" fmla="*/ 674 h 681"/>
              <a:gd name="T72" fmla="*/ 26 w 684"/>
              <a:gd name="T73" fmla="*/ 681 h 681"/>
              <a:gd name="T74" fmla="*/ 34 w 684"/>
              <a:gd name="T75" fmla="*/ 680 h 681"/>
              <a:gd name="T76" fmla="*/ 200 w 684"/>
              <a:gd name="T77" fmla="*/ 619 h 681"/>
              <a:gd name="T78" fmla="*/ 208 w 684"/>
              <a:gd name="T79" fmla="*/ 614 h 681"/>
              <a:gd name="T80" fmla="*/ 595 w 684"/>
              <a:gd name="T81" fmla="*/ 228 h 681"/>
              <a:gd name="T82" fmla="*/ 595 w 684"/>
              <a:gd name="T83" fmla="*/ 228 h 681"/>
              <a:gd name="T84" fmla="*/ 662 w 684"/>
              <a:gd name="T85" fmla="*/ 160 h 681"/>
              <a:gd name="T86" fmla="*/ 662 w 684"/>
              <a:gd name="T87" fmla="*/ 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81">
                <a:moveTo>
                  <a:pt x="639" y="136"/>
                </a:moveTo>
                <a:lnTo>
                  <a:pt x="583" y="192"/>
                </a:lnTo>
                <a:lnTo>
                  <a:pt x="537" y="146"/>
                </a:lnTo>
                <a:lnTo>
                  <a:pt x="537" y="146"/>
                </a:lnTo>
                <a:cubicBezTo>
                  <a:pt x="537" y="146"/>
                  <a:pt x="537" y="146"/>
                  <a:pt x="537" y="146"/>
                </a:cubicBezTo>
                <a:lnTo>
                  <a:pt x="491" y="100"/>
                </a:lnTo>
                <a:lnTo>
                  <a:pt x="547" y="44"/>
                </a:lnTo>
                <a:cubicBezTo>
                  <a:pt x="555" y="36"/>
                  <a:pt x="569" y="36"/>
                  <a:pt x="577" y="44"/>
                </a:cubicBezTo>
                <a:lnTo>
                  <a:pt x="639" y="106"/>
                </a:lnTo>
                <a:cubicBezTo>
                  <a:pt x="647" y="114"/>
                  <a:pt x="647" y="128"/>
                  <a:pt x="639" y="136"/>
                </a:cubicBezTo>
                <a:close/>
                <a:moveTo>
                  <a:pt x="186" y="589"/>
                </a:moveTo>
                <a:lnTo>
                  <a:pt x="109" y="617"/>
                </a:lnTo>
                <a:lnTo>
                  <a:pt x="66" y="574"/>
                </a:lnTo>
                <a:lnTo>
                  <a:pt x="94" y="497"/>
                </a:lnTo>
                <a:lnTo>
                  <a:pt x="467" y="124"/>
                </a:lnTo>
                <a:lnTo>
                  <a:pt x="501" y="158"/>
                </a:lnTo>
                <a:lnTo>
                  <a:pt x="126" y="534"/>
                </a:lnTo>
                <a:cubicBezTo>
                  <a:pt x="119" y="540"/>
                  <a:pt x="119" y="551"/>
                  <a:pt x="126" y="557"/>
                </a:cubicBezTo>
                <a:cubicBezTo>
                  <a:pt x="129" y="560"/>
                  <a:pt x="133" y="562"/>
                  <a:pt x="138" y="562"/>
                </a:cubicBezTo>
                <a:cubicBezTo>
                  <a:pt x="142" y="562"/>
                  <a:pt x="146" y="560"/>
                  <a:pt x="149" y="557"/>
                </a:cubicBezTo>
                <a:lnTo>
                  <a:pt x="525" y="182"/>
                </a:lnTo>
                <a:lnTo>
                  <a:pt x="559" y="216"/>
                </a:lnTo>
                <a:lnTo>
                  <a:pt x="186" y="589"/>
                </a:lnTo>
                <a:close/>
                <a:moveTo>
                  <a:pt x="54" y="609"/>
                </a:moveTo>
                <a:lnTo>
                  <a:pt x="74" y="630"/>
                </a:lnTo>
                <a:lnTo>
                  <a:pt x="42" y="641"/>
                </a:lnTo>
                <a:lnTo>
                  <a:pt x="54" y="609"/>
                </a:lnTo>
                <a:close/>
                <a:moveTo>
                  <a:pt x="662" y="83"/>
                </a:moveTo>
                <a:lnTo>
                  <a:pt x="601" y="21"/>
                </a:lnTo>
                <a:cubicBezTo>
                  <a:pt x="580" y="0"/>
                  <a:pt x="544" y="0"/>
                  <a:pt x="523" y="21"/>
                </a:cubicBezTo>
                <a:lnTo>
                  <a:pt x="467" y="77"/>
                </a:lnTo>
                <a:lnTo>
                  <a:pt x="467" y="77"/>
                </a:lnTo>
                <a:lnTo>
                  <a:pt x="69" y="475"/>
                </a:lnTo>
                <a:cubicBezTo>
                  <a:pt x="67" y="477"/>
                  <a:pt x="65" y="480"/>
                  <a:pt x="64" y="483"/>
                </a:cubicBezTo>
                <a:lnTo>
                  <a:pt x="4" y="649"/>
                </a:lnTo>
                <a:cubicBezTo>
                  <a:pt x="0" y="658"/>
                  <a:pt x="2" y="667"/>
                  <a:pt x="9" y="674"/>
                </a:cubicBezTo>
                <a:cubicBezTo>
                  <a:pt x="14" y="679"/>
                  <a:pt x="20" y="681"/>
                  <a:pt x="26" y="681"/>
                </a:cubicBezTo>
                <a:cubicBezTo>
                  <a:pt x="29" y="681"/>
                  <a:pt x="31" y="681"/>
                  <a:pt x="34" y="680"/>
                </a:cubicBezTo>
                <a:lnTo>
                  <a:pt x="200" y="619"/>
                </a:lnTo>
                <a:cubicBezTo>
                  <a:pt x="203" y="618"/>
                  <a:pt x="206" y="616"/>
                  <a:pt x="208" y="614"/>
                </a:cubicBezTo>
                <a:lnTo>
                  <a:pt x="595" y="228"/>
                </a:lnTo>
                <a:lnTo>
                  <a:pt x="595" y="228"/>
                </a:lnTo>
                <a:lnTo>
                  <a:pt x="662" y="160"/>
                </a:lnTo>
                <a:cubicBezTo>
                  <a:pt x="684" y="138"/>
                  <a:pt x="684" y="104"/>
                  <a:pt x="662" y="8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10">
            <a:extLst>
              <a:ext uri="{FF2B5EF4-FFF2-40B4-BE49-F238E27FC236}">
                <a16:creationId xmlns:a16="http://schemas.microsoft.com/office/drawing/2014/main" id="{E03D90F1-E7E0-83CD-9336-7DBF2E559EE2}"/>
              </a:ext>
            </a:extLst>
          </p:cNvPr>
          <p:cNvSpPr/>
          <p:nvPr/>
        </p:nvSpPr>
        <p:spPr>
          <a:xfrm>
            <a:off x="7298685" y="2767359"/>
            <a:ext cx="2140101" cy="3324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BC5DE"/>
                </a:solidFill>
                <a:effectLst/>
                <a:uLnTx/>
                <a:uFillTx/>
                <a:latin typeface="Arial"/>
                <a:ea typeface="+mn-ea"/>
                <a:cs typeface="+mn-cs"/>
              </a:rPr>
              <a:t>After submission</a:t>
            </a:r>
            <a:r>
              <a:rPr kumimoji="0" lang="en-US" sz="1400" b="0" i="0" u="none" strike="noStrike" kern="1200" cap="none" spc="0" normalizeH="0" baseline="0" noProof="0" dirty="0">
                <a:ln>
                  <a:noFill/>
                </a:ln>
                <a:solidFill>
                  <a:srgbClr val="4D4D4D"/>
                </a:solidFill>
                <a:effectLst/>
                <a:uLnTx/>
                <a:uFillTx/>
                <a:latin typeface="Arial"/>
                <a:ea typeface="+mn-ea"/>
                <a:cs typeface="+mn-cs"/>
              </a:rPr>
              <a:t>, you can still edit and update the proposal at any time before the deadline. However, if you change the content you will need to re-submit for the changes to be reflected</a:t>
            </a:r>
            <a:endParaRPr kumimoji="0" lang="en-GB" sz="1400" b="0" i="0" u="none" strike="noStrike" kern="1200" cap="none" spc="0" normalizeH="0" baseline="0" noProof="0" dirty="0">
              <a:ln>
                <a:noFill/>
              </a:ln>
              <a:solidFill>
                <a:srgbClr val="4D4D4D"/>
              </a:solidFill>
              <a:effectLst/>
              <a:uLnTx/>
              <a:uFillTx/>
              <a:latin typeface="Arial"/>
              <a:ea typeface="+mn-ea"/>
              <a:cs typeface="+mn-cs"/>
            </a:endParaRPr>
          </a:p>
        </p:txBody>
      </p:sp>
      <p:sp>
        <p:nvSpPr>
          <p:cNvPr id="102" name="Rectangle 10">
            <a:extLst>
              <a:ext uri="{FF2B5EF4-FFF2-40B4-BE49-F238E27FC236}">
                <a16:creationId xmlns:a16="http://schemas.microsoft.com/office/drawing/2014/main" id="{17EDA575-A358-E36C-2863-E5052F93C49C}"/>
              </a:ext>
            </a:extLst>
          </p:cNvPr>
          <p:cNvSpPr/>
          <p:nvPr/>
        </p:nvSpPr>
        <p:spPr>
          <a:xfrm>
            <a:off x="9454314" y="2767359"/>
            <a:ext cx="2166070" cy="3285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For </a:t>
            </a:r>
            <a:r>
              <a:rPr kumimoji="0" lang="en-US" sz="1400" b="1" i="0" u="none" strike="noStrike" kern="1200" cap="none" spc="0" normalizeH="0" baseline="0" noProof="0" dirty="0">
                <a:ln>
                  <a:noFill/>
                </a:ln>
                <a:solidFill>
                  <a:srgbClr val="1EC08A"/>
                </a:solidFill>
                <a:effectLst/>
                <a:uLnTx/>
                <a:uFillTx/>
                <a:latin typeface="Arial"/>
                <a:ea typeface="+mn-ea"/>
                <a:cs typeface="+mn-cs"/>
              </a:rPr>
              <a:t>more information </a:t>
            </a:r>
            <a:r>
              <a:rPr kumimoji="0" lang="en-US" sz="1400" b="0" i="0" u="none" strike="noStrike" kern="1200" cap="none" spc="0" normalizeH="0" baseline="0" noProof="0" dirty="0">
                <a:ln>
                  <a:noFill/>
                </a:ln>
                <a:solidFill>
                  <a:srgbClr val="4D4D4D"/>
                </a:solidFill>
                <a:effectLst/>
                <a:uLnTx/>
                <a:uFillTx/>
                <a:latin typeface="Arial"/>
                <a:ea typeface="+mn-ea"/>
                <a:cs typeface="+mn-cs"/>
              </a:rPr>
              <a:t>consult the </a:t>
            </a:r>
            <a:r>
              <a:rPr kumimoji="0" lang="en-GB" sz="1400" b="1" i="0" u="none" strike="noStrike" kern="1200" cap="none" spc="0" normalizeH="0" baseline="0" noProof="0" dirty="0">
                <a:ln>
                  <a:noFill/>
                </a:ln>
                <a:solidFill>
                  <a:srgbClr val="4D4D4D"/>
                </a:solidFill>
                <a:effectLst/>
                <a:uLnTx/>
                <a:uFillTx/>
                <a:latin typeface="Arial"/>
                <a:ea typeface="+mn-ea"/>
                <a:cs typeface="+mn-cs"/>
                <a:hlinkClick r:id="rId10">
                  <a:extLst>
                    <a:ext uri="{A12FA001-AC4F-418D-AE19-62706E023703}">
                      <ahyp:hlinkClr xmlns:ahyp="http://schemas.microsoft.com/office/drawing/2018/hyperlinkcolor" val="tx"/>
                    </a:ext>
                  </a:extLst>
                </a:hlinkClick>
              </a:rPr>
              <a:t>Proposal Submission User Manual</a:t>
            </a:r>
            <a:endParaRPr kumimoji="0" lang="en-GB" sz="1400" b="0" i="0" u="none" strike="noStrike" kern="1200" cap="none" spc="0" normalizeH="0" baseline="0" noProof="0" dirty="0">
              <a:ln>
                <a:noFill/>
              </a:ln>
              <a:solidFill>
                <a:srgbClr val="4D4D4D"/>
              </a:solidFill>
              <a:effectLst/>
              <a:uLnTx/>
              <a:uFillTx/>
              <a:latin typeface="Arial"/>
              <a:ea typeface="+mn-ea"/>
              <a:cs typeface="+mn-cs"/>
            </a:endParaRPr>
          </a:p>
        </p:txBody>
      </p:sp>
      <p:sp>
        <p:nvSpPr>
          <p:cNvPr id="103" name="Information2" descr="{&quot;Key&quot;:&quot;POWER_USER_SHAPE_ICON&quot;,&quot;Value&quot;:&quot;POWER_USER_SHAPE_ICON_STYLE_1&quot;}">
            <a:extLst>
              <a:ext uri="{FF2B5EF4-FFF2-40B4-BE49-F238E27FC236}">
                <a16:creationId xmlns:a16="http://schemas.microsoft.com/office/drawing/2014/main" id="{BFA1B414-120B-20BB-3DDF-51B872CF2387}"/>
              </a:ext>
            </a:extLst>
          </p:cNvPr>
          <p:cNvSpPr>
            <a:spLocks noChangeAspect="1" noEditPoints="1"/>
          </p:cNvSpPr>
          <p:nvPr>
            <p:custDataLst>
              <p:tags r:id="rId3"/>
            </p:custDataLst>
          </p:nvPr>
        </p:nvSpPr>
        <p:spPr bwMode="auto">
          <a:xfrm>
            <a:off x="10349647" y="1842354"/>
            <a:ext cx="375405" cy="639795"/>
          </a:xfrm>
          <a:custGeom>
            <a:avLst/>
            <a:gdLst>
              <a:gd name="T0" fmla="*/ 44 w 88"/>
              <a:gd name="T1" fmla="*/ 0 h 150"/>
              <a:gd name="T2" fmla="*/ 25 w 88"/>
              <a:gd name="T3" fmla="*/ 18 h 150"/>
              <a:gd name="T4" fmla="*/ 44 w 88"/>
              <a:gd name="T5" fmla="*/ 37 h 150"/>
              <a:gd name="T6" fmla="*/ 63 w 88"/>
              <a:gd name="T7" fmla="*/ 18 h 150"/>
              <a:gd name="T8" fmla="*/ 44 w 88"/>
              <a:gd name="T9" fmla="*/ 0 h 150"/>
              <a:gd name="T10" fmla="*/ 0 w 88"/>
              <a:gd name="T11" fmla="*/ 50 h 150"/>
              <a:gd name="T12" fmla="*/ 0 w 88"/>
              <a:gd name="T13" fmla="*/ 62 h 150"/>
              <a:gd name="T14" fmla="*/ 25 w 88"/>
              <a:gd name="T15" fmla="*/ 87 h 150"/>
              <a:gd name="T16" fmla="*/ 25 w 88"/>
              <a:gd name="T17" fmla="*/ 112 h 150"/>
              <a:gd name="T18" fmla="*/ 0 w 88"/>
              <a:gd name="T19" fmla="*/ 137 h 150"/>
              <a:gd name="T20" fmla="*/ 0 w 88"/>
              <a:gd name="T21" fmla="*/ 150 h 150"/>
              <a:gd name="T22" fmla="*/ 88 w 88"/>
              <a:gd name="T23" fmla="*/ 150 h 150"/>
              <a:gd name="T24" fmla="*/ 88 w 88"/>
              <a:gd name="T25" fmla="*/ 137 h 150"/>
              <a:gd name="T26" fmla="*/ 63 w 88"/>
              <a:gd name="T27" fmla="*/ 112 h 150"/>
              <a:gd name="T28" fmla="*/ 63 w 88"/>
              <a:gd name="T29" fmla="*/ 62 h 150"/>
              <a:gd name="T30" fmla="*/ 50 w 88"/>
              <a:gd name="T31" fmla="*/ 50 h 150"/>
              <a:gd name="T32" fmla="*/ 0 w 88"/>
              <a:gd name="T33" fmla="*/ 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50">
                <a:moveTo>
                  <a:pt x="44" y="0"/>
                </a:moveTo>
                <a:cubicBezTo>
                  <a:pt x="34" y="0"/>
                  <a:pt x="25" y="8"/>
                  <a:pt x="25" y="18"/>
                </a:cubicBezTo>
                <a:cubicBezTo>
                  <a:pt x="25" y="28"/>
                  <a:pt x="34" y="37"/>
                  <a:pt x="44" y="37"/>
                </a:cubicBezTo>
                <a:cubicBezTo>
                  <a:pt x="54" y="37"/>
                  <a:pt x="63" y="28"/>
                  <a:pt x="63" y="18"/>
                </a:cubicBezTo>
                <a:cubicBezTo>
                  <a:pt x="63" y="8"/>
                  <a:pt x="54" y="0"/>
                  <a:pt x="44" y="0"/>
                </a:cubicBezTo>
                <a:close/>
                <a:moveTo>
                  <a:pt x="0" y="50"/>
                </a:moveTo>
                <a:lnTo>
                  <a:pt x="0" y="62"/>
                </a:lnTo>
                <a:cubicBezTo>
                  <a:pt x="0" y="62"/>
                  <a:pt x="25" y="62"/>
                  <a:pt x="25" y="87"/>
                </a:cubicBezTo>
                <a:lnTo>
                  <a:pt x="25" y="112"/>
                </a:lnTo>
                <a:cubicBezTo>
                  <a:pt x="25" y="137"/>
                  <a:pt x="0" y="137"/>
                  <a:pt x="0" y="137"/>
                </a:cubicBezTo>
                <a:lnTo>
                  <a:pt x="0" y="150"/>
                </a:lnTo>
                <a:lnTo>
                  <a:pt x="88" y="150"/>
                </a:lnTo>
                <a:lnTo>
                  <a:pt x="88" y="137"/>
                </a:lnTo>
                <a:cubicBezTo>
                  <a:pt x="88" y="137"/>
                  <a:pt x="63" y="137"/>
                  <a:pt x="63" y="112"/>
                </a:cubicBezTo>
                <a:lnTo>
                  <a:pt x="63" y="62"/>
                </a:lnTo>
                <a:cubicBezTo>
                  <a:pt x="63" y="56"/>
                  <a:pt x="56" y="50"/>
                  <a:pt x="50" y="50"/>
                </a:cubicBezTo>
                <a:lnTo>
                  <a:pt x="0" y="50"/>
                </a:lnTo>
                <a:close/>
              </a:path>
            </a:pathLst>
          </a:custGeom>
          <a:solidFill>
            <a:schemeClr val="bg1"/>
          </a:solid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4" name="Gear5" descr="{&quot;Key&quot;:&quot;POWER_USER_SHAPE_ICON&quot;,&quot;Value&quot;:&quot;POWER_USER_SHAPE_ICON_STYLE_1&quot;}">
            <a:extLst>
              <a:ext uri="{FF2B5EF4-FFF2-40B4-BE49-F238E27FC236}">
                <a16:creationId xmlns:a16="http://schemas.microsoft.com/office/drawing/2014/main" id="{A8F35198-54BC-C96B-54E4-277DDABDAD44}"/>
              </a:ext>
            </a:extLst>
          </p:cNvPr>
          <p:cNvGrpSpPr>
            <a:grpSpLocks noChangeAspect="1"/>
          </p:cNvGrpSpPr>
          <p:nvPr>
            <p:custDataLst>
              <p:tags r:id="rId4"/>
            </p:custDataLst>
          </p:nvPr>
        </p:nvGrpSpPr>
        <p:grpSpPr bwMode="auto">
          <a:xfrm>
            <a:off x="8057749" y="1866473"/>
            <a:ext cx="621971" cy="591556"/>
            <a:chOff x="39" y="49"/>
            <a:chExt cx="409" cy="389"/>
          </a:xfrm>
          <a:solidFill>
            <a:schemeClr val="bg1"/>
          </a:solidFill>
        </p:grpSpPr>
        <p:sp>
          <p:nvSpPr>
            <p:cNvPr id="105" name="Gear7">
              <a:extLst>
                <a:ext uri="{FF2B5EF4-FFF2-40B4-BE49-F238E27FC236}">
                  <a16:creationId xmlns:a16="http://schemas.microsoft.com/office/drawing/2014/main" id="{8685489F-2B90-A76C-9DB4-586F705C1532}"/>
                </a:ext>
              </a:extLst>
            </p:cNvPr>
            <p:cNvSpPr>
              <a:spLocks noEditPoints="1"/>
            </p:cNvSpPr>
            <p:nvPr>
              <p:custDataLst>
                <p:tags r:id="rId6"/>
              </p:custDataLst>
            </p:nvPr>
          </p:nvSpPr>
          <p:spPr bwMode="auto">
            <a:xfrm>
              <a:off x="39" y="166"/>
              <a:ext cx="271" cy="272"/>
            </a:xfrm>
            <a:custGeom>
              <a:avLst/>
              <a:gdLst>
                <a:gd name="T0" fmla="*/ 768 w 828"/>
                <a:gd name="T1" fmla="*/ 364 h 832"/>
                <a:gd name="T2" fmla="*/ 822 w 828"/>
                <a:gd name="T3" fmla="*/ 327 h 832"/>
                <a:gd name="T4" fmla="*/ 779 w 828"/>
                <a:gd name="T5" fmla="*/ 214 h 832"/>
                <a:gd name="T6" fmla="*/ 667 w 828"/>
                <a:gd name="T7" fmla="*/ 162 h 832"/>
                <a:gd name="T8" fmla="*/ 688 w 828"/>
                <a:gd name="T9" fmla="*/ 101 h 832"/>
                <a:gd name="T10" fmla="*/ 587 w 828"/>
                <a:gd name="T11" fmla="*/ 37 h 832"/>
                <a:gd name="T12" fmla="*/ 462 w 828"/>
                <a:gd name="T13" fmla="*/ 62 h 832"/>
                <a:gd name="T14" fmla="*/ 443 w 828"/>
                <a:gd name="T15" fmla="*/ 1 h 832"/>
                <a:gd name="T16" fmla="*/ 330 w 828"/>
                <a:gd name="T17" fmla="*/ 8 h 832"/>
                <a:gd name="T18" fmla="*/ 319 w 828"/>
                <a:gd name="T19" fmla="*/ 72 h 832"/>
                <a:gd name="T20" fmla="*/ 193 w 828"/>
                <a:gd name="T21" fmla="*/ 64 h 832"/>
                <a:gd name="T22" fmla="*/ 102 w 828"/>
                <a:gd name="T23" fmla="*/ 142 h 832"/>
                <a:gd name="T24" fmla="*/ 131 w 828"/>
                <a:gd name="T25" fmla="*/ 200 h 832"/>
                <a:gd name="T26" fmla="*/ 27 w 828"/>
                <a:gd name="T27" fmla="*/ 264 h 832"/>
                <a:gd name="T28" fmla="*/ 0 w 828"/>
                <a:gd name="T29" fmla="*/ 383 h 832"/>
                <a:gd name="T30" fmla="*/ 58 w 828"/>
                <a:gd name="T31" fmla="*/ 413 h 832"/>
                <a:gd name="T32" fmla="*/ 65 w 828"/>
                <a:gd name="T33" fmla="*/ 488 h 832"/>
                <a:gd name="T34" fmla="*/ 13 w 828"/>
                <a:gd name="T35" fmla="*/ 525 h 832"/>
                <a:gd name="T36" fmla="*/ 63 w 828"/>
                <a:gd name="T37" fmla="*/ 638 h 832"/>
                <a:gd name="T38" fmla="*/ 170 w 828"/>
                <a:gd name="T39" fmla="*/ 676 h 832"/>
                <a:gd name="T40" fmla="*/ 150 w 828"/>
                <a:gd name="T41" fmla="*/ 737 h 832"/>
                <a:gd name="T42" fmla="*/ 257 w 828"/>
                <a:gd name="T43" fmla="*/ 801 h 832"/>
                <a:gd name="T44" fmla="*/ 362 w 828"/>
                <a:gd name="T45" fmla="*/ 769 h 832"/>
                <a:gd name="T46" fmla="*/ 382 w 828"/>
                <a:gd name="T47" fmla="*/ 830 h 832"/>
                <a:gd name="T48" fmla="*/ 502 w 828"/>
                <a:gd name="T49" fmla="*/ 823 h 832"/>
                <a:gd name="T50" fmla="*/ 513 w 828"/>
                <a:gd name="T51" fmla="*/ 759 h 832"/>
                <a:gd name="T52" fmla="*/ 622 w 828"/>
                <a:gd name="T53" fmla="*/ 777 h 832"/>
                <a:gd name="T54" fmla="*/ 720 w 828"/>
                <a:gd name="T55" fmla="*/ 699 h 832"/>
                <a:gd name="T56" fmla="*/ 691 w 828"/>
                <a:gd name="T57" fmla="*/ 642 h 832"/>
                <a:gd name="T58" fmla="*/ 793 w 828"/>
                <a:gd name="T59" fmla="*/ 589 h 832"/>
                <a:gd name="T60" fmla="*/ 828 w 828"/>
                <a:gd name="T61" fmla="*/ 471 h 832"/>
                <a:gd name="T62" fmla="*/ 771 w 828"/>
                <a:gd name="T63" fmla="*/ 441 h 832"/>
                <a:gd name="T64" fmla="*/ 525 w 828"/>
                <a:gd name="T65" fmla="*/ 416 h 832"/>
                <a:gd name="T66" fmla="*/ 306 w 828"/>
                <a:gd name="T67" fmla="*/ 416 h 832"/>
                <a:gd name="T68" fmla="*/ 525 w 828"/>
                <a:gd name="T69" fmla="*/ 41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8" h="832">
                  <a:moveTo>
                    <a:pt x="772" y="416"/>
                  </a:moveTo>
                  <a:cubicBezTo>
                    <a:pt x="772" y="398"/>
                    <a:pt x="771" y="381"/>
                    <a:pt x="768" y="364"/>
                  </a:cubicBezTo>
                  <a:lnTo>
                    <a:pt x="823" y="332"/>
                  </a:lnTo>
                  <a:lnTo>
                    <a:pt x="822" y="327"/>
                  </a:lnTo>
                  <a:cubicBezTo>
                    <a:pt x="813" y="289"/>
                    <a:pt x="800" y="252"/>
                    <a:pt x="782" y="219"/>
                  </a:cubicBezTo>
                  <a:lnTo>
                    <a:pt x="779" y="214"/>
                  </a:lnTo>
                  <a:lnTo>
                    <a:pt x="718" y="227"/>
                  </a:lnTo>
                  <a:cubicBezTo>
                    <a:pt x="704" y="204"/>
                    <a:pt x="686" y="182"/>
                    <a:pt x="667" y="162"/>
                  </a:cubicBezTo>
                  <a:lnTo>
                    <a:pt x="691" y="105"/>
                  </a:lnTo>
                  <a:lnTo>
                    <a:pt x="688" y="101"/>
                  </a:lnTo>
                  <a:cubicBezTo>
                    <a:pt x="659" y="76"/>
                    <a:pt x="627" y="55"/>
                    <a:pt x="592" y="39"/>
                  </a:cubicBezTo>
                  <a:lnTo>
                    <a:pt x="587" y="37"/>
                  </a:lnTo>
                  <a:lnTo>
                    <a:pt x="546" y="84"/>
                  </a:lnTo>
                  <a:cubicBezTo>
                    <a:pt x="520" y="73"/>
                    <a:pt x="492" y="66"/>
                    <a:pt x="462" y="62"/>
                  </a:cubicBezTo>
                  <a:lnTo>
                    <a:pt x="448" y="1"/>
                  </a:lnTo>
                  <a:lnTo>
                    <a:pt x="443" y="1"/>
                  </a:lnTo>
                  <a:cubicBezTo>
                    <a:pt x="434" y="0"/>
                    <a:pt x="424" y="0"/>
                    <a:pt x="415" y="0"/>
                  </a:cubicBezTo>
                  <a:cubicBezTo>
                    <a:pt x="386" y="0"/>
                    <a:pt x="358" y="3"/>
                    <a:pt x="330" y="8"/>
                  </a:cubicBezTo>
                  <a:lnTo>
                    <a:pt x="325" y="9"/>
                  </a:lnTo>
                  <a:lnTo>
                    <a:pt x="319" y="72"/>
                  </a:lnTo>
                  <a:cubicBezTo>
                    <a:pt x="291" y="79"/>
                    <a:pt x="264" y="91"/>
                    <a:pt x="239" y="105"/>
                  </a:cubicBezTo>
                  <a:lnTo>
                    <a:pt x="193" y="64"/>
                  </a:lnTo>
                  <a:lnTo>
                    <a:pt x="188" y="67"/>
                  </a:lnTo>
                  <a:cubicBezTo>
                    <a:pt x="156" y="88"/>
                    <a:pt x="127" y="113"/>
                    <a:pt x="102" y="142"/>
                  </a:cubicBezTo>
                  <a:lnTo>
                    <a:pt x="99" y="145"/>
                  </a:lnTo>
                  <a:lnTo>
                    <a:pt x="131" y="200"/>
                  </a:lnTo>
                  <a:cubicBezTo>
                    <a:pt x="114" y="221"/>
                    <a:pt x="100" y="245"/>
                    <a:pt x="89" y="270"/>
                  </a:cubicBezTo>
                  <a:lnTo>
                    <a:pt x="27" y="264"/>
                  </a:lnTo>
                  <a:lnTo>
                    <a:pt x="25" y="270"/>
                  </a:lnTo>
                  <a:cubicBezTo>
                    <a:pt x="12" y="305"/>
                    <a:pt x="3" y="343"/>
                    <a:pt x="0" y="383"/>
                  </a:cubicBezTo>
                  <a:lnTo>
                    <a:pt x="0" y="388"/>
                  </a:lnTo>
                  <a:lnTo>
                    <a:pt x="58" y="413"/>
                  </a:lnTo>
                  <a:cubicBezTo>
                    <a:pt x="58" y="414"/>
                    <a:pt x="58" y="415"/>
                    <a:pt x="58" y="416"/>
                  </a:cubicBezTo>
                  <a:cubicBezTo>
                    <a:pt x="58" y="440"/>
                    <a:pt x="60" y="465"/>
                    <a:pt x="65" y="488"/>
                  </a:cubicBezTo>
                  <a:lnTo>
                    <a:pt x="12" y="520"/>
                  </a:lnTo>
                  <a:lnTo>
                    <a:pt x="13" y="525"/>
                  </a:lnTo>
                  <a:cubicBezTo>
                    <a:pt x="24" y="564"/>
                    <a:pt x="40" y="600"/>
                    <a:pt x="60" y="634"/>
                  </a:cubicBezTo>
                  <a:lnTo>
                    <a:pt x="63" y="638"/>
                  </a:lnTo>
                  <a:lnTo>
                    <a:pt x="125" y="624"/>
                  </a:lnTo>
                  <a:cubicBezTo>
                    <a:pt x="138" y="643"/>
                    <a:pt x="153" y="660"/>
                    <a:pt x="170" y="676"/>
                  </a:cubicBezTo>
                  <a:lnTo>
                    <a:pt x="146" y="733"/>
                  </a:lnTo>
                  <a:lnTo>
                    <a:pt x="150" y="737"/>
                  </a:lnTo>
                  <a:cubicBezTo>
                    <a:pt x="181" y="762"/>
                    <a:pt x="215" y="783"/>
                    <a:pt x="252" y="799"/>
                  </a:cubicBezTo>
                  <a:lnTo>
                    <a:pt x="257" y="801"/>
                  </a:lnTo>
                  <a:lnTo>
                    <a:pt x="299" y="754"/>
                  </a:lnTo>
                  <a:cubicBezTo>
                    <a:pt x="319" y="761"/>
                    <a:pt x="341" y="766"/>
                    <a:pt x="362" y="769"/>
                  </a:cubicBezTo>
                  <a:lnTo>
                    <a:pt x="376" y="830"/>
                  </a:lnTo>
                  <a:lnTo>
                    <a:pt x="382" y="830"/>
                  </a:lnTo>
                  <a:cubicBezTo>
                    <a:pt x="392" y="831"/>
                    <a:pt x="404" y="832"/>
                    <a:pt x="415" y="832"/>
                  </a:cubicBezTo>
                  <a:cubicBezTo>
                    <a:pt x="445" y="832"/>
                    <a:pt x="474" y="829"/>
                    <a:pt x="502" y="823"/>
                  </a:cubicBezTo>
                  <a:lnTo>
                    <a:pt x="507" y="822"/>
                  </a:lnTo>
                  <a:lnTo>
                    <a:pt x="513" y="759"/>
                  </a:lnTo>
                  <a:cubicBezTo>
                    <a:pt x="534" y="753"/>
                    <a:pt x="555" y="745"/>
                    <a:pt x="574" y="735"/>
                  </a:cubicBezTo>
                  <a:lnTo>
                    <a:pt x="622" y="777"/>
                  </a:lnTo>
                  <a:lnTo>
                    <a:pt x="626" y="774"/>
                  </a:lnTo>
                  <a:cubicBezTo>
                    <a:pt x="661" y="754"/>
                    <a:pt x="692" y="728"/>
                    <a:pt x="720" y="699"/>
                  </a:cubicBezTo>
                  <a:lnTo>
                    <a:pt x="723" y="695"/>
                  </a:lnTo>
                  <a:lnTo>
                    <a:pt x="691" y="642"/>
                  </a:lnTo>
                  <a:cubicBezTo>
                    <a:pt x="706" y="624"/>
                    <a:pt x="719" y="604"/>
                    <a:pt x="730" y="583"/>
                  </a:cubicBezTo>
                  <a:lnTo>
                    <a:pt x="793" y="589"/>
                  </a:lnTo>
                  <a:lnTo>
                    <a:pt x="795" y="584"/>
                  </a:lnTo>
                  <a:cubicBezTo>
                    <a:pt x="811" y="549"/>
                    <a:pt x="822" y="511"/>
                    <a:pt x="828" y="471"/>
                  </a:cubicBezTo>
                  <a:lnTo>
                    <a:pt x="828" y="465"/>
                  </a:lnTo>
                  <a:lnTo>
                    <a:pt x="771" y="441"/>
                  </a:lnTo>
                  <a:cubicBezTo>
                    <a:pt x="772" y="433"/>
                    <a:pt x="772" y="424"/>
                    <a:pt x="772" y="416"/>
                  </a:cubicBezTo>
                  <a:close/>
                  <a:moveTo>
                    <a:pt x="525" y="416"/>
                  </a:moveTo>
                  <a:cubicBezTo>
                    <a:pt x="525" y="476"/>
                    <a:pt x="476" y="525"/>
                    <a:pt x="415" y="525"/>
                  </a:cubicBezTo>
                  <a:cubicBezTo>
                    <a:pt x="355" y="525"/>
                    <a:pt x="306" y="476"/>
                    <a:pt x="306" y="416"/>
                  </a:cubicBezTo>
                  <a:cubicBezTo>
                    <a:pt x="306" y="355"/>
                    <a:pt x="354" y="306"/>
                    <a:pt x="415" y="306"/>
                  </a:cubicBezTo>
                  <a:cubicBezTo>
                    <a:pt x="476" y="306"/>
                    <a:pt x="525" y="355"/>
                    <a:pt x="525" y="4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Gear7">
              <a:extLst>
                <a:ext uri="{FF2B5EF4-FFF2-40B4-BE49-F238E27FC236}">
                  <a16:creationId xmlns:a16="http://schemas.microsoft.com/office/drawing/2014/main" id="{083433F4-13CB-90FB-CEFA-72151D814CA6}"/>
                </a:ext>
              </a:extLst>
            </p:cNvPr>
            <p:cNvSpPr>
              <a:spLocks noEditPoints="1"/>
            </p:cNvSpPr>
            <p:nvPr>
              <p:custDataLst>
                <p:tags r:id="rId7"/>
              </p:custDataLst>
            </p:nvPr>
          </p:nvSpPr>
          <p:spPr bwMode="auto">
            <a:xfrm>
              <a:off x="257" y="49"/>
              <a:ext cx="191" cy="191"/>
            </a:xfrm>
            <a:custGeom>
              <a:avLst/>
              <a:gdLst>
                <a:gd name="T0" fmla="*/ 572 w 583"/>
                <a:gd name="T1" fmla="*/ 211 h 582"/>
                <a:gd name="T2" fmla="*/ 504 w 583"/>
                <a:gd name="T3" fmla="*/ 159 h 582"/>
                <a:gd name="T4" fmla="*/ 528 w 583"/>
                <a:gd name="T5" fmla="*/ 120 h 582"/>
                <a:gd name="T6" fmla="*/ 469 w 583"/>
                <a:gd name="T7" fmla="*/ 60 h 582"/>
                <a:gd name="T8" fmla="*/ 381 w 583"/>
                <a:gd name="T9" fmla="*/ 57 h 582"/>
                <a:gd name="T10" fmla="*/ 377 w 583"/>
                <a:gd name="T11" fmla="*/ 13 h 582"/>
                <a:gd name="T12" fmla="*/ 299 w 583"/>
                <a:gd name="T13" fmla="*/ 0 h 582"/>
                <a:gd name="T14" fmla="*/ 280 w 583"/>
                <a:gd name="T15" fmla="*/ 41 h 582"/>
                <a:gd name="T16" fmla="*/ 197 w 583"/>
                <a:gd name="T17" fmla="*/ 15 h 582"/>
                <a:gd name="T18" fmla="*/ 122 w 583"/>
                <a:gd name="T19" fmla="*/ 54 h 582"/>
                <a:gd name="T20" fmla="*/ 132 w 583"/>
                <a:gd name="T21" fmla="*/ 98 h 582"/>
                <a:gd name="T22" fmla="*/ 52 w 583"/>
                <a:gd name="T23" fmla="*/ 125 h 582"/>
                <a:gd name="T24" fmla="*/ 14 w 583"/>
                <a:gd name="T25" fmla="*/ 202 h 582"/>
                <a:gd name="T26" fmla="*/ 48 w 583"/>
                <a:gd name="T27" fmla="*/ 232 h 582"/>
                <a:gd name="T28" fmla="*/ 41 w 583"/>
                <a:gd name="T29" fmla="*/ 283 h 582"/>
                <a:gd name="T30" fmla="*/ 0 w 583"/>
                <a:gd name="T31" fmla="*/ 301 h 582"/>
                <a:gd name="T32" fmla="*/ 16 w 583"/>
                <a:gd name="T33" fmla="*/ 387 h 582"/>
                <a:gd name="T34" fmla="*/ 82 w 583"/>
                <a:gd name="T35" fmla="*/ 428 h 582"/>
                <a:gd name="T36" fmla="*/ 59 w 583"/>
                <a:gd name="T37" fmla="*/ 467 h 582"/>
                <a:gd name="T38" fmla="*/ 123 w 583"/>
                <a:gd name="T39" fmla="*/ 529 h 582"/>
                <a:gd name="T40" fmla="*/ 198 w 583"/>
                <a:gd name="T41" fmla="*/ 523 h 582"/>
                <a:gd name="T42" fmla="*/ 202 w 583"/>
                <a:gd name="T43" fmla="*/ 568 h 582"/>
                <a:gd name="T44" fmla="*/ 286 w 583"/>
                <a:gd name="T45" fmla="*/ 582 h 582"/>
                <a:gd name="T46" fmla="*/ 304 w 583"/>
                <a:gd name="T47" fmla="*/ 541 h 582"/>
                <a:gd name="T48" fmla="*/ 374 w 583"/>
                <a:gd name="T49" fmla="*/ 570 h 582"/>
                <a:gd name="T50" fmla="*/ 454 w 583"/>
                <a:gd name="T51" fmla="*/ 533 h 582"/>
                <a:gd name="T52" fmla="*/ 444 w 583"/>
                <a:gd name="T53" fmla="*/ 489 h 582"/>
                <a:gd name="T54" fmla="*/ 521 w 583"/>
                <a:gd name="T55" fmla="*/ 470 h 582"/>
                <a:gd name="T56" fmla="*/ 564 w 583"/>
                <a:gd name="T57" fmla="*/ 395 h 582"/>
                <a:gd name="T58" fmla="*/ 531 w 583"/>
                <a:gd name="T59" fmla="*/ 364 h 582"/>
                <a:gd name="T60" fmla="*/ 541 w 583"/>
                <a:gd name="T61" fmla="*/ 313 h 582"/>
                <a:gd name="T62" fmla="*/ 583 w 583"/>
                <a:gd name="T63" fmla="*/ 296 h 582"/>
                <a:gd name="T64" fmla="*/ 573 w 583"/>
                <a:gd name="T65" fmla="*/ 215 h 582"/>
                <a:gd name="T66" fmla="*/ 364 w 583"/>
                <a:gd name="T67" fmla="*/ 308 h 582"/>
                <a:gd name="T68" fmla="*/ 274 w 583"/>
                <a:gd name="T69" fmla="*/ 364 h 582"/>
                <a:gd name="T70" fmla="*/ 219 w 583"/>
                <a:gd name="T71" fmla="*/ 274 h 582"/>
                <a:gd name="T72" fmla="*/ 309 w 583"/>
                <a:gd name="T73" fmla="*/ 21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3" h="582">
                  <a:moveTo>
                    <a:pt x="573" y="215"/>
                  </a:moveTo>
                  <a:lnTo>
                    <a:pt x="572" y="211"/>
                  </a:lnTo>
                  <a:lnTo>
                    <a:pt x="528" y="210"/>
                  </a:lnTo>
                  <a:cubicBezTo>
                    <a:pt x="522" y="192"/>
                    <a:pt x="514" y="175"/>
                    <a:pt x="504" y="159"/>
                  </a:cubicBezTo>
                  <a:lnTo>
                    <a:pt x="530" y="124"/>
                  </a:lnTo>
                  <a:lnTo>
                    <a:pt x="528" y="120"/>
                  </a:lnTo>
                  <a:cubicBezTo>
                    <a:pt x="512" y="99"/>
                    <a:pt x="493" y="79"/>
                    <a:pt x="473" y="63"/>
                  </a:cubicBezTo>
                  <a:lnTo>
                    <a:pt x="469" y="60"/>
                  </a:lnTo>
                  <a:lnTo>
                    <a:pt x="434" y="85"/>
                  </a:lnTo>
                  <a:cubicBezTo>
                    <a:pt x="418" y="74"/>
                    <a:pt x="400" y="65"/>
                    <a:pt x="381" y="57"/>
                  </a:cubicBezTo>
                  <a:lnTo>
                    <a:pt x="382" y="14"/>
                  </a:lnTo>
                  <a:lnTo>
                    <a:pt x="377" y="13"/>
                  </a:lnTo>
                  <a:cubicBezTo>
                    <a:pt x="371" y="11"/>
                    <a:pt x="365" y="9"/>
                    <a:pt x="358" y="7"/>
                  </a:cubicBezTo>
                  <a:cubicBezTo>
                    <a:pt x="338" y="3"/>
                    <a:pt x="319" y="0"/>
                    <a:pt x="299" y="0"/>
                  </a:cubicBezTo>
                  <a:lnTo>
                    <a:pt x="294" y="0"/>
                  </a:lnTo>
                  <a:lnTo>
                    <a:pt x="280" y="41"/>
                  </a:lnTo>
                  <a:cubicBezTo>
                    <a:pt x="261" y="42"/>
                    <a:pt x="241" y="45"/>
                    <a:pt x="223" y="50"/>
                  </a:cubicBezTo>
                  <a:lnTo>
                    <a:pt x="197" y="15"/>
                  </a:lnTo>
                  <a:lnTo>
                    <a:pt x="193" y="17"/>
                  </a:lnTo>
                  <a:cubicBezTo>
                    <a:pt x="168" y="26"/>
                    <a:pt x="144" y="38"/>
                    <a:pt x="122" y="54"/>
                  </a:cubicBezTo>
                  <a:lnTo>
                    <a:pt x="118" y="57"/>
                  </a:lnTo>
                  <a:lnTo>
                    <a:pt x="132" y="98"/>
                  </a:lnTo>
                  <a:cubicBezTo>
                    <a:pt x="118" y="110"/>
                    <a:pt x="104" y="123"/>
                    <a:pt x="93" y="138"/>
                  </a:cubicBezTo>
                  <a:lnTo>
                    <a:pt x="52" y="125"/>
                  </a:lnTo>
                  <a:lnTo>
                    <a:pt x="49" y="129"/>
                  </a:lnTo>
                  <a:cubicBezTo>
                    <a:pt x="35" y="151"/>
                    <a:pt x="23" y="176"/>
                    <a:pt x="14" y="202"/>
                  </a:cubicBezTo>
                  <a:lnTo>
                    <a:pt x="13" y="206"/>
                  </a:lnTo>
                  <a:lnTo>
                    <a:pt x="48" y="232"/>
                  </a:lnTo>
                  <a:cubicBezTo>
                    <a:pt x="48" y="233"/>
                    <a:pt x="48" y="233"/>
                    <a:pt x="48" y="234"/>
                  </a:cubicBezTo>
                  <a:cubicBezTo>
                    <a:pt x="44" y="250"/>
                    <a:pt x="42" y="267"/>
                    <a:pt x="41" y="283"/>
                  </a:cubicBezTo>
                  <a:lnTo>
                    <a:pt x="0" y="296"/>
                  </a:lnTo>
                  <a:lnTo>
                    <a:pt x="0" y="301"/>
                  </a:lnTo>
                  <a:cubicBezTo>
                    <a:pt x="1" y="329"/>
                    <a:pt x="6" y="356"/>
                    <a:pt x="15" y="382"/>
                  </a:cubicBezTo>
                  <a:lnTo>
                    <a:pt x="16" y="387"/>
                  </a:lnTo>
                  <a:lnTo>
                    <a:pt x="61" y="387"/>
                  </a:lnTo>
                  <a:cubicBezTo>
                    <a:pt x="67" y="401"/>
                    <a:pt x="74" y="415"/>
                    <a:pt x="82" y="428"/>
                  </a:cubicBezTo>
                  <a:lnTo>
                    <a:pt x="57" y="463"/>
                  </a:lnTo>
                  <a:lnTo>
                    <a:pt x="59" y="467"/>
                  </a:lnTo>
                  <a:cubicBezTo>
                    <a:pt x="76" y="489"/>
                    <a:pt x="96" y="509"/>
                    <a:pt x="119" y="526"/>
                  </a:cubicBezTo>
                  <a:lnTo>
                    <a:pt x="123" y="529"/>
                  </a:lnTo>
                  <a:lnTo>
                    <a:pt x="159" y="503"/>
                  </a:lnTo>
                  <a:cubicBezTo>
                    <a:pt x="171" y="511"/>
                    <a:pt x="184" y="517"/>
                    <a:pt x="198" y="523"/>
                  </a:cubicBezTo>
                  <a:lnTo>
                    <a:pt x="198" y="567"/>
                  </a:lnTo>
                  <a:lnTo>
                    <a:pt x="202" y="568"/>
                  </a:lnTo>
                  <a:cubicBezTo>
                    <a:pt x="210" y="570"/>
                    <a:pt x="217" y="573"/>
                    <a:pt x="225" y="574"/>
                  </a:cubicBezTo>
                  <a:cubicBezTo>
                    <a:pt x="245" y="579"/>
                    <a:pt x="265" y="582"/>
                    <a:pt x="286" y="582"/>
                  </a:cubicBezTo>
                  <a:lnTo>
                    <a:pt x="290" y="582"/>
                  </a:lnTo>
                  <a:lnTo>
                    <a:pt x="304" y="541"/>
                  </a:lnTo>
                  <a:cubicBezTo>
                    <a:pt x="319" y="540"/>
                    <a:pt x="334" y="538"/>
                    <a:pt x="348" y="535"/>
                  </a:cubicBezTo>
                  <a:lnTo>
                    <a:pt x="374" y="570"/>
                  </a:lnTo>
                  <a:lnTo>
                    <a:pt x="378" y="569"/>
                  </a:lnTo>
                  <a:cubicBezTo>
                    <a:pt x="405" y="561"/>
                    <a:pt x="430" y="548"/>
                    <a:pt x="454" y="533"/>
                  </a:cubicBezTo>
                  <a:lnTo>
                    <a:pt x="458" y="530"/>
                  </a:lnTo>
                  <a:lnTo>
                    <a:pt x="444" y="489"/>
                  </a:lnTo>
                  <a:cubicBezTo>
                    <a:pt x="457" y="479"/>
                    <a:pt x="469" y="468"/>
                    <a:pt x="479" y="456"/>
                  </a:cubicBezTo>
                  <a:lnTo>
                    <a:pt x="521" y="470"/>
                  </a:lnTo>
                  <a:lnTo>
                    <a:pt x="524" y="467"/>
                  </a:lnTo>
                  <a:cubicBezTo>
                    <a:pt x="540" y="445"/>
                    <a:pt x="554" y="421"/>
                    <a:pt x="564" y="395"/>
                  </a:cubicBezTo>
                  <a:lnTo>
                    <a:pt x="565" y="390"/>
                  </a:lnTo>
                  <a:lnTo>
                    <a:pt x="531" y="364"/>
                  </a:lnTo>
                  <a:cubicBezTo>
                    <a:pt x="532" y="359"/>
                    <a:pt x="534" y="354"/>
                    <a:pt x="535" y="348"/>
                  </a:cubicBezTo>
                  <a:cubicBezTo>
                    <a:pt x="538" y="337"/>
                    <a:pt x="540" y="325"/>
                    <a:pt x="541" y="313"/>
                  </a:cubicBezTo>
                  <a:lnTo>
                    <a:pt x="583" y="300"/>
                  </a:lnTo>
                  <a:lnTo>
                    <a:pt x="583" y="296"/>
                  </a:lnTo>
                  <a:cubicBezTo>
                    <a:pt x="583" y="294"/>
                    <a:pt x="583" y="292"/>
                    <a:pt x="583" y="290"/>
                  </a:cubicBezTo>
                  <a:cubicBezTo>
                    <a:pt x="583" y="265"/>
                    <a:pt x="579" y="239"/>
                    <a:pt x="573" y="215"/>
                  </a:cubicBezTo>
                  <a:close/>
                  <a:moveTo>
                    <a:pt x="366" y="291"/>
                  </a:moveTo>
                  <a:cubicBezTo>
                    <a:pt x="366" y="297"/>
                    <a:pt x="366" y="302"/>
                    <a:pt x="364" y="308"/>
                  </a:cubicBezTo>
                  <a:cubicBezTo>
                    <a:pt x="356" y="343"/>
                    <a:pt x="326" y="366"/>
                    <a:pt x="292" y="366"/>
                  </a:cubicBezTo>
                  <a:cubicBezTo>
                    <a:pt x="286" y="366"/>
                    <a:pt x="280" y="365"/>
                    <a:pt x="274" y="364"/>
                  </a:cubicBezTo>
                  <a:cubicBezTo>
                    <a:pt x="240" y="356"/>
                    <a:pt x="217" y="325"/>
                    <a:pt x="217" y="291"/>
                  </a:cubicBezTo>
                  <a:cubicBezTo>
                    <a:pt x="217" y="285"/>
                    <a:pt x="217" y="280"/>
                    <a:pt x="219" y="274"/>
                  </a:cubicBezTo>
                  <a:cubicBezTo>
                    <a:pt x="227" y="239"/>
                    <a:pt x="257" y="216"/>
                    <a:pt x="292" y="216"/>
                  </a:cubicBezTo>
                  <a:cubicBezTo>
                    <a:pt x="297" y="216"/>
                    <a:pt x="303" y="217"/>
                    <a:pt x="309" y="218"/>
                  </a:cubicBezTo>
                  <a:cubicBezTo>
                    <a:pt x="343" y="226"/>
                    <a:pt x="366" y="257"/>
                    <a:pt x="366" y="2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7" name="Yes" descr="{&quot;Key&quot;:&quot;POWER_USER_SHAPE_ICON&quot;,&quot;Value&quot;:&quot;POWER_USER_SHAPE_ICON_STYLE_1&quot;}">
            <a:extLst>
              <a:ext uri="{FF2B5EF4-FFF2-40B4-BE49-F238E27FC236}">
                <a16:creationId xmlns:a16="http://schemas.microsoft.com/office/drawing/2014/main" id="{775B8DE5-17E4-3763-CED0-41975A9E4F1B}"/>
              </a:ext>
            </a:extLst>
          </p:cNvPr>
          <p:cNvGrpSpPr>
            <a:grpSpLocks noChangeAspect="1"/>
          </p:cNvGrpSpPr>
          <p:nvPr>
            <p:custDataLst>
              <p:tags r:id="rId5"/>
            </p:custDataLst>
          </p:nvPr>
        </p:nvGrpSpPr>
        <p:grpSpPr>
          <a:xfrm>
            <a:off x="3457005" y="1893524"/>
            <a:ext cx="613743" cy="613743"/>
            <a:chOff x="2732088" y="666751"/>
            <a:chExt cx="120650" cy="120650"/>
          </a:xfrm>
          <a:solidFill>
            <a:schemeClr val="bg1"/>
          </a:solidFill>
        </p:grpSpPr>
        <p:sp>
          <p:nvSpPr>
            <p:cNvPr id="108" name="Freeform 1138">
              <a:extLst>
                <a:ext uri="{FF2B5EF4-FFF2-40B4-BE49-F238E27FC236}">
                  <a16:creationId xmlns:a16="http://schemas.microsoft.com/office/drawing/2014/main" id="{9DF89CE9-18A1-CAEB-01C3-C88E3A3CF9A9}"/>
                </a:ext>
              </a:extLst>
            </p:cNvPr>
            <p:cNvSpPr>
              <a:spLocks/>
            </p:cNvSpPr>
            <p:nvPr/>
          </p:nvSpPr>
          <p:spPr bwMode="auto">
            <a:xfrm>
              <a:off x="2770188" y="711201"/>
              <a:ext cx="46038" cy="36513"/>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1139">
              <a:extLst>
                <a:ext uri="{FF2B5EF4-FFF2-40B4-BE49-F238E27FC236}">
                  <a16:creationId xmlns:a16="http://schemas.microsoft.com/office/drawing/2014/main" id="{958ABFD8-3EFE-1005-815C-3C3E346F99D3}"/>
                </a:ext>
              </a:extLst>
            </p:cNvPr>
            <p:cNvSpPr>
              <a:spLocks noEditPoints="1"/>
            </p:cNvSpPr>
            <p:nvPr/>
          </p:nvSpPr>
          <p:spPr bwMode="auto">
            <a:xfrm>
              <a:off x="2732088" y="666751"/>
              <a:ext cx="120650" cy="120650"/>
            </a:xfrm>
            <a:custGeom>
              <a:avLst/>
              <a:gdLst>
                <a:gd name="T0" fmla="*/ 99 w 197"/>
                <a:gd name="T1" fmla="*/ 17 h 197"/>
                <a:gd name="T2" fmla="*/ 17 w 197"/>
                <a:gd name="T3" fmla="*/ 99 h 197"/>
                <a:gd name="T4" fmla="*/ 99 w 197"/>
                <a:gd name="T5" fmla="*/ 180 h 197"/>
                <a:gd name="T6" fmla="*/ 180 w 197"/>
                <a:gd name="T7" fmla="*/ 99 h 197"/>
                <a:gd name="T8" fmla="*/ 99 w 197"/>
                <a:gd name="T9" fmla="*/ 17 h 197"/>
                <a:gd name="T10" fmla="*/ 99 w 197"/>
                <a:gd name="T11" fmla="*/ 197 h 197"/>
                <a:gd name="T12" fmla="*/ 0 w 197"/>
                <a:gd name="T13" fmla="*/ 99 h 197"/>
                <a:gd name="T14" fmla="*/ 99 w 197"/>
                <a:gd name="T15" fmla="*/ 0 h 197"/>
                <a:gd name="T16" fmla="*/ 197 w 197"/>
                <a:gd name="T17" fmla="*/ 99 h 197"/>
                <a:gd name="T18" fmla="*/ 99 w 197"/>
                <a:gd name="T1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17"/>
                  </a:moveTo>
                  <a:cubicBezTo>
                    <a:pt x="54" y="17"/>
                    <a:pt x="17" y="54"/>
                    <a:pt x="17" y="99"/>
                  </a:cubicBezTo>
                  <a:cubicBezTo>
                    <a:pt x="17" y="144"/>
                    <a:pt x="54" y="180"/>
                    <a:pt x="99" y="180"/>
                  </a:cubicBezTo>
                  <a:cubicBezTo>
                    <a:pt x="144" y="180"/>
                    <a:pt x="180" y="144"/>
                    <a:pt x="180" y="99"/>
                  </a:cubicBezTo>
                  <a:cubicBezTo>
                    <a:pt x="180" y="54"/>
                    <a:pt x="144" y="17"/>
                    <a:pt x="99" y="17"/>
                  </a:cubicBezTo>
                  <a:close/>
                  <a:moveTo>
                    <a:pt x="99" y="197"/>
                  </a:moveTo>
                  <a:cubicBezTo>
                    <a:pt x="44" y="197"/>
                    <a:pt x="0" y="153"/>
                    <a:pt x="0" y="99"/>
                  </a:cubicBezTo>
                  <a:cubicBezTo>
                    <a:pt x="0" y="44"/>
                    <a:pt x="44" y="0"/>
                    <a:pt x="99" y="0"/>
                  </a:cubicBezTo>
                  <a:cubicBezTo>
                    <a:pt x="153" y="0"/>
                    <a:pt x="197" y="44"/>
                    <a:pt x="197" y="99"/>
                  </a:cubicBezTo>
                  <a:cubicBezTo>
                    <a:pt x="197" y="153"/>
                    <a:pt x="153" y="197"/>
                    <a:pt x="99" y="19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10" name="Picture 5">
            <a:extLst>
              <a:ext uri="{FF2B5EF4-FFF2-40B4-BE49-F238E27FC236}">
                <a16:creationId xmlns:a16="http://schemas.microsoft.com/office/drawing/2014/main" id="{48AA1302-1402-4D8A-ED6D-3F007FA08475}"/>
              </a:ext>
            </a:extLst>
          </p:cNvPr>
          <p:cNvPicPr>
            <a:picLocks noChangeAspect="1"/>
          </p:cNvPicPr>
          <p:nvPr/>
        </p:nvPicPr>
        <p:blipFill rotWithShape="1">
          <a:blip r:embed="rId11"/>
          <a:srcRect l="9247" t="74851" r="5897" b="1770"/>
          <a:stretch/>
        </p:blipFill>
        <p:spPr>
          <a:xfrm>
            <a:off x="6076991" y="6237004"/>
            <a:ext cx="1253764" cy="438610"/>
          </a:xfrm>
          <a:prstGeom prst="rect">
            <a:avLst/>
          </a:prstGeom>
        </p:spPr>
      </p:pic>
      <p:pic>
        <p:nvPicPr>
          <p:cNvPr id="111" name="Picture 5">
            <a:extLst>
              <a:ext uri="{FF2B5EF4-FFF2-40B4-BE49-F238E27FC236}">
                <a16:creationId xmlns:a16="http://schemas.microsoft.com/office/drawing/2014/main" id="{DF4AD7B8-3E81-4061-D470-69798168596D}"/>
              </a:ext>
            </a:extLst>
          </p:cNvPr>
          <p:cNvPicPr>
            <a:picLocks noChangeAspect="1"/>
          </p:cNvPicPr>
          <p:nvPr/>
        </p:nvPicPr>
        <p:blipFill rotWithShape="1">
          <a:blip r:embed="rId11"/>
          <a:srcRect l="9777" t="-1" r="8463" b="75386"/>
          <a:stretch/>
        </p:blipFill>
        <p:spPr>
          <a:xfrm>
            <a:off x="4892161" y="6237003"/>
            <a:ext cx="1176905" cy="449904"/>
          </a:xfrm>
          <a:prstGeom prst="rect">
            <a:avLst/>
          </a:prstGeom>
        </p:spPr>
      </p:pic>
    </p:spTree>
    <p:custDataLst>
      <p:tags r:id="rId1"/>
    </p:custDataLst>
    <p:extLst>
      <p:ext uri="{BB962C8B-B14F-4D97-AF65-F5344CB8AC3E}">
        <p14:creationId xmlns:p14="http://schemas.microsoft.com/office/powerpoint/2010/main" val="86412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c plein 4">
            <a:extLst>
              <a:ext uri="{FF2B5EF4-FFF2-40B4-BE49-F238E27FC236}">
                <a16:creationId xmlns:a16="http://schemas.microsoft.com/office/drawing/2014/main" id="{E1CFE978-E1BB-0B67-1706-D6CC52EA4736}"/>
              </a:ext>
            </a:extLst>
          </p:cNvPr>
          <p:cNvSpPr/>
          <p:nvPr>
            <p:custDataLst>
              <p:tags r:id="rId2"/>
            </p:custDataLst>
          </p:nvPr>
        </p:nvSpPr>
        <p:spPr>
          <a:xfrm rot="2627288">
            <a:off x="3746746" y="4541090"/>
            <a:ext cx="2887113" cy="2199436"/>
          </a:xfrm>
          <a:prstGeom prst="blockArc">
            <a:avLst>
              <a:gd name="adj1" fmla="val 5400000"/>
              <a:gd name="adj2" fmla="val 8100000"/>
              <a:gd name="adj3" fmla="val 9000"/>
            </a:avLst>
          </a:prstGeom>
          <a:solidFill>
            <a:schemeClr val="accent6"/>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11" name="Arc plein 4">
            <a:extLst>
              <a:ext uri="{FF2B5EF4-FFF2-40B4-BE49-F238E27FC236}">
                <a16:creationId xmlns:a16="http://schemas.microsoft.com/office/drawing/2014/main" id="{D319A78D-F8B8-075C-C79C-644816530A73}"/>
              </a:ext>
            </a:extLst>
          </p:cNvPr>
          <p:cNvSpPr/>
          <p:nvPr>
            <p:custDataLst>
              <p:tags r:id="rId3"/>
            </p:custDataLst>
          </p:nvPr>
        </p:nvSpPr>
        <p:spPr>
          <a:xfrm rot="18972712" flipH="1">
            <a:off x="5537095" y="4541090"/>
            <a:ext cx="2887113" cy="2199436"/>
          </a:xfrm>
          <a:prstGeom prst="blockArc">
            <a:avLst>
              <a:gd name="adj1" fmla="val 5400000"/>
              <a:gd name="adj2" fmla="val 8100000"/>
              <a:gd name="adj3" fmla="val 9000"/>
            </a:avLst>
          </a:prstGeom>
          <a:solidFill>
            <a:schemeClr val="accent5"/>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10" name="Arc plein 4">
            <a:extLst>
              <a:ext uri="{FF2B5EF4-FFF2-40B4-BE49-F238E27FC236}">
                <a16:creationId xmlns:a16="http://schemas.microsoft.com/office/drawing/2014/main" id="{9DAE2AF0-1122-5904-DE4F-B00CC1ED2B93}"/>
              </a:ext>
            </a:extLst>
          </p:cNvPr>
          <p:cNvSpPr/>
          <p:nvPr>
            <p:custDataLst>
              <p:tags r:id="rId4"/>
            </p:custDataLst>
          </p:nvPr>
        </p:nvSpPr>
        <p:spPr>
          <a:xfrm rot="17779970" flipH="1">
            <a:off x="5884136" y="3976701"/>
            <a:ext cx="2887113" cy="2199436"/>
          </a:xfrm>
          <a:prstGeom prst="blockArc">
            <a:avLst>
              <a:gd name="adj1" fmla="val 5400000"/>
              <a:gd name="adj2" fmla="val 8100000"/>
              <a:gd name="adj3" fmla="val 9000"/>
            </a:avLst>
          </a:prstGeom>
          <a:solidFill>
            <a:schemeClr val="accent4"/>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9" name="Arc plein 4">
            <a:extLst>
              <a:ext uri="{FF2B5EF4-FFF2-40B4-BE49-F238E27FC236}">
                <a16:creationId xmlns:a16="http://schemas.microsoft.com/office/drawing/2014/main" id="{F14E0673-919C-3484-64E0-25E3A33DC4C1}"/>
              </a:ext>
            </a:extLst>
          </p:cNvPr>
          <p:cNvSpPr/>
          <p:nvPr>
            <p:custDataLst>
              <p:tags r:id="rId5"/>
            </p:custDataLst>
          </p:nvPr>
        </p:nvSpPr>
        <p:spPr>
          <a:xfrm rot="15573615" flipH="1">
            <a:off x="5969691" y="3181325"/>
            <a:ext cx="2887113" cy="2199436"/>
          </a:xfrm>
          <a:prstGeom prst="blockArc">
            <a:avLst>
              <a:gd name="adj1" fmla="val 5400000"/>
              <a:gd name="adj2" fmla="val 8100000"/>
              <a:gd name="adj3" fmla="val 9000"/>
            </a:avLst>
          </a:prstGeom>
          <a:solidFill>
            <a:schemeClr val="accent3"/>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8" name="Arc plein 7">
            <a:extLst>
              <a:ext uri="{FF2B5EF4-FFF2-40B4-BE49-F238E27FC236}">
                <a16:creationId xmlns:a16="http://schemas.microsoft.com/office/drawing/2014/main" id="{8B549973-2606-AD31-0410-E1059D355DBB}"/>
              </a:ext>
            </a:extLst>
          </p:cNvPr>
          <p:cNvSpPr/>
          <p:nvPr>
            <p:custDataLst>
              <p:tags r:id="rId6"/>
            </p:custDataLst>
          </p:nvPr>
        </p:nvSpPr>
        <p:spPr>
          <a:xfrm rot="2460576">
            <a:off x="4478983" y="2456946"/>
            <a:ext cx="4191000" cy="3615391"/>
          </a:xfrm>
          <a:prstGeom prst="blockArc">
            <a:avLst>
              <a:gd name="adj1" fmla="val 13513840"/>
              <a:gd name="adj2" fmla="val 15878175"/>
              <a:gd name="adj3" fmla="val 5775"/>
            </a:avLst>
          </a:prstGeom>
          <a:solidFill>
            <a:schemeClr val="accent2"/>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7" name="Arc plein 7">
            <a:extLst>
              <a:ext uri="{FF2B5EF4-FFF2-40B4-BE49-F238E27FC236}">
                <a16:creationId xmlns:a16="http://schemas.microsoft.com/office/drawing/2014/main" id="{5568BDC9-3C4F-63C8-BBE0-472A6A251B25}"/>
              </a:ext>
            </a:extLst>
          </p:cNvPr>
          <p:cNvSpPr/>
          <p:nvPr>
            <p:custDataLst>
              <p:tags r:id="rId7"/>
            </p:custDataLst>
          </p:nvPr>
        </p:nvSpPr>
        <p:spPr>
          <a:xfrm>
            <a:off x="3828280" y="2327341"/>
            <a:ext cx="4191000" cy="3615391"/>
          </a:xfrm>
          <a:prstGeom prst="blockArc">
            <a:avLst>
              <a:gd name="adj1" fmla="val 13513840"/>
              <a:gd name="adj2" fmla="val 15878175"/>
              <a:gd name="adj3" fmla="val 5775"/>
            </a:avLst>
          </a:prstGeom>
          <a:solidFill>
            <a:schemeClr val="accent1"/>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5" name="Arc plein 4">
            <a:extLst>
              <a:ext uri="{FF2B5EF4-FFF2-40B4-BE49-F238E27FC236}">
                <a16:creationId xmlns:a16="http://schemas.microsoft.com/office/drawing/2014/main" id="{8D45BB01-8A3F-2754-962B-2BF76B4E748A}"/>
              </a:ext>
            </a:extLst>
          </p:cNvPr>
          <p:cNvSpPr/>
          <p:nvPr>
            <p:custDataLst>
              <p:tags r:id="rId8"/>
            </p:custDataLst>
          </p:nvPr>
        </p:nvSpPr>
        <p:spPr>
          <a:xfrm rot="6026385">
            <a:off x="3315248" y="3224084"/>
            <a:ext cx="2887113" cy="2199436"/>
          </a:xfrm>
          <a:prstGeom prst="blockArc">
            <a:avLst>
              <a:gd name="adj1" fmla="val 5400000"/>
              <a:gd name="adj2" fmla="val 8100000"/>
              <a:gd name="adj3" fmla="val 9000"/>
            </a:avLst>
          </a:prstGeom>
          <a:solidFill>
            <a:schemeClr val="tx2"/>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4" name="Arc plein 4">
            <a:extLst>
              <a:ext uri="{FF2B5EF4-FFF2-40B4-BE49-F238E27FC236}">
                <a16:creationId xmlns:a16="http://schemas.microsoft.com/office/drawing/2014/main" id="{77A3560F-4492-A699-2857-49F91364412E}"/>
              </a:ext>
            </a:extLst>
          </p:cNvPr>
          <p:cNvSpPr/>
          <p:nvPr>
            <p:custDataLst>
              <p:tags r:id="rId9"/>
            </p:custDataLst>
          </p:nvPr>
        </p:nvSpPr>
        <p:spPr>
          <a:xfrm rot="3820030">
            <a:off x="3420751" y="4004810"/>
            <a:ext cx="2887113" cy="2199436"/>
          </a:xfrm>
          <a:prstGeom prst="blockArc">
            <a:avLst>
              <a:gd name="adj1" fmla="val 5400000"/>
              <a:gd name="adj2" fmla="val 8100000"/>
              <a:gd name="adj3" fmla="val 9000"/>
            </a:avLst>
          </a:prstGeom>
          <a:solidFill>
            <a:srgbClr val="0088CE"/>
          </a:solidFill>
          <a:ln w="25400">
            <a:solidFill>
              <a:schemeClr val="l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GB" sz="1200" dirty="0">
              <a:solidFill>
                <a:srgbClr val="FFFFFF"/>
              </a:solidFill>
            </a:endParaRPr>
          </a:p>
        </p:txBody>
      </p:sp>
      <p:sp>
        <p:nvSpPr>
          <p:cNvPr id="2" name="Title 1"/>
          <p:cNvSpPr>
            <a:spLocks noGrp="1"/>
          </p:cNvSpPr>
          <p:nvPr>
            <p:ph type="title"/>
          </p:nvPr>
        </p:nvSpPr>
        <p:spPr>
          <a:xfrm>
            <a:off x="970722" y="171450"/>
            <a:ext cx="10515600" cy="1093767"/>
          </a:xfrm>
        </p:spPr>
        <p:txBody>
          <a:bodyPr>
            <a:normAutofit/>
          </a:bodyPr>
          <a:lstStyle/>
          <a:p>
            <a:r>
              <a:rPr lang="en-GB" dirty="0"/>
              <a:t>General advice</a:t>
            </a:r>
            <a:br>
              <a:rPr lang="en-GB" dirty="0"/>
            </a:br>
            <a:r>
              <a:rPr lang="en-GB" sz="3100" i="1" dirty="0">
                <a:solidFill>
                  <a:schemeClr val="tx2"/>
                </a:solidFill>
              </a:rPr>
              <a:t>When writing your proposal make sure it is: </a:t>
            </a:r>
            <a:endParaRPr lang="en-GB" sz="3100" dirty="0"/>
          </a:p>
        </p:txBody>
      </p:sp>
      <p:sp>
        <p:nvSpPr>
          <p:cNvPr id="127" name="TextBox 126"/>
          <p:cNvSpPr txBox="1"/>
          <p:nvPr/>
        </p:nvSpPr>
        <p:spPr>
          <a:xfrm>
            <a:off x="387996" y="5371124"/>
            <a:ext cx="3209120" cy="861774"/>
          </a:xfrm>
          <a:prstGeom prst="rect">
            <a:avLst/>
          </a:prstGeom>
          <a:noFill/>
        </p:spPr>
        <p:txBody>
          <a:bodyPr wrap="squar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GB" sz="1400" b="1" i="1" dirty="0">
                <a:solidFill>
                  <a:srgbClr val="0088CE"/>
                </a:solidFill>
                <a:ea typeface="Arial Unicode MS" panose="020B0604020202020204" pitchFamily="34" charset="-128"/>
              </a:rPr>
              <a:t>CLEAR</a:t>
            </a:r>
          </a:p>
          <a:p>
            <a:pPr marL="0" marR="0" lvl="0" indent="0" algn="r" defTabSz="914400" eaLnBrk="1" fontAlgn="auto" latinLnBrk="0" hangingPunct="1">
              <a:lnSpc>
                <a:spcPct val="100000"/>
              </a:lnSpc>
              <a:spcBef>
                <a:spcPts val="0"/>
              </a:spcBef>
              <a:spcAft>
                <a:spcPts val="0"/>
              </a:spcAft>
              <a:buClrTx/>
              <a:buSzTx/>
              <a:buFontTx/>
              <a:buNone/>
              <a:tabLst/>
              <a:defRPr/>
            </a:pPr>
            <a:r>
              <a:rPr lang="en-GB" sz="1200" dirty="0">
                <a:ea typeface="Arial Unicode MS" panose="020B0604020202020204" pitchFamily="34" charset="-128"/>
              </a:rPr>
              <a:t>Follow the questions and respond to the sub-points of the Award Criteria paying attention to the specific context</a:t>
            </a:r>
            <a:endParaRPr lang="en-GB" sz="1200" dirty="0"/>
          </a:p>
        </p:txBody>
      </p:sp>
      <p:sp>
        <p:nvSpPr>
          <p:cNvPr id="98" name="Oval 97"/>
          <p:cNvSpPr>
            <a:spLocks noChangeAspect="1"/>
          </p:cNvSpPr>
          <p:nvPr/>
        </p:nvSpPr>
        <p:spPr>
          <a:xfrm>
            <a:off x="3620339" y="5386376"/>
            <a:ext cx="831273" cy="831273"/>
          </a:xfrm>
          <a:prstGeom prst="ellipse">
            <a:avLst/>
          </a:prstGeom>
          <a:solidFill>
            <a:srgbClr val="0088C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4" name="Oval 163"/>
          <p:cNvSpPr>
            <a:spLocks noChangeAspect="1"/>
          </p:cNvSpPr>
          <p:nvPr/>
        </p:nvSpPr>
        <p:spPr>
          <a:xfrm>
            <a:off x="7740388" y="5386376"/>
            <a:ext cx="831273" cy="831273"/>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5" name="Oval 164"/>
          <p:cNvSpPr>
            <a:spLocks noChangeAspect="1"/>
          </p:cNvSpPr>
          <p:nvPr/>
        </p:nvSpPr>
        <p:spPr>
          <a:xfrm>
            <a:off x="3429838" y="4030539"/>
            <a:ext cx="831273" cy="831273"/>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6" name="Oval 165"/>
          <p:cNvSpPr>
            <a:spLocks noChangeAspect="1"/>
          </p:cNvSpPr>
          <p:nvPr/>
        </p:nvSpPr>
        <p:spPr>
          <a:xfrm>
            <a:off x="7930887" y="4030539"/>
            <a:ext cx="831273" cy="831273"/>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7" name="Oval 166"/>
          <p:cNvSpPr>
            <a:spLocks noChangeAspect="1"/>
          </p:cNvSpPr>
          <p:nvPr/>
        </p:nvSpPr>
        <p:spPr>
          <a:xfrm>
            <a:off x="3874339" y="2627404"/>
            <a:ext cx="831273" cy="831273"/>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8" name="Oval 167"/>
          <p:cNvSpPr>
            <a:spLocks noChangeAspect="1"/>
          </p:cNvSpPr>
          <p:nvPr/>
        </p:nvSpPr>
        <p:spPr>
          <a:xfrm>
            <a:off x="7486388" y="2627404"/>
            <a:ext cx="831273" cy="831273"/>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9" name="Oval 168"/>
          <p:cNvSpPr>
            <a:spLocks noChangeAspect="1"/>
          </p:cNvSpPr>
          <p:nvPr/>
        </p:nvSpPr>
        <p:spPr>
          <a:xfrm>
            <a:off x="5680363" y="2001089"/>
            <a:ext cx="831273" cy="831273"/>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72" name="TextBox 171"/>
          <p:cNvSpPr txBox="1"/>
          <p:nvPr/>
        </p:nvSpPr>
        <p:spPr>
          <a:xfrm>
            <a:off x="209620" y="4015287"/>
            <a:ext cx="3209120" cy="861774"/>
          </a:xfrm>
          <a:prstGeom prst="rect">
            <a:avLst/>
          </a:prstGeom>
          <a:noFill/>
        </p:spPr>
        <p:txBody>
          <a:bodyPr wrap="square" rtlCol="0" anchor="ctr">
            <a:spAutoFit/>
          </a:bodyPr>
          <a:lstStyle/>
          <a:p>
            <a:pPr marL="0" lvl="2" algn="r">
              <a:buClr>
                <a:srgbClr val="C00000"/>
              </a:buClr>
              <a:buSzPct val="100000"/>
            </a:pPr>
            <a:r>
              <a:rPr lang="en-GB" sz="1400" b="1" i="1" dirty="0">
                <a:solidFill>
                  <a:schemeClr val="tx2"/>
                </a:solidFill>
                <a:ea typeface="Arial Unicode MS" panose="020B0604020202020204" pitchFamily="34" charset="-128"/>
              </a:rPr>
              <a:t>COMPLETE</a:t>
            </a:r>
          </a:p>
          <a:p>
            <a:pPr marL="0" lvl="2" algn="r">
              <a:buClr>
                <a:srgbClr val="C00000"/>
              </a:buClr>
              <a:buSzPct val="100000"/>
            </a:pPr>
            <a:r>
              <a:rPr lang="en-GB" sz="1200" dirty="0">
                <a:ea typeface="Arial Unicode MS" panose="020B0604020202020204" pitchFamily="34" charset="-128"/>
              </a:rPr>
              <a:t>Ensure (twice!) you have followed all the instructions, and that the proposal fulfils all the mandatory requirements</a:t>
            </a:r>
          </a:p>
        </p:txBody>
      </p:sp>
      <p:sp>
        <p:nvSpPr>
          <p:cNvPr id="174" name="TextBox 173"/>
          <p:cNvSpPr txBox="1"/>
          <p:nvPr/>
        </p:nvSpPr>
        <p:spPr>
          <a:xfrm>
            <a:off x="665219" y="2795233"/>
            <a:ext cx="3209120" cy="492443"/>
          </a:xfrm>
          <a:prstGeom prst="rect">
            <a:avLst/>
          </a:prstGeom>
          <a:noFill/>
        </p:spPr>
        <p:txBody>
          <a:bodyPr wrap="square" rtlCol="0" anchor="ctr">
            <a:spAutoFit/>
          </a:bodyPr>
          <a:lstStyle/>
          <a:p>
            <a:pPr marL="0" lvl="2" algn="r">
              <a:buClr>
                <a:srgbClr val="C00000"/>
              </a:buClr>
              <a:buSzPct val="100000"/>
            </a:pPr>
            <a:r>
              <a:rPr lang="en-GB" sz="1400" b="1" i="1" dirty="0">
                <a:solidFill>
                  <a:schemeClr val="accent1"/>
                </a:solidFill>
                <a:ea typeface="Arial Unicode MS" panose="020B0604020202020204" pitchFamily="34" charset="-128"/>
              </a:rPr>
              <a:t>COHERENT</a:t>
            </a:r>
          </a:p>
          <a:p>
            <a:pPr marL="0" lvl="2" algn="r">
              <a:buClr>
                <a:srgbClr val="C00000"/>
              </a:buClr>
              <a:buSzPct val="100000"/>
            </a:pPr>
            <a:r>
              <a:rPr lang="en-GB" sz="1200" dirty="0">
                <a:ea typeface="Arial Unicode MS" panose="020B0604020202020204" pitchFamily="34" charset="-128"/>
              </a:rPr>
              <a:t>Avoid contradictions, avoid ‘patchwork’</a:t>
            </a:r>
          </a:p>
        </p:txBody>
      </p:sp>
      <p:sp>
        <p:nvSpPr>
          <p:cNvPr id="14" name="CuadroTexto 13">
            <a:extLst>
              <a:ext uri="{FF2B5EF4-FFF2-40B4-BE49-F238E27FC236}">
                <a16:creationId xmlns:a16="http://schemas.microsoft.com/office/drawing/2014/main" id="{E79F8FAD-F109-ECC1-8950-B37627F1A844}"/>
              </a:ext>
            </a:extLst>
          </p:cNvPr>
          <p:cNvSpPr txBox="1"/>
          <p:nvPr/>
        </p:nvSpPr>
        <p:spPr>
          <a:xfrm>
            <a:off x="4791316" y="4153089"/>
            <a:ext cx="2633831" cy="830997"/>
          </a:xfrm>
          <a:prstGeom prst="rect">
            <a:avLst/>
          </a:prstGeom>
          <a:noFill/>
        </p:spPr>
        <p:txBody>
          <a:bodyPr wrap="square">
            <a:spAutoFit/>
          </a:bodyPr>
          <a:lstStyle/>
          <a:p>
            <a:pPr algn="ctr"/>
            <a:r>
              <a:rPr lang="en-GB" sz="1600" dirty="0">
                <a:ea typeface="Arial Unicode MS" panose="020B0604020202020204" pitchFamily="34" charset="-128"/>
              </a:rPr>
              <a:t>Don’t forget to </a:t>
            </a:r>
            <a:r>
              <a:rPr lang="en-GB" sz="1600" b="1" dirty="0">
                <a:solidFill>
                  <a:schemeClr val="accent6"/>
                </a:solidFill>
                <a:ea typeface="Arial Unicode MS" panose="020B0604020202020204" pitchFamily="34" charset="-128"/>
              </a:rPr>
              <a:t>submit </a:t>
            </a:r>
            <a:r>
              <a:rPr lang="en-GB" sz="1600" dirty="0">
                <a:ea typeface="Arial Unicode MS" panose="020B0604020202020204" pitchFamily="34" charset="-128"/>
              </a:rPr>
              <a:t>your application</a:t>
            </a:r>
            <a:r>
              <a:rPr lang="en-GB" sz="1600" b="1" dirty="0">
                <a:solidFill>
                  <a:schemeClr val="accent6"/>
                </a:solidFill>
                <a:ea typeface="Arial Unicode MS" panose="020B0604020202020204" pitchFamily="34" charset="-128"/>
              </a:rPr>
              <a:t> well in advance </a:t>
            </a:r>
            <a:r>
              <a:rPr lang="en-GB" sz="1600" dirty="0">
                <a:ea typeface="Arial Unicode MS" panose="020B0604020202020204" pitchFamily="34" charset="-128"/>
              </a:rPr>
              <a:t>of the deadline!</a:t>
            </a:r>
            <a:endParaRPr lang="en-GB" sz="1600" dirty="0"/>
          </a:p>
        </p:txBody>
      </p:sp>
      <p:sp>
        <p:nvSpPr>
          <p:cNvPr id="15" name="TextBox 173">
            <a:extLst>
              <a:ext uri="{FF2B5EF4-FFF2-40B4-BE49-F238E27FC236}">
                <a16:creationId xmlns:a16="http://schemas.microsoft.com/office/drawing/2014/main" id="{5E3E1AFB-F6DD-27E9-4E99-CEF06580F2C7}"/>
              </a:ext>
            </a:extLst>
          </p:cNvPr>
          <p:cNvSpPr txBox="1"/>
          <p:nvPr/>
        </p:nvSpPr>
        <p:spPr>
          <a:xfrm>
            <a:off x="4503671" y="1368439"/>
            <a:ext cx="3209120" cy="677108"/>
          </a:xfrm>
          <a:prstGeom prst="rect">
            <a:avLst/>
          </a:prstGeom>
          <a:noFill/>
        </p:spPr>
        <p:txBody>
          <a:bodyPr wrap="square" rtlCol="0" anchor="ctr">
            <a:spAutoFit/>
          </a:bodyPr>
          <a:lstStyle/>
          <a:p>
            <a:pPr marL="0" lvl="2" algn="ctr">
              <a:buClr>
                <a:srgbClr val="C00000"/>
              </a:buClr>
              <a:buSzPct val="100000"/>
            </a:pPr>
            <a:r>
              <a:rPr lang="en-GB" sz="1400" b="1" i="1" dirty="0">
                <a:solidFill>
                  <a:schemeClr val="accent2"/>
                </a:solidFill>
                <a:ea typeface="Arial Unicode MS" panose="020B0604020202020204" pitchFamily="34" charset="-128"/>
              </a:rPr>
              <a:t>SIMPLE &amp; CONCRETE</a:t>
            </a:r>
          </a:p>
          <a:p>
            <a:pPr marL="0" lvl="2" algn="ctr">
              <a:buClr>
                <a:srgbClr val="C00000"/>
              </a:buClr>
              <a:buSzPct val="100000"/>
            </a:pPr>
            <a:r>
              <a:rPr lang="en-GB" sz="1200" dirty="0">
                <a:ea typeface="Arial Unicode MS" panose="020B0604020202020204" pitchFamily="34" charset="-128"/>
              </a:rPr>
              <a:t>Use examples, justify your statements, bring proofs</a:t>
            </a:r>
          </a:p>
        </p:txBody>
      </p:sp>
      <p:sp>
        <p:nvSpPr>
          <p:cNvPr id="16" name="TextBox 173">
            <a:extLst>
              <a:ext uri="{FF2B5EF4-FFF2-40B4-BE49-F238E27FC236}">
                <a16:creationId xmlns:a16="http://schemas.microsoft.com/office/drawing/2014/main" id="{27B53CC9-9E56-32F0-4F00-F08C8BFCFB5E}"/>
              </a:ext>
            </a:extLst>
          </p:cNvPr>
          <p:cNvSpPr txBox="1"/>
          <p:nvPr/>
        </p:nvSpPr>
        <p:spPr>
          <a:xfrm>
            <a:off x="8314574" y="2607728"/>
            <a:ext cx="3227628" cy="861774"/>
          </a:xfrm>
          <a:prstGeom prst="rect">
            <a:avLst/>
          </a:prstGeom>
          <a:noFill/>
        </p:spPr>
        <p:txBody>
          <a:bodyPr wrap="square" rtlCol="0" anchor="ctr">
            <a:spAutoFit/>
          </a:bodyPr>
          <a:lstStyle/>
          <a:p>
            <a:pPr marL="0" lvl="2">
              <a:buClr>
                <a:srgbClr val="C00000"/>
              </a:buClr>
              <a:buSzPct val="100000"/>
            </a:pPr>
            <a:r>
              <a:rPr lang="en-GB" sz="1400" b="1" i="1" dirty="0">
                <a:solidFill>
                  <a:schemeClr val="accent3"/>
                </a:solidFill>
                <a:ea typeface="Arial Unicode MS" panose="020B0604020202020204" pitchFamily="34" charset="-128"/>
              </a:rPr>
              <a:t>EXPLICIT</a:t>
            </a:r>
          </a:p>
          <a:p>
            <a:pPr marL="0" lvl="2">
              <a:buClr>
                <a:srgbClr val="C00000"/>
              </a:buClr>
              <a:buSzPct val="100000"/>
            </a:pPr>
            <a:r>
              <a:rPr lang="en-GB" sz="1200" dirty="0">
                <a:ea typeface="Arial Unicode MS" panose="020B0604020202020204" pitchFamily="34" charset="-128"/>
              </a:rPr>
              <a:t>Do not take anything for granted; do not assume experts will always immediately understand; avoid  or explain abbreviations</a:t>
            </a:r>
          </a:p>
        </p:txBody>
      </p:sp>
      <p:sp>
        <p:nvSpPr>
          <p:cNvPr id="17" name="TextBox 173">
            <a:extLst>
              <a:ext uri="{FF2B5EF4-FFF2-40B4-BE49-F238E27FC236}">
                <a16:creationId xmlns:a16="http://schemas.microsoft.com/office/drawing/2014/main" id="{748E10F9-A15F-3307-82BE-D55F4F525009}"/>
              </a:ext>
            </a:extLst>
          </p:cNvPr>
          <p:cNvSpPr txBox="1"/>
          <p:nvPr/>
        </p:nvSpPr>
        <p:spPr>
          <a:xfrm>
            <a:off x="8783758" y="4015287"/>
            <a:ext cx="3227628" cy="861774"/>
          </a:xfrm>
          <a:prstGeom prst="rect">
            <a:avLst/>
          </a:prstGeom>
          <a:noFill/>
        </p:spPr>
        <p:txBody>
          <a:bodyPr wrap="square" rtlCol="0" anchor="ctr">
            <a:spAutoFit/>
          </a:bodyPr>
          <a:lstStyle/>
          <a:p>
            <a:pPr marL="0" lvl="2">
              <a:buClr>
                <a:srgbClr val="C00000"/>
              </a:buClr>
              <a:buSzPct val="100000"/>
            </a:pPr>
            <a:r>
              <a:rPr lang="en-GB" sz="1400" b="1" i="1" dirty="0">
                <a:solidFill>
                  <a:schemeClr val="accent4"/>
                </a:solidFill>
                <a:ea typeface="Arial Unicode MS" panose="020B0604020202020204" pitchFamily="34" charset="-128"/>
              </a:rPr>
              <a:t>RIGOROUS</a:t>
            </a:r>
          </a:p>
          <a:p>
            <a:pPr marL="0" lvl="2">
              <a:buClr>
                <a:srgbClr val="C00000"/>
              </a:buClr>
              <a:buSzPct val="100000"/>
            </a:pPr>
            <a:r>
              <a:rPr lang="en-GB" sz="1200" dirty="0">
                <a:ea typeface="Arial Unicode MS" panose="020B0604020202020204" pitchFamily="34" charset="-128"/>
              </a:rPr>
              <a:t>The application is the basis on which your project will be implemented; it is also the cornerstone of your partnership commitment</a:t>
            </a:r>
          </a:p>
        </p:txBody>
      </p:sp>
      <p:sp>
        <p:nvSpPr>
          <p:cNvPr id="18" name="TextBox 173">
            <a:extLst>
              <a:ext uri="{FF2B5EF4-FFF2-40B4-BE49-F238E27FC236}">
                <a16:creationId xmlns:a16="http://schemas.microsoft.com/office/drawing/2014/main" id="{3901779A-649B-EE46-5B7A-D9B62213588F}"/>
              </a:ext>
            </a:extLst>
          </p:cNvPr>
          <p:cNvSpPr txBox="1"/>
          <p:nvPr/>
        </p:nvSpPr>
        <p:spPr>
          <a:xfrm>
            <a:off x="8571661" y="5463457"/>
            <a:ext cx="3227628" cy="677108"/>
          </a:xfrm>
          <a:prstGeom prst="rect">
            <a:avLst/>
          </a:prstGeom>
          <a:noFill/>
        </p:spPr>
        <p:txBody>
          <a:bodyPr wrap="square" rtlCol="0" anchor="ctr">
            <a:spAutoFit/>
          </a:bodyPr>
          <a:lstStyle/>
          <a:p>
            <a:pPr marL="0" lvl="2">
              <a:buClr>
                <a:srgbClr val="C00000"/>
              </a:buClr>
              <a:buSzPct val="100000"/>
            </a:pPr>
            <a:r>
              <a:rPr lang="en-GB" sz="1400" b="1" i="1" dirty="0">
                <a:solidFill>
                  <a:schemeClr val="accent5"/>
                </a:solidFill>
                <a:ea typeface="Arial Unicode MS" panose="020B0604020202020204" pitchFamily="34" charset="-128"/>
              </a:rPr>
              <a:t>FOCUSED</a:t>
            </a:r>
          </a:p>
          <a:p>
            <a:pPr marL="0" lvl="2">
              <a:buClr>
                <a:srgbClr val="C00000"/>
              </a:buClr>
              <a:buSzPct val="100000"/>
            </a:pPr>
            <a:r>
              <a:rPr lang="en-GB" sz="1200" dirty="0">
                <a:ea typeface="Arial Unicode MS" panose="020B0604020202020204" pitchFamily="34" charset="-128"/>
              </a:rPr>
              <a:t>Stick to what is asked. Respect the page limit for Part B</a:t>
            </a:r>
          </a:p>
        </p:txBody>
      </p:sp>
      <p:sp>
        <p:nvSpPr>
          <p:cNvPr id="19" name="Bocadillo: ovalado 18">
            <a:extLst>
              <a:ext uri="{FF2B5EF4-FFF2-40B4-BE49-F238E27FC236}">
                <a16:creationId xmlns:a16="http://schemas.microsoft.com/office/drawing/2014/main" id="{F04EFE5E-4DC2-FA38-42F2-270F56318E8C}"/>
              </a:ext>
            </a:extLst>
          </p:cNvPr>
          <p:cNvSpPr/>
          <p:nvPr/>
        </p:nvSpPr>
        <p:spPr>
          <a:xfrm>
            <a:off x="5951999" y="3814435"/>
            <a:ext cx="288000" cy="288000"/>
          </a:xfrm>
          <a:prstGeom prst="wedgeEllipseCallout">
            <a:avLst>
              <a:gd name="adj1" fmla="val -3194"/>
              <a:gd name="adj2" fmla="val 63970"/>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accent6"/>
                </a:solidFill>
              </a:rPr>
              <a:t>!</a:t>
            </a:r>
          </a:p>
        </p:txBody>
      </p:sp>
      <p:sp>
        <p:nvSpPr>
          <p:cNvPr id="20" name="TextBox 1">
            <a:extLst>
              <a:ext uri="{FF2B5EF4-FFF2-40B4-BE49-F238E27FC236}">
                <a16:creationId xmlns:a16="http://schemas.microsoft.com/office/drawing/2014/main" id="{3E886F7F-FEA5-DBFF-1068-38CF4F4395CE}"/>
              </a:ext>
            </a:extLst>
          </p:cNvPr>
          <p:cNvSpPr txBox="1"/>
          <p:nvPr/>
        </p:nvSpPr>
        <p:spPr>
          <a:xfrm>
            <a:off x="3778801" y="5541505"/>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600"/>
              </a:spcBef>
            </a:pPr>
            <a:r>
              <a:rPr lang="en-GB" sz="3600" dirty="0">
                <a:solidFill>
                  <a:schemeClr val="bg1"/>
                </a:solidFill>
                <a:latin typeface="Rockwell Extra Bold" panose="02060903040505020403" pitchFamily="18" charset="0"/>
              </a:rPr>
              <a:t>1</a:t>
            </a:r>
          </a:p>
        </p:txBody>
      </p:sp>
      <p:sp>
        <p:nvSpPr>
          <p:cNvPr id="21" name="TextBox 2">
            <a:extLst>
              <a:ext uri="{FF2B5EF4-FFF2-40B4-BE49-F238E27FC236}">
                <a16:creationId xmlns:a16="http://schemas.microsoft.com/office/drawing/2014/main" id="{1D99C64D-666F-25A1-3A41-D3957B084062}"/>
              </a:ext>
            </a:extLst>
          </p:cNvPr>
          <p:cNvSpPr txBox="1"/>
          <p:nvPr/>
        </p:nvSpPr>
        <p:spPr>
          <a:xfrm>
            <a:off x="3616877" y="4205428"/>
            <a:ext cx="457195" cy="481495"/>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600"/>
              </a:spcBef>
            </a:pPr>
            <a:r>
              <a:rPr lang="en-GB" sz="3600" dirty="0">
                <a:solidFill>
                  <a:schemeClr val="bg1"/>
                </a:solidFill>
                <a:latin typeface="Rockwell Extra Bold" panose="02060903040505020403" pitchFamily="18" charset="0"/>
              </a:rPr>
              <a:t>2</a:t>
            </a:r>
          </a:p>
        </p:txBody>
      </p:sp>
      <p:sp>
        <p:nvSpPr>
          <p:cNvPr id="22" name="TextBox 3">
            <a:extLst>
              <a:ext uri="{FF2B5EF4-FFF2-40B4-BE49-F238E27FC236}">
                <a16:creationId xmlns:a16="http://schemas.microsoft.com/office/drawing/2014/main" id="{CB850180-19D1-C149-78F9-F39A48A12383}"/>
              </a:ext>
            </a:extLst>
          </p:cNvPr>
          <p:cNvSpPr txBox="1"/>
          <p:nvPr/>
        </p:nvSpPr>
        <p:spPr>
          <a:xfrm>
            <a:off x="4061376" y="2795183"/>
            <a:ext cx="457198" cy="4957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600"/>
              </a:spcBef>
            </a:pPr>
            <a:r>
              <a:rPr lang="en-GB" sz="3600" dirty="0">
                <a:solidFill>
                  <a:schemeClr val="bg1"/>
                </a:solidFill>
                <a:latin typeface="Rockwell Extra Bold" panose="02060903040505020403" pitchFamily="18" charset="0"/>
              </a:rPr>
              <a:t>3</a:t>
            </a:r>
          </a:p>
        </p:txBody>
      </p:sp>
      <p:sp>
        <p:nvSpPr>
          <p:cNvPr id="23" name="TextBox 1">
            <a:extLst>
              <a:ext uri="{FF2B5EF4-FFF2-40B4-BE49-F238E27FC236}">
                <a16:creationId xmlns:a16="http://schemas.microsoft.com/office/drawing/2014/main" id="{7D7C1E12-258F-89BB-F5F8-DAA6CFA95A05}"/>
              </a:ext>
            </a:extLst>
          </p:cNvPr>
          <p:cNvSpPr txBox="1"/>
          <p:nvPr/>
        </p:nvSpPr>
        <p:spPr>
          <a:xfrm>
            <a:off x="5838825" y="2156218"/>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600"/>
              </a:spcBef>
            </a:pPr>
            <a:r>
              <a:rPr lang="en-GB" sz="3600" dirty="0">
                <a:solidFill>
                  <a:schemeClr val="bg1"/>
                </a:solidFill>
                <a:latin typeface="Rockwell Extra Bold" panose="02060903040505020403" pitchFamily="18" charset="0"/>
              </a:rPr>
              <a:t>4</a:t>
            </a:r>
          </a:p>
        </p:txBody>
      </p:sp>
      <p:sp>
        <p:nvSpPr>
          <p:cNvPr id="24" name="TextBox 2">
            <a:extLst>
              <a:ext uri="{FF2B5EF4-FFF2-40B4-BE49-F238E27FC236}">
                <a16:creationId xmlns:a16="http://schemas.microsoft.com/office/drawing/2014/main" id="{530308AB-D0E3-558C-631C-543BE7E3FD6C}"/>
              </a:ext>
            </a:extLst>
          </p:cNvPr>
          <p:cNvSpPr txBox="1"/>
          <p:nvPr/>
        </p:nvSpPr>
        <p:spPr>
          <a:xfrm>
            <a:off x="7673427" y="2802293"/>
            <a:ext cx="457195" cy="481495"/>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600"/>
              </a:spcBef>
            </a:pPr>
            <a:r>
              <a:rPr lang="en-GB" sz="3600" dirty="0">
                <a:solidFill>
                  <a:schemeClr val="bg1"/>
                </a:solidFill>
                <a:latin typeface="Rockwell Extra Bold" panose="02060903040505020403" pitchFamily="18" charset="0"/>
              </a:rPr>
              <a:t>5</a:t>
            </a:r>
          </a:p>
        </p:txBody>
      </p:sp>
      <p:sp>
        <p:nvSpPr>
          <p:cNvPr id="25" name="TextBox 3">
            <a:extLst>
              <a:ext uri="{FF2B5EF4-FFF2-40B4-BE49-F238E27FC236}">
                <a16:creationId xmlns:a16="http://schemas.microsoft.com/office/drawing/2014/main" id="{ED6EDE8B-B861-FCD8-6835-9045C3F937DC}"/>
              </a:ext>
            </a:extLst>
          </p:cNvPr>
          <p:cNvSpPr txBox="1"/>
          <p:nvPr/>
        </p:nvSpPr>
        <p:spPr>
          <a:xfrm>
            <a:off x="8117924" y="4198318"/>
            <a:ext cx="457198" cy="4957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600"/>
              </a:spcBef>
            </a:pPr>
            <a:r>
              <a:rPr lang="en-GB" sz="3600" dirty="0">
                <a:solidFill>
                  <a:schemeClr val="bg1"/>
                </a:solidFill>
                <a:latin typeface="Rockwell Extra Bold" panose="02060903040505020403" pitchFamily="18" charset="0"/>
              </a:rPr>
              <a:t>6</a:t>
            </a:r>
          </a:p>
        </p:txBody>
      </p:sp>
      <p:sp>
        <p:nvSpPr>
          <p:cNvPr id="29" name="TextBox 3">
            <a:extLst>
              <a:ext uri="{FF2B5EF4-FFF2-40B4-BE49-F238E27FC236}">
                <a16:creationId xmlns:a16="http://schemas.microsoft.com/office/drawing/2014/main" id="{33A9B55E-6450-1639-3A7A-1ABE332F37AF}"/>
              </a:ext>
            </a:extLst>
          </p:cNvPr>
          <p:cNvSpPr txBox="1"/>
          <p:nvPr/>
        </p:nvSpPr>
        <p:spPr>
          <a:xfrm>
            <a:off x="7927425" y="5554155"/>
            <a:ext cx="457198" cy="4957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600"/>
              </a:spcBef>
            </a:pPr>
            <a:r>
              <a:rPr lang="en-GB" sz="3600" dirty="0">
                <a:solidFill>
                  <a:schemeClr val="bg1"/>
                </a:solidFill>
                <a:latin typeface="Rockwell Extra Bold" panose="02060903040505020403" pitchFamily="18" charset="0"/>
              </a:rPr>
              <a:t>7</a:t>
            </a:r>
          </a:p>
        </p:txBody>
      </p:sp>
    </p:spTree>
    <p:custDataLst>
      <p:tags r:id="rId1"/>
    </p:custDataLst>
    <p:extLst>
      <p:ext uri="{BB962C8B-B14F-4D97-AF65-F5344CB8AC3E}">
        <p14:creationId xmlns:p14="http://schemas.microsoft.com/office/powerpoint/2010/main" val="151311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865" y="1850577"/>
            <a:ext cx="11091093" cy="4256025"/>
          </a:xfrm>
        </p:spPr>
        <p:txBody>
          <a:bodyPr/>
          <a:lstStyle/>
          <a:p>
            <a:pPr algn="l">
              <a:spcAft>
                <a:spcPts val="600"/>
              </a:spcAft>
              <a:buFont typeface="Wingdings" panose="05000000000000000000" pitchFamily="2" charset="2"/>
              <a:buChar char="ü"/>
            </a:pP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20 years of Erasmus Mundus - Beyond borders and bound</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ries</a:t>
            </a:r>
            <a:r>
              <a:rPr lang="en-GB" sz="16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and</a:t>
            </a:r>
            <a:r>
              <a:rPr lang="en-GB" sz="1600" dirty="0">
                <a:solidFill>
                  <a:srgbClr val="0000FF"/>
                </a:solidFill>
                <a:latin typeface="Calibri" panose="020F0502020204030204" pitchFamily="34" charset="0"/>
                <a:cs typeface="Calibri" panose="020F0502020204030204" pitchFamily="34" charset="0"/>
              </a:rPr>
              <a:t>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20 years of Erasmus Mundus (key figures)</a:t>
            </a:r>
            <a:endPar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GB" sz="1600" u="sng" dirty="0">
                <a:solidFill>
                  <a:srgbClr val="0000FF"/>
                </a:solidFill>
                <a:effectLst/>
                <a:latin typeface="Calibri" panose="020F0502020204030204" pitchFamily="34" charset="0"/>
                <a:ea typeface="Calibri" panose="020F0502020204030204" pitchFamily="34" charset="0"/>
                <a:hlinkClick r:id="rId5"/>
              </a:rPr>
              <a:t>Erasmus Mundus 20th anniversary conference “Beyond borders and boundaries” - Conference report, 27-28 May 2024, Brussels</a:t>
            </a:r>
            <a:endParaRPr lang="en-GB" sz="1600" u="sng" dirty="0">
              <a:solidFill>
                <a:srgbClr val="0000FF"/>
              </a:solidFill>
              <a:effectLst/>
              <a:latin typeface="Calibri" panose="020F0502020204030204" pitchFamily="34" charset="0"/>
              <a:ea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6"/>
              </a:rPr>
              <a:t>Erasmus Mundus, analysis of the results of the second 2021-2027 call  (joint masters and design measures) </a:t>
            </a:r>
            <a:endParaRPr lang="en-US" sz="1600" u="sng" dirty="0">
              <a:latin typeface="Calibri" panose="020F0502020204030204" pitchFamily="34" charset="0"/>
              <a:cs typeface="Calibri" panose="020F0502020204030204" pitchFamily="34" charset="0"/>
              <a:hlinkClick r:id="rId3"/>
            </a:endParaRPr>
          </a:p>
          <a:p>
            <a:pPr algn="l">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7"/>
              </a:rPr>
              <a:t>Erasmus Mundus, analysis of the results of the first 2021-2027 call (joint masters and design measures)</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8"/>
              </a:rPr>
              <a:t>Statistical factsheets on the achievements of the Erasmus Mundus Joint Master Degrees (2014-2020)</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9" tooltip="https://ec.europa.eu/programmes/erasmus-plus/about/factsheets_en#worldwide"/>
              </a:rPr>
              <a:t>Erasmus+ Factsheets </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0"/>
              </a:rPr>
              <a:t>Report 'Implementing Joint Degrees in the Erasmus Mundus action of the Erasmus+ </a:t>
            </a:r>
            <a:r>
              <a:rPr lang="en-US" sz="1600" dirty="0" err="1">
                <a:latin typeface="Calibri" panose="020F0502020204030204" pitchFamily="34" charset="0"/>
                <a:cs typeface="Calibri" panose="020F0502020204030204" pitchFamily="34" charset="0"/>
                <a:hlinkClick r:id="rId10"/>
              </a:rPr>
              <a:t>programme</a:t>
            </a:r>
            <a:r>
              <a:rPr lang="en-US" sz="1600" dirty="0">
                <a:latin typeface="Calibri" panose="020F0502020204030204" pitchFamily="34" charset="0"/>
                <a:cs typeface="Calibri" panose="020F0502020204030204" pitchFamily="34" charset="0"/>
                <a:hlinkClick r:id="rId10"/>
              </a:rPr>
              <a:t>’</a:t>
            </a:r>
            <a:endParaRPr lang="en-US" sz="1600"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1"/>
              </a:rPr>
              <a:t>Erasmus Mundus Catalogue (europa.eu)</a:t>
            </a:r>
            <a:endParaRPr lang="en-US" sz="1600"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12"/>
              </a:rPr>
              <a:t>EMJMD Cluster meeting 2018: European Approach for Quality Assurance of Joint  </a:t>
            </a:r>
            <a:r>
              <a:rPr lang="en-US" sz="1600" u="sng" dirty="0" err="1">
                <a:latin typeface="Calibri" panose="020F0502020204030204" pitchFamily="34" charset="0"/>
                <a:cs typeface="Calibri" panose="020F0502020204030204" pitchFamily="34" charset="0"/>
                <a:hlinkClick r:id="rId12"/>
              </a:rPr>
              <a:t>Programmes</a:t>
            </a:r>
            <a:endParaRPr lang="en-US" sz="1600" u="sng" dirty="0">
              <a:latin typeface="Calibri" panose="020F0502020204030204" pitchFamily="34" charset="0"/>
              <a:cs typeface="Calibri" panose="020F0502020204030204" pitchFamily="34" charset="0"/>
            </a:endParaRPr>
          </a:p>
          <a:p>
            <a:pPr marL="0" indent="0">
              <a:spcAft>
                <a:spcPts val="600"/>
              </a:spcAft>
              <a:buNone/>
            </a:pPr>
            <a:r>
              <a:rPr lang="en-US" sz="1600" dirty="0"/>
              <a:t>    </a:t>
            </a:r>
            <a:r>
              <a:rPr lang="en-US" sz="1600" dirty="0">
                <a:latin typeface="Calibri" panose="020F0502020204030204" pitchFamily="34" charset="0"/>
                <a:cs typeface="Calibri" panose="020F0502020204030204" pitchFamily="34" charset="0"/>
              </a:rPr>
              <a:t>and</a:t>
            </a:r>
            <a:r>
              <a:rPr lang="en-US" sz="1600" dirty="0"/>
              <a:t> </a:t>
            </a:r>
            <a:r>
              <a:rPr lang="en-US" sz="1600" u="sng" dirty="0">
                <a:latin typeface="Calibri" panose="020F0502020204030204" pitchFamily="34" charset="0"/>
                <a:cs typeface="Calibri" panose="020F0502020204030204" pitchFamily="34" charset="0"/>
                <a:hlinkClick r:id="rId13"/>
              </a:rPr>
              <a:t>Follow-up event 2019 "Implementing the European Approach for Quality Assurance for EMJMDs</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4"/>
              </a:rPr>
              <a:t>Erasmus Mundus Joint Master Degrees - The story so far</a:t>
            </a:r>
            <a:r>
              <a:rPr lang="en-US" sz="1600" dirty="0">
                <a:latin typeface="Calibri" panose="020F0502020204030204" pitchFamily="34" charset="0"/>
                <a:cs typeface="Calibri" panose="020F0502020204030204" pitchFamily="34" charset="0"/>
              </a:rPr>
              <a:t> </a:t>
            </a: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5"/>
              </a:rPr>
              <a:t>Sustainability of Erasmus Mundus Master Courses - Best practice guide</a:t>
            </a:r>
            <a:r>
              <a:rPr lang="en-US" sz="1600" dirty="0">
                <a:latin typeface="Calibri" panose="020F0502020204030204" pitchFamily="34" charset="0"/>
                <a:cs typeface="Calibri" panose="020F0502020204030204" pitchFamily="34" charset="0"/>
              </a:rPr>
              <a:t> </a:t>
            </a:r>
            <a:endParaRPr lang="en-US" sz="400" dirty="0">
              <a:hlinkClick r:id="rId16"/>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6"/>
              </a:rPr>
              <a:t>Erasmus+ Project result platform</a:t>
            </a:r>
            <a:endParaRPr lang="en-US" sz="1600" dirty="0">
              <a:latin typeface="Calibri" panose="020F0502020204030204" pitchFamily="34" charset="0"/>
              <a:cs typeface="Calibri" panose="020F0502020204030204" pitchFamily="34" charset="0"/>
            </a:endParaRPr>
          </a:p>
          <a:p>
            <a:pPr marL="0" indent="0">
              <a:spcBef>
                <a:spcPts val="600"/>
              </a:spcBef>
              <a:spcAft>
                <a:spcPts val="0"/>
              </a:spcAft>
              <a:buNone/>
            </a:pPr>
            <a:endParaRPr lang="en-US" sz="1800" dirty="0"/>
          </a:p>
          <a:p>
            <a:pPr>
              <a:spcBef>
                <a:spcPts val="600"/>
              </a:spcBef>
              <a:spcAft>
                <a:spcPts val="0"/>
              </a:spcAft>
            </a:pPr>
            <a:endParaRPr lang="fr-BE" sz="1800" dirty="0"/>
          </a:p>
        </p:txBody>
      </p:sp>
      <p:sp>
        <p:nvSpPr>
          <p:cNvPr id="3" name="Title 2"/>
          <p:cNvSpPr>
            <a:spLocks noGrp="1"/>
          </p:cNvSpPr>
          <p:nvPr>
            <p:ph type="title"/>
          </p:nvPr>
        </p:nvSpPr>
        <p:spPr>
          <a:xfrm>
            <a:off x="1955800" y="482860"/>
            <a:ext cx="9530522" cy="782357"/>
          </a:xfrm>
        </p:spPr>
        <p:txBody>
          <a:bodyPr/>
          <a:lstStyle/>
          <a:p>
            <a:r>
              <a:rPr lang="en-US" dirty="0"/>
              <a:t>Other information sources </a:t>
            </a:r>
            <a:endParaRPr lang="fr-BE" dirty="0">
              <a:solidFill>
                <a:srgbClr val="C00000"/>
              </a:solidFill>
            </a:endParaRPr>
          </a:p>
        </p:txBody>
      </p:sp>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4590" y="559284"/>
            <a:ext cx="871914" cy="871914"/>
          </a:xfrm>
          <a:prstGeom prst="rect">
            <a:avLst/>
          </a:prstGeom>
        </p:spPr>
      </p:pic>
    </p:spTree>
    <p:extLst>
      <p:ext uri="{BB962C8B-B14F-4D97-AF65-F5344CB8AC3E}">
        <p14:creationId xmlns:p14="http://schemas.microsoft.com/office/powerpoint/2010/main" val="333642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827D-6C13-845D-EC38-20740A68C502}"/>
              </a:ext>
            </a:extLst>
          </p:cNvPr>
          <p:cNvSpPr>
            <a:spLocks noGrp="1"/>
          </p:cNvSpPr>
          <p:nvPr>
            <p:ph type="title"/>
          </p:nvPr>
        </p:nvSpPr>
        <p:spPr>
          <a:xfrm>
            <a:off x="970722" y="299668"/>
            <a:ext cx="10515600" cy="965550"/>
          </a:xfrm>
        </p:spPr>
        <p:txBody>
          <a:bodyPr>
            <a:normAutofit fontScale="90000"/>
          </a:bodyPr>
          <a:lstStyle/>
          <a:p>
            <a:r>
              <a:rPr lang="en-GB" sz="4400" dirty="0"/>
              <a:t>Preliminary steps</a:t>
            </a:r>
            <a:br>
              <a:rPr lang="en-GB" dirty="0"/>
            </a:br>
            <a:r>
              <a:rPr lang="en-GB" sz="3100" i="1" dirty="0">
                <a:solidFill>
                  <a:schemeClr val="tx2"/>
                </a:solidFill>
              </a:rPr>
              <a:t>Preparation</a:t>
            </a:r>
            <a:endParaRPr lang="en-GB" dirty="0"/>
          </a:p>
        </p:txBody>
      </p:sp>
      <p:grpSp>
        <p:nvGrpSpPr>
          <p:cNvPr id="24" name="Grupo 23">
            <a:extLst>
              <a:ext uri="{FF2B5EF4-FFF2-40B4-BE49-F238E27FC236}">
                <a16:creationId xmlns:a16="http://schemas.microsoft.com/office/drawing/2014/main" id="{B3D88449-F784-DA3A-D694-D8A44ABC61C5}"/>
              </a:ext>
            </a:extLst>
          </p:cNvPr>
          <p:cNvGrpSpPr/>
          <p:nvPr/>
        </p:nvGrpSpPr>
        <p:grpSpPr>
          <a:xfrm>
            <a:off x="1588705" y="2092525"/>
            <a:ext cx="9014589" cy="3417787"/>
            <a:chOff x="1799898" y="2083000"/>
            <a:chExt cx="9014589" cy="3417787"/>
          </a:xfrm>
        </p:grpSpPr>
        <p:sp>
          <p:nvSpPr>
            <p:cNvPr id="3" name="Arrow: Chevron 2">
              <a:extLst>
                <a:ext uri="{FF2B5EF4-FFF2-40B4-BE49-F238E27FC236}">
                  <a16:creationId xmlns:a16="http://schemas.microsoft.com/office/drawing/2014/main" id="{6FF6B978-E7CE-9DAB-7F50-E2E1ACBB2ED1}"/>
                </a:ext>
              </a:extLst>
            </p:cNvPr>
            <p:cNvSpPr/>
            <p:nvPr/>
          </p:nvSpPr>
          <p:spPr>
            <a:xfrm flipH="1">
              <a:off x="1799898" y="2083000"/>
              <a:ext cx="1366344" cy="96555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Freeform: Shape 3">
              <a:extLst>
                <a:ext uri="{FF2B5EF4-FFF2-40B4-BE49-F238E27FC236}">
                  <a16:creationId xmlns:a16="http://schemas.microsoft.com/office/drawing/2014/main" id="{F96697CC-16A8-8CF2-84A9-FE30A27F740F}"/>
                </a:ext>
              </a:extLst>
            </p:cNvPr>
            <p:cNvSpPr/>
            <p:nvPr/>
          </p:nvSpPr>
          <p:spPr>
            <a:xfrm flipH="1">
              <a:off x="2908740" y="2083000"/>
              <a:ext cx="6050674" cy="965551"/>
            </a:xfrm>
            <a:custGeom>
              <a:avLst/>
              <a:gdLst>
                <a:gd name="connsiteX0" fmla="*/ 5145513 w 5628288"/>
                <a:gd name="connsiteY0" fmla="*/ 0 h 965551"/>
                <a:gd name="connsiteX1" fmla="*/ 4908331 w 5628288"/>
                <a:gd name="connsiteY1" fmla="*/ 0 h 965551"/>
                <a:gd name="connsiteX2" fmla="*/ 4261944 w 5628288"/>
                <a:gd name="connsiteY2" fmla="*/ 0 h 965551"/>
                <a:gd name="connsiteX3" fmla="*/ 0 w 5628288"/>
                <a:gd name="connsiteY3" fmla="*/ 0 h 965551"/>
                <a:gd name="connsiteX4" fmla="*/ 0 w 5628288"/>
                <a:gd name="connsiteY4" fmla="*/ 965551 h 965551"/>
                <a:gd name="connsiteX5" fmla="*/ 4261944 w 5628288"/>
                <a:gd name="connsiteY5" fmla="*/ 965551 h 965551"/>
                <a:gd name="connsiteX6" fmla="*/ 4908331 w 5628288"/>
                <a:gd name="connsiteY6" fmla="*/ 965551 h 965551"/>
                <a:gd name="connsiteX7" fmla="*/ 5145513 w 5628288"/>
                <a:gd name="connsiteY7" fmla="*/ 965551 h 965551"/>
                <a:gd name="connsiteX8" fmla="*/ 5628288 w 5628288"/>
                <a:gd name="connsiteY8" fmla="*/ 482776 h 9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288" h="965551">
                  <a:moveTo>
                    <a:pt x="5145513" y="0"/>
                  </a:moveTo>
                  <a:lnTo>
                    <a:pt x="4908331" y="0"/>
                  </a:lnTo>
                  <a:lnTo>
                    <a:pt x="4261944" y="0"/>
                  </a:lnTo>
                  <a:lnTo>
                    <a:pt x="0" y="0"/>
                  </a:lnTo>
                  <a:lnTo>
                    <a:pt x="0" y="965551"/>
                  </a:lnTo>
                  <a:lnTo>
                    <a:pt x="4261944" y="965551"/>
                  </a:lnTo>
                  <a:lnTo>
                    <a:pt x="4908331" y="965551"/>
                  </a:lnTo>
                  <a:lnTo>
                    <a:pt x="5145513" y="965551"/>
                  </a:lnTo>
                  <a:lnTo>
                    <a:pt x="5628288" y="48277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Arrow: Chevron 4">
              <a:extLst>
                <a:ext uri="{FF2B5EF4-FFF2-40B4-BE49-F238E27FC236}">
                  <a16:creationId xmlns:a16="http://schemas.microsoft.com/office/drawing/2014/main" id="{AEBF566B-9285-0A5C-DA9E-EEAF32A1B817}"/>
                </a:ext>
              </a:extLst>
            </p:cNvPr>
            <p:cNvSpPr/>
            <p:nvPr/>
          </p:nvSpPr>
          <p:spPr>
            <a:xfrm flipH="1">
              <a:off x="2727434" y="3309118"/>
              <a:ext cx="1366344" cy="96555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2DC5EFA6-740F-4C0F-FA26-91EC1D26E35F}"/>
                </a:ext>
              </a:extLst>
            </p:cNvPr>
            <p:cNvSpPr/>
            <p:nvPr/>
          </p:nvSpPr>
          <p:spPr>
            <a:xfrm flipH="1">
              <a:off x="3836276" y="3309118"/>
              <a:ext cx="6050674" cy="965551"/>
            </a:xfrm>
            <a:custGeom>
              <a:avLst/>
              <a:gdLst>
                <a:gd name="connsiteX0" fmla="*/ 5145513 w 5628288"/>
                <a:gd name="connsiteY0" fmla="*/ 0 h 965551"/>
                <a:gd name="connsiteX1" fmla="*/ 4908331 w 5628288"/>
                <a:gd name="connsiteY1" fmla="*/ 0 h 965551"/>
                <a:gd name="connsiteX2" fmla="*/ 4261944 w 5628288"/>
                <a:gd name="connsiteY2" fmla="*/ 0 h 965551"/>
                <a:gd name="connsiteX3" fmla="*/ 0 w 5628288"/>
                <a:gd name="connsiteY3" fmla="*/ 0 h 965551"/>
                <a:gd name="connsiteX4" fmla="*/ 0 w 5628288"/>
                <a:gd name="connsiteY4" fmla="*/ 965551 h 965551"/>
                <a:gd name="connsiteX5" fmla="*/ 4261944 w 5628288"/>
                <a:gd name="connsiteY5" fmla="*/ 965551 h 965551"/>
                <a:gd name="connsiteX6" fmla="*/ 4908331 w 5628288"/>
                <a:gd name="connsiteY6" fmla="*/ 965551 h 965551"/>
                <a:gd name="connsiteX7" fmla="*/ 5145513 w 5628288"/>
                <a:gd name="connsiteY7" fmla="*/ 965551 h 965551"/>
                <a:gd name="connsiteX8" fmla="*/ 5628288 w 5628288"/>
                <a:gd name="connsiteY8" fmla="*/ 482776 h 9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288" h="965551">
                  <a:moveTo>
                    <a:pt x="5145513" y="0"/>
                  </a:moveTo>
                  <a:lnTo>
                    <a:pt x="4908331" y="0"/>
                  </a:lnTo>
                  <a:lnTo>
                    <a:pt x="4261944" y="0"/>
                  </a:lnTo>
                  <a:lnTo>
                    <a:pt x="0" y="0"/>
                  </a:lnTo>
                  <a:lnTo>
                    <a:pt x="0" y="965551"/>
                  </a:lnTo>
                  <a:lnTo>
                    <a:pt x="4261944" y="965551"/>
                  </a:lnTo>
                  <a:lnTo>
                    <a:pt x="4908331" y="965551"/>
                  </a:lnTo>
                  <a:lnTo>
                    <a:pt x="5145513" y="965551"/>
                  </a:lnTo>
                  <a:lnTo>
                    <a:pt x="5628288" y="48277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 </a:t>
              </a:r>
            </a:p>
          </p:txBody>
        </p:sp>
        <p:sp>
          <p:nvSpPr>
            <p:cNvPr id="7" name="Arrow: Chevron 6">
              <a:extLst>
                <a:ext uri="{FF2B5EF4-FFF2-40B4-BE49-F238E27FC236}">
                  <a16:creationId xmlns:a16="http://schemas.microsoft.com/office/drawing/2014/main" id="{1F07F8BD-18BC-0880-1BF3-370C305E9597}"/>
                </a:ext>
              </a:extLst>
            </p:cNvPr>
            <p:cNvSpPr/>
            <p:nvPr/>
          </p:nvSpPr>
          <p:spPr>
            <a:xfrm flipH="1">
              <a:off x="3654971" y="4535236"/>
              <a:ext cx="1366344" cy="9655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44CA7AFA-FFFC-E107-444C-53BF2922657D}"/>
                </a:ext>
              </a:extLst>
            </p:cNvPr>
            <p:cNvSpPr/>
            <p:nvPr/>
          </p:nvSpPr>
          <p:spPr>
            <a:xfrm flipH="1">
              <a:off x="4763813" y="4535236"/>
              <a:ext cx="6050674" cy="965551"/>
            </a:xfrm>
            <a:custGeom>
              <a:avLst/>
              <a:gdLst>
                <a:gd name="connsiteX0" fmla="*/ 5145513 w 5628288"/>
                <a:gd name="connsiteY0" fmla="*/ 0 h 965551"/>
                <a:gd name="connsiteX1" fmla="*/ 4908331 w 5628288"/>
                <a:gd name="connsiteY1" fmla="*/ 0 h 965551"/>
                <a:gd name="connsiteX2" fmla="*/ 4261944 w 5628288"/>
                <a:gd name="connsiteY2" fmla="*/ 0 h 965551"/>
                <a:gd name="connsiteX3" fmla="*/ 0 w 5628288"/>
                <a:gd name="connsiteY3" fmla="*/ 0 h 965551"/>
                <a:gd name="connsiteX4" fmla="*/ 0 w 5628288"/>
                <a:gd name="connsiteY4" fmla="*/ 965551 h 965551"/>
                <a:gd name="connsiteX5" fmla="*/ 4261944 w 5628288"/>
                <a:gd name="connsiteY5" fmla="*/ 965551 h 965551"/>
                <a:gd name="connsiteX6" fmla="*/ 4908331 w 5628288"/>
                <a:gd name="connsiteY6" fmla="*/ 965551 h 965551"/>
                <a:gd name="connsiteX7" fmla="*/ 5145513 w 5628288"/>
                <a:gd name="connsiteY7" fmla="*/ 965551 h 965551"/>
                <a:gd name="connsiteX8" fmla="*/ 5628288 w 5628288"/>
                <a:gd name="connsiteY8" fmla="*/ 482776 h 9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288" h="965551">
                  <a:moveTo>
                    <a:pt x="5145513" y="0"/>
                  </a:moveTo>
                  <a:lnTo>
                    <a:pt x="4908331" y="0"/>
                  </a:lnTo>
                  <a:lnTo>
                    <a:pt x="4261944" y="0"/>
                  </a:lnTo>
                  <a:lnTo>
                    <a:pt x="0" y="0"/>
                  </a:lnTo>
                  <a:lnTo>
                    <a:pt x="0" y="965551"/>
                  </a:lnTo>
                  <a:lnTo>
                    <a:pt x="4261944" y="965551"/>
                  </a:lnTo>
                  <a:lnTo>
                    <a:pt x="4908331" y="965551"/>
                  </a:lnTo>
                  <a:lnTo>
                    <a:pt x="5145513" y="965551"/>
                  </a:lnTo>
                  <a:lnTo>
                    <a:pt x="5628288" y="48277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CuadroTexto 15">
              <a:extLst>
                <a:ext uri="{FF2B5EF4-FFF2-40B4-BE49-F238E27FC236}">
                  <a16:creationId xmlns:a16="http://schemas.microsoft.com/office/drawing/2014/main" id="{96F683D6-F4D9-69AB-131D-A5C5F374A210}"/>
                </a:ext>
              </a:extLst>
            </p:cNvPr>
            <p:cNvSpPr txBox="1"/>
            <p:nvPr/>
          </p:nvSpPr>
          <p:spPr>
            <a:xfrm>
              <a:off x="3409950" y="2242609"/>
              <a:ext cx="5448300" cy="646331"/>
            </a:xfrm>
            <a:prstGeom prst="rect">
              <a:avLst/>
            </a:prstGeom>
            <a:noFill/>
          </p:spPr>
          <p:txBody>
            <a:bodyPr wrap="square">
              <a:spAutoFit/>
            </a:bodyPr>
            <a:lstStyle/>
            <a:p>
              <a:pPr marL="0" marR="0" lvl="1" indent="0" algn="just" defTabSz="914400" rtl="0" eaLnBrk="1" fontAlgn="auto" latinLnBrk="0" hangingPunct="1">
                <a:lnSpc>
                  <a:spcPct val="100000"/>
                </a:lnSpc>
                <a:spcBef>
                  <a:spcPts val="0"/>
                </a:spcBef>
                <a:spcAft>
                  <a:spcPts val="1200"/>
                </a:spcAft>
                <a:buClr>
                  <a:srgbClr val="C00000"/>
                </a:buClr>
                <a:buSzPct val="100000"/>
                <a:buFontTx/>
                <a:buNone/>
                <a:tabLst/>
                <a:defRPr/>
              </a:pPr>
              <a:r>
                <a:rPr kumimoji="0" lang="en-GB" sz="18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Consult the </a:t>
              </a:r>
              <a:r>
                <a:rPr kumimoji="0" lang="en-GB" sz="1800" b="1" i="0" u="sng" strike="noStrike" kern="1200" cap="none" spc="0" normalizeH="0" baseline="0" noProof="0" dirty="0">
                  <a:ln>
                    <a:noFill/>
                  </a:ln>
                  <a:solidFill>
                    <a:srgbClr val="1E858B"/>
                  </a:solidFill>
                  <a:effectLst/>
                  <a:uLnTx/>
                  <a:uFillTx/>
                  <a:latin typeface="Arial"/>
                  <a:ea typeface="+mn-ea"/>
                  <a:cs typeface="+mn-cs"/>
                  <a:hlinkClick r:id="rId3">
                    <a:extLst>
                      <a:ext uri="{A12FA001-AC4F-418D-AE19-62706E023703}">
                        <ahyp:hlinkClr xmlns:ahyp="http://schemas.microsoft.com/office/drawing/2018/hyperlinkcolor" val="tx"/>
                      </a:ext>
                    </a:extLst>
                  </a:hlinkClick>
                </a:rPr>
                <a:t>How to find and apply for funding opportunities</a:t>
              </a:r>
              <a:r>
                <a:rPr kumimoji="0" lang="en-GB" sz="1800" b="0" i="0" u="none" strike="noStrike" kern="1200" cap="none" spc="0" normalizeH="0" baseline="0" noProof="0" dirty="0">
                  <a:ln>
                    <a:noFill/>
                  </a:ln>
                  <a:solidFill>
                    <a:srgbClr val="4D4D4D"/>
                  </a:solidFill>
                  <a:effectLst/>
                  <a:uLnTx/>
                  <a:uFillTx/>
                  <a:latin typeface="Arial"/>
                  <a:ea typeface="+mn-ea"/>
                  <a:cs typeface="+mn-cs"/>
                </a:rPr>
                <a:t> </a:t>
              </a:r>
              <a:r>
                <a:rPr kumimoji="0" lang="en-GB" sz="18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presentation</a:t>
              </a:r>
            </a:p>
          </p:txBody>
        </p:sp>
        <p:sp>
          <p:nvSpPr>
            <p:cNvPr id="18" name="CuadroTexto 17">
              <a:extLst>
                <a:ext uri="{FF2B5EF4-FFF2-40B4-BE49-F238E27FC236}">
                  <a16:creationId xmlns:a16="http://schemas.microsoft.com/office/drawing/2014/main" id="{D4EB3EE8-0DF8-40EA-CDE9-841B23D8EB19}"/>
                </a:ext>
              </a:extLst>
            </p:cNvPr>
            <p:cNvSpPr txBox="1"/>
            <p:nvPr/>
          </p:nvSpPr>
          <p:spPr>
            <a:xfrm>
              <a:off x="4234553" y="3309118"/>
              <a:ext cx="578249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Get more guidance on how the Funding and Tender Opportunities portal works in the </a:t>
              </a:r>
              <a:r>
                <a:rPr kumimoji="0" lang="en-GB" sz="1800" b="1" i="0" u="sng" strike="noStrike" kern="1200" cap="none" spc="0" normalizeH="0" baseline="0" noProof="0" dirty="0">
                  <a:ln>
                    <a:noFill/>
                  </a:ln>
                  <a:solidFill>
                    <a:srgbClr val="4BC5DE">
                      <a:lumMod val="75000"/>
                    </a:srgbClr>
                  </a:solidFill>
                  <a:effectLst/>
                  <a:uLnTx/>
                  <a:uFillTx/>
                  <a:latin typeface="Arial"/>
                  <a:ea typeface="+mn-ea"/>
                  <a:cs typeface="+mn-cs"/>
                  <a:hlinkClick r:id="rId4">
                    <a:extLst>
                      <a:ext uri="{A12FA001-AC4F-418D-AE19-62706E023703}">
                        <ahyp:hlinkClr xmlns:ahyp="http://schemas.microsoft.com/office/drawing/2018/hyperlinkcolor" val="tx"/>
                      </a:ext>
                    </a:extLst>
                  </a:hlinkClick>
                </a:rPr>
                <a:t>F&amp;TP online manual</a:t>
              </a:r>
              <a:r>
                <a:rPr kumimoji="0" lang="en-GB" sz="18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 and the </a:t>
              </a:r>
              <a:r>
                <a:rPr kumimoji="0" lang="en-GB" sz="1800" b="1" i="0" u="sng" strike="noStrike" kern="1200" cap="none" spc="0" normalizeH="0" baseline="0" noProof="0" dirty="0">
                  <a:ln>
                    <a:noFill/>
                  </a:ln>
                  <a:solidFill>
                    <a:srgbClr val="4BC5DE">
                      <a:lumMod val="75000"/>
                    </a:srgbClr>
                  </a:solidFill>
                  <a:effectLst/>
                  <a:uLnTx/>
                  <a:uFillTx/>
                  <a:latin typeface="Arial"/>
                  <a:ea typeface="+mn-ea"/>
                  <a:cs typeface="+mn-cs"/>
                  <a:hlinkClick r:id="rId5">
                    <a:extLst>
                      <a:ext uri="{A12FA001-AC4F-418D-AE19-62706E023703}">
                        <ahyp:hlinkClr xmlns:ahyp="http://schemas.microsoft.com/office/drawing/2018/hyperlinkcolor" val="tx"/>
                      </a:ext>
                    </a:extLst>
                  </a:hlinkClick>
                </a:rPr>
                <a:t>Proposal Submission User Manual</a:t>
              </a:r>
              <a:endParaRPr kumimoji="0" lang="en-GB" sz="1800" b="1" i="0" u="sng" strike="noStrike" kern="1200" cap="none" spc="0" normalizeH="0" baseline="0" noProof="0" dirty="0">
                <a:ln>
                  <a:noFill/>
                </a:ln>
                <a:solidFill>
                  <a:srgbClr val="4BC5DE">
                    <a:lumMod val="75000"/>
                  </a:srgbClr>
                </a:solidFill>
                <a:effectLst/>
                <a:uLnTx/>
                <a:uFillTx/>
                <a:latin typeface="Arial"/>
                <a:ea typeface="+mn-ea"/>
                <a:cs typeface="+mn-cs"/>
              </a:endParaRPr>
            </a:p>
          </p:txBody>
        </p:sp>
        <p:sp>
          <p:nvSpPr>
            <p:cNvPr id="20" name="CuadroTexto 19">
              <a:extLst>
                <a:ext uri="{FF2B5EF4-FFF2-40B4-BE49-F238E27FC236}">
                  <a16:creationId xmlns:a16="http://schemas.microsoft.com/office/drawing/2014/main" id="{AA32F755-1155-19AE-2C4A-6F25B032CF41}"/>
                </a:ext>
              </a:extLst>
            </p:cNvPr>
            <p:cNvSpPr txBox="1"/>
            <p:nvPr/>
          </p:nvSpPr>
          <p:spPr>
            <a:xfrm>
              <a:off x="5276849" y="4556346"/>
              <a:ext cx="5419725" cy="923330"/>
            </a:xfrm>
            <a:prstGeom prst="rect">
              <a:avLst/>
            </a:prstGeom>
            <a:noFill/>
          </p:spPr>
          <p:txBody>
            <a:bodyPr wrap="square">
              <a:spAutoFit/>
            </a:bodyPr>
            <a:lstStyle/>
            <a:p>
              <a:pPr marL="0" marR="0" lvl="1" indent="0" algn="just" defTabSz="914400" rtl="0" eaLnBrk="1" fontAlgn="auto" latinLnBrk="0" hangingPunct="1">
                <a:lnSpc>
                  <a:spcPct val="100000"/>
                </a:lnSpc>
                <a:spcBef>
                  <a:spcPts val="0"/>
                </a:spcBef>
                <a:spcAft>
                  <a:spcPts val="0"/>
                </a:spcAft>
                <a:buClr>
                  <a:srgbClr val="C00000"/>
                </a:buClr>
                <a:buSzPct val="100000"/>
                <a:buFontTx/>
                <a:buNone/>
                <a:tabLst/>
                <a:defRPr/>
              </a:pPr>
              <a:r>
                <a:rPr kumimoji="0" lang="en-GB" sz="18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Read carefully the information on the </a:t>
              </a:r>
              <a:r>
                <a:rPr kumimoji="0" lang="en-GB" sz="1800" b="1" i="0" u="sng" strike="noStrike" kern="1200" cap="none" spc="0" normalizeH="0" baseline="0" noProof="0" dirty="0">
                  <a:ln>
                    <a:noFill/>
                  </a:ln>
                  <a:solidFill>
                    <a:srgbClr val="1EC08A"/>
                  </a:solidFill>
                  <a:effectLst/>
                  <a:uLnTx/>
                  <a:uFillTx/>
                  <a:latin typeface="Arial"/>
                  <a:ea typeface="+mn-ea"/>
                  <a:cs typeface="+mn-cs"/>
                  <a:hlinkClick r:id="rId6">
                    <a:extLst>
                      <a:ext uri="{A12FA001-AC4F-418D-AE19-62706E023703}">
                        <ahyp:hlinkClr xmlns:ahyp="http://schemas.microsoft.com/office/drawing/2018/hyperlinkcolor" val="tx"/>
                      </a:ext>
                    </a:extLst>
                  </a:hlinkClick>
                </a:rPr>
                <a:t>Roles and access </a:t>
              </a:r>
              <a:r>
                <a:rPr kumimoji="0" lang="en-GB" sz="1800" b="1" i="0" u="none" strike="noStrike" kern="1200" cap="none" spc="0" normalizeH="0" baseline="0" noProof="0" dirty="0">
                  <a:ln>
                    <a:noFill/>
                  </a:ln>
                  <a:solidFill>
                    <a:srgbClr val="1EC08A"/>
                  </a:solidFill>
                  <a:effectLst/>
                  <a:uLnTx/>
                  <a:uFillTx/>
                  <a:latin typeface="Arial"/>
                  <a:ea typeface="+mn-ea"/>
                  <a:cs typeface="+mn-cs"/>
                  <a:hlinkClick r:id="rId6">
                    <a:extLst>
                      <a:ext uri="{A12FA001-AC4F-418D-AE19-62706E023703}">
                        <ahyp:hlinkClr xmlns:ahyp="http://schemas.microsoft.com/office/drawing/2018/hyperlinkcolor" val="tx"/>
                      </a:ext>
                    </a:extLst>
                  </a:hlinkClick>
                </a:rPr>
                <a:t>rights</a:t>
              </a:r>
              <a:r>
                <a:rPr kumimoji="0" lang="en-GB" sz="1800" b="1" i="0" u="none" strike="noStrike" kern="1200" cap="none" spc="0" normalizeH="0" baseline="0" noProof="0" dirty="0">
                  <a:ln>
                    <a:noFill/>
                  </a:ln>
                  <a:solidFill>
                    <a:srgbClr val="4D4D4D"/>
                  </a:solidFill>
                  <a:effectLst/>
                  <a:uLnTx/>
                  <a:uFillTx/>
                  <a:latin typeface="Arial"/>
                  <a:ea typeface="+mn-ea"/>
                  <a:cs typeface="+mn-cs"/>
                </a:rPr>
                <a:t> </a:t>
              </a:r>
              <a:r>
                <a:rPr kumimoji="0" lang="en-GB" sz="18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and decide the persons who will manage the application</a:t>
              </a:r>
            </a:p>
          </p:txBody>
        </p:sp>
        <p:sp>
          <p:nvSpPr>
            <p:cNvPr id="21" name="TextBox 1">
              <a:extLst>
                <a:ext uri="{FF2B5EF4-FFF2-40B4-BE49-F238E27FC236}">
                  <a16:creationId xmlns:a16="http://schemas.microsoft.com/office/drawing/2014/main" id="{A3799D6F-FA96-8249-C6B3-5D47E9CEA719}"/>
                </a:ext>
              </a:extLst>
            </p:cNvPr>
            <p:cNvSpPr txBox="1"/>
            <p:nvPr/>
          </p:nvSpPr>
          <p:spPr>
            <a:xfrm>
              <a:off x="2150684" y="2305267"/>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1</a:t>
              </a:r>
            </a:p>
          </p:txBody>
        </p:sp>
        <p:sp>
          <p:nvSpPr>
            <p:cNvPr id="22" name="TextBox 2">
              <a:extLst>
                <a:ext uri="{FF2B5EF4-FFF2-40B4-BE49-F238E27FC236}">
                  <a16:creationId xmlns:a16="http://schemas.microsoft.com/office/drawing/2014/main" id="{6AFBFA86-C2D4-0462-F1F3-256B07362E08}"/>
                </a:ext>
              </a:extLst>
            </p:cNvPr>
            <p:cNvSpPr txBox="1"/>
            <p:nvPr/>
          </p:nvSpPr>
          <p:spPr>
            <a:xfrm>
              <a:off x="3132419" y="3530035"/>
              <a:ext cx="457195" cy="481495"/>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2</a:t>
              </a:r>
            </a:p>
          </p:txBody>
        </p:sp>
        <p:sp>
          <p:nvSpPr>
            <p:cNvPr id="23" name="TextBox 3">
              <a:extLst>
                <a:ext uri="{FF2B5EF4-FFF2-40B4-BE49-F238E27FC236}">
                  <a16:creationId xmlns:a16="http://schemas.microsoft.com/office/drawing/2014/main" id="{56BEDCD2-48B8-CA43-BBF2-1CB0BBF82228}"/>
                </a:ext>
              </a:extLst>
            </p:cNvPr>
            <p:cNvSpPr txBox="1"/>
            <p:nvPr/>
          </p:nvSpPr>
          <p:spPr>
            <a:xfrm>
              <a:off x="4051081" y="4770154"/>
              <a:ext cx="457198" cy="4957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3</a:t>
              </a:r>
            </a:p>
          </p:txBody>
        </p:sp>
      </p:grpSp>
    </p:spTree>
    <p:extLst>
      <p:ext uri="{BB962C8B-B14F-4D97-AF65-F5344CB8AC3E}">
        <p14:creationId xmlns:p14="http://schemas.microsoft.com/office/powerpoint/2010/main" val="1812148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Good luck !</a:t>
            </a:r>
          </a:p>
        </p:txBody>
      </p:sp>
      <p:sp>
        <p:nvSpPr>
          <p:cNvPr id="3" name="Subtitle 2"/>
          <p:cNvSpPr>
            <a:spLocks noGrp="1"/>
          </p:cNvSpPr>
          <p:nvPr>
            <p:ph type="subTitle" idx="1"/>
          </p:nvPr>
        </p:nvSpPr>
        <p:spPr>
          <a:xfrm>
            <a:off x="85725" y="5514879"/>
            <a:ext cx="9696450" cy="1247871"/>
          </a:xfrm>
        </p:spPr>
        <p:txBody>
          <a:bodyPr wrap="square" anchor="b" anchorCtr="0"/>
          <a:lstStyle/>
          <a:p>
            <a:pPr>
              <a:spcAft>
                <a:spcPts val="600"/>
              </a:spcAft>
            </a:pPr>
            <a:r>
              <a:rPr lang="en-GB" sz="900" b="1" dirty="0"/>
              <a:t>© European Union 2025</a:t>
            </a:r>
          </a:p>
          <a:p>
            <a:pPr>
              <a:spcAft>
                <a:spcPts val="600"/>
              </a:spcAft>
            </a:pPr>
            <a:r>
              <a:rPr lang="en-GB" sz="900" dirty="0"/>
              <a:t>Unless otherwise noted the reuse of this presentation is authorised under the </a:t>
            </a:r>
            <a:r>
              <a:rPr lang="en-GB" sz="900" dirty="0">
                <a:hlinkClick r:id="rId6"/>
              </a:rPr>
              <a:t>CC BY 4.0 </a:t>
            </a:r>
            <a:r>
              <a:rPr lang="en-GB" sz="900" dirty="0"/>
              <a:t>license. For any use or reproduction of elements that are not owned by the EU, permission may need to be sought directly from the respective right holders.</a:t>
            </a:r>
          </a:p>
          <a:p>
            <a:r>
              <a:rPr lang="en-GB" sz="900" dirty="0"/>
              <a:t>Slide 1 Image, source: © European Union, 2024 (CC BY-NC-ND 4.0) — iStockphoto.com</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026" y="5525991"/>
            <a:ext cx="730121" cy="238134"/>
          </a:xfrm>
          <a:prstGeom prst="rect">
            <a:avLst/>
          </a:prstGeom>
        </p:spPr>
      </p:pic>
      <p:sp>
        <p:nvSpPr>
          <p:cNvPr id="6" name="Diagrama de flujo: conector 5">
            <a:extLst>
              <a:ext uri="{FF2B5EF4-FFF2-40B4-BE49-F238E27FC236}">
                <a16:creationId xmlns:a16="http://schemas.microsoft.com/office/drawing/2014/main" id="{4E9ADCA3-2083-9DCA-3538-364E5CE09D11}"/>
              </a:ext>
            </a:extLst>
          </p:cNvPr>
          <p:cNvSpPr/>
          <p:nvPr/>
        </p:nvSpPr>
        <p:spPr>
          <a:xfrm>
            <a:off x="1952625" y="3200400"/>
            <a:ext cx="457200" cy="4572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Diagrama de flujo: conector 10">
            <a:extLst>
              <a:ext uri="{FF2B5EF4-FFF2-40B4-BE49-F238E27FC236}">
                <a16:creationId xmlns:a16="http://schemas.microsoft.com/office/drawing/2014/main" id="{AA0C73D0-593A-6F31-F3D1-74F36033ED23}"/>
              </a:ext>
            </a:extLst>
          </p:cNvPr>
          <p:cNvSpPr/>
          <p:nvPr/>
        </p:nvSpPr>
        <p:spPr>
          <a:xfrm>
            <a:off x="5867400" y="3200400"/>
            <a:ext cx="457200" cy="4572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Diagrama de flujo: conector 11">
            <a:extLst>
              <a:ext uri="{FF2B5EF4-FFF2-40B4-BE49-F238E27FC236}">
                <a16:creationId xmlns:a16="http://schemas.microsoft.com/office/drawing/2014/main" id="{0E62A950-8501-C92D-2605-199BB0C6E934}"/>
              </a:ext>
            </a:extLst>
          </p:cNvPr>
          <p:cNvSpPr/>
          <p:nvPr/>
        </p:nvSpPr>
        <p:spPr>
          <a:xfrm>
            <a:off x="9782175" y="3200400"/>
            <a:ext cx="457200" cy="457200"/>
          </a:xfrm>
          <a:prstGeom prst="flowChartConnector">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3">
            <a:extLst>
              <a:ext uri="{FF2B5EF4-FFF2-40B4-BE49-F238E27FC236}">
                <a16:creationId xmlns:a16="http://schemas.microsoft.com/office/drawing/2014/main" id="{4E3B8A3D-F66E-BD5B-22E0-91169A54FEBD}"/>
              </a:ext>
            </a:extLst>
          </p:cNvPr>
          <p:cNvSpPr/>
          <p:nvPr/>
        </p:nvSpPr>
        <p:spPr>
          <a:xfrm>
            <a:off x="460097" y="3946486"/>
            <a:ext cx="344225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Contact us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hlinkClick r:id="rId8"/>
              </a:rPr>
              <a:t>EACEA-EPLUS-ERASMUS-MUNDUS@ec.europa.eu</a:t>
            </a:r>
            <a:endParaRPr kumimoji="0" lang="en-GB" sz="1400" b="0" i="0" u="none" strike="noStrike" kern="1200" cap="none" spc="0" normalizeH="0" baseline="0" noProof="0" dirty="0">
              <a:ln>
                <a:noFill/>
              </a:ln>
              <a:solidFill>
                <a:srgbClr val="4D4D4D"/>
              </a:solidFill>
              <a:effectLst/>
              <a:uLnTx/>
              <a:uFillTx/>
              <a:latin typeface="Arial"/>
              <a:ea typeface="+mn-ea"/>
              <a:cs typeface="+mn-cs"/>
            </a:endParaRPr>
          </a:p>
        </p:txBody>
      </p:sp>
      <p:sp>
        <p:nvSpPr>
          <p:cNvPr id="14" name="Rectangle 3">
            <a:extLst>
              <a:ext uri="{FF2B5EF4-FFF2-40B4-BE49-F238E27FC236}">
                <a16:creationId xmlns:a16="http://schemas.microsoft.com/office/drawing/2014/main" id="{FFB90D5A-C512-5091-301F-EE0AD6B0BD2A}"/>
              </a:ext>
            </a:extLst>
          </p:cNvPr>
          <p:cNvSpPr/>
          <p:nvPr/>
        </p:nvSpPr>
        <p:spPr>
          <a:xfrm>
            <a:off x="4374872" y="3946486"/>
            <a:ext cx="344225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F&amp;TP Service Desk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hlinkClick r:id="rId9"/>
              </a:rPr>
              <a:t>EC-FUNDING-TENDER-SERVICE-DESK@ec.europa.eu</a:t>
            </a:r>
            <a:endParaRPr kumimoji="0" lang="en-GB" sz="1400" b="0" i="0" u="none" strike="noStrike" kern="1200" cap="none" spc="0" normalizeH="0" baseline="0" noProof="0" dirty="0">
              <a:ln>
                <a:noFill/>
              </a:ln>
              <a:solidFill>
                <a:srgbClr val="4D4D4D"/>
              </a:solidFill>
              <a:effectLst/>
              <a:uLnTx/>
              <a:uFillTx/>
              <a:latin typeface="Arial"/>
              <a:ea typeface="+mn-ea"/>
              <a:cs typeface="+mn-cs"/>
            </a:endParaRPr>
          </a:p>
        </p:txBody>
      </p:sp>
      <p:sp>
        <p:nvSpPr>
          <p:cNvPr id="15" name="Rectangle 3">
            <a:extLst>
              <a:ext uri="{FF2B5EF4-FFF2-40B4-BE49-F238E27FC236}">
                <a16:creationId xmlns:a16="http://schemas.microsoft.com/office/drawing/2014/main" id="{75039590-F319-DC43-59F2-D97F07F73EBE}"/>
              </a:ext>
            </a:extLst>
          </p:cNvPr>
          <p:cNvSpPr/>
          <p:nvPr/>
        </p:nvSpPr>
        <p:spPr>
          <a:xfrm>
            <a:off x="8289647" y="3946486"/>
            <a:ext cx="344225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F&amp;TP Service Desk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+32 2 29 92222</a:t>
            </a:r>
            <a:endParaRPr kumimoji="0" lang="en-GB" sz="1400" b="1" i="0" u="none" strike="noStrike" kern="1200" cap="none" spc="0" normalizeH="0" baseline="0" noProof="0" dirty="0">
              <a:ln>
                <a:noFill/>
              </a:ln>
              <a:solidFill>
                <a:srgbClr val="4D4D4D"/>
              </a:solidFill>
              <a:effectLst/>
              <a:uLnTx/>
              <a:uFillTx/>
              <a:latin typeface="Arial"/>
              <a:ea typeface="+mn-ea"/>
              <a:cs typeface="+mn-cs"/>
            </a:endParaRPr>
          </a:p>
        </p:txBody>
      </p:sp>
      <p:grpSp>
        <p:nvGrpSpPr>
          <p:cNvPr id="17" name="Mail" descr="{&quot;Key&quot;:&quot;POWER_USER_SHAPE_ICON&quot;,&quot;Value&quot;:&quot;POWER_USER_SHAPE_ICON_STYLE_1&quot;}">
            <a:extLst>
              <a:ext uri="{FF2B5EF4-FFF2-40B4-BE49-F238E27FC236}">
                <a16:creationId xmlns:a16="http://schemas.microsoft.com/office/drawing/2014/main" id="{89A1E06B-CB13-C261-2846-5F955B0013C1}"/>
              </a:ext>
            </a:extLst>
          </p:cNvPr>
          <p:cNvGrpSpPr>
            <a:grpSpLocks noChangeAspect="1"/>
          </p:cNvGrpSpPr>
          <p:nvPr>
            <p:custDataLst>
              <p:tags r:id="rId1"/>
            </p:custDataLst>
          </p:nvPr>
        </p:nvGrpSpPr>
        <p:grpSpPr bwMode="auto">
          <a:xfrm>
            <a:off x="2050875" y="3344233"/>
            <a:ext cx="260700" cy="169534"/>
            <a:chOff x="2478" y="1261"/>
            <a:chExt cx="2648" cy="1722"/>
          </a:xfrm>
          <a:solidFill>
            <a:schemeClr val="bg1"/>
          </a:solidFill>
        </p:grpSpPr>
        <p:sp>
          <p:nvSpPr>
            <p:cNvPr id="18" name="Freeform 336">
              <a:extLst>
                <a:ext uri="{FF2B5EF4-FFF2-40B4-BE49-F238E27FC236}">
                  <a16:creationId xmlns:a16="http://schemas.microsoft.com/office/drawing/2014/main" id="{FB26FE1A-59DF-CA0F-B213-D2ED529FB691}"/>
                </a:ext>
              </a:extLst>
            </p:cNvPr>
            <p:cNvSpPr>
              <a:spLocks/>
            </p:cNvSpPr>
            <p:nvPr/>
          </p:nvSpPr>
          <p:spPr bwMode="auto">
            <a:xfrm>
              <a:off x="4145" y="1388"/>
              <a:ext cx="981" cy="1464"/>
            </a:xfrm>
            <a:custGeom>
              <a:avLst/>
              <a:gdLst>
                <a:gd name="T0" fmla="*/ 241 w 247"/>
                <a:gd name="T1" fmla="*/ 4 h 368"/>
                <a:gd name="T2" fmla="*/ 239 w 247"/>
                <a:gd name="T3" fmla="*/ 5 h 368"/>
                <a:gd name="T4" fmla="*/ 0 w 247"/>
                <a:gd name="T5" fmla="*/ 184 h 368"/>
                <a:gd name="T6" fmla="*/ 241 w 247"/>
                <a:gd name="T7" fmla="*/ 365 h 368"/>
                <a:gd name="T8" fmla="*/ 244 w 247"/>
                <a:gd name="T9" fmla="*/ 368 h 368"/>
                <a:gd name="T10" fmla="*/ 247 w 247"/>
                <a:gd name="T11" fmla="*/ 351 h 368"/>
                <a:gd name="T12" fmla="*/ 247 w 247"/>
                <a:gd name="T13" fmla="*/ 18 h 368"/>
                <a:gd name="T14" fmla="*/ 244 w 247"/>
                <a:gd name="T15" fmla="*/ 0 h 368"/>
                <a:gd name="T16" fmla="*/ 241 w 247"/>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68">
                  <a:moveTo>
                    <a:pt x="241" y="4"/>
                  </a:moveTo>
                  <a:lnTo>
                    <a:pt x="239" y="5"/>
                  </a:lnTo>
                  <a:lnTo>
                    <a:pt x="0" y="184"/>
                  </a:lnTo>
                  <a:lnTo>
                    <a:pt x="241" y="365"/>
                  </a:lnTo>
                  <a:cubicBezTo>
                    <a:pt x="242" y="366"/>
                    <a:pt x="243" y="367"/>
                    <a:pt x="244" y="368"/>
                  </a:cubicBezTo>
                  <a:cubicBezTo>
                    <a:pt x="246" y="363"/>
                    <a:pt x="247" y="357"/>
                    <a:pt x="247" y="351"/>
                  </a:cubicBezTo>
                  <a:lnTo>
                    <a:pt x="247" y="18"/>
                  </a:lnTo>
                  <a:cubicBezTo>
                    <a:pt x="247" y="12"/>
                    <a:pt x="246" y="6"/>
                    <a:pt x="244" y="0"/>
                  </a:cubicBezTo>
                  <a:cubicBezTo>
                    <a:pt x="243" y="1"/>
                    <a:pt x="242" y="3"/>
                    <a:pt x="24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337">
              <a:extLst>
                <a:ext uri="{FF2B5EF4-FFF2-40B4-BE49-F238E27FC236}">
                  <a16:creationId xmlns:a16="http://schemas.microsoft.com/office/drawing/2014/main" id="{52396A05-AC13-57EB-D9A9-B9B76F9308F3}"/>
                </a:ext>
              </a:extLst>
            </p:cNvPr>
            <p:cNvSpPr>
              <a:spLocks/>
            </p:cNvSpPr>
            <p:nvPr/>
          </p:nvSpPr>
          <p:spPr bwMode="auto">
            <a:xfrm>
              <a:off x="2605" y="2203"/>
              <a:ext cx="2394" cy="780"/>
            </a:xfrm>
            <a:custGeom>
              <a:avLst/>
              <a:gdLst>
                <a:gd name="T0" fmla="*/ 301 w 603"/>
                <a:gd name="T1" fmla="*/ 20 h 196"/>
                <a:gd name="T2" fmla="*/ 242 w 603"/>
                <a:gd name="T3" fmla="*/ 0 h 196"/>
                <a:gd name="T4" fmla="*/ 0 w 603"/>
                <a:gd name="T5" fmla="*/ 182 h 196"/>
                <a:gd name="T6" fmla="*/ 35 w 603"/>
                <a:gd name="T7" fmla="*/ 196 h 196"/>
                <a:gd name="T8" fmla="*/ 568 w 603"/>
                <a:gd name="T9" fmla="*/ 196 h 196"/>
                <a:gd name="T10" fmla="*/ 603 w 603"/>
                <a:gd name="T11" fmla="*/ 182 h 196"/>
                <a:gd name="T12" fmla="*/ 360 w 603"/>
                <a:gd name="T13" fmla="*/ 0 h 196"/>
                <a:gd name="T14" fmla="*/ 301 w 603"/>
                <a:gd name="T15" fmla="*/ 2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3" h="196">
                  <a:moveTo>
                    <a:pt x="301" y="20"/>
                  </a:moveTo>
                  <a:cubicBezTo>
                    <a:pt x="280" y="20"/>
                    <a:pt x="259" y="13"/>
                    <a:pt x="242" y="0"/>
                  </a:cubicBezTo>
                  <a:lnTo>
                    <a:pt x="0" y="182"/>
                  </a:lnTo>
                  <a:cubicBezTo>
                    <a:pt x="9" y="191"/>
                    <a:pt x="21" y="196"/>
                    <a:pt x="35" y="196"/>
                  </a:cubicBezTo>
                  <a:lnTo>
                    <a:pt x="568" y="196"/>
                  </a:lnTo>
                  <a:cubicBezTo>
                    <a:pt x="581" y="196"/>
                    <a:pt x="594" y="191"/>
                    <a:pt x="603" y="182"/>
                  </a:cubicBezTo>
                  <a:lnTo>
                    <a:pt x="360" y="0"/>
                  </a:lnTo>
                  <a:cubicBezTo>
                    <a:pt x="343" y="13"/>
                    <a:pt x="323" y="20"/>
                    <a:pt x="30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338">
              <a:extLst>
                <a:ext uri="{FF2B5EF4-FFF2-40B4-BE49-F238E27FC236}">
                  <a16:creationId xmlns:a16="http://schemas.microsoft.com/office/drawing/2014/main" id="{852A13AD-F7A1-8E9E-B359-7E2007698645}"/>
                </a:ext>
              </a:extLst>
            </p:cNvPr>
            <p:cNvSpPr>
              <a:spLocks/>
            </p:cNvSpPr>
            <p:nvPr/>
          </p:nvSpPr>
          <p:spPr bwMode="auto">
            <a:xfrm>
              <a:off x="2478" y="1388"/>
              <a:ext cx="981" cy="1464"/>
            </a:xfrm>
            <a:custGeom>
              <a:avLst/>
              <a:gdLst>
                <a:gd name="T0" fmla="*/ 6 w 247"/>
                <a:gd name="T1" fmla="*/ 4 h 368"/>
                <a:gd name="T2" fmla="*/ 3 w 247"/>
                <a:gd name="T3" fmla="*/ 0 h 368"/>
                <a:gd name="T4" fmla="*/ 0 w 247"/>
                <a:gd name="T5" fmla="*/ 18 h 368"/>
                <a:gd name="T6" fmla="*/ 0 w 247"/>
                <a:gd name="T7" fmla="*/ 351 h 368"/>
                <a:gd name="T8" fmla="*/ 3 w 247"/>
                <a:gd name="T9" fmla="*/ 368 h 368"/>
                <a:gd name="T10" fmla="*/ 6 w 247"/>
                <a:gd name="T11" fmla="*/ 365 h 368"/>
                <a:gd name="T12" fmla="*/ 8 w 247"/>
                <a:gd name="T13" fmla="*/ 363 h 368"/>
                <a:gd name="T14" fmla="*/ 247 w 247"/>
                <a:gd name="T15" fmla="*/ 184 h 368"/>
                <a:gd name="T16" fmla="*/ 6 w 247"/>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68">
                  <a:moveTo>
                    <a:pt x="6" y="4"/>
                  </a:moveTo>
                  <a:cubicBezTo>
                    <a:pt x="5" y="3"/>
                    <a:pt x="4" y="1"/>
                    <a:pt x="3" y="0"/>
                  </a:cubicBezTo>
                  <a:cubicBezTo>
                    <a:pt x="1" y="6"/>
                    <a:pt x="0" y="12"/>
                    <a:pt x="0" y="18"/>
                  </a:cubicBezTo>
                  <a:lnTo>
                    <a:pt x="0" y="351"/>
                  </a:lnTo>
                  <a:cubicBezTo>
                    <a:pt x="0" y="357"/>
                    <a:pt x="1" y="363"/>
                    <a:pt x="3" y="368"/>
                  </a:cubicBezTo>
                  <a:cubicBezTo>
                    <a:pt x="4" y="367"/>
                    <a:pt x="5" y="366"/>
                    <a:pt x="6" y="365"/>
                  </a:cubicBezTo>
                  <a:lnTo>
                    <a:pt x="8" y="363"/>
                  </a:lnTo>
                  <a:lnTo>
                    <a:pt x="247" y="184"/>
                  </a:lnTo>
                  <a:lnTo>
                    <a:pt x="6"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339">
              <a:extLst>
                <a:ext uri="{FF2B5EF4-FFF2-40B4-BE49-F238E27FC236}">
                  <a16:creationId xmlns:a16="http://schemas.microsoft.com/office/drawing/2014/main" id="{19253845-D8EB-BF6B-B109-EC52BC6DB7A5}"/>
                </a:ext>
              </a:extLst>
            </p:cNvPr>
            <p:cNvSpPr>
              <a:spLocks/>
            </p:cNvSpPr>
            <p:nvPr/>
          </p:nvSpPr>
          <p:spPr bwMode="auto">
            <a:xfrm>
              <a:off x="2605" y="1261"/>
              <a:ext cx="2394" cy="887"/>
            </a:xfrm>
            <a:custGeom>
              <a:avLst/>
              <a:gdLst>
                <a:gd name="T0" fmla="*/ 301 w 603"/>
                <a:gd name="T1" fmla="*/ 223 h 223"/>
                <a:gd name="T2" fmla="*/ 348 w 603"/>
                <a:gd name="T3" fmla="*/ 204 h 223"/>
                <a:gd name="T4" fmla="*/ 350 w 603"/>
                <a:gd name="T5" fmla="*/ 203 h 223"/>
                <a:gd name="T6" fmla="*/ 603 w 603"/>
                <a:gd name="T7" fmla="*/ 14 h 223"/>
                <a:gd name="T8" fmla="*/ 568 w 603"/>
                <a:gd name="T9" fmla="*/ 0 h 223"/>
                <a:gd name="T10" fmla="*/ 35 w 603"/>
                <a:gd name="T11" fmla="*/ 0 h 223"/>
                <a:gd name="T12" fmla="*/ 0 w 603"/>
                <a:gd name="T13" fmla="*/ 14 h 223"/>
                <a:gd name="T14" fmla="*/ 254 w 603"/>
                <a:gd name="T15" fmla="*/ 204 h 223"/>
                <a:gd name="T16" fmla="*/ 301 w 603"/>
                <a:gd name="T1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 h="223">
                  <a:moveTo>
                    <a:pt x="301" y="223"/>
                  </a:moveTo>
                  <a:cubicBezTo>
                    <a:pt x="319" y="223"/>
                    <a:pt x="336" y="217"/>
                    <a:pt x="348" y="204"/>
                  </a:cubicBezTo>
                  <a:lnTo>
                    <a:pt x="350" y="203"/>
                  </a:lnTo>
                  <a:lnTo>
                    <a:pt x="603" y="14"/>
                  </a:lnTo>
                  <a:cubicBezTo>
                    <a:pt x="594" y="5"/>
                    <a:pt x="581" y="0"/>
                    <a:pt x="568" y="0"/>
                  </a:cubicBezTo>
                  <a:lnTo>
                    <a:pt x="35" y="0"/>
                  </a:lnTo>
                  <a:cubicBezTo>
                    <a:pt x="21" y="0"/>
                    <a:pt x="9" y="5"/>
                    <a:pt x="0" y="14"/>
                  </a:cubicBezTo>
                  <a:lnTo>
                    <a:pt x="254" y="204"/>
                  </a:lnTo>
                  <a:cubicBezTo>
                    <a:pt x="267" y="217"/>
                    <a:pt x="283" y="223"/>
                    <a:pt x="301" y="2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2" name="Phone2" descr="{&quot;Key&quot;:&quot;POWER_USER_SHAPE_ICON&quot;,&quot;Value&quot;:&quot;POWER_USER_SHAPE_ICON_STYLE_1&quot;}">
            <a:extLst>
              <a:ext uri="{FF2B5EF4-FFF2-40B4-BE49-F238E27FC236}">
                <a16:creationId xmlns:a16="http://schemas.microsoft.com/office/drawing/2014/main" id="{608C16AB-C924-373E-4DFC-B07296AB9902}"/>
              </a:ext>
            </a:extLst>
          </p:cNvPr>
          <p:cNvSpPr>
            <a:spLocks noChangeAspect="1"/>
          </p:cNvSpPr>
          <p:nvPr>
            <p:custDataLst>
              <p:tags r:id="rId2"/>
            </p:custDataLst>
          </p:nvPr>
        </p:nvSpPr>
        <p:spPr bwMode="auto">
          <a:xfrm>
            <a:off x="9869692" y="3287917"/>
            <a:ext cx="282166" cy="282166"/>
          </a:xfrm>
          <a:custGeom>
            <a:avLst/>
            <a:gdLst>
              <a:gd name="T0" fmla="*/ 419 w 535"/>
              <a:gd name="T1" fmla="*/ 328 h 534"/>
              <a:gd name="T2" fmla="*/ 403 w 535"/>
              <a:gd name="T3" fmla="*/ 331 h 534"/>
              <a:gd name="T4" fmla="*/ 326 w 535"/>
              <a:gd name="T5" fmla="*/ 380 h 534"/>
              <a:gd name="T6" fmla="*/ 162 w 535"/>
              <a:gd name="T7" fmla="*/ 213 h 534"/>
              <a:gd name="T8" fmla="*/ 212 w 535"/>
              <a:gd name="T9" fmla="*/ 137 h 534"/>
              <a:gd name="T10" fmla="*/ 217 w 535"/>
              <a:gd name="T11" fmla="*/ 123 h 534"/>
              <a:gd name="T12" fmla="*/ 123 w 535"/>
              <a:gd name="T13" fmla="*/ 2 h 534"/>
              <a:gd name="T14" fmla="*/ 112 w 535"/>
              <a:gd name="T15" fmla="*/ 1 h 534"/>
              <a:gd name="T16" fmla="*/ 1 w 535"/>
              <a:gd name="T17" fmla="*/ 75 h 534"/>
              <a:gd name="T18" fmla="*/ 1 w 535"/>
              <a:gd name="T19" fmla="*/ 85 h 534"/>
              <a:gd name="T20" fmla="*/ 433 w 535"/>
              <a:gd name="T21" fmla="*/ 529 h 534"/>
              <a:gd name="T22" fmla="*/ 448 w 535"/>
              <a:gd name="T23" fmla="*/ 533 h 534"/>
              <a:gd name="T24" fmla="*/ 453 w 535"/>
              <a:gd name="T25" fmla="*/ 534 h 534"/>
              <a:gd name="T26" fmla="*/ 461 w 535"/>
              <a:gd name="T27" fmla="*/ 532 h 534"/>
              <a:gd name="T28" fmla="*/ 534 w 535"/>
              <a:gd name="T29" fmla="*/ 418 h 534"/>
              <a:gd name="T30" fmla="*/ 532 w 535"/>
              <a:gd name="T31" fmla="*/ 406 h 534"/>
              <a:gd name="T32" fmla="*/ 419 w 535"/>
              <a:gd name="T33" fmla="*/ 3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5" h="534">
                <a:moveTo>
                  <a:pt x="419" y="328"/>
                </a:moveTo>
                <a:cubicBezTo>
                  <a:pt x="413" y="326"/>
                  <a:pt x="407" y="328"/>
                  <a:pt x="403" y="331"/>
                </a:cubicBezTo>
                <a:cubicBezTo>
                  <a:pt x="377" y="354"/>
                  <a:pt x="341" y="377"/>
                  <a:pt x="326" y="380"/>
                </a:cubicBezTo>
                <a:cubicBezTo>
                  <a:pt x="222" y="329"/>
                  <a:pt x="164" y="232"/>
                  <a:pt x="162" y="213"/>
                </a:cubicBezTo>
                <a:cubicBezTo>
                  <a:pt x="161" y="203"/>
                  <a:pt x="185" y="167"/>
                  <a:pt x="212" y="137"/>
                </a:cubicBezTo>
                <a:cubicBezTo>
                  <a:pt x="215" y="133"/>
                  <a:pt x="217" y="128"/>
                  <a:pt x="217" y="123"/>
                </a:cubicBezTo>
                <a:cubicBezTo>
                  <a:pt x="210" y="43"/>
                  <a:pt x="126" y="4"/>
                  <a:pt x="123" y="2"/>
                </a:cubicBezTo>
                <a:cubicBezTo>
                  <a:pt x="120" y="1"/>
                  <a:pt x="116" y="0"/>
                  <a:pt x="112" y="1"/>
                </a:cubicBezTo>
                <a:cubicBezTo>
                  <a:pt x="16" y="17"/>
                  <a:pt x="2" y="73"/>
                  <a:pt x="1" y="75"/>
                </a:cubicBezTo>
                <a:cubicBezTo>
                  <a:pt x="0" y="78"/>
                  <a:pt x="0" y="82"/>
                  <a:pt x="1" y="85"/>
                </a:cubicBezTo>
                <a:cubicBezTo>
                  <a:pt x="116" y="441"/>
                  <a:pt x="355" y="507"/>
                  <a:pt x="433" y="529"/>
                </a:cubicBezTo>
                <a:cubicBezTo>
                  <a:pt x="439" y="531"/>
                  <a:pt x="444" y="532"/>
                  <a:pt x="448" y="533"/>
                </a:cubicBezTo>
                <a:cubicBezTo>
                  <a:pt x="450" y="534"/>
                  <a:pt x="452" y="534"/>
                  <a:pt x="453" y="534"/>
                </a:cubicBezTo>
                <a:cubicBezTo>
                  <a:pt x="456" y="534"/>
                  <a:pt x="459" y="533"/>
                  <a:pt x="461" y="532"/>
                </a:cubicBezTo>
                <a:cubicBezTo>
                  <a:pt x="463" y="531"/>
                  <a:pt x="520" y="505"/>
                  <a:pt x="534" y="418"/>
                </a:cubicBezTo>
                <a:cubicBezTo>
                  <a:pt x="535" y="414"/>
                  <a:pt x="534" y="410"/>
                  <a:pt x="532" y="406"/>
                </a:cubicBezTo>
                <a:cubicBezTo>
                  <a:pt x="531" y="404"/>
                  <a:pt x="501" y="348"/>
                  <a:pt x="419" y="32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Mail" descr="{&quot;Key&quot;:&quot;POWER_USER_SHAPE_ICON&quot;,&quot;Value&quot;:&quot;POWER_USER_SHAPE_ICON_STYLE_1&quot;}">
            <a:extLst>
              <a:ext uri="{FF2B5EF4-FFF2-40B4-BE49-F238E27FC236}">
                <a16:creationId xmlns:a16="http://schemas.microsoft.com/office/drawing/2014/main" id="{E91EAD89-A6A0-0EC6-6CDD-A9604CD77927}"/>
              </a:ext>
            </a:extLst>
          </p:cNvPr>
          <p:cNvGrpSpPr>
            <a:grpSpLocks noChangeAspect="1"/>
          </p:cNvGrpSpPr>
          <p:nvPr>
            <p:custDataLst>
              <p:tags r:id="rId3"/>
            </p:custDataLst>
          </p:nvPr>
        </p:nvGrpSpPr>
        <p:grpSpPr bwMode="auto">
          <a:xfrm>
            <a:off x="5965650" y="3344233"/>
            <a:ext cx="260700" cy="169534"/>
            <a:chOff x="2478" y="1261"/>
            <a:chExt cx="2648" cy="1722"/>
          </a:xfrm>
          <a:solidFill>
            <a:schemeClr val="bg1"/>
          </a:solidFill>
        </p:grpSpPr>
        <p:sp>
          <p:nvSpPr>
            <p:cNvPr id="24" name="Freeform 336">
              <a:extLst>
                <a:ext uri="{FF2B5EF4-FFF2-40B4-BE49-F238E27FC236}">
                  <a16:creationId xmlns:a16="http://schemas.microsoft.com/office/drawing/2014/main" id="{2F49E80E-D457-AFE3-8D07-B327C7020490}"/>
                </a:ext>
              </a:extLst>
            </p:cNvPr>
            <p:cNvSpPr>
              <a:spLocks/>
            </p:cNvSpPr>
            <p:nvPr/>
          </p:nvSpPr>
          <p:spPr bwMode="auto">
            <a:xfrm>
              <a:off x="4145" y="1388"/>
              <a:ext cx="981" cy="1464"/>
            </a:xfrm>
            <a:custGeom>
              <a:avLst/>
              <a:gdLst>
                <a:gd name="T0" fmla="*/ 241 w 247"/>
                <a:gd name="T1" fmla="*/ 4 h 368"/>
                <a:gd name="T2" fmla="*/ 239 w 247"/>
                <a:gd name="T3" fmla="*/ 5 h 368"/>
                <a:gd name="T4" fmla="*/ 0 w 247"/>
                <a:gd name="T5" fmla="*/ 184 h 368"/>
                <a:gd name="T6" fmla="*/ 241 w 247"/>
                <a:gd name="T7" fmla="*/ 365 h 368"/>
                <a:gd name="T8" fmla="*/ 244 w 247"/>
                <a:gd name="T9" fmla="*/ 368 h 368"/>
                <a:gd name="T10" fmla="*/ 247 w 247"/>
                <a:gd name="T11" fmla="*/ 351 h 368"/>
                <a:gd name="T12" fmla="*/ 247 w 247"/>
                <a:gd name="T13" fmla="*/ 18 h 368"/>
                <a:gd name="T14" fmla="*/ 244 w 247"/>
                <a:gd name="T15" fmla="*/ 0 h 368"/>
                <a:gd name="T16" fmla="*/ 241 w 247"/>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68">
                  <a:moveTo>
                    <a:pt x="241" y="4"/>
                  </a:moveTo>
                  <a:lnTo>
                    <a:pt x="239" y="5"/>
                  </a:lnTo>
                  <a:lnTo>
                    <a:pt x="0" y="184"/>
                  </a:lnTo>
                  <a:lnTo>
                    <a:pt x="241" y="365"/>
                  </a:lnTo>
                  <a:cubicBezTo>
                    <a:pt x="242" y="366"/>
                    <a:pt x="243" y="367"/>
                    <a:pt x="244" y="368"/>
                  </a:cubicBezTo>
                  <a:cubicBezTo>
                    <a:pt x="246" y="363"/>
                    <a:pt x="247" y="357"/>
                    <a:pt x="247" y="351"/>
                  </a:cubicBezTo>
                  <a:lnTo>
                    <a:pt x="247" y="18"/>
                  </a:lnTo>
                  <a:cubicBezTo>
                    <a:pt x="247" y="12"/>
                    <a:pt x="246" y="6"/>
                    <a:pt x="244" y="0"/>
                  </a:cubicBezTo>
                  <a:cubicBezTo>
                    <a:pt x="243" y="1"/>
                    <a:pt x="242" y="3"/>
                    <a:pt x="24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337">
              <a:extLst>
                <a:ext uri="{FF2B5EF4-FFF2-40B4-BE49-F238E27FC236}">
                  <a16:creationId xmlns:a16="http://schemas.microsoft.com/office/drawing/2014/main" id="{C3A3E564-5585-A8A2-2778-265358101373}"/>
                </a:ext>
              </a:extLst>
            </p:cNvPr>
            <p:cNvSpPr>
              <a:spLocks/>
            </p:cNvSpPr>
            <p:nvPr/>
          </p:nvSpPr>
          <p:spPr bwMode="auto">
            <a:xfrm>
              <a:off x="2605" y="2203"/>
              <a:ext cx="2394" cy="780"/>
            </a:xfrm>
            <a:custGeom>
              <a:avLst/>
              <a:gdLst>
                <a:gd name="T0" fmla="*/ 301 w 603"/>
                <a:gd name="T1" fmla="*/ 20 h 196"/>
                <a:gd name="T2" fmla="*/ 242 w 603"/>
                <a:gd name="T3" fmla="*/ 0 h 196"/>
                <a:gd name="T4" fmla="*/ 0 w 603"/>
                <a:gd name="T5" fmla="*/ 182 h 196"/>
                <a:gd name="T6" fmla="*/ 35 w 603"/>
                <a:gd name="T7" fmla="*/ 196 h 196"/>
                <a:gd name="T8" fmla="*/ 568 w 603"/>
                <a:gd name="T9" fmla="*/ 196 h 196"/>
                <a:gd name="T10" fmla="*/ 603 w 603"/>
                <a:gd name="T11" fmla="*/ 182 h 196"/>
                <a:gd name="T12" fmla="*/ 360 w 603"/>
                <a:gd name="T13" fmla="*/ 0 h 196"/>
                <a:gd name="T14" fmla="*/ 301 w 603"/>
                <a:gd name="T15" fmla="*/ 2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3" h="196">
                  <a:moveTo>
                    <a:pt x="301" y="20"/>
                  </a:moveTo>
                  <a:cubicBezTo>
                    <a:pt x="280" y="20"/>
                    <a:pt x="259" y="13"/>
                    <a:pt x="242" y="0"/>
                  </a:cubicBezTo>
                  <a:lnTo>
                    <a:pt x="0" y="182"/>
                  </a:lnTo>
                  <a:cubicBezTo>
                    <a:pt x="9" y="191"/>
                    <a:pt x="21" y="196"/>
                    <a:pt x="35" y="196"/>
                  </a:cubicBezTo>
                  <a:lnTo>
                    <a:pt x="568" y="196"/>
                  </a:lnTo>
                  <a:cubicBezTo>
                    <a:pt x="581" y="196"/>
                    <a:pt x="594" y="191"/>
                    <a:pt x="603" y="182"/>
                  </a:cubicBezTo>
                  <a:lnTo>
                    <a:pt x="360" y="0"/>
                  </a:lnTo>
                  <a:cubicBezTo>
                    <a:pt x="343" y="13"/>
                    <a:pt x="323" y="20"/>
                    <a:pt x="30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338">
              <a:extLst>
                <a:ext uri="{FF2B5EF4-FFF2-40B4-BE49-F238E27FC236}">
                  <a16:creationId xmlns:a16="http://schemas.microsoft.com/office/drawing/2014/main" id="{0A51F7FC-D642-3338-E87D-B477B25F6199}"/>
                </a:ext>
              </a:extLst>
            </p:cNvPr>
            <p:cNvSpPr>
              <a:spLocks/>
            </p:cNvSpPr>
            <p:nvPr/>
          </p:nvSpPr>
          <p:spPr bwMode="auto">
            <a:xfrm>
              <a:off x="2478" y="1388"/>
              <a:ext cx="981" cy="1464"/>
            </a:xfrm>
            <a:custGeom>
              <a:avLst/>
              <a:gdLst>
                <a:gd name="T0" fmla="*/ 6 w 247"/>
                <a:gd name="T1" fmla="*/ 4 h 368"/>
                <a:gd name="T2" fmla="*/ 3 w 247"/>
                <a:gd name="T3" fmla="*/ 0 h 368"/>
                <a:gd name="T4" fmla="*/ 0 w 247"/>
                <a:gd name="T5" fmla="*/ 18 h 368"/>
                <a:gd name="T6" fmla="*/ 0 w 247"/>
                <a:gd name="T7" fmla="*/ 351 h 368"/>
                <a:gd name="T8" fmla="*/ 3 w 247"/>
                <a:gd name="T9" fmla="*/ 368 h 368"/>
                <a:gd name="T10" fmla="*/ 6 w 247"/>
                <a:gd name="T11" fmla="*/ 365 h 368"/>
                <a:gd name="T12" fmla="*/ 8 w 247"/>
                <a:gd name="T13" fmla="*/ 363 h 368"/>
                <a:gd name="T14" fmla="*/ 247 w 247"/>
                <a:gd name="T15" fmla="*/ 184 h 368"/>
                <a:gd name="T16" fmla="*/ 6 w 247"/>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68">
                  <a:moveTo>
                    <a:pt x="6" y="4"/>
                  </a:moveTo>
                  <a:cubicBezTo>
                    <a:pt x="5" y="3"/>
                    <a:pt x="4" y="1"/>
                    <a:pt x="3" y="0"/>
                  </a:cubicBezTo>
                  <a:cubicBezTo>
                    <a:pt x="1" y="6"/>
                    <a:pt x="0" y="12"/>
                    <a:pt x="0" y="18"/>
                  </a:cubicBezTo>
                  <a:lnTo>
                    <a:pt x="0" y="351"/>
                  </a:lnTo>
                  <a:cubicBezTo>
                    <a:pt x="0" y="357"/>
                    <a:pt x="1" y="363"/>
                    <a:pt x="3" y="368"/>
                  </a:cubicBezTo>
                  <a:cubicBezTo>
                    <a:pt x="4" y="367"/>
                    <a:pt x="5" y="366"/>
                    <a:pt x="6" y="365"/>
                  </a:cubicBezTo>
                  <a:lnTo>
                    <a:pt x="8" y="363"/>
                  </a:lnTo>
                  <a:lnTo>
                    <a:pt x="247" y="184"/>
                  </a:lnTo>
                  <a:lnTo>
                    <a:pt x="6"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339">
              <a:extLst>
                <a:ext uri="{FF2B5EF4-FFF2-40B4-BE49-F238E27FC236}">
                  <a16:creationId xmlns:a16="http://schemas.microsoft.com/office/drawing/2014/main" id="{3623F1FE-393E-3B33-A993-766D5667B0C1}"/>
                </a:ext>
              </a:extLst>
            </p:cNvPr>
            <p:cNvSpPr>
              <a:spLocks/>
            </p:cNvSpPr>
            <p:nvPr/>
          </p:nvSpPr>
          <p:spPr bwMode="auto">
            <a:xfrm>
              <a:off x="2605" y="1261"/>
              <a:ext cx="2394" cy="887"/>
            </a:xfrm>
            <a:custGeom>
              <a:avLst/>
              <a:gdLst>
                <a:gd name="T0" fmla="*/ 301 w 603"/>
                <a:gd name="T1" fmla="*/ 223 h 223"/>
                <a:gd name="T2" fmla="*/ 348 w 603"/>
                <a:gd name="T3" fmla="*/ 204 h 223"/>
                <a:gd name="T4" fmla="*/ 350 w 603"/>
                <a:gd name="T5" fmla="*/ 203 h 223"/>
                <a:gd name="T6" fmla="*/ 603 w 603"/>
                <a:gd name="T7" fmla="*/ 14 h 223"/>
                <a:gd name="T8" fmla="*/ 568 w 603"/>
                <a:gd name="T9" fmla="*/ 0 h 223"/>
                <a:gd name="T10" fmla="*/ 35 w 603"/>
                <a:gd name="T11" fmla="*/ 0 h 223"/>
                <a:gd name="T12" fmla="*/ 0 w 603"/>
                <a:gd name="T13" fmla="*/ 14 h 223"/>
                <a:gd name="T14" fmla="*/ 254 w 603"/>
                <a:gd name="T15" fmla="*/ 204 h 223"/>
                <a:gd name="T16" fmla="*/ 301 w 603"/>
                <a:gd name="T1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 h="223">
                  <a:moveTo>
                    <a:pt x="301" y="223"/>
                  </a:moveTo>
                  <a:cubicBezTo>
                    <a:pt x="319" y="223"/>
                    <a:pt x="336" y="217"/>
                    <a:pt x="348" y="204"/>
                  </a:cubicBezTo>
                  <a:lnTo>
                    <a:pt x="350" y="203"/>
                  </a:lnTo>
                  <a:lnTo>
                    <a:pt x="603" y="14"/>
                  </a:lnTo>
                  <a:cubicBezTo>
                    <a:pt x="594" y="5"/>
                    <a:pt x="581" y="0"/>
                    <a:pt x="568" y="0"/>
                  </a:cubicBezTo>
                  <a:lnTo>
                    <a:pt x="35" y="0"/>
                  </a:lnTo>
                  <a:cubicBezTo>
                    <a:pt x="21" y="0"/>
                    <a:pt x="9" y="5"/>
                    <a:pt x="0" y="14"/>
                  </a:cubicBezTo>
                  <a:lnTo>
                    <a:pt x="254" y="204"/>
                  </a:lnTo>
                  <a:cubicBezTo>
                    <a:pt x="267" y="217"/>
                    <a:pt x="283" y="223"/>
                    <a:pt x="301" y="2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5148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Get prepared</a:t>
            </a:r>
          </a:p>
        </p:txBody>
      </p:sp>
      <p:sp>
        <p:nvSpPr>
          <p:cNvPr id="50" name="Flame2" descr="{&quot;Key&quot;:&quot;POWER_USER_SHAPE_ICON&quot;,&quot;Value&quot;:&quot;POWER_USER_SHAPE_ICON_STYLE_1&quot;}"/>
          <p:cNvSpPr>
            <a:spLocks noChangeAspect="1"/>
          </p:cNvSpPr>
          <p:nvPr>
            <p:custDataLst>
              <p:tags r:id="rId2"/>
            </p:custDataLst>
          </p:nvPr>
        </p:nvSpPr>
        <p:spPr bwMode="auto">
          <a:xfrm>
            <a:off x="3323191" y="5729491"/>
            <a:ext cx="338003" cy="407907"/>
          </a:xfrm>
          <a:custGeom>
            <a:avLst/>
            <a:gdLst>
              <a:gd name="T0" fmla="*/ 532 w 665"/>
              <a:gd name="T1" fmla="*/ 272 h 801"/>
              <a:gd name="T2" fmla="*/ 471 w 665"/>
              <a:gd name="T3" fmla="*/ 337 h 801"/>
              <a:gd name="T4" fmla="*/ 273 w 665"/>
              <a:gd name="T5" fmla="*/ 0 h 801"/>
              <a:gd name="T6" fmla="*/ 0 w 665"/>
              <a:gd name="T7" fmla="*/ 533 h 801"/>
              <a:gd name="T8" fmla="*/ 268 w 665"/>
              <a:gd name="T9" fmla="*/ 800 h 801"/>
              <a:gd name="T10" fmla="*/ 332 w 665"/>
              <a:gd name="T11" fmla="*/ 401 h 801"/>
              <a:gd name="T12" fmla="*/ 402 w 665"/>
              <a:gd name="T13" fmla="*/ 591 h 801"/>
              <a:gd name="T14" fmla="*/ 394 w 665"/>
              <a:gd name="T15" fmla="*/ 800 h 801"/>
              <a:gd name="T16" fmla="*/ 665 w 665"/>
              <a:gd name="T17" fmla="*/ 531 h 801"/>
              <a:gd name="T18" fmla="*/ 532 w 665"/>
              <a:gd name="T19" fmla="*/ 272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5" h="801">
                <a:moveTo>
                  <a:pt x="532" y="272"/>
                </a:moveTo>
                <a:cubicBezTo>
                  <a:pt x="505" y="315"/>
                  <a:pt x="471" y="337"/>
                  <a:pt x="471" y="337"/>
                </a:cubicBezTo>
                <a:cubicBezTo>
                  <a:pt x="535" y="82"/>
                  <a:pt x="273" y="0"/>
                  <a:pt x="273" y="0"/>
                </a:cubicBezTo>
                <a:cubicBezTo>
                  <a:pt x="350" y="283"/>
                  <a:pt x="0" y="305"/>
                  <a:pt x="0" y="533"/>
                </a:cubicBezTo>
                <a:cubicBezTo>
                  <a:pt x="0" y="761"/>
                  <a:pt x="268" y="800"/>
                  <a:pt x="268" y="800"/>
                </a:cubicBezTo>
                <a:cubicBezTo>
                  <a:pt x="36" y="545"/>
                  <a:pt x="332" y="401"/>
                  <a:pt x="332" y="401"/>
                </a:cubicBezTo>
                <a:cubicBezTo>
                  <a:pt x="332" y="401"/>
                  <a:pt x="281" y="475"/>
                  <a:pt x="402" y="591"/>
                </a:cubicBezTo>
                <a:cubicBezTo>
                  <a:pt x="488" y="673"/>
                  <a:pt x="394" y="800"/>
                  <a:pt x="394" y="800"/>
                </a:cubicBezTo>
                <a:cubicBezTo>
                  <a:pt x="481" y="801"/>
                  <a:pt x="665" y="687"/>
                  <a:pt x="665" y="531"/>
                </a:cubicBezTo>
                <a:cubicBezTo>
                  <a:pt x="665" y="375"/>
                  <a:pt x="532" y="272"/>
                  <a:pt x="532" y="272"/>
                </a:cubicBezTo>
              </a:path>
            </a:pathLst>
          </a:custGeom>
          <a:solidFill>
            <a:schemeClr val="l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1" name="Oval 50"/>
          <p:cNvSpPr>
            <a:spLocks noChangeAspect="1"/>
          </p:cNvSpPr>
          <p:nvPr/>
        </p:nvSpPr>
        <p:spPr>
          <a:xfrm>
            <a:off x="1017628" y="2050885"/>
            <a:ext cx="687003" cy="6870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Oval 51"/>
          <p:cNvSpPr>
            <a:spLocks noChangeAspect="1"/>
          </p:cNvSpPr>
          <p:nvPr/>
        </p:nvSpPr>
        <p:spPr>
          <a:xfrm>
            <a:off x="1704631" y="3121682"/>
            <a:ext cx="687003" cy="6870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57" name="Straight Connector 56"/>
          <p:cNvCxnSpPr>
            <a:cxnSpLocks/>
            <a:endCxn id="51" idx="2"/>
          </p:cNvCxnSpPr>
          <p:nvPr/>
        </p:nvCxnSpPr>
        <p:spPr>
          <a:xfrm>
            <a:off x="0" y="2394386"/>
            <a:ext cx="1017628" cy="1"/>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311207B4-4F6E-42D5-2FEC-59A69BFA894C}"/>
              </a:ext>
            </a:extLst>
          </p:cNvPr>
          <p:cNvSpPr txBox="1"/>
          <p:nvPr/>
        </p:nvSpPr>
        <p:spPr>
          <a:xfrm>
            <a:off x="1828356" y="1959651"/>
            <a:ext cx="9666243" cy="869469"/>
          </a:xfrm>
          <a:prstGeom prst="rect">
            <a:avLst/>
          </a:prstGeom>
          <a:noFill/>
        </p:spPr>
        <p:txBody>
          <a:bodyPr wrap="square">
            <a:spAutoFit/>
          </a:bodyPr>
          <a:lstStyle/>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GB" sz="1600" b="1" i="0" u="none" strike="noStrike" kern="1200" cap="none" spc="0" normalizeH="0" baseline="0" noProof="0" dirty="0">
                <a:ln>
                  <a:noFill/>
                </a:ln>
                <a:solidFill>
                  <a:srgbClr val="034EA2"/>
                </a:solidFill>
                <a:effectLst/>
                <a:uLnTx/>
                <a:uFillTx/>
                <a:latin typeface="Arial"/>
                <a:ea typeface="Arial Unicode MS" panose="020B0604020202020204" pitchFamily="34" charset="-128"/>
                <a:cs typeface="+mn-cs"/>
              </a:rPr>
              <a:t>Read carefully all the call documents</a:t>
            </a:r>
          </a:p>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GB" sz="1600" b="1"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Erasmus+ Programme Guide </a:t>
            </a:r>
            <a:r>
              <a:rPr kumimoji="0" lang="en-GB" sz="1600" b="0"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and </a:t>
            </a:r>
            <a:r>
              <a:rPr kumimoji="0" lang="en-GB" sz="1600" b="1"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proposal templates</a:t>
            </a:r>
            <a:r>
              <a:rPr kumimoji="0" lang="en-GB" sz="1600" b="0"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 that can be found in the F&amp;TP under the respective </a:t>
            </a:r>
            <a:r>
              <a:rPr kumimoji="0" lang="en-GB" sz="1600" b="1"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topic conditions and documents</a:t>
            </a:r>
          </a:p>
        </p:txBody>
      </p:sp>
      <p:cxnSp>
        <p:nvCxnSpPr>
          <p:cNvPr id="73" name="Straight Connector 56">
            <a:extLst>
              <a:ext uri="{FF2B5EF4-FFF2-40B4-BE49-F238E27FC236}">
                <a16:creationId xmlns:a16="http://schemas.microsoft.com/office/drawing/2014/main" id="{2703B609-1E42-39FF-E860-8D8C51503944}"/>
              </a:ext>
            </a:extLst>
          </p:cNvPr>
          <p:cNvCxnSpPr>
            <a:cxnSpLocks/>
            <a:endCxn id="52" idx="2"/>
          </p:cNvCxnSpPr>
          <p:nvPr/>
        </p:nvCxnSpPr>
        <p:spPr>
          <a:xfrm>
            <a:off x="8278" y="3465183"/>
            <a:ext cx="1696353" cy="1"/>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77" name="CuadroTexto 76">
            <a:extLst>
              <a:ext uri="{FF2B5EF4-FFF2-40B4-BE49-F238E27FC236}">
                <a16:creationId xmlns:a16="http://schemas.microsoft.com/office/drawing/2014/main" id="{57E62070-A858-844F-740B-F372F78B5B49}"/>
              </a:ext>
            </a:extLst>
          </p:cNvPr>
          <p:cNvSpPr txBox="1"/>
          <p:nvPr/>
        </p:nvSpPr>
        <p:spPr>
          <a:xfrm>
            <a:off x="2506677" y="3147337"/>
            <a:ext cx="8987922" cy="623248"/>
          </a:xfrm>
          <a:prstGeom prst="rect">
            <a:avLst/>
          </a:prstGeom>
          <a:noFill/>
        </p:spPr>
        <p:txBody>
          <a:bodyPr wrap="square">
            <a:spAutoFit/>
          </a:bodyPr>
          <a:lstStyle/>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GB" sz="1600" b="1" i="0" u="none" strike="noStrike" kern="1200" cap="none" spc="0" normalizeH="0" baseline="0" noProof="0" dirty="0">
                <a:ln>
                  <a:noFill/>
                </a:ln>
                <a:solidFill>
                  <a:srgbClr val="1E858B"/>
                </a:solidFill>
                <a:effectLst/>
                <a:uLnTx/>
                <a:uFillTx/>
                <a:latin typeface="Arial"/>
                <a:ea typeface="Arial Unicode MS" panose="020B0604020202020204" pitchFamily="34" charset="-128"/>
                <a:cs typeface="+mn-cs"/>
              </a:rPr>
              <a:t>Plan your project and define your work plan</a:t>
            </a:r>
          </a:p>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GB" sz="1600" b="0"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Technical description, work package</a:t>
            </a:r>
            <a:r>
              <a:rPr lang="en-GB" sz="1600" i="1" dirty="0">
                <a:solidFill>
                  <a:srgbClr val="4D4D4D"/>
                </a:solidFill>
                <a:latin typeface="Arial"/>
                <a:ea typeface="Arial Unicode MS" panose="020B0604020202020204" pitchFamily="34" charset="-128"/>
              </a:rPr>
              <a:t>s</a:t>
            </a:r>
            <a:r>
              <a:rPr kumimoji="0" lang="en-GB" sz="1600" b="0"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 milestones and deliverables</a:t>
            </a:r>
          </a:p>
        </p:txBody>
      </p:sp>
      <p:sp>
        <p:nvSpPr>
          <p:cNvPr id="78" name="Oval 51">
            <a:extLst>
              <a:ext uri="{FF2B5EF4-FFF2-40B4-BE49-F238E27FC236}">
                <a16:creationId xmlns:a16="http://schemas.microsoft.com/office/drawing/2014/main" id="{309AB2F9-C23C-EB2F-F1D0-6BCB9DAD9722}"/>
              </a:ext>
            </a:extLst>
          </p:cNvPr>
          <p:cNvSpPr>
            <a:spLocks noChangeAspect="1"/>
          </p:cNvSpPr>
          <p:nvPr/>
        </p:nvSpPr>
        <p:spPr>
          <a:xfrm>
            <a:off x="2391634" y="4101247"/>
            <a:ext cx="687003" cy="6870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9" name="Straight Connector 56">
            <a:extLst>
              <a:ext uri="{FF2B5EF4-FFF2-40B4-BE49-F238E27FC236}">
                <a16:creationId xmlns:a16="http://schemas.microsoft.com/office/drawing/2014/main" id="{0AC35457-9958-61C0-2A26-55866654CCBD}"/>
              </a:ext>
            </a:extLst>
          </p:cNvPr>
          <p:cNvCxnSpPr>
            <a:cxnSpLocks/>
            <a:endCxn id="78" idx="2"/>
          </p:cNvCxnSpPr>
          <p:nvPr/>
        </p:nvCxnSpPr>
        <p:spPr>
          <a:xfrm>
            <a:off x="0" y="4444748"/>
            <a:ext cx="2391634" cy="1"/>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1" name="CuadroTexto 80">
            <a:extLst>
              <a:ext uri="{FF2B5EF4-FFF2-40B4-BE49-F238E27FC236}">
                <a16:creationId xmlns:a16="http://schemas.microsoft.com/office/drawing/2014/main" id="{A6808C2C-8CC9-3CFD-441C-1A655A1D0B62}"/>
              </a:ext>
            </a:extLst>
          </p:cNvPr>
          <p:cNvSpPr txBox="1"/>
          <p:nvPr/>
        </p:nvSpPr>
        <p:spPr>
          <a:xfrm>
            <a:off x="3184999" y="4133124"/>
            <a:ext cx="8309600" cy="623248"/>
          </a:xfrm>
          <a:prstGeom prst="rect">
            <a:avLst/>
          </a:prstGeom>
          <a:noFill/>
        </p:spPr>
        <p:txBody>
          <a:bodyPr wrap="square">
            <a:spAutoFit/>
          </a:bodyPr>
          <a:lstStyle/>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US" sz="1600" b="1" i="0" u="none" strike="noStrike" kern="1200" cap="none" spc="0" normalizeH="0" baseline="0" noProof="0" dirty="0">
                <a:ln>
                  <a:noFill/>
                </a:ln>
                <a:solidFill>
                  <a:srgbClr val="4BC5DE">
                    <a:lumMod val="75000"/>
                  </a:srgbClr>
                </a:solidFill>
                <a:effectLst/>
                <a:uLnTx/>
                <a:uFillTx/>
                <a:latin typeface="Arial"/>
                <a:ea typeface="Arial Unicode MS" panose="020B0604020202020204" pitchFamily="34" charset="-128"/>
                <a:cs typeface="+mn-cs"/>
              </a:rPr>
              <a:t>Create an EU Login account</a:t>
            </a:r>
            <a:endParaRPr kumimoji="0" lang="en-GB" sz="1600" b="1" i="0" u="none" strike="noStrike" kern="1200" cap="none" spc="0" normalizeH="0" baseline="0" noProof="0" dirty="0">
              <a:ln>
                <a:noFill/>
              </a:ln>
              <a:solidFill>
                <a:srgbClr val="4BC5DE">
                  <a:lumMod val="75000"/>
                </a:srgbClr>
              </a:solidFill>
              <a:effectLst/>
              <a:uLnTx/>
              <a:uFillTx/>
              <a:latin typeface="Arial"/>
              <a:ea typeface="Arial Unicode MS" panose="020B0604020202020204" pitchFamily="34" charset="-128"/>
              <a:cs typeface="+mn-cs"/>
            </a:endParaRPr>
          </a:p>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US" sz="1600" b="0"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To be able to submit a proposal, you must register on the Portal for an </a:t>
            </a:r>
            <a:r>
              <a:rPr kumimoji="0" lang="en-US" sz="1600" b="1"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hlinkClick r:id="rId6">
                  <a:extLst>
                    <a:ext uri="{A12FA001-AC4F-418D-AE19-62706E023703}">
                      <ahyp:hlinkClr xmlns:ahyp="http://schemas.microsoft.com/office/drawing/2018/hyperlinkcolor" val="tx"/>
                    </a:ext>
                  </a:extLst>
                </a:hlinkClick>
              </a:rPr>
              <a:t>EU Login account</a:t>
            </a:r>
            <a:endParaRPr kumimoji="0" lang="en-US" sz="1600" b="1"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endParaRPr>
          </a:p>
        </p:txBody>
      </p:sp>
      <p:sp>
        <p:nvSpPr>
          <p:cNvPr id="84" name="Oval 51">
            <a:extLst>
              <a:ext uri="{FF2B5EF4-FFF2-40B4-BE49-F238E27FC236}">
                <a16:creationId xmlns:a16="http://schemas.microsoft.com/office/drawing/2014/main" id="{F2B8A59B-C7E5-8677-5B61-ABB25BD1892A}"/>
              </a:ext>
            </a:extLst>
          </p:cNvPr>
          <p:cNvSpPr>
            <a:spLocks noChangeAspect="1"/>
          </p:cNvSpPr>
          <p:nvPr/>
        </p:nvSpPr>
        <p:spPr>
          <a:xfrm>
            <a:off x="3078637" y="5080812"/>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5" name="Straight Connector 56">
            <a:extLst>
              <a:ext uri="{FF2B5EF4-FFF2-40B4-BE49-F238E27FC236}">
                <a16:creationId xmlns:a16="http://schemas.microsoft.com/office/drawing/2014/main" id="{9EB16981-0D7A-F0EB-ABBD-4D345132118F}"/>
              </a:ext>
            </a:extLst>
          </p:cNvPr>
          <p:cNvCxnSpPr>
            <a:cxnSpLocks/>
            <a:endCxn id="84" idx="2"/>
          </p:cNvCxnSpPr>
          <p:nvPr/>
        </p:nvCxnSpPr>
        <p:spPr>
          <a:xfrm>
            <a:off x="8278" y="5421186"/>
            <a:ext cx="3070359" cy="3128"/>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88" name="CuadroTexto 87">
            <a:extLst>
              <a:ext uri="{FF2B5EF4-FFF2-40B4-BE49-F238E27FC236}">
                <a16:creationId xmlns:a16="http://schemas.microsoft.com/office/drawing/2014/main" id="{F5D0A783-A9FB-FE8B-3777-D5E542D556A8}"/>
              </a:ext>
            </a:extLst>
          </p:cNvPr>
          <p:cNvSpPr txBox="1"/>
          <p:nvPr/>
        </p:nvSpPr>
        <p:spPr>
          <a:xfrm>
            <a:off x="3863318" y="4986451"/>
            <a:ext cx="7631281" cy="869469"/>
          </a:xfrm>
          <a:prstGeom prst="rect">
            <a:avLst/>
          </a:prstGeom>
          <a:noFill/>
        </p:spPr>
        <p:txBody>
          <a:bodyPr wrap="square">
            <a:spAutoFit/>
          </a:bodyPr>
          <a:lstStyle/>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GB" sz="1600" b="1" i="0" u="none" strike="noStrike" kern="1200" cap="none" spc="0" normalizeH="0" baseline="0" noProof="0" dirty="0">
                <a:ln>
                  <a:noFill/>
                </a:ln>
                <a:solidFill>
                  <a:srgbClr val="1EC08A"/>
                </a:solidFill>
                <a:effectLst/>
                <a:uLnTx/>
                <a:uFillTx/>
                <a:latin typeface="Arial"/>
                <a:ea typeface="Arial Unicode MS" panose="020B0604020202020204" pitchFamily="34" charset="-128"/>
                <a:cs typeface="+mn-cs"/>
              </a:rPr>
              <a:t>Make sure your organisation has a valid Participant Identification code (PIC). If not, get one!</a:t>
            </a:r>
          </a:p>
          <a:p>
            <a:pPr marL="0" marR="0" lvl="1" indent="0" algn="just" defTabSz="914400" rtl="0" eaLnBrk="1" fontAlgn="auto" latinLnBrk="0" hangingPunct="1">
              <a:lnSpc>
                <a:spcPct val="100000"/>
              </a:lnSpc>
              <a:spcBef>
                <a:spcPts val="0"/>
              </a:spcBef>
              <a:spcAft>
                <a:spcPts val="300"/>
              </a:spcAft>
              <a:buClr>
                <a:srgbClr val="C00000"/>
              </a:buClr>
              <a:buSzPct val="100000"/>
              <a:buFontTx/>
              <a:buNone/>
              <a:tabLst/>
              <a:defRPr/>
            </a:pPr>
            <a:r>
              <a:rPr kumimoji="0" lang="en-GB" sz="1600" b="1"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hlinkClick r:id="rId7">
                  <a:extLst>
                    <a:ext uri="{A12FA001-AC4F-418D-AE19-62706E023703}">
                      <ahyp:hlinkClr xmlns:ahyp="http://schemas.microsoft.com/office/drawing/2018/hyperlinkcolor" val="tx"/>
                    </a:ext>
                  </a:extLst>
                </a:hlinkClick>
              </a:rPr>
              <a:t>Participant Register</a:t>
            </a:r>
            <a:endParaRPr kumimoji="0" lang="en-GB" sz="1600" b="1" i="1"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endParaRPr>
          </a:p>
        </p:txBody>
      </p:sp>
      <p:grpSp>
        <p:nvGrpSpPr>
          <p:cNvPr id="91" name="Files" descr="{&quot;Key&quot;:&quot;POWER_USER_SHAPE_ICON&quot;,&quot;Value&quot;:&quot;POWER_USER_SHAPE_ICON_STYLE_1&quot;}">
            <a:extLst>
              <a:ext uri="{FF2B5EF4-FFF2-40B4-BE49-F238E27FC236}">
                <a16:creationId xmlns:a16="http://schemas.microsoft.com/office/drawing/2014/main" id="{4BB7F9CB-0ED8-838D-0D4D-3E0159FAFFE7}"/>
              </a:ext>
            </a:extLst>
          </p:cNvPr>
          <p:cNvGrpSpPr>
            <a:grpSpLocks noChangeAspect="1"/>
          </p:cNvGrpSpPr>
          <p:nvPr/>
        </p:nvGrpSpPr>
        <p:grpSpPr>
          <a:xfrm>
            <a:off x="1189410" y="2158271"/>
            <a:ext cx="343439" cy="472230"/>
            <a:chOff x="6437937" y="2623150"/>
            <a:chExt cx="394854" cy="542925"/>
          </a:xfrm>
          <a:solidFill>
            <a:schemeClr val="bg1"/>
          </a:solidFill>
        </p:grpSpPr>
        <p:sp>
          <p:nvSpPr>
            <p:cNvPr id="92" name="Freeform: Shape 1031">
              <a:extLst>
                <a:ext uri="{FF2B5EF4-FFF2-40B4-BE49-F238E27FC236}">
                  <a16:creationId xmlns:a16="http://schemas.microsoft.com/office/drawing/2014/main" id="{28254E24-D828-7569-E27F-66EE6DCF1A97}"/>
                </a:ext>
              </a:extLst>
            </p:cNvPr>
            <p:cNvSpPr>
              <a:spLocks/>
            </p:cNvSpPr>
            <p:nvPr/>
          </p:nvSpPr>
          <p:spPr bwMode="auto">
            <a:xfrm>
              <a:off x="6437937" y="2672508"/>
              <a:ext cx="360685" cy="493567"/>
            </a:xfrm>
            <a:custGeom>
              <a:avLst/>
              <a:gdLst>
                <a:gd name="connsiteX0" fmla="*/ 0 w 360685"/>
                <a:gd name="connsiteY0" fmla="*/ 0 h 493567"/>
                <a:gd name="connsiteX1" fmla="*/ 60747 w 360685"/>
                <a:gd name="connsiteY1" fmla="*/ 0 h 493567"/>
                <a:gd name="connsiteX2" fmla="*/ 60747 w 360685"/>
                <a:gd name="connsiteY2" fmla="*/ 15187 h 493567"/>
                <a:gd name="connsiteX3" fmla="*/ 18984 w 360685"/>
                <a:gd name="connsiteY3" fmla="*/ 15187 h 493567"/>
                <a:gd name="connsiteX4" fmla="*/ 18984 w 360685"/>
                <a:gd name="connsiteY4" fmla="*/ 474584 h 493567"/>
                <a:gd name="connsiteX5" fmla="*/ 345498 w 360685"/>
                <a:gd name="connsiteY5" fmla="*/ 474584 h 493567"/>
                <a:gd name="connsiteX6" fmla="*/ 345498 w 360685"/>
                <a:gd name="connsiteY6" fmla="*/ 482177 h 493567"/>
                <a:gd name="connsiteX7" fmla="*/ 353092 w 360685"/>
                <a:gd name="connsiteY7" fmla="*/ 482177 h 493567"/>
                <a:gd name="connsiteX8" fmla="*/ 353092 w 360685"/>
                <a:gd name="connsiteY8" fmla="*/ 474584 h 493567"/>
                <a:gd name="connsiteX9" fmla="*/ 345498 w 360685"/>
                <a:gd name="connsiteY9" fmla="*/ 474584 h 493567"/>
                <a:gd name="connsiteX10" fmla="*/ 345498 w 360685"/>
                <a:gd name="connsiteY10" fmla="*/ 436615 h 493567"/>
                <a:gd name="connsiteX11" fmla="*/ 360685 w 360685"/>
                <a:gd name="connsiteY11" fmla="*/ 436615 h 493567"/>
                <a:gd name="connsiteX12" fmla="*/ 360685 w 360685"/>
                <a:gd name="connsiteY12" fmla="*/ 482177 h 493567"/>
                <a:gd name="connsiteX13" fmla="*/ 360685 w 360685"/>
                <a:gd name="connsiteY13" fmla="*/ 493567 h 493567"/>
                <a:gd name="connsiteX14" fmla="*/ 0 w 360685"/>
                <a:gd name="connsiteY14" fmla="*/ 493567 h 49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685" h="493567">
                  <a:moveTo>
                    <a:pt x="0" y="0"/>
                  </a:moveTo>
                  <a:lnTo>
                    <a:pt x="60747" y="0"/>
                  </a:lnTo>
                  <a:lnTo>
                    <a:pt x="60747" y="15187"/>
                  </a:lnTo>
                  <a:lnTo>
                    <a:pt x="18984" y="15187"/>
                  </a:lnTo>
                  <a:lnTo>
                    <a:pt x="18984" y="474584"/>
                  </a:lnTo>
                  <a:lnTo>
                    <a:pt x="345498" y="474584"/>
                  </a:lnTo>
                  <a:lnTo>
                    <a:pt x="345498" y="482177"/>
                  </a:lnTo>
                  <a:lnTo>
                    <a:pt x="353092" y="482177"/>
                  </a:lnTo>
                  <a:lnTo>
                    <a:pt x="353092" y="474584"/>
                  </a:lnTo>
                  <a:lnTo>
                    <a:pt x="345498" y="474584"/>
                  </a:lnTo>
                  <a:lnTo>
                    <a:pt x="345498" y="436615"/>
                  </a:lnTo>
                  <a:lnTo>
                    <a:pt x="360685" y="436615"/>
                  </a:lnTo>
                  <a:lnTo>
                    <a:pt x="360685" y="482177"/>
                  </a:lnTo>
                  <a:lnTo>
                    <a:pt x="360685" y="493567"/>
                  </a:lnTo>
                  <a:lnTo>
                    <a:pt x="0" y="493567"/>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885">
              <a:extLst>
                <a:ext uri="{FF2B5EF4-FFF2-40B4-BE49-F238E27FC236}">
                  <a16:creationId xmlns:a16="http://schemas.microsoft.com/office/drawing/2014/main" id="{19AE0D8A-4FAB-FE34-2052-CF6F4E31A768}"/>
                </a:ext>
              </a:extLst>
            </p:cNvPr>
            <p:cNvSpPr>
              <a:spLocks/>
            </p:cNvSpPr>
            <p:nvPr/>
          </p:nvSpPr>
          <p:spPr bwMode="auto">
            <a:xfrm>
              <a:off x="6487293" y="2623150"/>
              <a:ext cx="345498" cy="493567"/>
            </a:xfrm>
            <a:custGeom>
              <a:avLst/>
              <a:gdLst>
                <a:gd name="T0" fmla="*/ 89 w 91"/>
                <a:gd name="T1" fmla="*/ 128 h 130"/>
                <a:gd name="T2" fmla="*/ 89 w 91"/>
                <a:gd name="T3" fmla="*/ 125 h 130"/>
                <a:gd name="T4" fmla="*/ 5 w 91"/>
                <a:gd name="T5" fmla="*/ 125 h 130"/>
                <a:gd name="T6" fmla="*/ 5 w 91"/>
                <a:gd name="T7" fmla="*/ 4 h 130"/>
                <a:gd name="T8" fmla="*/ 64 w 91"/>
                <a:gd name="T9" fmla="*/ 4 h 130"/>
                <a:gd name="T10" fmla="*/ 87 w 91"/>
                <a:gd name="T11" fmla="*/ 27 h 130"/>
                <a:gd name="T12" fmla="*/ 87 w 91"/>
                <a:gd name="T13" fmla="*/ 128 h 130"/>
                <a:gd name="T14" fmla="*/ 89 w 91"/>
                <a:gd name="T15" fmla="*/ 128 h 130"/>
                <a:gd name="T16" fmla="*/ 89 w 91"/>
                <a:gd name="T17" fmla="*/ 125 h 130"/>
                <a:gd name="T18" fmla="*/ 89 w 91"/>
                <a:gd name="T19" fmla="*/ 128 h 130"/>
                <a:gd name="T20" fmla="*/ 91 w 91"/>
                <a:gd name="T21" fmla="*/ 128 h 130"/>
                <a:gd name="T22" fmla="*/ 91 w 91"/>
                <a:gd name="T23" fmla="*/ 25 h 130"/>
                <a:gd name="T24" fmla="*/ 66 w 91"/>
                <a:gd name="T25" fmla="*/ 0 h 130"/>
                <a:gd name="T26" fmla="*/ 0 w 91"/>
                <a:gd name="T27" fmla="*/ 0 h 130"/>
                <a:gd name="T28" fmla="*/ 0 w 91"/>
                <a:gd name="T29" fmla="*/ 130 h 130"/>
                <a:gd name="T30" fmla="*/ 91 w 91"/>
                <a:gd name="T31" fmla="*/ 130 h 130"/>
                <a:gd name="T32" fmla="*/ 91 w 91"/>
                <a:gd name="T33" fmla="*/ 128 h 130"/>
                <a:gd name="T34" fmla="*/ 89 w 91"/>
                <a:gd name="T35"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30">
                  <a:moveTo>
                    <a:pt x="89" y="128"/>
                  </a:moveTo>
                  <a:lnTo>
                    <a:pt x="89" y="125"/>
                  </a:lnTo>
                  <a:lnTo>
                    <a:pt x="5" y="125"/>
                  </a:lnTo>
                  <a:lnTo>
                    <a:pt x="5" y="4"/>
                  </a:lnTo>
                  <a:lnTo>
                    <a:pt x="64" y="4"/>
                  </a:lnTo>
                  <a:lnTo>
                    <a:pt x="87" y="27"/>
                  </a:lnTo>
                  <a:lnTo>
                    <a:pt x="87" y="128"/>
                  </a:lnTo>
                  <a:lnTo>
                    <a:pt x="89" y="128"/>
                  </a:lnTo>
                  <a:lnTo>
                    <a:pt x="89" y="125"/>
                  </a:lnTo>
                  <a:lnTo>
                    <a:pt x="89" y="128"/>
                  </a:lnTo>
                  <a:lnTo>
                    <a:pt x="91" y="128"/>
                  </a:lnTo>
                  <a:lnTo>
                    <a:pt x="91" y="25"/>
                  </a:lnTo>
                  <a:lnTo>
                    <a:pt x="66" y="0"/>
                  </a:lnTo>
                  <a:lnTo>
                    <a:pt x="0" y="0"/>
                  </a:lnTo>
                  <a:lnTo>
                    <a:pt x="0" y="130"/>
                  </a:lnTo>
                  <a:lnTo>
                    <a:pt x="91" y="130"/>
                  </a:lnTo>
                  <a:lnTo>
                    <a:pt x="91" y="128"/>
                  </a:lnTo>
                  <a:lnTo>
                    <a:pt x="89" y="1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886">
              <a:extLst>
                <a:ext uri="{FF2B5EF4-FFF2-40B4-BE49-F238E27FC236}">
                  <a16:creationId xmlns:a16="http://schemas.microsoft.com/office/drawing/2014/main" id="{7AB23372-2A08-0D0D-30B0-A2A2EBE0C59F}"/>
                </a:ext>
              </a:extLst>
            </p:cNvPr>
            <p:cNvSpPr>
              <a:spLocks/>
            </p:cNvSpPr>
            <p:nvPr/>
          </p:nvSpPr>
          <p:spPr bwMode="auto">
            <a:xfrm>
              <a:off x="6726484" y="2630743"/>
              <a:ext cx="98714" cy="98713"/>
            </a:xfrm>
            <a:custGeom>
              <a:avLst/>
              <a:gdLst>
                <a:gd name="T0" fmla="*/ 0 w 26"/>
                <a:gd name="T1" fmla="*/ 0 h 26"/>
                <a:gd name="T2" fmla="*/ 0 w 26"/>
                <a:gd name="T3" fmla="*/ 26 h 26"/>
                <a:gd name="T4" fmla="*/ 26 w 26"/>
                <a:gd name="T5" fmla="*/ 26 h 26"/>
                <a:gd name="T6" fmla="*/ 26 w 26"/>
                <a:gd name="T7" fmla="*/ 22 h 26"/>
                <a:gd name="T8" fmla="*/ 4 w 26"/>
                <a:gd name="T9" fmla="*/ 22 h 26"/>
                <a:gd name="T10" fmla="*/ 4 w 26"/>
                <a:gd name="T11" fmla="*/ 0 h 26"/>
                <a:gd name="T12" fmla="*/ 0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0" y="0"/>
                  </a:moveTo>
                  <a:lnTo>
                    <a:pt x="0" y="26"/>
                  </a:lnTo>
                  <a:lnTo>
                    <a:pt x="26" y="26"/>
                  </a:lnTo>
                  <a:lnTo>
                    <a:pt x="26" y="22"/>
                  </a:lnTo>
                  <a:lnTo>
                    <a:pt x="4" y="22"/>
                  </a:lnTo>
                  <a:lnTo>
                    <a:pt x="4"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887">
              <a:extLst>
                <a:ext uri="{FF2B5EF4-FFF2-40B4-BE49-F238E27FC236}">
                  <a16:creationId xmlns:a16="http://schemas.microsoft.com/office/drawing/2014/main" id="{BC1A318B-87C9-42A6-44B2-2DAF9F5A7BC2}"/>
                </a:ext>
              </a:extLst>
            </p:cNvPr>
            <p:cNvSpPr>
              <a:spLocks noChangeShapeType="1"/>
            </p:cNvSpPr>
            <p:nvPr/>
          </p:nvSpPr>
          <p:spPr bwMode="auto">
            <a:xfrm>
              <a:off x="6517666" y="2680101"/>
              <a:ext cx="21641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Rectangle 888">
              <a:extLst>
                <a:ext uri="{FF2B5EF4-FFF2-40B4-BE49-F238E27FC236}">
                  <a16:creationId xmlns:a16="http://schemas.microsoft.com/office/drawing/2014/main" id="{4420852F-28A7-18EE-23F9-870D72FCC18A}"/>
                </a:ext>
              </a:extLst>
            </p:cNvPr>
            <p:cNvSpPr>
              <a:spLocks noChangeArrowheads="1"/>
            </p:cNvSpPr>
            <p:nvPr/>
          </p:nvSpPr>
          <p:spPr bwMode="auto">
            <a:xfrm>
              <a:off x="6517666" y="2672508"/>
              <a:ext cx="216412" cy="15187"/>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889">
              <a:extLst>
                <a:ext uri="{FF2B5EF4-FFF2-40B4-BE49-F238E27FC236}">
                  <a16:creationId xmlns:a16="http://schemas.microsoft.com/office/drawing/2014/main" id="{4A322304-23D7-900C-B175-6815283D621F}"/>
                </a:ext>
              </a:extLst>
            </p:cNvPr>
            <p:cNvSpPr>
              <a:spLocks noChangeShapeType="1"/>
            </p:cNvSpPr>
            <p:nvPr/>
          </p:nvSpPr>
          <p:spPr bwMode="auto">
            <a:xfrm>
              <a:off x="6517666" y="2756035"/>
              <a:ext cx="280954"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angle 890">
              <a:extLst>
                <a:ext uri="{FF2B5EF4-FFF2-40B4-BE49-F238E27FC236}">
                  <a16:creationId xmlns:a16="http://schemas.microsoft.com/office/drawing/2014/main" id="{0EB83256-A2F5-92B8-0006-6B3504C13012}"/>
                </a:ext>
              </a:extLst>
            </p:cNvPr>
            <p:cNvSpPr>
              <a:spLocks noChangeArrowheads="1"/>
            </p:cNvSpPr>
            <p:nvPr/>
          </p:nvSpPr>
          <p:spPr bwMode="auto">
            <a:xfrm>
              <a:off x="6517666" y="2748441"/>
              <a:ext cx="280954" cy="15187"/>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891">
              <a:extLst>
                <a:ext uri="{FF2B5EF4-FFF2-40B4-BE49-F238E27FC236}">
                  <a16:creationId xmlns:a16="http://schemas.microsoft.com/office/drawing/2014/main" id="{6B5198BA-B142-3B0E-F8BF-5AF23115D07D}"/>
                </a:ext>
              </a:extLst>
            </p:cNvPr>
            <p:cNvSpPr>
              <a:spLocks noChangeShapeType="1"/>
            </p:cNvSpPr>
            <p:nvPr/>
          </p:nvSpPr>
          <p:spPr bwMode="auto">
            <a:xfrm>
              <a:off x="6517666" y="2828170"/>
              <a:ext cx="280954"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892">
              <a:extLst>
                <a:ext uri="{FF2B5EF4-FFF2-40B4-BE49-F238E27FC236}">
                  <a16:creationId xmlns:a16="http://schemas.microsoft.com/office/drawing/2014/main" id="{9B2702EF-3EC1-0D4B-7EA6-B86A96983348}"/>
                </a:ext>
              </a:extLst>
            </p:cNvPr>
            <p:cNvSpPr>
              <a:spLocks noChangeArrowheads="1"/>
            </p:cNvSpPr>
            <p:nvPr/>
          </p:nvSpPr>
          <p:spPr bwMode="auto">
            <a:xfrm>
              <a:off x="6517666" y="2820577"/>
              <a:ext cx="280954" cy="15187"/>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893">
              <a:extLst>
                <a:ext uri="{FF2B5EF4-FFF2-40B4-BE49-F238E27FC236}">
                  <a16:creationId xmlns:a16="http://schemas.microsoft.com/office/drawing/2014/main" id="{9CEC5630-BE84-5B69-E23D-4CCDF044F7E6}"/>
                </a:ext>
              </a:extLst>
            </p:cNvPr>
            <p:cNvSpPr>
              <a:spLocks noChangeShapeType="1"/>
            </p:cNvSpPr>
            <p:nvPr/>
          </p:nvSpPr>
          <p:spPr bwMode="auto">
            <a:xfrm>
              <a:off x="6517666" y="2904104"/>
              <a:ext cx="280954"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Rectangle 894">
              <a:extLst>
                <a:ext uri="{FF2B5EF4-FFF2-40B4-BE49-F238E27FC236}">
                  <a16:creationId xmlns:a16="http://schemas.microsoft.com/office/drawing/2014/main" id="{F102DDE0-B7C8-53CB-5A30-4692BFF73330}"/>
                </a:ext>
              </a:extLst>
            </p:cNvPr>
            <p:cNvSpPr>
              <a:spLocks noChangeArrowheads="1"/>
            </p:cNvSpPr>
            <p:nvPr/>
          </p:nvSpPr>
          <p:spPr bwMode="auto">
            <a:xfrm>
              <a:off x="6517666" y="2892715"/>
              <a:ext cx="280954" cy="1898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Line 895">
              <a:extLst>
                <a:ext uri="{FF2B5EF4-FFF2-40B4-BE49-F238E27FC236}">
                  <a16:creationId xmlns:a16="http://schemas.microsoft.com/office/drawing/2014/main" id="{A26ED9F6-726C-BE0F-499D-E9BF00958438}"/>
                </a:ext>
              </a:extLst>
            </p:cNvPr>
            <p:cNvSpPr>
              <a:spLocks noChangeShapeType="1"/>
            </p:cNvSpPr>
            <p:nvPr/>
          </p:nvSpPr>
          <p:spPr bwMode="auto">
            <a:xfrm>
              <a:off x="6517666" y="2976242"/>
              <a:ext cx="21641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Rectangle 896">
              <a:extLst>
                <a:ext uri="{FF2B5EF4-FFF2-40B4-BE49-F238E27FC236}">
                  <a16:creationId xmlns:a16="http://schemas.microsoft.com/office/drawing/2014/main" id="{29AD4650-F74E-101A-FC94-2A318B5E8E50}"/>
                </a:ext>
              </a:extLst>
            </p:cNvPr>
            <p:cNvSpPr>
              <a:spLocks noChangeArrowheads="1"/>
            </p:cNvSpPr>
            <p:nvPr/>
          </p:nvSpPr>
          <p:spPr bwMode="auto">
            <a:xfrm>
              <a:off x="6517666" y="2968648"/>
              <a:ext cx="216412" cy="15187"/>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Plan4" descr="{&quot;Key&quot;:&quot;POWER_USER_SHAPE_ICON&quot;,&quot;Value&quot;:&quot;POWER_USER_SHAPE_ICON_STYLE_1&quot;}">
            <a:extLst>
              <a:ext uri="{FF2B5EF4-FFF2-40B4-BE49-F238E27FC236}">
                <a16:creationId xmlns:a16="http://schemas.microsoft.com/office/drawing/2014/main" id="{3B75C7F7-0216-098D-6401-2C1993E4539D}"/>
              </a:ext>
            </a:extLst>
          </p:cNvPr>
          <p:cNvGrpSpPr>
            <a:grpSpLocks noChangeAspect="1"/>
          </p:cNvGrpSpPr>
          <p:nvPr/>
        </p:nvGrpSpPr>
        <p:grpSpPr>
          <a:xfrm>
            <a:off x="1828357" y="3264850"/>
            <a:ext cx="439551" cy="400667"/>
            <a:chOff x="2960688" y="5773738"/>
            <a:chExt cx="825500" cy="752475"/>
          </a:xfrm>
        </p:grpSpPr>
        <p:sp>
          <p:nvSpPr>
            <p:cNvPr id="148" name="Freeform 185">
              <a:extLst>
                <a:ext uri="{FF2B5EF4-FFF2-40B4-BE49-F238E27FC236}">
                  <a16:creationId xmlns:a16="http://schemas.microsoft.com/office/drawing/2014/main" id="{160FBAEF-547A-CF75-9B64-1C57E84EBC83}"/>
                </a:ext>
              </a:extLst>
            </p:cNvPr>
            <p:cNvSpPr>
              <a:spLocks/>
            </p:cNvSpPr>
            <p:nvPr/>
          </p:nvSpPr>
          <p:spPr bwMode="auto">
            <a:xfrm>
              <a:off x="3365500" y="6122988"/>
              <a:ext cx="420688" cy="331788"/>
            </a:xfrm>
            <a:custGeom>
              <a:avLst/>
              <a:gdLst>
                <a:gd name="T0" fmla="*/ 340 w 562"/>
                <a:gd name="T1" fmla="*/ 440 h 440"/>
                <a:gd name="T2" fmla="*/ 562 w 562"/>
                <a:gd name="T3" fmla="*/ 148 h 440"/>
                <a:gd name="T4" fmla="*/ 0 w 562"/>
                <a:gd name="T5" fmla="*/ 0 h 440"/>
              </a:gdLst>
              <a:ahLst/>
              <a:cxnLst>
                <a:cxn ang="0">
                  <a:pos x="T0" y="T1"/>
                </a:cxn>
                <a:cxn ang="0">
                  <a:pos x="T2" y="T3"/>
                </a:cxn>
                <a:cxn ang="0">
                  <a:pos x="T4" y="T5"/>
                </a:cxn>
              </a:cxnLst>
              <a:rect l="0" t="0" r="r" b="b"/>
              <a:pathLst>
                <a:path w="562" h="440">
                  <a:moveTo>
                    <a:pt x="340" y="440"/>
                  </a:moveTo>
                  <a:lnTo>
                    <a:pt x="562" y="148"/>
                  </a:lnTo>
                  <a:cubicBezTo>
                    <a:pt x="562" y="148"/>
                    <a:pt x="286" y="84"/>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186">
              <a:extLst>
                <a:ext uri="{FF2B5EF4-FFF2-40B4-BE49-F238E27FC236}">
                  <a16:creationId xmlns:a16="http://schemas.microsoft.com/office/drawing/2014/main" id="{DDE8290D-F9D5-0A10-E659-02BD1E0D1960}"/>
                </a:ext>
              </a:extLst>
            </p:cNvPr>
            <p:cNvSpPr>
              <a:spLocks/>
            </p:cNvSpPr>
            <p:nvPr/>
          </p:nvSpPr>
          <p:spPr bwMode="auto">
            <a:xfrm>
              <a:off x="3138488" y="5895975"/>
              <a:ext cx="276225" cy="203200"/>
            </a:xfrm>
            <a:custGeom>
              <a:avLst/>
              <a:gdLst>
                <a:gd name="T0" fmla="*/ 21 w 367"/>
                <a:gd name="T1" fmla="*/ 0 h 269"/>
                <a:gd name="T2" fmla="*/ 0 w 367"/>
                <a:gd name="T3" fmla="*/ 84 h 269"/>
                <a:gd name="T4" fmla="*/ 184 w 367"/>
                <a:gd name="T5" fmla="*/ 269 h 269"/>
                <a:gd name="T6" fmla="*/ 367 w 367"/>
                <a:gd name="T7" fmla="*/ 111 h 269"/>
              </a:gdLst>
              <a:ahLst/>
              <a:cxnLst>
                <a:cxn ang="0">
                  <a:pos x="T0" y="T1"/>
                </a:cxn>
                <a:cxn ang="0">
                  <a:pos x="T2" y="T3"/>
                </a:cxn>
                <a:cxn ang="0">
                  <a:pos x="T4" y="T5"/>
                </a:cxn>
                <a:cxn ang="0">
                  <a:pos x="T6" y="T7"/>
                </a:cxn>
              </a:cxnLst>
              <a:rect l="0" t="0" r="r" b="b"/>
              <a:pathLst>
                <a:path w="367" h="269">
                  <a:moveTo>
                    <a:pt x="21" y="0"/>
                  </a:moveTo>
                  <a:cubicBezTo>
                    <a:pt x="8" y="25"/>
                    <a:pt x="0" y="53"/>
                    <a:pt x="0" y="84"/>
                  </a:cubicBezTo>
                  <a:cubicBezTo>
                    <a:pt x="0" y="186"/>
                    <a:pt x="82" y="269"/>
                    <a:pt x="184" y="269"/>
                  </a:cubicBezTo>
                  <a:cubicBezTo>
                    <a:pt x="277" y="269"/>
                    <a:pt x="354" y="200"/>
                    <a:pt x="367" y="111"/>
                  </a:cubicBez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187">
              <a:extLst>
                <a:ext uri="{FF2B5EF4-FFF2-40B4-BE49-F238E27FC236}">
                  <a16:creationId xmlns:a16="http://schemas.microsoft.com/office/drawing/2014/main" id="{509CFFE2-9439-C22E-4AF1-6EA34483DA1F}"/>
                </a:ext>
              </a:extLst>
            </p:cNvPr>
            <p:cNvSpPr>
              <a:spLocks/>
            </p:cNvSpPr>
            <p:nvPr/>
          </p:nvSpPr>
          <p:spPr bwMode="auto">
            <a:xfrm>
              <a:off x="3144838" y="5773738"/>
              <a:ext cx="309563" cy="201613"/>
            </a:xfrm>
            <a:custGeom>
              <a:avLst/>
              <a:gdLst>
                <a:gd name="T0" fmla="*/ 377 w 412"/>
                <a:gd name="T1" fmla="*/ 269 h 269"/>
                <a:gd name="T2" fmla="*/ 250 w 412"/>
                <a:gd name="T3" fmla="*/ 10 h 269"/>
                <a:gd name="T4" fmla="*/ 193 w 412"/>
                <a:gd name="T5" fmla="*/ 1 h 269"/>
                <a:gd name="T6" fmla="*/ 0 w 412"/>
                <a:gd name="T7" fmla="*/ 144 h 269"/>
              </a:gdLst>
              <a:ahLst/>
              <a:cxnLst>
                <a:cxn ang="0">
                  <a:pos x="T0" y="T1"/>
                </a:cxn>
                <a:cxn ang="0">
                  <a:pos x="T2" y="T3"/>
                </a:cxn>
                <a:cxn ang="0">
                  <a:pos x="T4" y="T5"/>
                </a:cxn>
                <a:cxn ang="0">
                  <a:pos x="T6" y="T7"/>
                </a:cxn>
              </a:cxnLst>
              <a:rect l="0" t="0" r="r" b="b"/>
              <a:pathLst>
                <a:path w="412" h="269">
                  <a:moveTo>
                    <a:pt x="377" y="269"/>
                  </a:moveTo>
                  <a:cubicBezTo>
                    <a:pt x="412" y="151"/>
                    <a:pt x="352" y="43"/>
                    <a:pt x="250" y="10"/>
                  </a:cubicBezTo>
                  <a:cubicBezTo>
                    <a:pt x="231" y="3"/>
                    <a:pt x="212" y="1"/>
                    <a:pt x="193" y="1"/>
                  </a:cubicBezTo>
                  <a:cubicBezTo>
                    <a:pt x="103" y="0"/>
                    <a:pt x="22" y="67"/>
                    <a:pt x="0" y="144"/>
                  </a:cubicBez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Line 188">
              <a:extLst>
                <a:ext uri="{FF2B5EF4-FFF2-40B4-BE49-F238E27FC236}">
                  <a16:creationId xmlns:a16="http://schemas.microsoft.com/office/drawing/2014/main" id="{4DB686C5-C625-0EEF-F5BD-7876A7B91EBF}"/>
                </a:ext>
              </a:extLst>
            </p:cNvPr>
            <p:cNvSpPr>
              <a:spLocks noChangeShapeType="1"/>
            </p:cNvSpPr>
            <p:nvPr/>
          </p:nvSpPr>
          <p:spPr bwMode="auto">
            <a:xfrm>
              <a:off x="3133725" y="5881688"/>
              <a:ext cx="344488" cy="109538"/>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189">
              <a:extLst>
                <a:ext uri="{FF2B5EF4-FFF2-40B4-BE49-F238E27FC236}">
                  <a16:creationId xmlns:a16="http://schemas.microsoft.com/office/drawing/2014/main" id="{D77B6963-7CBA-C2AA-E8E0-5E7283F5EAA8}"/>
                </a:ext>
              </a:extLst>
            </p:cNvPr>
            <p:cNvSpPr>
              <a:spLocks/>
            </p:cNvSpPr>
            <p:nvPr/>
          </p:nvSpPr>
          <p:spPr bwMode="auto">
            <a:xfrm>
              <a:off x="2960688" y="6121400"/>
              <a:ext cx="614363" cy="404813"/>
            </a:xfrm>
            <a:custGeom>
              <a:avLst/>
              <a:gdLst>
                <a:gd name="T0" fmla="*/ 318 w 818"/>
                <a:gd name="T1" fmla="*/ 511 h 537"/>
                <a:gd name="T2" fmla="*/ 0 w 818"/>
                <a:gd name="T3" fmla="*/ 511 h 537"/>
                <a:gd name="T4" fmla="*/ 43 w 818"/>
                <a:gd name="T5" fmla="*/ 199 h 537"/>
                <a:gd name="T6" fmla="*/ 248 w 818"/>
                <a:gd name="T7" fmla="*/ 0 h 537"/>
                <a:gd name="T8" fmla="*/ 433 w 818"/>
                <a:gd name="T9" fmla="*/ 140 h 537"/>
                <a:gd name="T10" fmla="*/ 529 w 818"/>
                <a:gd name="T11" fmla="*/ 367 h 537"/>
                <a:gd name="T12" fmla="*/ 770 w 818"/>
                <a:gd name="T13" fmla="*/ 392 h 537"/>
                <a:gd name="T14" fmla="*/ 818 w 818"/>
                <a:gd name="T15" fmla="*/ 463 h 537"/>
                <a:gd name="T16" fmla="*/ 733 w 818"/>
                <a:gd name="T17" fmla="*/ 537 h 537"/>
                <a:gd name="T18" fmla="*/ 458 w 818"/>
                <a:gd name="T19" fmla="*/ 537 h 537"/>
                <a:gd name="T20" fmla="*/ 367 w 818"/>
                <a:gd name="T21" fmla="*/ 475 h 537"/>
                <a:gd name="T22" fmla="*/ 266 w 818"/>
                <a:gd name="T23" fmla="*/ 267 h 537"/>
                <a:gd name="T24" fmla="*/ 266 w 818"/>
                <a:gd name="T25" fmla="*/ 26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8" h="537">
                  <a:moveTo>
                    <a:pt x="318" y="511"/>
                  </a:moveTo>
                  <a:lnTo>
                    <a:pt x="0" y="511"/>
                  </a:lnTo>
                  <a:lnTo>
                    <a:pt x="43" y="199"/>
                  </a:lnTo>
                  <a:cubicBezTo>
                    <a:pt x="65" y="61"/>
                    <a:pt x="144" y="0"/>
                    <a:pt x="248" y="0"/>
                  </a:cubicBezTo>
                  <a:cubicBezTo>
                    <a:pt x="323" y="0"/>
                    <a:pt x="393" y="42"/>
                    <a:pt x="433" y="140"/>
                  </a:cubicBezTo>
                  <a:lnTo>
                    <a:pt x="529" y="367"/>
                  </a:lnTo>
                  <a:lnTo>
                    <a:pt x="770" y="392"/>
                  </a:lnTo>
                  <a:cubicBezTo>
                    <a:pt x="798" y="401"/>
                    <a:pt x="818" y="422"/>
                    <a:pt x="818" y="463"/>
                  </a:cubicBezTo>
                  <a:cubicBezTo>
                    <a:pt x="818" y="511"/>
                    <a:pt x="787" y="537"/>
                    <a:pt x="733" y="537"/>
                  </a:cubicBezTo>
                  <a:lnTo>
                    <a:pt x="458" y="537"/>
                  </a:lnTo>
                  <a:cubicBezTo>
                    <a:pt x="418" y="537"/>
                    <a:pt x="387" y="515"/>
                    <a:pt x="367" y="475"/>
                  </a:cubicBezTo>
                  <a:cubicBezTo>
                    <a:pt x="341" y="420"/>
                    <a:pt x="295" y="326"/>
                    <a:pt x="266" y="267"/>
                  </a:cubicBezTo>
                  <a:lnTo>
                    <a:pt x="266" y="267"/>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Line 190">
              <a:extLst>
                <a:ext uri="{FF2B5EF4-FFF2-40B4-BE49-F238E27FC236}">
                  <a16:creationId xmlns:a16="http://schemas.microsoft.com/office/drawing/2014/main" id="{E8059D00-D340-BBB3-20DD-2172A0683E7B}"/>
                </a:ext>
              </a:extLst>
            </p:cNvPr>
            <p:cNvSpPr>
              <a:spLocks noChangeShapeType="1"/>
            </p:cNvSpPr>
            <p:nvPr/>
          </p:nvSpPr>
          <p:spPr bwMode="auto">
            <a:xfrm flipV="1">
              <a:off x="3546475" y="6359525"/>
              <a:ext cx="46038" cy="603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191">
              <a:extLst>
                <a:ext uri="{FF2B5EF4-FFF2-40B4-BE49-F238E27FC236}">
                  <a16:creationId xmlns:a16="http://schemas.microsoft.com/office/drawing/2014/main" id="{EFBEAD71-B6CC-0F02-E65E-A62370715120}"/>
                </a:ext>
              </a:extLst>
            </p:cNvPr>
            <p:cNvSpPr>
              <a:spLocks/>
            </p:cNvSpPr>
            <p:nvPr/>
          </p:nvSpPr>
          <p:spPr bwMode="auto">
            <a:xfrm>
              <a:off x="3311525" y="6199188"/>
              <a:ext cx="346075" cy="112713"/>
            </a:xfrm>
            <a:custGeom>
              <a:avLst/>
              <a:gdLst>
                <a:gd name="T0" fmla="*/ 422 w 461"/>
                <a:gd name="T1" fmla="*/ 150 h 150"/>
                <a:gd name="T2" fmla="*/ 461 w 461"/>
                <a:gd name="T3" fmla="*/ 101 h 150"/>
                <a:gd name="T4" fmla="*/ 87 w 461"/>
                <a:gd name="T5" fmla="*/ 0 h 150"/>
                <a:gd name="T6" fmla="*/ 0 w 461"/>
                <a:gd name="T7" fmla="*/ 104 h 150"/>
              </a:gdLst>
              <a:ahLst/>
              <a:cxnLst>
                <a:cxn ang="0">
                  <a:pos x="T0" y="T1"/>
                </a:cxn>
                <a:cxn ang="0">
                  <a:pos x="T2" y="T3"/>
                </a:cxn>
                <a:cxn ang="0">
                  <a:pos x="T4" y="T5"/>
                </a:cxn>
                <a:cxn ang="0">
                  <a:pos x="T6" y="T7"/>
                </a:cxn>
              </a:cxnLst>
              <a:rect l="0" t="0" r="r" b="b"/>
              <a:pathLst>
                <a:path w="461" h="150">
                  <a:moveTo>
                    <a:pt x="422" y="150"/>
                  </a:moveTo>
                  <a:lnTo>
                    <a:pt x="461" y="101"/>
                  </a:lnTo>
                  <a:lnTo>
                    <a:pt x="87" y="0"/>
                  </a:lnTo>
                  <a:lnTo>
                    <a:pt x="0" y="10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192">
              <a:extLst>
                <a:ext uri="{FF2B5EF4-FFF2-40B4-BE49-F238E27FC236}">
                  <a16:creationId xmlns:a16="http://schemas.microsoft.com/office/drawing/2014/main" id="{11DA5467-B34C-BE53-D613-F94640748018}"/>
                </a:ext>
              </a:extLst>
            </p:cNvPr>
            <p:cNvSpPr>
              <a:spLocks/>
            </p:cNvSpPr>
            <p:nvPr/>
          </p:nvSpPr>
          <p:spPr bwMode="auto">
            <a:xfrm>
              <a:off x="3395663" y="6234113"/>
              <a:ext cx="109538" cy="88900"/>
            </a:xfrm>
            <a:custGeom>
              <a:avLst/>
              <a:gdLst>
                <a:gd name="T0" fmla="*/ 0 w 148"/>
                <a:gd name="T1" fmla="*/ 99 h 118"/>
                <a:gd name="T2" fmla="*/ 56 w 148"/>
                <a:gd name="T3" fmla="*/ 118 h 118"/>
                <a:gd name="T4" fmla="*/ 148 w 148"/>
                <a:gd name="T5" fmla="*/ 0 h 118"/>
              </a:gdLst>
              <a:ahLst/>
              <a:cxnLst>
                <a:cxn ang="0">
                  <a:pos x="T0" y="T1"/>
                </a:cxn>
                <a:cxn ang="0">
                  <a:pos x="T2" y="T3"/>
                </a:cxn>
                <a:cxn ang="0">
                  <a:pos x="T4" y="T5"/>
                </a:cxn>
              </a:cxnLst>
              <a:rect l="0" t="0" r="r" b="b"/>
              <a:pathLst>
                <a:path w="148" h="118">
                  <a:moveTo>
                    <a:pt x="0" y="99"/>
                  </a:moveTo>
                  <a:lnTo>
                    <a:pt x="56" y="118"/>
                  </a:lnTo>
                  <a:lnTo>
                    <a:pt x="148"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7" name="Lock8" descr="{&quot;Key&quot;:&quot;POWER_USER_SHAPE_ICON&quot;,&quot;Value&quot;:&quot;POWER_USER_SHAPE_ICON_STYLE_1&quot;}">
            <a:extLst>
              <a:ext uri="{FF2B5EF4-FFF2-40B4-BE49-F238E27FC236}">
                <a16:creationId xmlns:a16="http://schemas.microsoft.com/office/drawing/2014/main" id="{2D630613-68FA-7966-A521-AE1923B9F292}"/>
              </a:ext>
            </a:extLst>
          </p:cNvPr>
          <p:cNvGrpSpPr>
            <a:grpSpLocks noChangeAspect="1"/>
          </p:cNvGrpSpPr>
          <p:nvPr/>
        </p:nvGrpSpPr>
        <p:grpSpPr>
          <a:xfrm>
            <a:off x="2566457" y="4208598"/>
            <a:ext cx="337357" cy="472300"/>
            <a:chOff x="1591882" y="4225410"/>
            <a:chExt cx="387804" cy="542925"/>
          </a:xfrm>
          <a:solidFill>
            <a:schemeClr val="bg1"/>
          </a:solidFill>
        </p:grpSpPr>
        <p:sp>
          <p:nvSpPr>
            <p:cNvPr id="188" name="Freeform 330">
              <a:extLst>
                <a:ext uri="{FF2B5EF4-FFF2-40B4-BE49-F238E27FC236}">
                  <a16:creationId xmlns:a16="http://schemas.microsoft.com/office/drawing/2014/main" id="{D2CC349D-D6A0-2BDB-E041-63C17D61B05B}"/>
                </a:ext>
              </a:extLst>
            </p:cNvPr>
            <p:cNvSpPr>
              <a:spLocks/>
            </p:cNvSpPr>
            <p:nvPr/>
          </p:nvSpPr>
          <p:spPr bwMode="auto">
            <a:xfrm>
              <a:off x="1591882" y="4443548"/>
              <a:ext cx="387804" cy="324787"/>
            </a:xfrm>
            <a:custGeom>
              <a:avLst/>
              <a:gdLst>
                <a:gd name="T0" fmla="*/ 1759 w 3518"/>
                <a:gd name="T1" fmla="*/ 2902 h 2902"/>
                <a:gd name="T2" fmla="*/ 0 w 3518"/>
                <a:gd name="T3" fmla="*/ 1144 h 2902"/>
                <a:gd name="T4" fmla="*/ 381 w 3518"/>
                <a:gd name="T5" fmla="*/ 51 h 2902"/>
                <a:gd name="T6" fmla="*/ 522 w 3518"/>
                <a:gd name="T7" fmla="*/ 34 h 2902"/>
                <a:gd name="T8" fmla="*/ 538 w 3518"/>
                <a:gd name="T9" fmla="*/ 175 h 2902"/>
                <a:gd name="T10" fmla="*/ 201 w 3518"/>
                <a:gd name="T11" fmla="*/ 1144 h 2902"/>
                <a:gd name="T12" fmla="*/ 1759 w 3518"/>
                <a:gd name="T13" fmla="*/ 2702 h 2902"/>
                <a:gd name="T14" fmla="*/ 3318 w 3518"/>
                <a:gd name="T15" fmla="*/ 1144 h 2902"/>
                <a:gd name="T16" fmla="*/ 2984 w 3518"/>
                <a:gd name="T17" fmla="*/ 178 h 2902"/>
                <a:gd name="T18" fmla="*/ 3000 w 3518"/>
                <a:gd name="T19" fmla="*/ 38 h 2902"/>
                <a:gd name="T20" fmla="*/ 3140 w 3518"/>
                <a:gd name="T21" fmla="*/ 54 h 2902"/>
                <a:gd name="T22" fmla="*/ 3518 w 3518"/>
                <a:gd name="T23" fmla="*/ 1144 h 2902"/>
                <a:gd name="T24" fmla="*/ 1759 w 3518"/>
                <a:gd name="T25" fmla="*/ 290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8" h="2902">
                  <a:moveTo>
                    <a:pt x="1759" y="2902"/>
                  </a:moveTo>
                  <a:cubicBezTo>
                    <a:pt x="789" y="2902"/>
                    <a:pt x="0" y="2113"/>
                    <a:pt x="0" y="1144"/>
                  </a:cubicBezTo>
                  <a:cubicBezTo>
                    <a:pt x="0" y="742"/>
                    <a:pt x="133" y="364"/>
                    <a:pt x="381" y="51"/>
                  </a:cubicBezTo>
                  <a:cubicBezTo>
                    <a:pt x="416" y="7"/>
                    <a:pt x="479" y="0"/>
                    <a:pt x="522" y="34"/>
                  </a:cubicBezTo>
                  <a:cubicBezTo>
                    <a:pt x="565" y="69"/>
                    <a:pt x="573" y="132"/>
                    <a:pt x="538" y="175"/>
                  </a:cubicBezTo>
                  <a:cubicBezTo>
                    <a:pt x="318" y="453"/>
                    <a:pt x="201" y="788"/>
                    <a:pt x="201" y="1144"/>
                  </a:cubicBezTo>
                  <a:cubicBezTo>
                    <a:pt x="201" y="2003"/>
                    <a:pt x="900" y="2702"/>
                    <a:pt x="1759" y="2702"/>
                  </a:cubicBezTo>
                  <a:cubicBezTo>
                    <a:pt x="2619" y="2702"/>
                    <a:pt x="3318" y="2003"/>
                    <a:pt x="3318" y="1144"/>
                  </a:cubicBezTo>
                  <a:cubicBezTo>
                    <a:pt x="3318" y="789"/>
                    <a:pt x="3202" y="456"/>
                    <a:pt x="2984" y="178"/>
                  </a:cubicBezTo>
                  <a:cubicBezTo>
                    <a:pt x="2949" y="135"/>
                    <a:pt x="2956" y="72"/>
                    <a:pt x="3000" y="38"/>
                  </a:cubicBezTo>
                  <a:cubicBezTo>
                    <a:pt x="3044" y="4"/>
                    <a:pt x="3106" y="11"/>
                    <a:pt x="3140" y="54"/>
                  </a:cubicBezTo>
                  <a:cubicBezTo>
                    <a:pt x="3388" y="368"/>
                    <a:pt x="3518" y="744"/>
                    <a:pt x="3518" y="1144"/>
                  </a:cubicBezTo>
                  <a:cubicBezTo>
                    <a:pt x="3518" y="2113"/>
                    <a:pt x="2729" y="2902"/>
                    <a:pt x="1759" y="29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331">
              <a:extLst>
                <a:ext uri="{FF2B5EF4-FFF2-40B4-BE49-F238E27FC236}">
                  <a16:creationId xmlns:a16="http://schemas.microsoft.com/office/drawing/2014/main" id="{DDAAEE18-D3FD-FD8A-3317-11E2F44D6A2E}"/>
                </a:ext>
              </a:extLst>
            </p:cNvPr>
            <p:cNvSpPr>
              <a:spLocks/>
            </p:cNvSpPr>
            <p:nvPr/>
          </p:nvSpPr>
          <p:spPr bwMode="auto">
            <a:xfrm>
              <a:off x="1625813" y="4225410"/>
              <a:ext cx="310243" cy="232682"/>
            </a:xfrm>
            <a:custGeom>
              <a:avLst/>
              <a:gdLst>
                <a:gd name="T0" fmla="*/ 2800 w 2800"/>
                <a:gd name="T1" fmla="*/ 2103 h 2103"/>
                <a:gd name="T2" fmla="*/ 2600 w 2800"/>
                <a:gd name="T3" fmla="*/ 2103 h 2103"/>
                <a:gd name="T4" fmla="*/ 2600 w 2800"/>
                <a:gd name="T5" fmla="*/ 1280 h 2103"/>
                <a:gd name="T6" fmla="*/ 1532 w 2800"/>
                <a:gd name="T7" fmla="*/ 200 h 2103"/>
                <a:gd name="T8" fmla="*/ 1322 w 2800"/>
                <a:gd name="T9" fmla="*/ 200 h 2103"/>
                <a:gd name="T10" fmla="*/ 200 w 2800"/>
                <a:gd name="T11" fmla="*/ 1280 h 2103"/>
                <a:gd name="T12" fmla="*/ 200 w 2800"/>
                <a:gd name="T13" fmla="*/ 2084 h 2103"/>
                <a:gd name="T14" fmla="*/ 0 w 2800"/>
                <a:gd name="T15" fmla="*/ 2084 h 2103"/>
                <a:gd name="T16" fmla="*/ 0 w 2800"/>
                <a:gd name="T17" fmla="*/ 1280 h 2103"/>
                <a:gd name="T18" fmla="*/ 405 w 2800"/>
                <a:gd name="T19" fmla="*/ 367 h 2103"/>
                <a:gd name="T20" fmla="*/ 1322 w 2800"/>
                <a:gd name="T21" fmla="*/ 0 h 2103"/>
                <a:gd name="T22" fmla="*/ 1532 w 2800"/>
                <a:gd name="T23" fmla="*/ 0 h 2103"/>
                <a:gd name="T24" fmla="*/ 2424 w 2800"/>
                <a:gd name="T25" fmla="*/ 369 h 2103"/>
                <a:gd name="T26" fmla="*/ 2800 w 2800"/>
                <a:gd name="T27" fmla="*/ 1280 h 2103"/>
                <a:gd name="T28" fmla="*/ 2800 w 2800"/>
                <a:gd name="T29"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0" h="2103">
                  <a:moveTo>
                    <a:pt x="2800" y="2103"/>
                  </a:moveTo>
                  <a:lnTo>
                    <a:pt x="2600" y="2103"/>
                  </a:lnTo>
                  <a:lnTo>
                    <a:pt x="2600" y="1280"/>
                  </a:lnTo>
                  <a:cubicBezTo>
                    <a:pt x="2600" y="685"/>
                    <a:pt x="2121" y="200"/>
                    <a:pt x="1532" y="200"/>
                  </a:cubicBezTo>
                  <a:lnTo>
                    <a:pt x="1322" y="200"/>
                  </a:lnTo>
                  <a:cubicBezTo>
                    <a:pt x="714" y="200"/>
                    <a:pt x="200" y="695"/>
                    <a:pt x="200" y="1280"/>
                  </a:cubicBezTo>
                  <a:lnTo>
                    <a:pt x="200" y="2084"/>
                  </a:lnTo>
                  <a:lnTo>
                    <a:pt x="0" y="2084"/>
                  </a:lnTo>
                  <a:lnTo>
                    <a:pt x="0" y="1280"/>
                  </a:lnTo>
                  <a:cubicBezTo>
                    <a:pt x="0" y="936"/>
                    <a:pt x="144" y="611"/>
                    <a:pt x="405" y="367"/>
                  </a:cubicBezTo>
                  <a:cubicBezTo>
                    <a:pt x="654" y="134"/>
                    <a:pt x="988" y="0"/>
                    <a:pt x="1322" y="0"/>
                  </a:cubicBezTo>
                  <a:lnTo>
                    <a:pt x="1532" y="0"/>
                  </a:lnTo>
                  <a:cubicBezTo>
                    <a:pt x="1869" y="0"/>
                    <a:pt x="2186" y="131"/>
                    <a:pt x="2424" y="369"/>
                  </a:cubicBezTo>
                  <a:cubicBezTo>
                    <a:pt x="2667" y="610"/>
                    <a:pt x="2800" y="934"/>
                    <a:pt x="2800" y="1280"/>
                  </a:cubicBezTo>
                  <a:lnTo>
                    <a:pt x="2800" y="210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332">
              <a:extLst>
                <a:ext uri="{FF2B5EF4-FFF2-40B4-BE49-F238E27FC236}">
                  <a16:creationId xmlns:a16="http://schemas.microsoft.com/office/drawing/2014/main" id="{62D6BE22-EAAF-0C67-23A8-87F20D83D1FB}"/>
                </a:ext>
              </a:extLst>
            </p:cNvPr>
            <p:cNvSpPr>
              <a:spLocks/>
            </p:cNvSpPr>
            <p:nvPr/>
          </p:nvSpPr>
          <p:spPr bwMode="auto">
            <a:xfrm>
              <a:off x="1674289" y="4273885"/>
              <a:ext cx="213292" cy="150275"/>
            </a:xfrm>
            <a:custGeom>
              <a:avLst/>
              <a:gdLst>
                <a:gd name="T0" fmla="*/ 100 w 1921"/>
                <a:gd name="T1" fmla="*/ 1333 h 1333"/>
                <a:gd name="T2" fmla="*/ 0 w 1921"/>
                <a:gd name="T3" fmla="*/ 1233 h 1333"/>
                <a:gd name="T4" fmla="*/ 0 w 1921"/>
                <a:gd name="T5" fmla="*/ 1002 h 1333"/>
                <a:gd name="T6" fmla="*/ 961 w 1921"/>
                <a:gd name="T7" fmla="*/ 0 h 1333"/>
                <a:gd name="T8" fmla="*/ 1921 w 1921"/>
                <a:gd name="T9" fmla="*/ 1002 h 1333"/>
                <a:gd name="T10" fmla="*/ 1921 w 1921"/>
                <a:gd name="T11" fmla="*/ 1194 h 1333"/>
                <a:gd name="T12" fmla="*/ 1821 w 1921"/>
                <a:gd name="T13" fmla="*/ 1294 h 1333"/>
                <a:gd name="T14" fmla="*/ 1721 w 1921"/>
                <a:gd name="T15" fmla="*/ 1194 h 1333"/>
                <a:gd name="T16" fmla="*/ 1721 w 1921"/>
                <a:gd name="T17" fmla="*/ 1002 h 1333"/>
                <a:gd name="T18" fmla="*/ 961 w 1921"/>
                <a:gd name="T19" fmla="*/ 200 h 1333"/>
                <a:gd name="T20" fmla="*/ 199 w 1921"/>
                <a:gd name="T21" fmla="*/ 1002 h 1333"/>
                <a:gd name="T22" fmla="*/ 199 w 1921"/>
                <a:gd name="T23" fmla="*/ 1233 h 1333"/>
                <a:gd name="T24" fmla="*/ 100 w 1921"/>
                <a:gd name="T2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1" h="1333">
                  <a:moveTo>
                    <a:pt x="100" y="1333"/>
                  </a:moveTo>
                  <a:cubicBezTo>
                    <a:pt x="45" y="1333"/>
                    <a:pt x="0" y="1288"/>
                    <a:pt x="0" y="1233"/>
                  </a:cubicBezTo>
                  <a:lnTo>
                    <a:pt x="0" y="1002"/>
                  </a:lnTo>
                  <a:cubicBezTo>
                    <a:pt x="0" y="459"/>
                    <a:pt x="439" y="0"/>
                    <a:pt x="961" y="0"/>
                  </a:cubicBezTo>
                  <a:cubicBezTo>
                    <a:pt x="1481" y="0"/>
                    <a:pt x="1921" y="459"/>
                    <a:pt x="1921" y="1002"/>
                  </a:cubicBezTo>
                  <a:lnTo>
                    <a:pt x="1921" y="1194"/>
                  </a:lnTo>
                  <a:cubicBezTo>
                    <a:pt x="1921" y="1250"/>
                    <a:pt x="1876" y="1294"/>
                    <a:pt x="1821" y="1294"/>
                  </a:cubicBezTo>
                  <a:cubicBezTo>
                    <a:pt x="1765" y="1294"/>
                    <a:pt x="1721" y="1250"/>
                    <a:pt x="1721" y="1194"/>
                  </a:cubicBezTo>
                  <a:lnTo>
                    <a:pt x="1721" y="1002"/>
                  </a:lnTo>
                  <a:cubicBezTo>
                    <a:pt x="1721" y="567"/>
                    <a:pt x="1372" y="200"/>
                    <a:pt x="961" y="200"/>
                  </a:cubicBezTo>
                  <a:cubicBezTo>
                    <a:pt x="548" y="200"/>
                    <a:pt x="199" y="567"/>
                    <a:pt x="199" y="1002"/>
                  </a:cubicBezTo>
                  <a:lnTo>
                    <a:pt x="199" y="1233"/>
                  </a:lnTo>
                  <a:cubicBezTo>
                    <a:pt x="199" y="1288"/>
                    <a:pt x="156" y="1333"/>
                    <a:pt x="100" y="13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333">
              <a:extLst>
                <a:ext uri="{FF2B5EF4-FFF2-40B4-BE49-F238E27FC236}">
                  <a16:creationId xmlns:a16="http://schemas.microsoft.com/office/drawing/2014/main" id="{B96C0DA1-776B-9039-3341-9D6A56E315F9}"/>
                </a:ext>
              </a:extLst>
            </p:cNvPr>
            <p:cNvSpPr>
              <a:spLocks/>
            </p:cNvSpPr>
            <p:nvPr/>
          </p:nvSpPr>
          <p:spPr bwMode="auto">
            <a:xfrm>
              <a:off x="1674289" y="4375682"/>
              <a:ext cx="218141" cy="48475"/>
            </a:xfrm>
            <a:custGeom>
              <a:avLst/>
              <a:gdLst>
                <a:gd name="T0" fmla="*/ 114 w 1935"/>
                <a:gd name="T1" fmla="*/ 458 h 458"/>
                <a:gd name="T2" fmla="*/ 29 w 1935"/>
                <a:gd name="T3" fmla="*/ 412 h 458"/>
                <a:gd name="T4" fmla="*/ 60 w 1935"/>
                <a:gd name="T5" fmla="*/ 274 h 458"/>
                <a:gd name="T6" fmla="*/ 1003 w 1935"/>
                <a:gd name="T7" fmla="*/ 0 h 458"/>
                <a:gd name="T8" fmla="*/ 1870 w 1935"/>
                <a:gd name="T9" fmla="*/ 228 h 458"/>
                <a:gd name="T10" fmla="*/ 1908 w 1935"/>
                <a:gd name="T11" fmla="*/ 364 h 458"/>
                <a:gd name="T12" fmla="*/ 1772 w 1935"/>
                <a:gd name="T13" fmla="*/ 402 h 458"/>
                <a:gd name="T14" fmla="*/ 1003 w 1935"/>
                <a:gd name="T15" fmla="*/ 200 h 458"/>
                <a:gd name="T16" fmla="*/ 167 w 1935"/>
                <a:gd name="T17" fmla="*/ 443 h 458"/>
                <a:gd name="T18" fmla="*/ 114 w 1935"/>
                <a:gd name="T1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5" h="458">
                  <a:moveTo>
                    <a:pt x="114" y="458"/>
                  </a:moveTo>
                  <a:cubicBezTo>
                    <a:pt x="81" y="458"/>
                    <a:pt x="49" y="442"/>
                    <a:pt x="29" y="412"/>
                  </a:cubicBezTo>
                  <a:cubicBezTo>
                    <a:pt x="0" y="365"/>
                    <a:pt x="13" y="304"/>
                    <a:pt x="60" y="274"/>
                  </a:cubicBezTo>
                  <a:cubicBezTo>
                    <a:pt x="342" y="94"/>
                    <a:pt x="668" y="0"/>
                    <a:pt x="1003" y="0"/>
                  </a:cubicBezTo>
                  <a:cubicBezTo>
                    <a:pt x="1307" y="0"/>
                    <a:pt x="1608" y="79"/>
                    <a:pt x="1870" y="228"/>
                  </a:cubicBezTo>
                  <a:cubicBezTo>
                    <a:pt x="1918" y="255"/>
                    <a:pt x="1935" y="316"/>
                    <a:pt x="1908" y="364"/>
                  </a:cubicBezTo>
                  <a:cubicBezTo>
                    <a:pt x="1881" y="412"/>
                    <a:pt x="1820" y="429"/>
                    <a:pt x="1772" y="402"/>
                  </a:cubicBezTo>
                  <a:cubicBezTo>
                    <a:pt x="1539" y="270"/>
                    <a:pt x="1273" y="200"/>
                    <a:pt x="1003" y="200"/>
                  </a:cubicBezTo>
                  <a:cubicBezTo>
                    <a:pt x="706" y="200"/>
                    <a:pt x="417" y="284"/>
                    <a:pt x="167" y="443"/>
                  </a:cubicBezTo>
                  <a:cubicBezTo>
                    <a:pt x="150" y="453"/>
                    <a:pt x="133" y="458"/>
                    <a:pt x="114" y="4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334">
              <a:extLst>
                <a:ext uri="{FF2B5EF4-FFF2-40B4-BE49-F238E27FC236}">
                  <a16:creationId xmlns:a16="http://schemas.microsoft.com/office/drawing/2014/main" id="{13A50DC3-3081-B49F-F0A8-C13FDD6D405F}"/>
                </a:ext>
              </a:extLst>
            </p:cNvPr>
            <p:cNvSpPr>
              <a:spLocks noEditPoints="1"/>
            </p:cNvSpPr>
            <p:nvPr/>
          </p:nvSpPr>
          <p:spPr bwMode="auto">
            <a:xfrm>
              <a:off x="1722764" y="4462938"/>
              <a:ext cx="126036" cy="227836"/>
            </a:xfrm>
            <a:custGeom>
              <a:avLst/>
              <a:gdLst>
                <a:gd name="T0" fmla="*/ 559 w 1106"/>
                <a:gd name="T1" fmla="*/ 200 h 2050"/>
                <a:gd name="T2" fmla="*/ 200 w 1106"/>
                <a:gd name="T3" fmla="*/ 554 h 2050"/>
                <a:gd name="T4" fmla="*/ 369 w 1106"/>
                <a:gd name="T5" fmla="*/ 860 h 2050"/>
                <a:gd name="T6" fmla="*/ 412 w 1106"/>
                <a:gd name="T7" fmla="*/ 890 h 2050"/>
                <a:gd name="T8" fmla="*/ 412 w 1106"/>
                <a:gd name="T9" fmla="*/ 1690 h 2050"/>
                <a:gd name="T10" fmla="*/ 562 w 1106"/>
                <a:gd name="T11" fmla="*/ 1850 h 2050"/>
                <a:gd name="T12" fmla="*/ 568 w 1106"/>
                <a:gd name="T13" fmla="*/ 1850 h 2050"/>
                <a:gd name="T14" fmla="*/ 671 w 1106"/>
                <a:gd name="T15" fmla="*/ 1690 h 2050"/>
                <a:gd name="T16" fmla="*/ 671 w 1106"/>
                <a:gd name="T17" fmla="*/ 884 h 2050"/>
                <a:gd name="T18" fmla="*/ 725 w 1106"/>
                <a:gd name="T19" fmla="*/ 856 h 2050"/>
                <a:gd name="T20" fmla="*/ 906 w 1106"/>
                <a:gd name="T21" fmla="*/ 554 h 2050"/>
                <a:gd name="T22" fmla="*/ 559 w 1106"/>
                <a:gd name="T23" fmla="*/ 200 h 2050"/>
                <a:gd name="T24" fmla="*/ 568 w 1106"/>
                <a:gd name="T25" fmla="*/ 2050 h 2050"/>
                <a:gd name="T26" fmla="*/ 562 w 1106"/>
                <a:gd name="T27" fmla="*/ 2050 h 2050"/>
                <a:gd name="T28" fmla="*/ 212 w 1106"/>
                <a:gd name="T29" fmla="*/ 1690 h 2050"/>
                <a:gd name="T30" fmla="*/ 212 w 1106"/>
                <a:gd name="T31" fmla="*/ 991 h 2050"/>
                <a:gd name="T32" fmla="*/ 0 w 1106"/>
                <a:gd name="T33" fmla="*/ 554 h 2050"/>
                <a:gd name="T34" fmla="*/ 559 w 1106"/>
                <a:gd name="T35" fmla="*/ 0 h 2050"/>
                <a:gd name="T36" fmla="*/ 1106 w 1106"/>
                <a:gd name="T37" fmla="*/ 554 h 2050"/>
                <a:gd name="T38" fmla="*/ 871 w 1106"/>
                <a:gd name="T39" fmla="*/ 1001 h 2050"/>
                <a:gd name="T40" fmla="*/ 871 w 1106"/>
                <a:gd name="T41" fmla="*/ 1690 h 2050"/>
                <a:gd name="T42" fmla="*/ 568 w 1106"/>
                <a:gd name="T43" fmla="*/ 2050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6" h="2050">
                  <a:moveTo>
                    <a:pt x="559" y="200"/>
                  </a:moveTo>
                  <a:cubicBezTo>
                    <a:pt x="361" y="200"/>
                    <a:pt x="200" y="359"/>
                    <a:pt x="200" y="554"/>
                  </a:cubicBezTo>
                  <a:cubicBezTo>
                    <a:pt x="200" y="693"/>
                    <a:pt x="291" y="806"/>
                    <a:pt x="369" y="860"/>
                  </a:cubicBezTo>
                  <a:lnTo>
                    <a:pt x="412" y="890"/>
                  </a:lnTo>
                  <a:lnTo>
                    <a:pt x="412" y="1690"/>
                  </a:lnTo>
                  <a:cubicBezTo>
                    <a:pt x="412" y="1766"/>
                    <a:pt x="490" y="1850"/>
                    <a:pt x="562" y="1850"/>
                  </a:cubicBezTo>
                  <a:lnTo>
                    <a:pt x="568" y="1850"/>
                  </a:lnTo>
                  <a:cubicBezTo>
                    <a:pt x="639" y="1850"/>
                    <a:pt x="671" y="1757"/>
                    <a:pt x="671" y="1690"/>
                  </a:cubicBezTo>
                  <a:lnTo>
                    <a:pt x="671" y="884"/>
                  </a:lnTo>
                  <a:lnTo>
                    <a:pt x="725" y="856"/>
                  </a:lnTo>
                  <a:cubicBezTo>
                    <a:pt x="842" y="794"/>
                    <a:pt x="906" y="688"/>
                    <a:pt x="906" y="554"/>
                  </a:cubicBezTo>
                  <a:cubicBezTo>
                    <a:pt x="906" y="356"/>
                    <a:pt x="754" y="200"/>
                    <a:pt x="559" y="200"/>
                  </a:cubicBezTo>
                  <a:close/>
                  <a:moveTo>
                    <a:pt x="568" y="2050"/>
                  </a:moveTo>
                  <a:lnTo>
                    <a:pt x="562" y="2050"/>
                  </a:lnTo>
                  <a:cubicBezTo>
                    <a:pt x="382" y="2050"/>
                    <a:pt x="212" y="1875"/>
                    <a:pt x="212" y="1690"/>
                  </a:cubicBezTo>
                  <a:lnTo>
                    <a:pt x="212" y="991"/>
                  </a:lnTo>
                  <a:cubicBezTo>
                    <a:pt x="102" y="899"/>
                    <a:pt x="0" y="745"/>
                    <a:pt x="0" y="554"/>
                  </a:cubicBezTo>
                  <a:cubicBezTo>
                    <a:pt x="0" y="249"/>
                    <a:pt x="250" y="0"/>
                    <a:pt x="559" y="0"/>
                  </a:cubicBezTo>
                  <a:cubicBezTo>
                    <a:pt x="866" y="0"/>
                    <a:pt x="1106" y="243"/>
                    <a:pt x="1106" y="554"/>
                  </a:cubicBezTo>
                  <a:cubicBezTo>
                    <a:pt x="1106" y="738"/>
                    <a:pt x="1020" y="901"/>
                    <a:pt x="871" y="1001"/>
                  </a:cubicBezTo>
                  <a:lnTo>
                    <a:pt x="871" y="1690"/>
                  </a:lnTo>
                  <a:cubicBezTo>
                    <a:pt x="871" y="1865"/>
                    <a:pt x="765" y="2050"/>
                    <a:pt x="568" y="20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1" name="QR_code" descr="{&quot;Key&quot;:&quot;POWER_USER_SHAPE_ICON&quot;,&quot;Value&quot;:&quot;POWER_USER_SHAPE_ICON_STYLE_1&quot;}">
            <a:extLst>
              <a:ext uri="{FF2B5EF4-FFF2-40B4-BE49-F238E27FC236}">
                <a16:creationId xmlns:a16="http://schemas.microsoft.com/office/drawing/2014/main" id="{CECBC9DA-51B5-98CE-00EC-D8448824E68F}"/>
              </a:ext>
            </a:extLst>
          </p:cNvPr>
          <p:cNvSpPr>
            <a:spLocks noChangeAspect="1" noEditPoints="1"/>
          </p:cNvSpPr>
          <p:nvPr>
            <p:custDataLst>
              <p:tags r:id="rId3"/>
            </p:custDataLst>
          </p:nvPr>
        </p:nvSpPr>
        <p:spPr bwMode="auto">
          <a:xfrm>
            <a:off x="3218625" y="5220360"/>
            <a:ext cx="407027" cy="407907"/>
          </a:xfrm>
          <a:custGeom>
            <a:avLst/>
            <a:gdLst>
              <a:gd name="T0" fmla="*/ 63 w 200"/>
              <a:gd name="T1" fmla="*/ 13 h 200"/>
              <a:gd name="T2" fmla="*/ 0 w 200"/>
              <a:gd name="T3" fmla="*/ 0 h 200"/>
              <a:gd name="T4" fmla="*/ 25 w 200"/>
              <a:gd name="T5" fmla="*/ 50 h 200"/>
              <a:gd name="T6" fmla="*/ 188 w 200"/>
              <a:gd name="T7" fmla="*/ 63 h 200"/>
              <a:gd name="T8" fmla="*/ 125 w 200"/>
              <a:gd name="T9" fmla="*/ 75 h 200"/>
              <a:gd name="T10" fmla="*/ 175 w 200"/>
              <a:gd name="T11" fmla="*/ 50 h 200"/>
              <a:gd name="T12" fmla="*/ 13 w 200"/>
              <a:gd name="T13" fmla="*/ 188 h 200"/>
              <a:gd name="T14" fmla="*/ 75 w 200"/>
              <a:gd name="T15" fmla="*/ 200 h 200"/>
              <a:gd name="T16" fmla="*/ 50 w 200"/>
              <a:gd name="T17" fmla="*/ 150 h 200"/>
              <a:gd name="T18" fmla="*/ 100 w 200"/>
              <a:gd name="T19" fmla="*/ 0 h 200"/>
              <a:gd name="T20" fmla="*/ 113 w 200"/>
              <a:gd name="T21" fmla="*/ 13 h 200"/>
              <a:gd name="T22" fmla="*/ 100 w 200"/>
              <a:gd name="T23" fmla="*/ 25 h 200"/>
              <a:gd name="T24" fmla="*/ 113 w 200"/>
              <a:gd name="T25" fmla="*/ 38 h 200"/>
              <a:gd name="T26" fmla="*/ 100 w 200"/>
              <a:gd name="T27" fmla="*/ 50 h 200"/>
              <a:gd name="T28" fmla="*/ 113 w 200"/>
              <a:gd name="T29" fmla="*/ 63 h 200"/>
              <a:gd name="T30" fmla="*/ 100 w 200"/>
              <a:gd name="T31" fmla="*/ 75 h 200"/>
              <a:gd name="T32" fmla="*/ 100 w 200"/>
              <a:gd name="T33" fmla="*/ 100 h 200"/>
              <a:gd name="T34" fmla="*/ 113 w 200"/>
              <a:gd name="T35" fmla="*/ 113 h 200"/>
              <a:gd name="T36" fmla="*/ 100 w 200"/>
              <a:gd name="T37" fmla="*/ 125 h 200"/>
              <a:gd name="T38" fmla="*/ 113 w 200"/>
              <a:gd name="T39" fmla="*/ 138 h 200"/>
              <a:gd name="T40" fmla="*/ 100 w 200"/>
              <a:gd name="T41" fmla="*/ 150 h 200"/>
              <a:gd name="T42" fmla="*/ 113 w 200"/>
              <a:gd name="T43" fmla="*/ 163 h 200"/>
              <a:gd name="T44" fmla="*/ 100 w 200"/>
              <a:gd name="T45" fmla="*/ 175 h 200"/>
              <a:gd name="T46" fmla="*/ 113 w 200"/>
              <a:gd name="T47" fmla="*/ 188 h 200"/>
              <a:gd name="T48" fmla="*/ 200 w 200"/>
              <a:gd name="T49" fmla="*/ 100 h 200"/>
              <a:gd name="T50" fmla="*/ 25 w 200"/>
              <a:gd name="T51" fmla="*/ 100 h 200"/>
              <a:gd name="T52" fmla="*/ 38 w 200"/>
              <a:gd name="T53" fmla="*/ 88 h 200"/>
              <a:gd name="T54" fmla="*/ 13 w 200"/>
              <a:gd name="T55" fmla="*/ 88 h 200"/>
              <a:gd name="T56" fmla="*/ 63 w 200"/>
              <a:gd name="T57" fmla="*/ 88 h 200"/>
              <a:gd name="T58" fmla="*/ 75 w 200"/>
              <a:gd name="T59" fmla="*/ 100 h 200"/>
              <a:gd name="T60" fmla="*/ 88 w 200"/>
              <a:gd name="T61" fmla="*/ 88 h 200"/>
              <a:gd name="T62" fmla="*/ 125 w 200"/>
              <a:gd name="T63" fmla="*/ 100 h 200"/>
              <a:gd name="T64" fmla="*/ 138 w 200"/>
              <a:gd name="T65" fmla="*/ 88 h 200"/>
              <a:gd name="T66" fmla="*/ 150 w 200"/>
              <a:gd name="T67" fmla="*/ 100 h 200"/>
              <a:gd name="T68" fmla="*/ 163 w 200"/>
              <a:gd name="T69" fmla="*/ 88 h 200"/>
              <a:gd name="T70" fmla="*/ 175 w 200"/>
              <a:gd name="T71" fmla="*/ 100 h 200"/>
              <a:gd name="T72" fmla="*/ 188 w 200"/>
              <a:gd name="T73" fmla="*/ 88 h 200"/>
              <a:gd name="T74" fmla="*/ 200 w 200"/>
              <a:gd name="T75" fmla="*/ 125 h 200"/>
              <a:gd name="T76" fmla="*/ 125 w 200"/>
              <a:gd name="T77" fmla="*/ 125 h 200"/>
              <a:gd name="T78" fmla="*/ 138 w 200"/>
              <a:gd name="T79" fmla="*/ 113 h 200"/>
              <a:gd name="T80" fmla="*/ 150 w 200"/>
              <a:gd name="T81" fmla="*/ 125 h 200"/>
              <a:gd name="T82" fmla="*/ 175 w 200"/>
              <a:gd name="T83" fmla="*/ 125 h 200"/>
              <a:gd name="T84" fmla="*/ 188 w 200"/>
              <a:gd name="T85" fmla="*/ 113 h 200"/>
              <a:gd name="T86" fmla="*/ 200 w 200"/>
              <a:gd name="T87" fmla="*/ 150 h 200"/>
              <a:gd name="T88" fmla="*/ 125 w 200"/>
              <a:gd name="T89" fmla="*/ 150 h 200"/>
              <a:gd name="T90" fmla="*/ 138 w 200"/>
              <a:gd name="T91" fmla="*/ 138 h 200"/>
              <a:gd name="T92" fmla="*/ 163 w 200"/>
              <a:gd name="T93" fmla="*/ 138 h 200"/>
              <a:gd name="T94" fmla="*/ 175 w 200"/>
              <a:gd name="T95" fmla="*/ 150 h 200"/>
              <a:gd name="T96" fmla="*/ 188 w 200"/>
              <a:gd name="T97" fmla="*/ 138 h 200"/>
              <a:gd name="T98" fmla="*/ 200 w 200"/>
              <a:gd name="T99" fmla="*/ 175 h 200"/>
              <a:gd name="T100" fmla="*/ 138 w 200"/>
              <a:gd name="T101" fmla="*/ 163 h 200"/>
              <a:gd name="T102" fmla="*/ 150 w 200"/>
              <a:gd name="T103" fmla="*/ 175 h 200"/>
              <a:gd name="T104" fmla="*/ 163 w 200"/>
              <a:gd name="T105" fmla="*/ 163 h 200"/>
              <a:gd name="T106" fmla="*/ 175 w 200"/>
              <a:gd name="T107" fmla="*/ 175 h 200"/>
              <a:gd name="T108" fmla="*/ 138 w 200"/>
              <a:gd name="T109" fmla="*/ 188 h 200"/>
              <a:gd name="T110" fmla="*/ 163 w 200"/>
              <a:gd name="T111" fmla="*/ 188 h 200"/>
              <a:gd name="T112" fmla="*/ 188 w 200"/>
              <a:gd name="T11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200">
                <a:moveTo>
                  <a:pt x="63" y="13"/>
                </a:moveTo>
                <a:lnTo>
                  <a:pt x="13" y="13"/>
                </a:lnTo>
                <a:lnTo>
                  <a:pt x="13" y="63"/>
                </a:lnTo>
                <a:lnTo>
                  <a:pt x="63" y="63"/>
                </a:lnTo>
                <a:lnTo>
                  <a:pt x="63" y="13"/>
                </a:lnTo>
                <a:close/>
                <a:moveTo>
                  <a:pt x="75" y="0"/>
                </a:moveTo>
                <a:lnTo>
                  <a:pt x="75" y="0"/>
                </a:lnTo>
                <a:lnTo>
                  <a:pt x="75" y="75"/>
                </a:lnTo>
                <a:lnTo>
                  <a:pt x="0" y="75"/>
                </a:lnTo>
                <a:lnTo>
                  <a:pt x="0" y="0"/>
                </a:lnTo>
                <a:lnTo>
                  <a:pt x="75" y="0"/>
                </a:lnTo>
                <a:close/>
                <a:moveTo>
                  <a:pt x="25" y="25"/>
                </a:moveTo>
                <a:lnTo>
                  <a:pt x="50" y="25"/>
                </a:lnTo>
                <a:lnTo>
                  <a:pt x="50" y="50"/>
                </a:lnTo>
                <a:lnTo>
                  <a:pt x="25" y="50"/>
                </a:lnTo>
                <a:lnTo>
                  <a:pt x="25" y="25"/>
                </a:lnTo>
                <a:close/>
                <a:moveTo>
                  <a:pt x="188" y="13"/>
                </a:moveTo>
                <a:lnTo>
                  <a:pt x="138" y="13"/>
                </a:lnTo>
                <a:lnTo>
                  <a:pt x="138" y="63"/>
                </a:lnTo>
                <a:lnTo>
                  <a:pt x="188" y="63"/>
                </a:lnTo>
                <a:lnTo>
                  <a:pt x="188" y="13"/>
                </a:lnTo>
                <a:close/>
                <a:moveTo>
                  <a:pt x="200" y="0"/>
                </a:moveTo>
                <a:lnTo>
                  <a:pt x="200" y="0"/>
                </a:lnTo>
                <a:lnTo>
                  <a:pt x="200" y="75"/>
                </a:lnTo>
                <a:lnTo>
                  <a:pt x="125" y="75"/>
                </a:lnTo>
                <a:lnTo>
                  <a:pt x="125" y="0"/>
                </a:lnTo>
                <a:lnTo>
                  <a:pt x="200" y="0"/>
                </a:lnTo>
                <a:close/>
                <a:moveTo>
                  <a:pt x="150" y="25"/>
                </a:moveTo>
                <a:lnTo>
                  <a:pt x="175" y="25"/>
                </a:lnTo>
                <a:lnTo>
                  <a:pt x="175" y="50"/>
                </a:lnTo>
                <a:lnTo>
                  <a:pt x="150" y="50"/>
                </a:lnTo>
                <a:lnTo>
                  <a:pt x="150" y="25"/>
                </a:lnTo>
                <a:close/>
                <a:moveTo>
                  <a:pt x="63" y="138"/>
                </a:moveTo>
                <a:lnTo>
                  <a:pt x="13" y="138"/>
                </a:lnTo>
                <a:lnTo>
                  <a:pt x="13" y="188"/>
                </a:lnTo>
                <a:lnTo>
                  <a:pt x="63" y="188"/>
                </a:lnTo>
                <a:lnTo>
                  <a:pt x="63" y="138"/>
                </a:lnTo>
                <a:close/>
                <a:moveTo>
                  <a:pt x="75" y="125"/>
                </a:moveTo>
                <a:lnTo>
                  <a:pt x="75" y="125"/>
                </a:lnTo>
                <a:lnTo>
                  <a:pt x="75" y="200"/>
                </a:lnTo>
                <a:lnTo>
                  <a:pt x="0" y="200"/>
                </a:lnTo>
                <a:lnTo>
                  <a:pt x="0" y="125"/>
                </a:lnTo>
                <a:lnTo>
                  <a:pt x="75" y="125"/>
                </a:lnTo>
                <a:close/>
                <a:moveTo>
                  <a:pt x="25" y="150"/>
                </a:moveTo>
                <a:lnTo>
                  <a:pt x="50" y="150"/>
                </a:lnTo>
                <a:lnTo>
                  <a:pt x="50" y="175"/>
                </a:lnTo>
                <a:lnTo>
                  <a:pt x="25" y="175"/>
                </a:lnTo>
                <a:lnTo>
                  <a:pt x="25" y="150"/>
                </a:lnTo>
                <a:close/>
                <a:moveTo>
                  <a:pt x="88" y="0"/>
                </a:moveTo>
                <a:lnTo>
                  <a:pt x="100" y="0"/>
                </a:lnTo>
                <a:lnTo>
                  <a:pt x="100" y="13"/>
                </a:lnTo>
                <a:lnTo>
                  <a:pt x="88" y="13"/>
                </a:lnTo>
                <a:lnTo>
                  <a:pt x="88" y="0"/>
                </a:lnTo>
                <a:close/>
                <a:moveTo>
                  <a:pt x="100" y="13"/>
                </a:moveTo>
                <a:lnTo>
                  <a:pt x="113" y="13"/>
                </a:lnTo>
                <a:lnTo>
                  <a:pt x="113" y="25"/>
                </a:lnTo>
                <a:lnTo>
                  <a:pt x="100" y="25"/>
                </a:lnTo>
                <a:lnTo>
                  <a:pt x="100" y="13"/>
                </a:lnTo>
                <a:close/>
                <a:moveTo>
                  <a:pt x="88" y="25"/>
                </a:moveTo>
                <a:lnTo>
                  <a:pt x="100" y="25"/>
                </a:lnTo>
                <a:lnTo>
                  <a:pt x="100" y="38"/>
                </a:lnTo>
                <a:lnTo>
                  <a:pt x="88" y="38"/>
                </a:lnTo>
                <a:lnTo>
                  <a:pt x="88" y="25"/>
                </a:lnTo>
                <a:close/>
                <a:moveTo>
                  <a:pt x="100" y="38"/>
                </a:moveTo>
                <a:lnTo>
                  <a:pt x="113" y="38"/>
                </a:lnTo>
                <a:lnTo>
                  <a:pt x="113" y="50"/>
                </a:lnTo>
                <a:lnTo>
                  <a:pt x="100" y="50"/>
                </a:lnTo>
                <a:lnTo>
                  <a:pt x="100" y="38"/>
                </a:lnTo>
                <a:close/>
                <a:moveTo>
                  <a:pt x="88" y="50"/>
                </a:moveTo>
                <a:lnTo>
                  <a:pt x="100" y="50"/>
                </a:lnTo>
                <a:lnTo>
                  <a:pt x="100" y="63"/>
                </a:lnTo>
                <a:lnTo>
                  <a:pt x="88" y="63"/>
                </a:lnTo>
                <a:lnTo>
                  <a:pt x="88" y="50"/>
                </a:lnTo>
                <a:close/>
                <a:moveTo>
                  <a:pt x="100" y="63"/>
                </a:moveTo>
                <a:lnTo>
                  <a:pt x="113" y="63"/>
                </a:lnTo>
                <a:lnTo>
                  <a:pt x="113" y="75"/>
                </a:lnTo>
                <a:lnTo>
                  <a:pt x="100" y="75"/>
                </a:lnTo>
                <a:lnTo>
                  <a:pt x="100" y="63"/>
                </a:lnTo>
                <a:close/>
                <a:moveTo>
                  <a:pt x="88" y="75"/>
                </a:moveTo>
                <a:lnTo>
                  <a:pt x="100" y="75"/>
                </a:lnTo>
                <a:lnTo>
                  <a:pt x="100" y="88"/>
                </a:lnTo>
                <a:lnTo>
                  <a:pt x="88" y="88"/>
                </a:lnTo>
                <a:lnTo>
                  <a:pt x="88" y="75"/>
                </a:lnTo>
                <a:close/>
                <a:moveTo>
                  <a:pt x="88" y="100"/>
                </a:moveTo>
                <a:lnTo>
                  <a:pt x="100" y="100"/>
                </a:lnTo>
                <a:lnTo>
                  <a:pt x="100" y="113"/>
                </a:lnTo>
                <a:lnTo>
                  <a:pt x="88" y="113"/>
                </a:lnTo>
                <a:lnTo>
                  <a:pt x="88" y="100"/>
                </a:lnTo>
                <a:close/>
                <a:moveTo>
                  <a:pt x="100" y="113"/>
                </a:moveTo>
                <a:lnTo>
                  <a:pt x="113" y="113"/>
                </a:lnTo>
                <a:lnTo>
                  <a:pt x="113" y="125"/>
                </a:lnTo>
                <a:lnTo>
                  <a:pt x="100" y="125"/>
                </a:lnTo>
                <a:lnTo>
                  <a:pt x="100" y="113"/>
                </a:lnTo>
                <a:close/>
                <a:moveTo>
                  <a:pt x="88" y="125"/>
                </a:moveTo>
                <a:lnTo>
                  <a:pt x="100" y="125"/>
                </a:lnTo>
                <a:lnTo>
                  <a:pt x="100" y="138"/>
                </a:lnTo>
                <a:lnTo>
                  <a:pt x="88" y="138"/>
                </a:lnTo>
                <a:lnTo>
                  <a:pt x="88" y="125"/>
                </a:lnTo>
                <a:close/>
                <a:moveTo>
                  <a:pt x="100" y="138"/>
                </a:moveTo>
                <a:lnTo>
                  <a:pt x="113" y="138"/>
                </a:lnTo>
                <a:lnTo>
                  <a:pt x="113" y="150"/>
                </a:lnTo>
                <a:lnTo>
                  <a:pt x="100" y="150"/>
                </a:lnTo>
                <a:lnTo>
                  <a:pt x="100" y="138"/>
                </a:lnTo>
                <a:close/>
                <a:moveTo>
                  <a:pt x="88" y="150"/>
                </a:moveTo>
                <a:lnTo>
                  <a:pt x="100" y="150"/>
                </a:lnTo>
                <a:lnTo>
                  <a:pt x="100" y="163"/>
                </a:lnTo>
                <a:lnTo>
                  <a:pt x="88" y="163"/>
                </a:lnTo>
                <a:lnTo>
                  <a:pt x="88" y="150"/>
                </a:lnTo>
                <a:close/>
                <a:moveTo>
                  <a:pt x="100" y="163"/>
                </a:moveTo>
                <a:lnTo>
                  <a:pt x="113" y="163"/>
                </a:lnTo>
                <a:lnTo>
                  <a:pt x="113" y="175"/>
                </a:lnTo>
                <a:lnTo>
                  <a:pt x="100" y="175"/>
                </a:lnTo>
                <a:lnTo>
                  <a:pt x="100" y="163"/>
                </a:lnTo>
                <a:close/>
                <a:moveTo>
                  <a:pt x="88" y="175"/>
                </a:moveTo>
                <a:lnTo>
                  <a:pt x="100" y="175"/>
                </a:lnTo>
                <a:lnTo>
                  <a:pt x="100" y="188"/>
                </a:lnTo>
                <a:lnTo>
                  <a:pt x="88" y="188"/>
                </a:lnTo>
                <a:lnTo>
                  <a:pt x="88" y="175"/>
                </a:lnTo>
                <a:close/>
                <a:moveTo>
                  <a:pt x="100" y="188"/>
                </a:moveTo>
                <a:lnTo>
                  <a:pt x="113" y="188"/>
                </a:lnTo>
                <a:lnTo>
                  <a:pt x="113" y="200"/>
                </a:lnTo>
                <a:lnTo>
                  <a:pt x="100" y="200"/>
                </a:lnTo>
                <a:lnTo>
                  <a:pt x="100" y="188"/>
                </a:lnTo>
                <a:close/>
                <a:moveTo>
                  <a:pt x="188" y="100"/>
                </a:moveTo>
                <a:lnTo>
                  <a:pt x="200" y="100"/>
                </a:lnTo>
                <a:lnTo>
                  <a:pt x="200" y="113"/>
                </a:lnTo>
                <a:lnTo>
                  <a:pt x="188" y="113"/>
                </a:lnTo>
                <a:lnTo>
                  <a:pt x="188" y="100"/>
                </a:lnTo>
                <a:close/>
                <a:moveTo>
                  <a:pt x="13" y="100"/>
                </a:moveTo>
                <a:lnTo>
                  <a:pt x="25" y="100"/>
                </a:lnTo>
                <a:lnTo>
                  <a:pt x="25" y="113"/>
                </a:lnTo>
                <a:lnTo>
                  <a:pt x="13" y="113"/>
                </a:lnTo>
                <a:lnTo>
                  <a:pt x="13" y="100"/>
                </a:lnTo>
                <a:close/>
                <a:moveTo>
                  <a:pt x="25" y="88"/>
                </a:moveTo>
                <a:lnTo>
                  <a:pt x="38" y="88"/>
                </a:lnTo>
                <a:lnTo>
                  <a:pt x="38" y="100"/>
                </a:lnTo>
                <a:lnTo>
                  <a:pt x="25" y="100"/>
                </a:lnTo>
                <a:lnTo>
                  <a:pt x="25" y="88"/>
                </a:lnTo>
                <a:close/>
                <a:moveTo>
                  <a:pt x="0" y="88"/>
                </a:moveTo>
                <a:lnTo>
                  <a:pt x="13" y="88"/>
                </a:lnTo>
                <a:lnTo>
                  <a:pt x="13" y="100"/>
                </a:lnTo>
                <a:lnTo>
                  <a:pt x="0" y="100"/>
                </a:lnTo>
                <a:lnTo>
                  <a:pt x="0" y="88"/>
                </a:lnTo>
                <a:close/>
                <a:moveTo>
                  <a:pt x="50" y="88"/>
                </a:moveTo>
                <a:lnTo>
                  <a:pt x="63" y="88"/>
                </a:lnTo>
                <a:lnTo>
                  <a:pt x="63" y="100"/>
                </a:lnTo>
                <a:lnTo>
                  <a:pt x="50" y="100"/>
                </a:lnTo>
                <a:lnTo>
                  <a:pt x="50" y="88"/>
                </a:lnTo>
                <a:close/>
                <a:moveTo>
                  <a:pt x="63" y="100"/>
                </a:moveTo>
                <a:lnTo>
                  <a:pt x="75" y="100"/>
                </a:lnTo>
                <a:lnTo>
                  <a:pt x="75" y="113"/>
                </a:lnTo>
                <a:lnTo>
                  <a:pt x="63" y="113"/>
                </a:lnTo>
                <a:lnTo>
                  <a:pt x="63" y="100"/>
                </a:lnTo>
                <a:close/>
                <a:moveTo>
                  <a:pt x="75" y="88"/>
                </a:moveTo>
                <a:lnTo>
                  <a:pt x="88" y="88"/>
                </a:lnTo>
                <a:lnTo>
                  <a:pt x="88" y="100"/>
                </a:lnTo>
                <a:lnTo>
                  <a:pt x="75" y="100"/>
                </a:lnTo>
                <a:lnTo>
                  <a:pt x="75" y="88"/>
                </a:lnTo>
                <a:close/>
                <a:moveTo>
                  <a:pt x="113" y="100"/>
                </a:moveTo>
                <a:lnTo>
                  <a:pt x="125" y="100"/>
                </a:lnTo>
                <a:lnTo>
                  <a:pt x="125" y="113"/>
                </a:lnTo>
                <a:lnTo>
                  <a:pt x="113" y="113"/>
                </a:lnTo>
                <a:lnTo>
                  <a:pt x="113" y="100"/>
                </a:lnTo>
                <a:close/>
                <a:moveTo>
                  <a:pt x="125" y="88"/>
                </a:moveTo>
                <a:lnTo>
                  <a:pt x="138" y="88"/>
                </a:lnTo>
                <a:lnTo>
                  <a:pt x="138" y="100"/>
                </a:lnTo>
                <a:lnTo>
                  <a:pt x="125" y="100"/>
                </a:lnTo>
                <a:lnTo>
                  <a:pt x="125" y="88"/>
                </a:lnTo>
                <a:close/>
                <a:moveTo>
                  <a:pt x="138" y="100"/>
                </a:moveTo>
                <a:lnTo>
                  <a:pt x="150" y="100"/>
                </a:lnTo>
                <a:lnTo>
                  <a:pt x="150" y="113"/>
                </a:lnTo>
                <a:lnTo>
                  <a:pt x="138" y="113"/>
                </a:lnTo>
                <a:lnTo>
                  <a:pt x="138" y="100"/>
                </a:lnTo>
                <a:close/>
                <a:moveTo>
                  <a:pt x="150" y="88"/>
                </a:moveTo>
                <a:lnTo>
                  <a:pt x="163" y="88"/>
                </a:lnTo>
                <a:lnTo>
                  <a:pt x="163" y="100"/>
                </a:lnTo>
                <a:lnTo>
                  <a:pt x="150" y="100"/>
                </a:lnTo>
                <a:lnTo>
                  <a:pt x="150" y="88"/>
                </a:lnTo>
                <a:close/>
                <a:moveTo>
                  <a:pt x="163" y="100"/>
                </a:moveTo>
                <a:lnTo>
                  <a:pt x="175" y="100"/>
                </a:lnTo>
                <a:lnTo>
                  <a:pt x="175" y="113"/>
                </a:lnTo>
                <a:lnTo>
                  <a:pt x="163" y="113"/>
                </a:lnTo>
                <a:lnTo>
                  <a:pt x="163" y="100"/>
                </a:lnTo>
                <a:close/>
                <a:moveTo>
                  <a:pt x="175" y="88"/>
                </a:moveTo>
                <a:lnTo>
                  <a:pt x="188" y="88"/>
                </a:lnTo>
                <a:lnTo>
                  <a:pt x="188" y="100"/>
                </a:lnTo>
                <a:lnTo>
                  <a:pt x="175" y="100"/>
                </a:lnTo>
                <a:lnTo>
                  <a:pt x="175" y="88"/>
                </a:lnTo>
                <a:close/>
                <a:moveTo>
                  <a:pt x="188" y="125"/>
                </a:moveTo>
                <a:lnTo>
                  <a:pt x="200" y="125"/>
                </a:lnTo>
                <a:lnTo>
                  <a:pt x="200" y="138"/>
                </a:lnTo>
                <a:lnTo>
                  <a:pt x="188" y="138"/>
                </a:lnTo>
                <a:lnTo>
                  <a:pt x="188" y="125"/>
                </a:lnTo>
                <a:close/>
                <a:moveTo>
                  <a:pt x="113" y="125"/>
                </a:moveTo>
                <a:lnTo>
                  <a:pt x="125" y="125"/>
                </a:lnTo>
                <a:lnTo>
                  <a:pt x="125" y="138"/>
                </a:lnTo>
                <a:lnTo>
                  <a:pt x="113" y="138"/>
                </a:lnTo>
                <a:lnTo>
                  <a:pt x="113" y="125"/>
                </a:lnTo>
                <a:close/>
                <a:moveTo>
                  <a:pt x="125" y="113"/>
                </a:moveTo>
                <a:lnTo>
                  <a:pt x="138" y="113"/>
                </a:lnTo>
                <a:lnTo>
                  <a:pt x="138" y="125"/>
                </a:lnTo>
                <a:lnTo>
                  <a:pt x="125" y="125"/>
                </a:lnTo>
                <a:lnTo>
                  <a:pt x="125" y="113"/>
                </a:lnTo>
                <a:close/>
                <a:moveTo>
                  <a:pt x="138" y="125"/>
                </a:moveTo>
                <a:lnTo>
                  <a:pt x="150" y="125"/>
                </a:lnTo>
                <a:lnTo>
                  <a:pt x="150" y="138"/>
                </a:lnTo>
                <a:lnTo>
                  <a:pt x="138" y="138"/>
                </a:lnTo>
                <a:lnTo>
                  <a:pt x="138" y="125"/>
                </a:lnTo>
                <a:close/>
                <a:moveTo>
                  <a:pt x="163" y="125"/>
                </a:moveTo>
                <a:lnTo>
                  <a:pt x="175" y="125"/>
                </a:lnTo>
                <a:lnTo>
                  <a:pt x="175" y="138"/>
                </a:lnTo>
                <a:lnTo>
                  <a:pt x="163" y="138"/>
                </a:lnTo>
                <a:lnTo>
                  <a:pt x="163" y="125"/>
                </a:lnTo>
                <a:close/>
                <a:moveTo>
                  <a:pt x="175" y="113"/>
                </a:moveTo>
                <a:lnTo>
                  <a:pt x="188" y="113"/>
                </a:lnTo>
                <a:lnTo>
                  <a:pt x="188" y="125"/>
                </a:lnTo>
                <a:lnTo>
                  <a:pt x="175" y="125"/>
                </a:lnTo>
                <a:lnTo>
                  <a:pt x="175" y="113"/>
                </a:lnTo>
                <a:close/>
                <a:moveTo>
                  <a:pt x="188" y="150"/>
                </a:moveTo>
                <a:lnTo>
                  <a:pt x="200" y="150"/>
                </a:lnTo>
                <a:lnTo>
                  <a:pt x="200" y="163"/>
                </a:lnTo>
                <a:lnTo>
                  <a:pt x="188" y="163"/>
                </a:lnTo>
                <a:lnTo>
                  <a:pt x="188" y="150"/>
                </a:lnTo>
                <a:close/>
                <a:moveTo>
                  <a:pt x="113" y="150"/>
                </a:moveTo>
                <a:lnTo>
                  <a:pt x="125" y="150"/>
                </a:lnTo>
                <a:lnTo>
                  <a:pt x="125" y="163"/>
                </a:lnTo>
                <a:lnTo>
                  <a:pt x="113" y="163"/>
                </a:lnTo>
                <a:lnTo>
                  <a:pt x="113" y="150"/>
                </a:lnTo>
                <a:close/>
                <a:moveTo>
                  <a:pt x="125" y="138"/>
                </a:moveTo>
                <a:lnTo>
                  <a:pt x="138" y="138"/>
                </a:lnTo>
                <a:lnTo>
                  <a:pt x="138" y="150"/>
                </a:lnTo>
                <a:lnTo>
                  <a:pt x="125" y="150"/>
                </a:lnTo>
                <a:lnTo>
                  <a:pt x="125" y="138"/>
                </a:lnTo>
                <a:close/>
                <a:moveTo>
                  <a:pt x="150" y="138"/>
                </a:moveTo>
                <a:lnTo>
                  <a:pt x="163" y="138"/>
                </a:lnTo>
                <a:lnTo>
                  <a:pt x="163" y="150"/>
                </a:lnTo>
                <a:lnTo>
                  <a:pt x="150" y="150"/>
                </a:lnTo>
                <a:lnTo>
                  <a:pt x="150" y="138"/>
                </a:lnTo>
                <a:close/>
                <a:moveTo>
                  <a:pt x="163" y="150"/>
                </a:moveTo>
                <a:lnTo>
                  <a:pt x="175" y="150"/>
                </a:lnTo>
                <a:lnTo>
                  <a:pt x="175" y="163"/>
                </a:lnTo>
                <a:lnTo>
                  <a:pt x="163" y="163"/>
                </a:lnTo>
                <a:lnTo>
                  <a:pt x="163" y="150"/>
                </a:lnTo>
                <a:close/>
                <a:moveTo>
                  <a:pt x="175" y="138"/>
                </a:moveTo>
                <a:lnTo>
                  <a:pt x="188" y="138"/>
                </a:lnTo>
                <a:lnTo>
                  <a:pt x="188" y="150"/>
                </a:lnTo>
                <a:lnTo>
                  <a:pt x="175" y="150"/>
                </a:lnTo>
                <a:lnTo>
                  <a:pt x="175" y="138"/>
                </a:lnTo>
                <a:close/>
                <a:moveTo>
                  <a:pt x="188" y="175"/>
                </a:moveTo>
                <a:lnTo>
                  <a:pt x="200" y="175"/>
                </a:lnTo>
                <a:lnTo>
                  <a:pt x="200" y="188"/>
                </a:lnTo>
                <a:lnTo>
                  <a:pt x="188" y="188"/>
                </a:lnTo>
                <a:lnTo>
                  <a:pt x="188" y="175"/>
                </a:lnTo>
                <a:close/>
                <a:moveTo>
                  <a:pt x="125" y="163"/>
                </a:moveTo>
                <a:lnTo>
                  <a:pt x="138" y="163"/>
                </a:lnTo>
                <a:lnTo>
                  <a:pt x="138" y="175"/>
                </a:lnTo>
                <a:lnTo>
                  <a:pt x="125" y="175"/>
                </a:lnTo>
                <a:lnTo>
                  <a:pt x="125" y="163"/>
                </a:lnTo>
                <a:close/>
                <a:moveTo>
                  <a:pt x="138" y="175"/>
                </a:moveTo>
                <a:lnTo>
                  <a:pt x="150" y="175"/>
                </a:lnTo>
                <a:lnTo>
                  <a:pt x="150" y="188"/>
                </a:lnTo>
                <a:lnTo>
                  <a:pt x="138" y="188"/>
                </a:lnTo>
                <a:lnTo>
                  <a:pt x="138" y="175"/>
                </a:lnTo>
                <a:close/>
                <a:moveTo>
                  <a:pt x="150" y="163"/>
                </a:moveTo>
                <a:lnTo>
                  <a:pt x="163" y="163"/>
                </a:lnTo>
                <a:lnTo>
                  <a:pt x="163" y="175"/>
                </a:lnTo>
                <a:lnTo>
                  <a:pt x="150" y="175"/>
                </a:lnTo>
                <a:lnTo>
                  <a:pt x="150" y="163"/>
                </a:lnTo>
                <a:close/>
                <a:moveTo>
                  <a:pt x="163" y="175"/>
                </a:moveTo>
                <a:lnTo>
                  <a:pt x="175" y="175"/>
                </a:lnTo>
                <a:lnTo>
                  <a:pt x="175" y="188"/>
                </a:lnTo>
                <a:lnTo>
                  <a:pt x="163" y="188"/>
                </a:lnTo>
                <a:lnTo>
                  <a:pt x="163" y="175"/>
                </a:lnTo>
                <a:close/>
                <a:moveTo>
                  <a:pt x="125" y="188"/>
                </a:moveTo>
                <a:lnTo>
                  <a:pt x="138" y="188"/>
                </a:lnTo>
                <a:lnTo>
                  <a:pt x="138" y="200"/>
                </a:lnTo>
                <a:lnTo>
                  <a:pt x="125" y="200"/>
                </a:lnTo>
                <a:lnTo>
                  <a:pt x="125" y="188"/>
                </a:lnTo>
                <a:close/>
                <a:moveTo>
                  <a:pt x="150" y="188"/>
                </a:moveTo>
                <a:lnTo>
                  <a:pt x="163" y="188"/>
                </a:lnTo>
                <a:lnTo>
                  <a:pt x="163" y="200"/>
                </a:lnTo>
                <a:lnTo>
                  <a:pt x="150" y="200"/>
                </a:lnTo>
                <a:lnTo>
                  <a:pt x="150" y="188"/>
                </a:lnTo>
                <a:close/>
                <a:moveTo>
                  <a:pt x="175" y="188"/>
                </a:moveTo>
                <a:lnTo>
                  <a:pt x="188" y="188"/>
                </a:lnTo>
                <a:lnTo>
                  <a:pt x="188" y="200"/>
                </a:lnTo>
                <a:lnTo>
                  <a:pt x="175" y="200"/>
                </a:lnTo>
                <a:lnTo>
                  <a:pt x="175" y="18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2" name="Bocadillo: ovalado 231">
            <a:extLst>
              <a:ext uri="{FF2B5EF4-FFF2-40B4-BE49-F238E27FC236}">
                <a16:creationId xmlns:a16="http://schemas.microsoft.com/office/drawing/2014/main" id="{918D0367-8178-D428-A907-40D3F27B3D9E}"/>
              </a:ext>
            </a:extLst>
          </p:cNvPr>
          <p:cNvSpPr/>
          <p:nvPr/>
        </p:nvSpPr>
        <p:spPr>
          <a:xfrm>
            <a:off x="6228522" y="2528675"/>
            <a:ext cx="288000" cy="288000"/>
          </a:xfrm>
          <a:prstGeom prst="wedgeEllipseCallout">
            <a:avLst>
              <a:gd name="adj1" fmla="val -69340"/>
              <a:gd name="adj2" fmla="val 2234"/>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76C53"/>
                </a:solidFill>
                <a:effectLst/>
                <a:uLnTx/>
                <a:uFillTx/>
                <a:latin typeface="Arial"/>
                <a:ea typeface="+mn-ea"/>
                <a:cs typeface="+mn-cs"/>
              </a:rPr>
              <a:t>!</a:t>
            </a:r>
          </a:p>
        </p:txBody>
      </p:sp>
    </p:spTree>
    <p:custDataLst>
      <p:tags r:id="rId1"/>
    </p:custDataLst>
    <p:extLst>
      <p:ext uri="{BB962C8B-B14F-4D97-AF65-F5344CB8AC3E}">
        <p14:creationId xmlns:p14="http://schemas.microsoft.com/office/powerpoint/2010/main" val="32599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5">
            <a:extLst>
              <a:ext uri="{FF2B5EF4-FFF2-40B4-BE49-F238E27FC236}">
                <a16:creationId xmlns:a16="http://schemas.microsoft.com/office/drawing/2014/main" id="{6BC64C67-41D9-0C10-E28D-6D6AE5255AB0}"/>
              </a:ext>
            </a:extLst>
          </p:cNvPr>
          <p:cNvCxnSpPr>
            <a:cxnSpLocks/>
          </p:cNvCxnSpPr>
          <p:nvPr/>
        </p:nvCxnSpPr>
        <p:spPr>
          <a:xfrm>
            <a:off x="1849620" y="5388112"/>
            <a:ext cx="2268000" cy="0"/>
          </a:xfrm>
          <a:prstGeom prst="line">
            <a:avLst/>
          </a:prstGeom>
          <a:ln w="12700">
            <a:solidFill>
              <a:srgbClr val="D9D9D9"/>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15">
            <a:extLst>
              <a:ext uri="{FF2B5EF4-FFF2-40B4-BE49-F238E27FC236}">
                <a16:creationId xmlns:a16="http://schemas.microsoft.com/office/drawing/2014/main" id="{89B79E2B-313C-DA6C-7862-CDCB374DA79B}"/>
              </a:ext>
            </a:extLst>
          </p:cNvPr>
          <p:cNvCxnSpPr>
            <a:cxnSpLocks/>
          </p:cNvCxnSpPr>
          <p:nvPr/>
        </p:nvCxnSpPr>
        <p:spPr>
          <a:xfrm>
            <a:off x="1849620" y="3935109"/>
            <a:ext cx="2268000" cy="0"/>
          </a:xfrm>
          <a:prstGeom prst="line">
            <a:avLst/>
          </a:prstGeom>
          <a:ln w="12700">
            <a:solidFill>
              <a:srgbClr val="D9D9D9"/>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5" name="CuadroTexto 304">
            <a:extLst>
              <a:ext uri="{FF2B5EF4-FFF2-40B4-BE49-F238E27FC236}">
                <a16:creationId xmlns:a16="http://schemas.microsoft.com/office/drawing/2014/main" id="{B81BC5BC-B3EC-1209-E06E-C201832D0D9F}"/>
              </a:ext>
            </a:extLst>
          </p:cNvPr>
          <p:cNvSpPr txBox="1"/>
          <p:nvPr/>
        </p:nvSpPr>
        <p:spPr>
          <a:xfrm>
            <a:off x="970722" y="2301742"/>
            <a:ext cx="10345035"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ED8D2F"/>
                </a:solidFill>
                <a:effectLst/>
                <a:uLnTx/>
                <a:uFillTx/>
                <a:latin typeface="Arial"/>
                <a:ea typeface="Arial Unicode MS" panose="020B0604020202020204" pitchFamily="34" charset="-128"/>
                <a:cs typeface="+mn-cs"/>
              </a:rPr>
              <a:t>ADMISSIBILITY CRITERIA</a:t>
            </a:r>
            <a:endParaRPr kumimoji="0" lang="en-GB" sz="1600" b="1" i="1" u="none" strike="noStrike" kern="1200" cap="none" spc="0" normalizeH="0" baseline="0" noProof="0" dirty="0">
              <a:ln>
                <a:noFill/>
              </a:ln>
              <a:solidFill>
                <a:srgbClr val="ED8D2F"/>
              </a:solidFill>
              <a:effectLst/>
              <a:uLnTx/>
              <a:uFillTx/>
              <a:latin typeface="Arial"/>
              <a:ea typeface="+mn-ea"/>
              <a:cs typeface="+mn-cs"/>
            </a:endParaRPr>
          </a:p>
        </p:txBody>
      </p:sp>
      <p:sp>
        <p:nvSpPr>
          <p:cNvPr id="2" name="Title 1">
            <a:extLst>
              <a:ext uri="{FF2B5EF4-FFF2-40B4-BE49-F238E27FC236}">
                <a16:creationId xmlns:a16="http://schemas.microsoft.com/office/drawing/2014/main" id="{29F12C82-34B8-4E7C-AED0-292B2A585BDB}"/>
              </a:ext>
            </a:extLst>
          </p:cNvPr>
          <p:cNvSpPr>
            <a:spLocks noGrp="1"/>
          </p:cNvSpPr>
          <p:nvPr>
            <p:ph type="title"/>
          </p:nvPr>
        </p:nvSpPr>
        <p:spPr/>
        <p:txBody>
          <a:bodyPr>
            <a:normAutofit/>
          </a:bodyPr>
          <a:lstStyle/>
          <a:p>
            <a:r>
              <a:rPr lang="en-GB" dirty="0"/>
              <a:t>Application requirements</a:t>
            </a:r>
          </a:p>
        </p:txBody>
      </p:sp>
      <p:sp>
        <p:nvSpPr>
          <p:cNvPr id="54" name="CuadroTexto 53">
            <a:extLst>
              <a:ext uri="{FF2B5EF4-FFF2-40B4-BE49-F238E27FC236}">
                <a16:creationId xmlns:a16="http://schemas.microsoft.com/office/drawing/2014/main" id="{772AF7E0-DAF4-B26F-D225-C8BC20886188}"/>
              </a:ext>
            </a:extLst>
          </p:cNvPr>
          <p:cNvSpPr txBox="1"/>
          <p:nvPr/>
        </p:nvSpPr>
        <p:spPr>
          <a:xfrm>
            <a:off x="970722" y="1520283"/>
            <a:ext cx="10345035" cy="584775"/>
          </a:xfrm>
          <a:prstGeom prst="rect">
            <a:avLst/>
          </a:prstGeom>
          <a:noFill/>
        </p:spPr>
        <p:txBody>
          <a:bodyPr wrap="square">
            <a:spAutoFit/>
          </a:bodyPr>
          <a:lstStyle/>
          <a:p>
            <a:pPr marL="0" marR="0" lvl="1" indent="0" algn="just" defTabSz="914400" rtl="0" eaLnBrk="1" fontAlgn="auto" latinLnBrk="0" hangingPunct="1">
              <a:lnSpc>
                <a:spcPct val="100000"/>
              </a:lnSpc>
              <a:spcBef>
                <a:spcPts val="0"/>
              </a:spcBef>
              <a:spcAft>
                <a:spcPts val="0"/>
              </a:spcAft>
              <a:buClr>
                <a:srgbClr val="C00000"/>
              </a:buClr>
              <a:buSzPct val="100000"/>
              <a:buFontTx/>
              <a:buNone/>
              <a:tabLst/>
              <a:defRPr/>
            </a:pP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Check the compliance of the proposal with the criteria of the Programme Guide in Part B </a:t>
            </a:r>
            <a:r>
              <a:rPr lang="en-GB" sz="1600" dirty="0">
                <a:solidFill>
                  <a:srgbClr val="4D4D4D"/>
                </a:solidFill>
                <a:latin typeface="Arial"/>
                <a:ea typeface="Arial Unicode MS" panose="020B0604020202020204" pitchFamily="34" charset="-128"/>
              </a:rPr>
              <a:t>(Erasmus Mundus Action Lot 1) and Part C – Information for applicants.</a:t>
            </a:r>
          </a:p>
        </p:txBody>
      </p:sp>
      <p:sp>
        <p:nvSpPr>
          <p:cNvPr id="8" name="Rectangle 7">
            <a:extLst>
              <a:ext uri="{FF2B5EF4-FFF2-40B4-BE49-F238E27FC236}">
                <a16:creationId xmlns:a16="http://schemas.microsoft.com/office/drawing/2014/main" id="{049F865D-99C6-FA4C-008A-DE52204FAD87}"/>
              </a:ext>
            </a:extLst>
          </p:cNvPr>
          <p:cNvSpPr/>
          <p:nvPr/>
        </p:nvSpPr>
        <p:spPr>
          <a:xfrm flipH="1">
            <a:off x="1672195" y="5556517"/>
            <a:ext cx="391793" cy="738664"/>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FFFFFF"/>
                </a:solidFill>
                <a:effectLst/>
                <a:uLnTx/>
                <a:uFillTx/>
                <a:latin typeface="Arial"/>
                <a:ea typeface="+mn-ea"/>
                <a:cs typeface="+mn-cs"/>
              </a:rPr>
              <a:t>4</a:t>
            </a:r>
            <a:endParaRPr kumimoji="0" lang="en-GB"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cxnSp>
        <p:nvCxnSpPr>
          <p:cNvPr id="15" name="Straight Connector 15">
            <a:extLst>
              <a:ext uri="{FF2B5EF4-FFF2-40B4-BE49-F238E27FC236}">
                <a16:creationId xmlns:a16="http://schemas.microsoft.com/office/drawing/2014/main" id="{45C564AB-BD70-8A10-9E43-A3A181092CCD}"/>
              </a:ext>
            </a:extLst>
          </p:cNvPr>
          <p:cNvCxnSpPr>
            <a:cxnSpLocks/>
          </p:cNvCxnSpPr>
          <p:nvPr/>
        </p:nvCxnSpPr>
        <p:spPr>
          <a:xfrm>
            <a:off x="1849620" y="3229004"/>
            <a:ext cx="2268000" cy="0"/>
          </a:xfrm>
          <a:prstGeom prst="line">
            <a:avLst/>
          </a:prstGeom>
          <a:ln w="12700">
            <a:solidFill>
              <a:srgbClr val="D9D9D9"/>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F07E7C3-F132-F6CD-8D30-20A0BD50B4A4}"/>
              </a:ext>
            </a:extLst>
          </p:cNvPr>
          <p:cNvSpPr/>
          <p:nvPr/>
        </p:nvSpPr>
        <p:spPr>
          <a:xfrm rot="2700000">
            <a:off x="1545304" y="3446778"/>
            <a:ext cx="310164" cy="252000"/>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Rounded Corners 2">
            <a:extLst>
              <a:ext uri="{FF2B5EF4-FFF2-40B4-BE49-F238E27FC236}">
                <a16:creationId xmlns:a16="http://schemas.microsoft.com/office/drawing/2014/main" id="{6D65DF5D-9B42-A9D3-9616-46B8657AC62B}"/>
              </a:ext>
            </a:extLst>
          </p:cNvPr>
          <p:cNvSpPr/>
          <p:nvPr/>
        </p:nvSpPr>
        <p:spPr>
          <a:xfrm rot="2700000">
            <a:off x="970723" y="2856439"/>
            <a:ext cx="720000" cy="720000"/>
          </a:xfrm>
          <a:prstGeom prst="roundRect">
            <a:avLst>
              <a:gd name="adj" fmla="val 8866"/>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6DE0F33F-6D8F-14F7-801E-6F31F21FDD09}"/>
              </a:ext>
            </a:extLst>
          </p:cNvPr>
          <p:cNvSpPr/>
          <p:nvPr/>
        </p:nvSpPr>
        <p:spPr>
          <a:xfrm rot="8100000">
            <a:off x="1545385" y="4169357"/>
            <a:ext cx="3096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Rounded Corners 4">
            <a:extLst>
              <a:ext uri="{FF2B5EF4-FFF2-40B4-BE49-F238E27FC236}">
                <a16:creationId xmlns:a16="http://schemas.microsoft.com/office/drawing/2014/main" id="{E2E7BBB3-C8C6-6708-4AB0-70F573BDAF8E}"/>
              </a:ext>
            </a:extLst>
          </p:cNvPr>
          <p:cNvSpPr/>
          <p:nvPr/>
        </p:nvSpPr>
        <p:spPr>
          <a:xfrm rot="2700000">
            <a:off x="1701325" y="3574649"/>
            <a:ext cx="720000" cy="720000"/>
          </a:xfrm>
          <a:prstGeom prst="roundRect">
            <a:avLst>
              <a:gd name="adj" fmla="val 8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1" name="Straight Connector 26">
            <a:extLst>
              <a:ext uri="{FF2B5EF4-FFF2-40B4-BE49-F238E27FC236}">
                <a16:creationId xmlns:a16="http://schemas.microsoft.com/office/drawing/2014/main" id="{20DCC0F2-43C3-5015-C1FA-52DA16651473}"/>
              </a:ext>
            </a:extLst>
          </p:cNvPr>
          <p:cNvCxnSpPr>
            <a:cxnSpLocks/>
          </p:cNvCxnSpPr>
          <p:nvPr/>
        </p:nvCxnSpPr>
        <p:spPr>
          <a:xfrm>
            <a:off x="1849620" y="4653481"/>
            <a:ext cx="2268000" cy="0"/>
          </a:xfrm>
          <a:prstGeom prst="line">
            <a:avLst/>
          </a:prstGeom>
          <a:ln w="12700">
            <a:solidFill>
              <a:srgbClr val="D9D9D9"/>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36">
            <a:extLst>
              <a:ext uri="{FF2B5EF4-FFF2-40B4-BE49-F238E27FC236}">
                <a16:creationId xmlns:a16="http://schemas.microsoft.com/office/drawing/2014/main" id="{DE979D2F-1326-290A-D1B9-56543FB52191}"/>
              </a:ext>
            </a:extLst>
          </p:cNvPr>
          <p:cNvCxnSpPr>
            <a:cxnSpLocks/>
          </p:cNvCxnSpPr>
          <p:nvPr/>
        </p:nvCxnSpPr>
        <p:spPr>
          <a:xfrm>
            <a:off x="1849620" y="6055228"/>
            <a:ext cx="2268000" cy="0"/>
          </a:xfrm>
          <a:prstGeom prst="line">
            <a:avLst/>
          </a:prstGeom>
          <a:ln w="12700">
            <a:solidFill>
              <a:srgbClr val="D9D9D9"/>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 name="Rectangle: Rounded Corners 4">
            <a:extLst>
              <a:ext uri="{FF2B5EF4-FFF2-40B4-BE49-F238E27FC236}">
                <a16:creationId xmlns:a16="http://schemas.microsoft.com/office/drawing/2014/main" id="{2DBC3386-8700-801C-0ADD-DDE181CCE943}"/>
              </a:ext>
            </a:extLst>
          </p:cNvPr>
          <p:cNvSpPr/>
          <p:nvPr/>
        </p:nvSpPr>
        <p:spPr>
          <a:xfrm rot="2700000">
            <a:off x="990285" y="4292445"/>
            <a:ext cx="720000" cy="720000"/>
          </a:xfrm>
          <a:prstGeom prst="roundRect">
            <a:avLst>
              <a:gd name="adj" fmla="val 8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15">
            <a:extLst>
              <a:ext uri="{FF2B5EF4-FFF2-40B4-BE49-F238E27FC236}">
                <a16:creationId xmlns:a16="http://schemas.microsoft.com/office/drawing/2014/main" id="{71705F6A-E03F-BFE9-52DF-DAEB0EB235FE}"/>
              </a:ext>
            </a:extLst>
          </p:cNvPr>
          <p:cNvSpPr/>
          <p:nvPr/>
        </p:nvSpPr>
        <p:spPr>
          <a:xfrm rot="2700000">
            <a:off x="1540000" y="4906834"/>
            <a:ext cx="3096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Rounded Corners 4">
            <a:extLst>
              <a:ext uri="{FF2B5EF4-FFF2-40B4-BE49-F238E27FC236}">
                <a16:creationId xmlns:a16="http://schemas.microsoft.com/office/drawing/2014/main" id="{42BCDF04-683E-251F-3F85-D80E2165C0A9}"/>
              </a:ext>
            </a:extLst>
          </p:cNvPr>
          <p:cNvSpPr/>
          <p:nvPr/>
        </p:nvSpPr>
        <p:spPr>
          <a:xfrm rot="2700000">
            <a:off x="1701325" y="5022835"/>
            <a:ext cx="720000" cy="720000"/>
          </a:xfrm>
          <a:prstGeom prst="roundRect">
            <a:avLst>
              <a:gd name="adj" fmla="val 88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18">
            <a:extLst>
              <a:ext uri="{FF2B5EF4-FFF2-40B4-BE49-F238E27FC236}">
                <a16:creationId xmlns:a16="http://schemas.microsoft.com/office/drawing/2014/main" id="{CA238966-2445-EC21-A56B-AB41F067DFE4}"/>
              </a:ext>
            </a:extLst>
          </p:cNvPr>
          <p:cNvSpPr/>
          <p:nvPr/>
        </p:nvSpPr>
        <p:spPr>
          <a:xfrm rot="8100000">
            <a:off x="1544772" y="5616937"/>
            <a:ext cx="3096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Rounded Corners 4">
            <a:extLst>
              <a:ext uri="{FF2B5EF4-FFF2-40B4-BE49-F238E27FC236}">
                <a16:creationId xmlns:a16="http://schemas.microsoft.com/office/drawing/2014/main" id="{26351C90-1FC6-EB76-9860-63B8AD5D4182}"/>
              </a:ext>
            </a:extLst>
          </p:cNvPr>
          <p:cNvSpPr/>
          <p:nvPr/>
        </p:nvSpPr>
        <p:spPr>
          <a:xfrm rot="2700000">
            <a:off x="970722" y="5713949"/>
            <a:ext cx="720000" cy="720000"/>
          </a:xfrm>
          <a:prstGeom prst="roundRect">
            <a:avLst>
              <a:gd name="adj" fmla="val 88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CuadroTexto 40">
            <a:extLst>
              <a:ext uri="{FF2B5EF4-FFF2-40B4-BE49-F238E27FC236}">
                <a16:creationId xmlns:a16="http://schemas.microsoft.com/office/drawing/2014/main" id="{2B523A38-4F6E-E835-C3E9-A904399EE160}"/>
              </a:ext>
            </a:extLst>
          </p:cNvPr>
          <p:cNvSpPr txBox="1"/>
          <p:nvPr/>
        </p:nvSpPr>
        <p:spPr>
          <a:xfrm>
            <a:off x="4127400" y="2954987"/>
            <a:ext cx="7358922" cy="584775"/>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Submit the application electronically via the </a:t>
            </a:r>
            <a:r>
              <a:rPr kumimoji="0" lang="en-GB" sz="1600" b="1" i="0" u="none" strike="noStrike" kern="1200" cap="none" spc="0" normalizeH="0" baseline="0" noProof="0" dirty="0">
                <a:ln>
                  <a:noFill/>
                </a:ln>
                <a:solidFill>
                  <a:srgbClr val="0088CE"/>
                </a:solidFill>
                <a:effectLst/>
                <a:uLnTx/>
                <a:uFillTx/>
                <a:latin typeface="Arial"/>
                <a:ea typeface="Arial Unicode MS" panose="020B0604020202020204" pitchFamily="34" charset="-128"/>
                <a:cs typeface="+mn-cs"/>
              </a:rPr>
              <a:t>F&amp;TP Electronic Submission System</a:t>
            </a:r>
          </a:p>
        </p:txBody>
      </p:sp>
      <p:sp>
        <p:nvSpPr>
          <p:cNvPr id="44" name="CuadroTexto 43">
            <a:extLst>
              <a:ext uri="{FF2B5EF4-FFF2-40B4-BE49-F238E27FC236}">
                <a16:creationId xmlns:a16="http://schemas.microsoft.com/office/drawing/2014/main" id="{E7164647-0CA3-8843-4FDF-2437BBF2C03C}"/>
              </a:ext>
            </a:extLst>
          </p:cNvPr>
          <p:cNvSpPr txBox="1"/>
          <p:nvPr/>
        </p:nvSpPr>
        <p:spPr>
          <a:xfrm>
            <a:off x="4127400" y="3759691"/>
            <a:ext cx="7358922" cy="338554"/>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Use the </a:t>
            </a:r>
            <a:r>
              <a:rPr kumimoji="0" lang="en-GB" sz="1600" b="1" i="0" u="none" strike="noStrike" kern="1200" cap="none" spc="0" normalizeH="0" baseline="0" noProof="0" dirty="0">
                <a:ln>
                  <a:noFill/>
                </a:ln>
                <a:solidFill>
                  <a:srgbClr val="034EA2"/>
                </a:solidFill>
                <a:effectLst/>
                <a:uLnTx/>
                <a:uFillTx/>
                <a:latin typeface="Arial"/>
                <a:ea typeface="Arial Unicode MS" panose="020B0604020202020204" pitchFamily="34" charset="-128"/>
                <a:cs typeface="+mn-cs"/>
              </a:rPr>
              <a:t>forms</a:t>
            </a: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 provided in the Submission System</a:t>
            </a:r>
          </a:p>
        </p:txBody>
      </p:sp>
      <p:sp>
        <p:nvSpPr>
          <p:cNvPr id="45" name="CuadroTexto 44">
            <a:extLst>
              <a:ext uri="{FF2B5EF4-FFF2-40B4-BE49-F238E27FC236}">
                <a16:creationId xmlns:a16="http://schemas.microsoft.com/office/drawing/2014/main" id="{8B5B3C6F-AE32-1D7E-E6BA-72F3CD963B5B}"/>
              </a:ext>
            </a:extLst>
          </p:cNvPr>
          <p:cNvSpPr txBox="1"/>
          <p:nvPr/>
        </p:nvSpPr>
        <p:spPr>
          <a:xfrm>
            <a:off x="4127400" y="4499857"/>
            <a:ext cx="7358922" cy="338554"/>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Submit complete application containing </a:t>
            </a:r>
            <a:r>
              <a:rPr kumimoji="0" lang="en-GB" sz="1600" b="1" i="0" u="none" strike="noStrike" kern="1200" cap="none" spc="0" normalizeH="0" baseline="0" noProof="0" dirty="0">
                <a:ln>
                  <a:noFill/>
                </a:ln>
                <a:solidFill>
                  <a:srgbClr val="1E858B"/>
                </a:solidFill>
                <a:effectLst/>
                <a:uLnTx/>
                <a:uFillTx/>
                <a:latin typeface="Arial"/>
                <a:ea typeface="Arial Unicode MS" panose="020B0604020202020204" pitchFamily="34" charset="-128"/>
                <a:cs typeface="+mn-cs"/>
              </a:rPr>
              <a:t>all parts and mandatory annexes</a:t>
            </a:r>
          </a:p>
        </p:txBody>
      </p:sp>
      <p:sp>
        <p:nvSpPr>
          <p:cNvPr id="50" name="CuadroTexto 49">
            <a:extLst>
              <a:ext uri="{FF2B5EF4-FFF2-40B4-BE49-F238E27FC236}">
                <a16:creationId xmlns:a16="http://schemas.microsoft.com/office/drawing/2014/main" id="{39DD2F06-4D6B-33B0-2A95-0931C031FCC0}"/>
              </a:ext>
            </a:extLst>
          </p:cNvPr>
          <p:cNvSpPr txBox="1"/>
          <p:nvPr/>
        </p:nvSpPr>
        <p:spPr>
          <a:xfrm>
            <a:off x="4117620" y="5197182"/>
            <a:ext cx="7358921" cy="338554"/>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Respect the </a:t>
            </a:r>
            <a:r>
              <a:rPr kumimoji="0" lang="en-GB" sz="1600" b="1" i="0" u="none" strike="noStrike" kern="1200" cap="none" spc="0" normalizeH="0" baseline="0" noProof="0" dirty="0">
                <a:ln>
                  <a:noFill/>
                </a:ln>
                <a:solidFill>
                  <a:srgbClr val="4BC5DE"/>
                </a:solidFill>
                <a:effectLst/>
                <a:uLnTx/>
                <a:uFillTx/>
                <a:latin typeface="Arial"/>
                <a:ea typeface="Arial Unicode MS" panose="020B0604020202020204" pitchFamily="34" charset="-128"/>
                <a:cs typeface="+mn-cs"/>
              </a:rPr>
              <a:t>page limit </a:t>
            </a: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for Part B of the application form </a:t>
            </a:r>
            <a:r>
              <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a:t>
            </a:r>
            <a:r>
              <a:rPr lang="en-GB" sz="1400" b="1" dirty="0">
                <a:solidFill>
                  <a:srgbClr val="4D4D4D"/>
                </a:solidFill>
                <a:latin typeface="Arial"/>
                <a:ea typeface="Arial Unicode MS" panose="020B0604020202020204" pitchFamily="34" charset="-128"/>
              </a:rPr>
              <a:t>70 pages</a:t>
            </a:r>
            <a:r>
              <a:rPr lang="en-GB" sz="1400" dirty="0">
                <a:solidFill>
                  <a:srgbClr val="4D4D4D"/>
                </a:solidFill>
                <a:latin typeface="Arial"/>
                <a:ea typeface="Arial Unicode MS" panose="020B0604020202020204" pitchFamily="34" charset="-128"/>
              </a:rPr>
              <a:t>)</a:t>
            </a:r>
            <a:endParaRPr kumimoji="0" lang="en-GB" sz="14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endParaRPr>
          </a:p>
        </p:txBody>
      </p:sp>
      <p:sp>
        <p:nvSpPr>
          <p:cNvPr id="51" name="CuadroTexto 50">
            <a:extLst>
              <a:ext uri="{FF2B5EF4-FFF2-40B4-BE49-F238E27FC236}">
                <a16:creationId xmlns:a16="http://schemas.microsoft.com/office/drawing/2014/main" id="{5DA480EC-A414-8485-B776-E071CE275C1A}"/>
              </a:ext>
            </a:extLst>
          </p:cNvPr>
          <p:cNvSpPr txBox="1"/>
          <p:nvPr/>
        </p:nvSpPr>
        <p:spPr>
          <a:xfrm>
            <a:off x="4127400" y="5891952"/>
            <a:ext cx="7358921" cy="338554"/>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Respect the </a:t>
            </a:r>
            <a:r>
              <a:rPr kumimoji="0" lang="en-GB" sz="1600" b="1" i="0" u="none" strike="noStrike" kern="1200" cap="none" spc="0" normalizeH="0" baseline="0" noProof="0" dirty="0">
                <a:ln>
                  <a:noFill/>
                </a:ln>
                <a:solidFill>
                  <a:srgbClr val="1EC08A"/>
                </a:solidFill>
                <a:effectLst/>
                <a:uLnTx/>
                <a:uFillTx/>
                <a:latin typeface="Arial"/>
                <a:ea typeface="Arial Unicode MS" panose="020B0604020202020204" pitchFamily="34" charset="-128"/>
                <a:cs typeface="+mn-cs"/>
              </a:rPr>
              <a:t>deadline</a:t>
            </a:r>
            <a:r>
              <a:rPr kumimoji="0" lang="en-GB" sz="1600" b="0" i="0" u="none" strike="noStrike" kern="1200" cap="none" spc="0" normalizeH="0" baseline="0" noProof="0" dirty="0">
                <a:ln>
                  <a:noFill/>
                </a:ln>
                <a:solidFill>
                  <a:srgbClr val="4D4D4D"/>
                </a:solidFill>
                <a:effectLst/>
                <a:uLnTx/>
                <a:uFillTx/>
                <a:latin typeface="Arial"/>
                <a:ea typeface="Arial Unicode MS" panose="020B0604020202020204" pitchFamily="34" charset="-128"/>
                <a:cs typeface="+mn-cs"/>
              </a:rPr>
              <a:t> </a:t>
            </a:r>
          </a:p>
        </p:txBody>
      </p:sp>
      <p:grpSp>
        <p:nvGrpSpPr>
          <p:cNvPr id="83" name="Clipboard10" descr="{&quot;Key&quot;:&quot;POWER_USER_SHAPE_ICON&quot;,&quot;Value&quot;:&quot;POWER_USER_SHAPE_ICON_STYLE_1&quot;}">
            <a:extLst>
              <a:ext uri="{FF2B5EF4-FFF2-40B4-BE49-F238E27FC236}">
                <a16:creationId xmlns:a16="http://schemas.microsoft.com/office/drawing/2014/main" id="{2AA20889-30A3-496B-758A-FC0A439F7BFA}"/>
              </a:ext>
            </a:extLst>
          </p:cNvPr>
          <p:cNvGrpSpPr>
            <a:grpSpLocks noChangeAspect="1"/>
          </p:cNvGrpSpPr>
          <p:nvPr>
            <p:custDataLst>
              <p:tags r:id="rId1"/>
            </p:custDataLst>
          </p:nvPr>
        </p:nvGrpSpPr>
        <p:grpSpPr>
          <a:xfrm>
            <a:off x="1897386" y="3697403"/>
            <a:ext cx="337868" cy="461144"/>
            <a:chOff x="892132" y="908066"/>
            <a:chExt cx="234939" cy="320681"/>
          </a:xfrm>
          <a:solidFill>
            <a:schemeClr val="bg1"/>
          </a:solidFill>
        </p:grpSpPr>
        <p:sp>
          <p:nvSpPr>
            <p:cNvPr id="84" name="Freeform 980">
              <a:extLst>
                <a:ext uri="{FF2B5EF4-FFF2-40B4-BE49-F238E27FC236}">
                  <a16:creationId xmlns:a16="http://schemas.microsoft.com/office/drawing/2014/main" id="{22086BDE-2E81-5761-5F04-32B878567955}"/>
                </a:ext>
              </a:extLst>
            </p:cNvPr>
            <p:cNvSpPr>
              <a:spLocks/>
            </p:cNvSpPr>
            <p:nvPr/>
          </p:nvSpPr>
          <p:spPr bwMode="auto">
            <a:xfrm>
              <a:off x="892132" y="938229"/>
              <a:ext cx="234939" cy="290518"/>
            </a:xfrm>
            <a:custGeom>
              <a:avLst/>
              <a:gdLst>
                <a:gd name="T0" fmla="*/ 359 w 384"/>
                <a:gd name="T1" fmla="*/ 475 h 475"/>
                <a:gd name="T2" fmla="*/ 25 w 384"/>
                <a:gd name="T3" fmla="*/ 475 h 475"/>
                <a:gd name="T4" fmla="*/ 0 w 384"/>
                <a:gd name="T5" fmla="*/ 450 h 475"/>
                <a:gd name="T6" fmla="*/ 0 w 384"/>
                <a:gd name="T7" fmla="*/ 25 h 475"/>
                <a:gd name="T8" fmla="*/ 25 w 384"/>
                <a:gd name="T9" fmla="*/ 0 h 475"/>
                <a:gd name="T10" fmla="*/ 108 w 384"/>
                <a:gd name="T11" fmla="*/ 0 h 475"/>
                <a:gd name="T12" fmla="*/ 108 w 384"/>
                <a:gd name="T13" fmla="*/ 17 h 475"/>
                <a:gd name="T14" fmla="*/ 25 w 384"/>
                <a:gd name="T15" fmla="*/ 17 h 475"/>
                <a:gd name="T16" fmla="*/ 17 w 384"/>
                <a:gd name="T17" fmla="*/ 25 h 475"/>
                <a:gd name="T18" fmla="*/ 17 w 384"/>
                <a:gd name="T19" fmla="*/ 450 h 475"/>
                <a:gd name="T20" fmla="*/ 25 w 384"/>
                <a:gd name="T21" fmla="*/ 459 h 475"/>
                <a:gd name="T22" fmla="*/ 359 w 384"/>
                <a:gd name="T23" fmla="*/ 459 h 475"/>
                <a:gd name="T24" fmla="*/ 367 w 384"/>
                <a:gd name="T25" fmla="*/ 450 h 475"/>
                <a:gd name="T26" fmla="*/ 367 w 384"/>
                <a:gd name="T27" fmla="*/ 25 h 475"/>
                <a:gd name="T28" fmla="*/ 359 w 384"/>
                <a:gd name="T29" fmla="*/ 17 h 475"/>
                <a:gd name="T30" fmla="*/ 276 w 384"/>
                <a:gd name="T31" fmla="*/ 17 h 475"/>
                <a:gd name="T32" fmla="*/ 276 w 384"/>
                <a:gd name="T33" fmla="*/ 0 h 475"/>
                <a:gd name="T34" fmla="*/ 359 w 384"/>
                <a:gd name="T35" fmla="*/ 0 h 475"/>
                <a:gd name="T36" fmla="*/ 384 w 384"/>
                <a:gd name="T37" fmla="*/ 25 h 475"/>
                <a:gd name="T38" fmla="*/ 384 w 384"/>
                <a:gd name="T39" fmla="*/ 450 h 475"/>
                <a:gd name="T40" fmla="*/ 359 w 384"/>
                <a:gd name="T41"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4" h="475">
                  <a:moveTo>
                    <a:pt x="359" y="475"/>
                  </a:moveTo>
                  <a:lnTo>
                    <a:pt x="25" y="475"/>
                  </a:lnTo>
                  <a:cubicBezTo>
                    <a:pt x="11" y="475"/>
                    <a:pt x="0" y="464"/>
                    <a:pt x="0" y="450"/>
                  </a:cubicBezTo>
                  <a:lnTo>
                    <a:pt x="0" y="25"/>
                  </a:lnTo>
                  <a:cubicBezTo>
                    <a:pt x="0" y="12"/>
                    <a:pt x="11" y="0"/>
                    <a:pt x="25" y="0"/>
                  </a:cubicBezTo>
                  <a:lnTo>
                    <a:pt x="108" y="0"/>
                  </a:lnTo>
                  <a:lnTo>
                    <a:pt x="108" y="17"/>
                  </a:lnTo>
                  <a:lnTo>
                    <a:pt x="25" y="17"/>
                  </a:lnTo>
                  <a:cubicBezTo>
                    <a:pt x="21" y="17"/>
                    <a:pt x="17" y="21"/>
                    <a:pt x="17" y="25"/>
                  </a:cubicBezTo>
                  <a:lnTo>
                    <a:pt x="17" y="450"/>
                  </a:lnTo>
                  <a:cubicBezTo>
                    <a:pt x="17" y="455"/>
                    <a:pt x="21" y="459"/>
                    <a:pt x="25" y="459"/>
                  </a:cubicBezTo>
                  <a:lnTo>
                    <a:pt x="359" y="459"/>
                  </a:lnTo>
                  <a:cubicBezTo>
                    <a:pt x="363" y="459"/>
                    <a:pt x="367" y="455"/>
                    <a:pt x="367" y="450"/>
                  </a:cubicBezTo>
                  <a:lnTo>
                    <a:pt x="367" y="25"/>
                  </a:lnTo>
                  <a:cubicBezTo>
                    <a:pt x="367" y="21"/>
                    <a:pt x="363" y="17"/>
                    <a:pt x="359" y="17"/>
                  </a:cubicBezTo>
                  <a:lnTo>
                    <a:pt x="276" y="17"/>
                  </a:lnTo>
                  <a:lnTo>
                    <a:pt x="276" y="0"/>
                  </a:lnTo>
                  <a:lnTo>
                    <a:pt x="359" y="0"/>
                  </a:lnTo>
                  <a:cubicBezTo>
                    <a:pt x="373" y="0"/>
                    <a:pt x="384" y="12"/>
                    <a:pt x="384" y="25"/>
                  </a:cubicBezTo>
                  <a:lnTo>
                    <a:pt x="384" y="450"/>
                  </a:lnTo>
                  <a:cubicBezTo>
                    <a:pt x="384" y="464"/>
                    <a:pt x="373" y="475"/>
                    <a:pt x="359" y="4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981">
              <a:extLst>
                <a:ext uri="{FF2B5EF4-FFF2-40B4-BE49-F238E27FC236}">
                  <a16:creationId xmlns:a16="http://schemas.microsoft.com/office/drawing/2014/main" id="{3D708445-02DE-0A9D-5C1B-356C92005317}"/>
                </a:ext>
              </a:extLst>
            </p:cNvPr>
            <p:cNvSpPr>
              <a:spLocks/>
            </p:cNvSpPr>
            <p:nvPr/>
          </p:nvSpPr>
          <p:spPr bwMode="auto">
            <a:xfrm>
              <a:off x="981028" y="908066"/>
              <a:ext cx="57147" cy="28575"/>
            </a:xfrm>
            <a:custGeom>
              <a:avLst/>
              <a:gdLst>
                <a:gd name="T0" fmla="*/ 96 w 96"/>
                <a:gd name="T1" fmla="*/ 48 h 48"/>
                <a:gd name="T2" fmla="*/ 79 w 96"/>
                <a:gd name="T3" fmla="*/ 48 h 48"/>
                <a:gd name="T4" fmla="*/ 48 w 96"/>
                <a:gd name="T5" fmla="*/ 17 h 48"/>
                <a:gd name="T6" fmla="*/ 17 w 96"/>
                <a:gd name="T7" fmla="*/ 48 h 48"/>
                <a:gd name="T8" fmla="*/ 0 w 96"/>
                <a:gd name="T9" fmla="*/ 48 h 48"/>
                <a:gd name="T10" fmla="*/ 48 w 96"/>
                <a:gd name="T11" fmla="*/ 0 h 48"/>
                <a:gd name="T12" fmla="*/ 96 w 9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96" h="48">
                  <a:moveTo>
                    <a:pt x="96" y="48"/>
                  </a:moveTo>
                  <a:lnTo>
                    <a:pt x="79" y="48"/>
                  </a:lnTo>
                  <a:cubicBezTo>
                    <a:pt x="79" y="31"/>
                    <a:pt x="65" y="17"/>
                    <a:pt x="48" y="17"/>
                  </a:cubicBezTo>
                  <a:cubicBezTo>
                    <a:pt x="31" y="17"/>
                    <a:pt x="17" y="31"/>
                    <a:pt x="17" y="48"/>
                  </a:cubicBezTo>
                  <a:lnTo>
                    <a:pt x="0" y="48"/>
                  </a:lnTo>
                  <a:cubicBezTo>
                    <a:pt x="0" y="22"/>
                    <a:pt x="21" y="0"/>
                    <a:pt x="48" y="0"/>
                  </a:cubicBezTo>
                  <a:cubicBezTo>
                    <a:pt x="75" y="0"/>
                    <a:pt x="96" y="22"/>
                    <a:pt x="96"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982">
              <a:extLst>
                <a:ext uri="{FF2B5EF4-FFF2-40B4-BE49-F238E27FC236}">
                  <a16:creationId xmlns:a16="http://schemas.microsoft.com/office/drawing/2014/main" id="{619C86DB-7E3F-6F8A-5F90-2C6ABE69114E}"/>
                </a:ext>
              </a:extLst>
            </p:cNvPr>
            <p:cNvSpPr>
              <a:spLocks noEditPoints="1"/>
            </p:cNvSpPr>
            <p:nvPr/>
          </p:nvSpPr>
          <p:spPr bwMode="auto">
            <a:xfrm>
              <a:off x="954041" y="930290"/>
              <a:ext cx="111120" cy="57151"/>
            </a:xfrm>
            <a:custGeom>
              <a:avLst/>
              <a:gdLst>
                <a:gd name="T0" fmla="*/ 17 w 184"/>
                <a:gd name="T1" fmla="*/ 75 h 92"/>
                <a:gd name="T2" fmla="*/ 167 w 184"/>
                <a:gd name="T3" fmla="*/ 75 h 92"/>
                <a:gd name="T4" fmla="*/ 167 w 184"/>
                <a:gd name="T5" fmla="*/ 17 h 92"/>
                <a:gd name="T6" fmla="*/ 17 w 184"/>
                <a:gd name="T7" fmla="*/ 17 h 92"/>
                <a:gd name="T8" fmla="*/ 17 w 184"/>
                <a:gd name="T9" fmla="*/ 75 h 92"/>
                <a:gd name="T10" fmla="*/ 184 w 184"/>
                <a:gd name="T11" fmla="*/ 92 h 92"/>
                <a:gd name="T12" fmla="*/ 0 w 184"/>
                <a:gd name="T13" fmla="*/ 92 h 92"/>
                <a:gd name="T14" fmla="*/ 0 w 184"/>
                <a:gd name="T15" fmla="*/ 0 h 92"/>
                <a:gd name="T16" fmla="*/ 184 w 184"/>
                <a:gd name="T17" fmla="*/ 0 h 92"/>
                <a:gd name="T18" fmla="*/ 184 w 18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92">
                  <a:moveTo>
                    <a:pt x="17" y="75"/>
                  </a:moveTo>
                  <a:lnTo>
                    <a:pt x="167" y="75"/>
                  </a:lnTo>
                  <a:lnTo>
                    <a:pt x="167" y="17"/>
                  </a:lnTo>
                  <a:lnTo>
                    <a:pt x="17" y="17"/>
                  </a:lnTo>
                  <a:lnTo>
                    <a:pt x="17" y="75"/>
                  </a:lnTo>
                  <a:close/>
                  <a:moveTo>
                    <a:pt x="184" y="92"/>
                  </a:moveTo>
                  <a:lnTo>
                    <a:pt x="0" y="92"/>
                  </a:lnTo>
                  <a:lnTo>
                    <a:pt x="0" y="0"/>
                  </a:lnTo>
                  <a:lnTo>
                    <a:pt x="184" y="0"/>
                  </a:lnTo>
                  <a:lnTo>
                    <a:pt x="184"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983">
              <a:extLst>
                <a:ext uri="{FF2B5EF4-FFF2-40B4-BE49-F238E27FC236}">
                  <a16:creationId xmlns:a16="http://schemas.microsoft.com/office/drawing/2014/main" id="{477E5AF3-7484-B321-725E-08D81D33CDC0}"/>
                </a:ext>
              </a:extLst>
            </p:cNvPr>
            <p:cNvSpPr>
              <a:spLocks/>
            </p:cNvSpPr>
            <p:nvPr/>
          </p:nvSpPr>
          <p:spPr bwMode="auto">
            <a:xfrm>
              <a:off x="923881" y="969979"/>
              <a:ext cx="171442" cy="227016"/>
            </a:xfrm>
            <a:custGeom>
              <a:avLst/>
              <a:gdLst>
                <a:gd name="T0" fmla="*/ 108 w 108"/>
                <a:gd name="T1" fmla="*/ 143 h 143"/>
                <a:gd name="T2" fmla="*/ 0 w 108"/>
                <a:gd name="T3" fmla="*/ 143 h 143"/>
                <a:gd name="T4" fmla="*/ 0 w 108"/>
                <a:gd name="T5" fmla="*/ 0 h 143"/>
                <a:gd name="T6" fmla="*/ 22 w 108"/>
                <a:gd name="T7" fmla="*/ 0 h 143"/>
                <a:gd name="T8" fmla="*/ 22 w 108"/>
                <a:gd name="T9" fmla="*/ 7 h 143"/>
                <a:gd name="T10" fmla="*/ 7 w 108"/>
                <a:gd name="T11" fmla="*/ 7 h 143"/>
                <a:gd name="T12" fmla="*/ 7 w 108"/>
                <a:gd name="T13" fmla="*/ 137 h 143"/>
                <a:gd name="T14" fmla="*/ 102 w 108"/>
                <a:gd name="T15" fmla="*/ 137 h 143"/>
                <a:gd name="T16" fmla="*/ 102 w 108"/>
                <a:gd name="T17" fmla="*/ 7 h 143"/>
                <a:gd name="T18" fmla="*/ 86 w 108"/>
                <a:gd name="T19" fmla="*/ 7 h 143"/>
                <a:gd name="T20" fmla="*/ 86 w 108"/>
                <a:gd name="T21" fmla="*/ 0 h 143"/>
                <a:gd name="T22" fmla="*/ 108 w 108"/>
                <a:gd name="T23" fmla="*/ 0 h 143"/>
                <a:gd name="T24" fmla="*/ 108 w 108"/>
                <a:gd name="T2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3">
                  <a:moveTo>
                    <a:pt x="108" y="143"/>
                  </a:moveTo>
                  <a:lnTo>
                    <a:pt x="0" y="143"/>
                  </a:lnTo>
                  <a:lnTo>
                    <a:pt x="0" y="0"/>
                  </a:lnTo>
                  <a:lnTo>
                    <a:pt x="22" y="0"/>
                  </a:lnTo>
                  <a:lnTo>
                    <a:pt x="22" y="7"/>
                  </a:lnTo>
                  <a:lnTo>
                    <a:pt x="7" y="7"/>
                  </a:lnTo>
                  <a:lnTo>
                    <a:pt x="7" y="137"/>
                  </a:lnTo>
                  <a:lnTo>
                    <a:pt x="102" y="137"/>
                  </a:lnTo>
                  <a:lnTo>
                    <a:pt x="102" y="7"/>
                  </a:lnTo>
                  <a:lnTo>
                    <a:pt x="86" y="7"/>
                  </a:lnTo>
                  <a:lnTo>
                    <a:pt x="86" y="0"/>
                  </a:lnTo>
                  <a:lnTo>
                    <a:pt x="108" y="0"/>
                  </a:lnTo>
                  <a:lnTo>
                    <a:pt x="108" y="1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Rectangle 984">
              <a:extLst>
                <a:ext uri="{FF2B5EF4-FFF2-40B4-BE49-F238E27FC236}">
                  <a16:creationId xmlns:a16="http://schemas.microsoft.com/office/drawing/2014/main" id="{8EE9064F-B031-F34E-4ED2-22E76FF6B8F2}"/>
                </a:ext>
              </a:extLst>
            </p:cNvPr>
            <p:cNvSpPr>
              <a:spLocks noChangeArrowheads="1"/>
            </p:cNvSpPr>
            <p:nvPr/>
          </p:nvSpPr>
          <p:spPr bwMode="auto">
            <a:xfrm>
              <a:off x="992140" y="1022368"/>
              <a:ext cx="74609" cy="9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Rectangle 985">
              <a:extLst>
                <a:ext uri="{FF2B5EF4-FFF2-40B4-BE49-F238E27FC236}">
                  <a16:creationId xmlns:a16="http://schemas.microsoft.com/office/drawing/2014/main" id="{048684DA-7EC6-A8F2-7955-640313461B82}"/>
                </a:ext>
              </a:extLst>
            </p:cNvPr>
            <p:cNvSpPr>
              <a:spLocks noChangeArrowheads="1"/>
            </p:cNvSpPr>
            <p:nvPr/>
          </p:nvSpPr>
          <p:spPr bwMode="auto">
            <a:xfrm>
              <a:off x="992140" y="1062055"/>
              <a:ext cx="74609"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Rectangle 986">
              <a:extLst>
                <a:ext uri="{FF2B5EF4-FFF2-40B4-BE49-F238E27FC236}">
                  <a16:creationId xmlns:a16="http://schemas.microsoft.com/office/drawing/2014/main" id="{44C37FFA-9E7C-9988-9B11-2397E1C0FD11}"/>
                </a:ext>
              </a:extLst>
            </p:cNvPr>
            <p:cNvSpPr>
              <a:spLocks noChangeArrowheads="1"/>
            </p:cNvSpPr>
            <p:nvPr/>
          </p:nvSpPr>
          <p:spPr bwMode="auto">
            <a:xfrm>
              <a:off x="992140" y="1101744"/>
              <a:ext cx="74609"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Rectangle 987">
              <a:extLst>
                <a:ext uri="{FF2B5EF4-FFF2-40B4-BE49-F238E27FC236}">
                  <a16:creationId xmlns:a16="http://schemas.microsoft.com/office/drawing/2014/main" id="{F5AD1AFF-3FE6-D047-19CE-43EF7B19E856}"/>
                </a:ext>
              </a:extLst>
            </p:cNvPr>
            <p:cNvSpPr>
              <a:spLocks noChangeArrowheads="1"/>
            </p:cNvSpPr>
            <p:nvPr/>
          </p:nvSpPr>
          <p:spPr bwMode="auto">
            <a:xfrm>
              <a:off x="992143" y="1143021"/>
              <a:ext cx="74609" cy="9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Rectangle 988">
              <a:extLst>
                <a:ext uri="{FF2B5EF4-FFF2-40B4-BE49-F238E27FC236}">
                  <a16:creationId xmlns:a16="http://schemas.microsoft.com/office/drawing/2014/main" id="{55B92018-8D98-8320-3E7F-4B900532DB28}"/>
                </a:ext>
              </a:extLst>
            </p:cNvPr>
            <p:cNvSpPr>
              <a:spLocks noChangeArrowheads="1"/>
            </p:cNvSpPr>
            <p:nvPr/>
          </p:nvSpPr>
          <p:spPr bwMode="auto">
            <a:xfrm>
              <a:off x="954058" y="1022368"/>
              <a:ext cx="19050" cy="9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Rectangle 989">
              <a:extLst>
                <a:ext uri="{FF2B5EF4-FFF2-40B4-BE49-F238E27FC236}">
                  <a16:creationId xmlns:a16="http://schemas.microsoft.com/office/drawing/2014/main" id="{CD91E168-78AB-6BA3-E713-F7FCB6A4354A}"/>
                </a:ext>
              </a:extLst>
            </p:cNvPr>
            <p:cNvSpPr>
              <a:spLocks noChangeArrowheads="1"/>
            </p:cNvSpPr>
            <p:nvPr/>
          </p:nvSpPr>
          <p:spPr bwMode="auto">
            <a:xfrm>
              <a:off x="954064" y="1062059"/>
              <a:ext cx="19050"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990">
              <a:extLst>
                <a:ext uri="{FF2B5EF4-FFF2-40B4-BE49-F238E27FC236}">
                  <a16:creationId xmlns:a16="http://schemas.microsoft.com/office/drawing/2014/main" id="{3A4ADCC2-9440-6941-855A-1F57A1F34CDA}"/>
                </a:ext>
              </a:extLst>
            </p:cNvPr>
            <p:cNvSpPr>
              <a:spLocks noChangeArrowheads="1"/>
            </p:cNvSpPr>
            <p:nvPr/>
          </p:nvSpPr>
          <p:spPr bwMode="auto">
            <a:xfrm>
              <a:off x="954075" y="1101751"/>
              <a:ext cx="19050"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Rectangle 991">
              <a:extLst>
                <a:ext uri="{FF2B5EF4-FFF2-40B4-BE49-F238E27FC236}">
                  <a16:creationId xmlns:a16="http://schemas.microsoft.com/office/drawing/2014/main" id="{9FC6D0C7-10E9-6E27-D5A2-5A8866C98FC1}"/>
                </a:ext>
              </a:extLst>
            </p:cNvPr>
            <p:cNvSpPr>
              <a:spLocks noChangeArrowheads="1"/>
            </p:cNvSpPr>
            <p:nvPr/>
          </p:nvSpPr>
          <p:spPr bwMode="auto">
            <a:xfrm>
              <a:off x="954088" y="1143001"/>
              <a:ext cx="19050" cy="9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6" name="Calendar7" descr="{&quot;Key&quot;:&quot;POWER_USER_SHAPE_ICON&quot;,&quot;Value&quot;:&quot;POWER_USER_SHAPE_ICON_STYLE_1&quot;}">
            <a:extLst>
              <a:ext uri="{FF2B5EF4-FFF2-40B4-BE49-F238E27FC236}">
                <a16:creationId xmlns:a16="http://schemas.microsoft.com/office/drawing/2014/main" id="{6A7D8CB7-BC21-2547-388F-0C759B9E55DA}"/>
              </a:ext>
            </a:extLst>
          </p:cNvPr>
          <p:cNvGrpSpPr>
            <a:grpSpLocks noChangeAspect="1"/>
          </p:cNvGrpSpPr>
          <p:nvPr/>
        </p:nvGrpSpPr>
        <p:grpSpPr>
          <a:xfrm>
            <a:off x="1133572" y="5877827"/>
            <a:ext cx="388974" cy="397114"/>
            <a:chOff x="4816489" y="6386583"/>
            <a:chExt cx="379414" cy="387357"/>
          </a:xfrm>
          <a:solidFill>
            <a:schemeClr val="bg1"/>
          </a:solidFill>
        </p:grpSpPr>
        <p:sp>
          <p:nvSpPr>
            <p:cNvPr id="97" name="Freeform 1001">
              <a:extLst>
                <a:ext uri="{FF2B5EF4-FFF2-40B4-BE49-F238E27FC236}">
                  <a16:creationId xmlns:a16="http://schemas.microsoft.com/office/drawing/2014/main" id="{D9913ECD-01FD-DE13-BFA8-6D85EC5B55EB}"/>
                </a:ext>
              </a:extLst>
            </p:cNvPr>
            <p:cNvSpPr>
              <a:spLocks/>
            </p:cNvSpPr>
            <p:nvPr/>
          </p:nvSpPr>
          <p:spPr bwMode="auto">
            <a:xfrm>
              <a:off x="4816489" y="6410392"/>
              <a:ext cx="79375" cy="187326"/>
            </a:xfrm>
            <a:custGeom>
              <a:avLst/>
              <a:gdLst>
                <a:gd name="T0" fmla="*/ 100 w 469"/>
                <a:gd name="T1" fmla="*/ 1111 h 1111"/>
                <a:gd name="T2" fmla="*/ 0 w 469"/>
                <a:gd name="T3" fmla="*/ 1111 h 1111"/>
                <a:gd name="T4" fmla="*/ 0 w 469"/>
                <a:gd name="T5" fmla="*/ 202 h 1111"/>
                <a:gd name="T6" fmla="*/ 205 w 469"/>
                <a:gd name="T7" fmla="*/ 0 h 1111"/>
                <a:gd name="T8" fmla="*/ 469 w 469"/>
                <a:gd name="T9" fmla="*/ 0 h 1111"/>
                <a:gd name="T10" fmla="*/ 469 w 469"/>
                <a:gd name="T11" fmla="*/ 100 h 1111"/>
                <a:gd name="T12" fmla="*/ 205 w 469"/>
                <a:gd name="T13" fmla="*/ 100 h 1111"/>
                <a:gd name="T14" fmla="*/ 100 w 469"/>
                <a:gd name="T15" fmla="*/ 202 h 1111"/>
                <a:gd name="T16" fmla="*/ 100 w 469"/>
                <a:gd name="T17"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111">
                  <a:moveTo>
                    <a:pt x="100" y="1111"/>
                  </a:moveTo>
                  <a:lnTo>
                    <a:pt x="0" y="1111"/>
                  </a:lnTo>
                  <a:lnTo>
                    <a:pt x="0" y="202"/>
                  </a:lnTo>
                  <a:cubicBezTo>
                    <a:pt x="0" y="89"/>
                    <a:pt x="90" y="0"/>
                    <a:pt x="205" y="0"/>
                  </a:cubicBezTo>
                  <a:lnTo>
                    <a:pt x="469" y="0"/>
                  </a:lnTo>
                  <a:lnTo>
                    <a:pt x="469" y="100"/>
                  </a:lnTo>
                  <a:lnTo>
                    <a:pt x="205" y="100"/>
                  </a:lnTo>
                  <a:cubicBezTo>
                    <a:pt x="145" y="100"/>
                    <a:pt x="100" y="144"/>
                    <a:pt x="100" y="202"/>
                  </a:cubicBezTo>
                  <a:lnTo>
                    <a:pt x="100" y="1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angle 1002">
              <a:extLst>
                <a:ext uri="{FF2B5EF4-FFF2-40B4-BE49-F238E27FC236}">
                  <a16:creationId xmlns:a16="http://schemas.microsoft.com/office/drawing/2014/main" id="{525BC570-B3B1-A920-7F41-422B0E18A954}"/>
                </a:ext>
              </a:extLst>
            </p:cNvPr>
            <p:cNvSpPr>
              <a:spLocks noChangeArrowheads="1"/>
            </p:cNvSpPr>
            <p:nvPr/>
          </p:nvSpPr>
          <p:spPr bwMode="auto">
            <a:xfrm>
              <a:off x="4816489" y="6610420"/>
              <a:ext cx="174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Rectangle 1003">
              <a:extLst>
                <a:ext uri="{FF2B5EF4-FFF2-40B4-BE49-F238E27FC236}">
                  <a16:creationId xmlns:a16="http://schemas.microsoft.com/office/drawing/2014/main" id="{1C625FEE-237B-AF00-64AE-9CCAF19C20FD}"/>
                </a:ext>
              </a:extLst>
            </p:cNvPr>
            <p:cNvSpPr>
              <a:spLocks noChangeArrowheads="1"/>
            </p:cNvSpPr>
            <p:nvPr/>
          </p:nvSpPr>
          <p:spPr bwMode="auto">
            <a:xfrm>
              <a:off x="4816489" y="6654870"/>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004">
              <a:extLst>
                <a:ext uri="{FF2B5EF4-FFF2-40B4-BE49-F238E27FC236}">
                  <a16:creationId xmlns:a16="http://schemas.microsoft.com/office/drawing/2014/main" id="{1DA39AD6-5EC1-F809-5E9B-E373D959EB08}"/>
                </a:ext>
              </a:extLst>
            </p:cNvPr>
            <p:cNvSpPr>
              <a:spLocks/>
            </p:cNvSpPr>
            <p:nvPr/>
          </p:nvSpPr>
          <p:spPr bwMode="auto">
            <a:xfrm>
              <a:off x="4816489" y="6410398"/>
              <a:ext cx="379414" cy="363542"/>
            </a:xfrm>
            <a:custGeom>
              <a:avLst/>
              <a:gdLst>
                <a:gd name="T0" fmla="*/ 2042 w 2243"/>
                <a:gd name="T1" fmla="*/ 2150 h 2150"/>
                <a:gd name="T2" fmla="*/ 205 w 2243"/>
                <a:gd name="T3" fmla="*/ 2150 h 2150"/>
                <a:gd name="T4" fmla="*/ 0 w 2243"/>
                <a:gd name="T5" fmla="*/ 1947 h 2150"/>
                <a:gd name="T6" fmla="*/ 0 w 2243"/>
                <a:gd name="T7" fmla="*/ 1619 h 2150"/>
                <a:gd name="T8" fmla="*/ 100 w 2243"/>
                <a:gd name="T9" fmla="*/ 1619 h 2150"/>
                <a:gd name="T10" fmla="*/ 100 w 2243"/>
                <a:gd name="T11" fmla="*/ 1947 h 2150"/>
                <a:gd name="T12" fmla="*/ 205 w 2243"/>
                <a:gd name="T13" fmla="*/ 2050 h 2150"/>
                <a:gd name="T14" fmla="*/ 2042 w 2243"/>
                <a:gd name="T15" fmla="*/ 2050 h 2150"/>
                <a:gd name="T16" fmla="*/ 2143 w 2243"/>
                <a:gd name="T17" fmla="*/ 1947 h 2150"/>
                <a:gd name="T18" fmla="*/ 2143 w 2243"/>
                <a:gd name="T19" fmla="*/ 202 h 2150"/>
                <a:gd name="T20" fmla="*/ 2042 w 2243"/>
                <a:gd name="T21" fmla="*/ 100 h 2150"/>
                <a:gd name="T22" fmla="*/ 1935 w 2243"/>
                <a:gd name="T23" fmla="*/ 100 h 2150"/>
                <a:gd name="T24" fmla="*/ 1935 w 2243"/>
                <a:gd name="T25" fmla="*/ 0 h 2150"/>
                <a:gd name="T26" fmla="*/ 2042 w 2243"/>
                <a:gd name="T27" fmla="*/ 0 h 2150"/>
                <a:gd name="T28" fmla="*/ 2243 w 2243"/>
                <a:gd name="T29" fmla="*/ 202 h 2150"/>
                <a:gd name="T30" fmla="*/ 2243 w 2243"/>
                <a:gd name="T31" fmla="*/ 1947 h 2150"/>
                <a:gd name="T32" fmla="*/ 2042 w 2243"/>
                <a:gd name="T33"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3" h="2150">
                  <a:moveTo>
                    <a:pt x="2042" y="2150"/>
                  </a:moveTo>
                  <a:lnTo>
                    <a:pt x="205" y="2150"/>
                  </a:lnTo>
                  <a:cubicBezTo>
                    <a:pt x="90" y="2150"/>
                    <a:pt x="0" y="2061"/>
                    <a:pt x="0" y="1947"/>
                  </a:cubicBezTo>
                  <a:lnTo>
                    <a:pt x="0" y="1619"/>
                  </a:lnTo>
                  <a:lnTo>
                    <a:pt x="100" y="1619"/>
                  </a:lnTo>
                  <a:lnTo>
                    <a:pt x="100" y="1947"/>
                  </a:lnTo>
                  <a:cubicBezTo>
                    <a:pt x="100" y="2004"/>
                    <a:pt x="146" y="2050"/>
                    <a:pt x="205" y="2050"/>
                  </a:cubicBezTo>
                  <a:lnTo>
                    <a:pt x="2042" y="2050"/>
                  </a:lnTo>
                  <a:cubicBezTo>
                    <a:pt x="2100" y="2050"/>
                    <a:pt x="2143" y="2006"/>
                    <a:pt x="2143" y="1947"/>
                  </a:cubicBezTo>
                  <a:lnTo>
                    <a:pt x="2143" y="202"/>
                  </a:lnTo>
                  <a:cubicBezTo>
                    <a:pt x="2143" y="143"/>
                    <a:pt x="2100" y="100"/>
                    <a:pt x="2042" y="100"/>
                  </a:cubicBezTo>
                  <a:lnTo>
                    <a:pt x="1935" y="100"/>
                  </a:lnTo>
                  <a:lnTo>
                    <a:pt x="1935" y="0"/>
                  </a:lnTo>
                  <a:lnTo>
                    <a:pt x="2042" y="0"/>
                  </a:lnTo>
                  <a:cubicBezTo>
                    <a:pt x="2154" y="0"/>
                    <a:pt x="2243" y="89"/>
                    <a:pt x="2243" y="202"/>
                  </a:cubicBezTo>
                  <a:lnTo>
                    <a:pt x="2243" y="1947"/>
                  </a:lnTo>
                  <a:cubicBezTo>
                    <a:pt x="2243" y="2061"/>
                    <a:pt x="2154" y="2150"/>
                    <a:pt x="2042" y="2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Rectangle 1005">
              <a:extLst>
                <a:ext uri="{FF2B5EF4-FFF2-40B4-BE49-F238E27FC236}">
                  <a16:creationId xmlns:a16="http://schemas.microsoft.com/office/drawing/2014/main" id="{C90665B0-B588-8698-244E-47C42A51453A}"/>
                </a:ext>
              </a:extLst>
            </p:cNvPr>
            <p:cNvSpPr>
              <a:spLocks noChangeArrowheads="1"/>
            </p:cNvSpPr>
            <p:nvPr/>
          </p:nvSpPr>
          <p:spPr bwMode="auto">
            <a:xfrm>
              <a:off x="5073665" y="6410398"/>
              <a:ext cx="317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Rectangle 1006">
              <a:extLst>
                <a:ext uri="{FF2B5EF4-FFF2-40B4-BE49-F238E27FC236}">
                  <a16:creationId xmlns:a16="http://schemas.microsoft.com/office/drawing/2014/main" id="{3F0117CC-741F-1071-BC7F-B83BCC7DC84E}"/>
                </a:ext>
              </a:extLst>
            </p:cNvPr>
            <p:cNvSpPr>
              <a:spLocks noChangeArrowheads="1"/>
            </p:cNvSpPr>
            <p:nvPr/>
          </p:nvSpPr>
          <p:spPr bwMode="auto">
            <a:xfrm>
              <a:off x="5003814" y="6410398"/>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1007">
              <a:extLst>
                <a:ext uri="{FF2B5EF4-FFF2-40B4-BE49-F238E27FC236}">
                  <a16:creationId xmlns:a16="http://schemas.microsoft.com/office/drawing/2014/main" id="{C2C9985A-0F01-1439-65BC-462B51D3BCC8}"/>
                </a:ext>
              </a:extLst>
            </p:cNvPr>
            <p:cNvSpPr>
              <a:spLocks noChangeArrowheads="1"/>
            </p:cNvSpPr>
            <p:nvPr/>
          </p:nvSpPr>
          <p:spPr bwMode="auto">
            <a:xfrm>
              <a:off x="4935552" y="6410398"/>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1008">
              <a:extLst>
                <a:ext uri="{FF2B5EF4-FFF2-40B4-BE49-F238E27FC236}">
                  <a16:creationId xmlns:a16="http://schemas.microsoft.com/office/drawing/2014/main" id="{3C48DDB3-6802-BD4A-C07F-47AE8D9450AB}"/>
                </a:ext>
              </a:extLst>
            </p:cNvPr>
            <p:cNvSpPr>
              <a:spLocks noEditPoints="1"/>
            </p:cNvSpPr>
            <p:nvPr/>
          </p:nvSpPr>
          <p:spPr bwMode="auto">
            <a:xfrm>
              <a:off x="4878402" y="6386586"/>
              <a:ext cx="44450" cy="84139"/>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1010">
              <a:extLst>
                <a:ext uri="{FF2B5EF4-FFF2-40B4-BE49-F238E27FC236}">
                  <a16:creationId xmlns:a16="http://schemas.microsoft.com/office/drawing/2014/main" id="{03B94E18-B0FF-C2C7-65B1-448C6121701D}"/>
                </a:ext>
              </a:extLst>
            </p:cNvPr>
            <p:cNvSpPr>
              <a:spLocks noEditPoints="1"/>
            </p:cNvSpPr>
            <p:nvPr/>
          </p:nvSpPr>
          <p:spPr bwMode="auto">
            <a:xfrm>
              <a:off x="4948251" y="6386586"/>
              <a:ext cx="44450" cy="84139"/>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50" y="391"/>
                    <a:pt x="161" y="379"/>
                    <a:pt x="161" y="365"/>
                  </a:cubicBezTo>
                  <a:lnTo>
                    <a:pt x="161" y="126"/>
                  </a:lnTo>
                  <a:cubicBezTo>
                    <a:pt x="161" y="111"/>
                    <a:pt x="150"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1011">
              <a:extLst>
                <a:ext uri="{FF2B5EF4-FFF2-40B4-BE49-F238E27FC236}">
                  <a16:creationId xmlns:a16="http://schemas.microsoft.com/office/drawing/2014/main" id="{D5C319B2-F03C-8F3E-37FE-0099DC39729B}"/>
                </a:ext>
              </a:extLst>
            </p:cNvPr>
            <p:cNvSpPr>
              <a:spLocks noEditPoints="1"/>
            </p:cNvSpPr>
            <p:nvPr/>
          </p:nvSpPr>
          <p:spPr bwMode="auto">
            <a:xfrm>
              <a:off x="5019690" y="6386586"/>
              <a:ext cx="42863" cy="84139"/>
            </a:xfrm>
            <a:custGeom>
              <a:avLst/>
              <a:gdLst>
                <a:gd name="T0" fmla="*/ 127 w 261"/>
                <a:gd name="T1" fmla="*/ 100 h 491"/>
                <a:gd name="T2" fmla="*/ 100 w 261"/>
                <a:gd name="T3" fmla="*/ 126 h 491"/>
                <a:gd name="T4" fmla="*/ 100 w 261"/>
                <a:gd name="T5" fmla="*/ 365 h 491"/>
                <a:gd name="T6" fmla="*/ 127 w 261"/>
                <a:gd name="T7" fmla="*/ 391 h 491"/>
                <a:gd name="T8" fmla="*/ 135 w 261"/>
                <a:gd name="T9" fmla="*/ 391 h 491"/>
                <a:gd name="T10" fmla="*/ 161 w 261"/>
                <a:gd name="T11" fmla="*/ 365 h 491"/>
                <a:gd name="T12" fmla="*/ 161 w 261"/>
                <a:gd name="T13" fmla="*/ 126 h 491"/>
                <a:gd name="T14" fmla="*/ 135 w 261"/>
                <a:gd name="T15" fmla="*/ 100 h 491"/>
                <a:gd name="T16" fmla="*/ 127 w 261"/>
                <a:gd name="T17" fmla="*/ 100 h 491"/>
                <a:gd name="T18" fmla="*/ 135 w 261"/>
                <a:gd name="T19" fmla="*/ 491 h 491"/>
                <a:gd name="T20" fmla="*/ 127 w 261"/>
                <a:gd name="T21" fmla="*/ 491 h 491"/>
                <a:gd name="T22" fmla="*/ 0 w 261"/>
                <a:gd name="T23" fmla="*/ 365 h 491"/>
                <a:gd name="T24" fmla="*/ 0 w 261"/>
                <a:gd name="T25" fmla="*/ 126 h 491"/>
                <a:gd name="T26" fmla="*/ 127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7" y="100"/>
                  </a:moveTo>
                  <a:cubicBezTo>
                    <a:pt x="112" y="100"/>
                    <a:pt x="100" y="111"/>
                    <a:pt x="100" y="126"/>
                  </a:cubicBezTo>
                  <a:lnTo>
                    <a:pt x="100" y="365"/>
                  </a:lnTo>
                  <a:cubicBezTo>
                    <a:pt x="100" y="379"/>
                    <a:pt x="112" y="391"/>
                    <a:pt x="127" y="391"/>
                  </a:cubicBezTo>
                  <a:lnTo>
                    <a:pt x="135" y="391"/>
                  </a:lnTo>
                  <a:cubicBezTo>
                    <a:pt x="150" y="391"/>
                    <a:pt x="161" y="379"/>
                    <a:pt x="161" y="365"/>
                  </a:cubicBezTo>
                  <a:lnTo>
                    <a:pt x="161" y="126"/>
                  </a:lnTo>
                  <a:cubicBezTo>
                    <a:pt x="161" y="111"/>
                    <a:pt x="150" y="100"/>
                    <a:pt x="135" y="100"/>
                  </a:cubicBezTo>
                  <a:lnTo>
                    <a:pt x="127" y="100"/>
                  </a:lnTo>
                  <a:close/>
                  <a:moveTo>
                    <a:pt x="135" y="491"/>
                  </a:moveTo>
                  <a:lnTo>
                    <a:pt x="127" y="491"/>
                  </a:lnTo>
                  <a:cubicBezTo>
                    <a:pt x="57" y="491"/>
                    <a:pt x="0" y="434"/>
                    <a:pt x="0" y="365"/>
                  </a:cubicBezTo>
                  <a:lnTo>
                    <a:pt x="0" y="126"/>
                  </a:lnTo>
                  <a:cubicBezTo>
                    <a:pt x="0" y="56"/>
                    <a:pt x="57" y="0"/>
                    <a:pt x="127"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1012">
              <a:extLst>
                <a:ext uri="{FF2B5EF4-FFF2-40B4-BE49-F238E27FC236}">
                  <a16:creationId xmlns:a16="http://schemas.microsoft.com/office/drawing/2014/main" id="{7F5A4C35-17AE-3F61-7DEC-CBAE24CB29D5}"/>
                </a:ext>
              </a:extLst>
            </p:cNvPr>
            <p:cNvSpPr>
              <a:spLocks noEditPoints="1"/>
            </p:cNvSpPr>
            <p:nvPr/>
          </p:nvSpPr>
          <p:spPr bwMode="auto">
            <a:xfrm>
              <a:off x="5089540" y="6386583"/>
              <a:ext cx="42863" cy="84139"/>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6" y="491"/>
                    <a:pt x="0" y="434"/>
                    <a:pt x="0" y="365"/>
                  </a:cubicBezTo>
                  <a:lnTo>
                    <a:pt x="0" y="126"/>
                  </a:lnTo>
                  <a:cubicBezTo>
                    <a:pt x="0" y="56"/>
                    <a:pt x="56"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13">
              <a:extLst>
                <a:ext uri="{FF2B5EF4-FFF2-40B4-BE49-F238E27FC236}">
                  <a16:creationId xmlns:a16="http://schemas.microsoft.com/office/drawing/2014/main" id="{0DD03600-E9D4-83BE-73C8-64B32117C377}"/>
                </a:ext>
              </a:extLst>
            </p:cNvPr>
            <p:cNvSpPr>
              <a:spLocks noChangeArrowheads="1"/>
            </p:cNvSpPr>
            <p:nvPr/>
          </p:nvSpPr>
          <p:spPr bwMode="auto">
            <a:xfrm>
              <a:off x="5140340" y="6575497"/>
              <a:ext cx="158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1014">
              <a:extLst>
                <a:ext uri="{FF2B5EF4-FFF2-40B4-BE49-F238E27FC236}">
                  <a16:creationId xmlns:a16="http://schemas.microsoft.com/office/drawing/2014/main" id="{745FA4D2-8332-D88B-C7FA-74E3EA92DA49}"/>
                </a:ext>
              </a:extLst>
            </p:cNvPr>
            <p:cNvSpPr>
              <a:spLocks/>
            </p:cNvSpPr>
            <p:nvPr/>
          </p:nvSpPr>
          <p:spPr bwMode="auto">
            <a:xfrm>
              <a:off x="4851421" y="6492949"/>
              <a:ext cx="304801" cy="242891"/>
            </a:xfrm>
            <a:custGeom>
              <a:avLst/>
              <a:gdLst>
                <a:gd name="T0" fmla="*/ 192 w 192"/>
                <a:gd name="T1" fmla="*/ 153 h 153"/>
                <a:gd name="T2" fmla="*/ 0 w 192"/>
                <a:gd name="T3" fmla="*/ 153 h 153"/>
                <a:gd name="T4" fmla="*/ 0 w 192"/>
                <a:gd name="T5" fmla="*/ 0 h 153"/>
                <a:gd name="T6" fmla="*/ 192 w 192"/>
                <a:gd name="T7" fmla="*/ 0 h 153"/>
                <a:gd name="T8" fmla="*/ 192 w 192"/>
                <a:gd name="T9" fmla="*/ 45 h 153"/>
                <a:gd name="T10" fmla="*/ 182 w 192"/>
                <a:gd name="T11" fmla="*/ 45 h 153"/>
                <a:gd name="T12" fmla="*/ 182 w 192"/>
                <a:gd name="T13" fmla="*/ 10 h 153"/>
                <a:gd name="T14" fmla="*/ 11 w 192"/>
                <a:gd name="T15" fmla="*/ 10 h 153"/>
                <a:gd name="T16" fmla="*/ 11 w 192"/>
                <a:gd name="T17" fmla="*/ 142 h 153"/>
                <a:gd name="T18" fmla="*/ 182 w 192"/>
                <a:gd name="T19" fmla="*/ 142 h 153"/>
                <a:gd name="T20" fmla="*/ 182 w 192"/>
                <a:gd name="T21" fmla="*/ 100 h 153"/>
                <a:gd name="T22" fmla="*/ 192 w 192"/>
                <a:gd name="T23" fmla="*/ 100 h 153"/>
                <a:gd name="T24" fmla="*/ 192 w 192"/>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53">
                  <a:moveTo>
                    <a:pt x="192" y="153"/>
                  </a:moveTo>
                  <a:lnTo>
                    <a:pt x="0" y="153"/>
                  </a:lnTo>
                  <a:lnTo>
                    <a:pt x="0" y="0"/>
                  </a:lnTo>
                  <a:lnTo>
                    <a:pt x="192" y="0"/>
                  </a:lnTo>
                  <a:lnTo>
                    <a:pt x="192" y="45"/>
                  </a:lnTo>
                  <a:lnTo>
                    <a:pt x="182" y="45"/>
                  </a:lnTo>
                  <a:lnTo>
                    <a:pt x="182" y="10"/>
                  </a:lnTo>
                  <a:lnTo>
                    <a:pt x="11" y="10"/>
                  </a:lnTo>
                  <a:lnTo>
                    <a:pt x="11" y="142"/>
                  </a:lnTo>
                  <a:lnTo>
                    <a:pt x="182" y="142"/>
                  </a:lnTo>
                  <a:lnTo>
                    <a:pt x="182" y="100"/>
                  </a:lnTo>
                  <a:lnTo>
                    <a:pt x="192" y="100"/>
                  </a:lnTo>
                  <a:lnTo>
                    <a:pt x="192"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Rectangle 1015">
              <a:extLst>
                <a:ext uri="{FF2B5EF4-FFF2-40B4-BE49-F238E27FC236}">
                  <a16:creationId xmlns:a16="http://schemas.microsoft.com/office/drawing/2014/main" id="{344A509F-5E5E-45E5-EACC-83B292DCA6BE}"/>
                </a:ext>
              </a:extLst>
            </p:cNvPr>
            <p:cNvSpPr>
              <a:spLocks noChangeArrowheads="1"/>
            </p:cNvSpPr>
            <p:nvPr/>
          </p:nvSpPr>
          <p:spPr bwMode="auto">
            <a:xfrm>
              <a:off x="5140347" y="6619951"/>
              <a:ext cx="158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Rectangle 1016">
              <a:extLst>
                <a:ext uri="{FF2B5EF4-FFF2-40B4-BE49-F238E27FC236}">
                  <a16:creationId xmlns:a16="http://schemas.microsoft.com/office/drawing/2014/main" id="{5E0A21E0-98C5-9CC7-BC1E-47E14C24ADBF}"/>
                </a:ext>
              </a:extLst>
            </p:cNvPr>
            <p:cNvSpPr>
              <a:spLocks noChangeArrowheads="1"/>
            </p:cNvSpPr>
            <p:nvPr/>
          </p:nvSpPr>
          <p:spPr bwMode="auto">
            <a:xfrm>
              <a:off x="5073670" y="6542162"/>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Rectangle 1017">
              <a:extLst>
                <a:ext uri="{FF2B5EF4-FFF2-40B4-BE49-F238E27FC236}">
                  <a16:creationId xmlns:a16="http://schemas.microsoft.com/office/drawing/2014/main" id="{5193B57C-855B-C9EB-8104-3BD2D0BBEAD7}"/>
                </a:ext>
              </a:extLst>
            </p:cNvPr>
            <p:cNvSpPr>
              <a:spLocks noChangeArrowheads="1"/>
            </p:cNvSpPr>
            <p:nvPr/>
          </p:nvSpPr>
          <p:spPr bwMode="auto">
            <a:xfrm>
              <a:off x="5011756" y="6542162"/>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Rectangle 1018">
              <a:extLst>
                <a:ext uri="{FF2B5EF4-FFF2-40B4-BE49-F238E27FC236}">
                  <a16:creationId xmlns:a16="http://schemas.microsoft.com/office/drawing/2014/main" id="{36EA8B8D-1199-2FC6-87C8-F5AFC9719189}"/>
                </a:ext>
              </a:extLst>
            </p:cNvPr>
            <p:cNvSpPr>
              <a:spLocks noChangeArrowheads="1"/>
            </p:cNvSpPr>
            <p:nvPr/>
          </p:nvSpPr>
          <p:spPr bwMode="auto">
            <a:xfrm>
              <a:off x="5073667" y="6586614"/>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Rectangle 1019">
              <a:extLst>
                <a:ext uri="{FF2B5EF4-FFF2-40B4-BE49-F238E27FC236}">
                  <a16:creationId xmlns:a16="http://schemas.microsoft.com/office/drawing/2014/main" id="{F50D51A4-4BAA-A12F-8AC0-1A17EA47AE8C}"/>
                </a:ext>
              </a:extLst>
            </p:cNvPr>
            <p:cNvSpPr>
              <a:spLocks noChangeArrowheads="1"/>
            </p:cNvSpPr>
            <p:nvPr/>
          </p:nvSpPr>
          <p:spPr bwMode="auto">
            <a:xfrm>
              <a:off x="5011753" y="6586614"/>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1020">
              <a:extLst>
                <a:ext uri="{FF2B5EF4-FFF2-40B4-BE49-F238E27FC236}">
                  <a16:creationId xmlns:a16="http://schemas.microsoft.com/office/drawing/2014/main" id="{FD662904-1169-9D2D-DD9A-C18BC79B2A63}"/>
                </a:ext>
              </a:extLst>
            </p:cNvPr>
            <p:cNvSpPr>
              <a:spLocks noChangeArrowheads="1"/>
            </p:cNvSpPr>
            <p:nvPr/>
          </p:nvSpPr>
          <p:spPr bwMode="auto">
            <a:xfrm>
              <a:off x="4953016" y="6586614"/>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Rectangle 1021">
              <a:extLst>
                <a:ext uri="{FF2B5EF4-FFF2-40B4-BE49-F238E27FC236}">
                  <a16:creationId xmlns:a16="http://schemas.microsoft.com/office/drawing/2014/main" id="{C343A3A1-2B14-EA77-76E7-C37A14A88897}"/>
                </a:ext>
              </a:extLst>
            </p:cNvPr>
            <p:cNvSpPr>
              <a:spLocks noChangeArrowheads="1"/>
            </p:cNvSpPr>
            <p:nvPr/>
          </p:nvSpPr>
          <p:spPr bwMode="auto">
            <a:xfrm>
              <a:off x="4891103" y="6586614"/>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Rectangle 1022">
              <a:extLst>
                <a:ext uri="{FF2B5EF4-FFF2-40B4-BE49-F238E27FC236}">
                  <a16:creationId xmlns:a16="http://schemas.microsoft.com/office/drawing/2014/main" id="{D2B493DE-6D1C-FBED-1174-0DA32FDF48A7}"/>
                </a:ext>
              </a:extLst>
            </p:cNvPr>
            <p:cNvSpPr>
              <a:spLocks noChangeArrowheads="1"/>
            </p:cNvSpPr>
            <p:nvPr/>
          </p:nvSpPr>
          <p:spPr bwMode="auto">
            <a:xfrm>
              <a:off x="5073662" y="6632651"/>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Rectangle 1023">
              <a:extLst>
                <a:ext uri="{FF2B5EF4-FFF2-40B4-BE49-F238E27FC236}">
                  <a16:creationId xmlns:a16="http://schemas.microsoft.com/office/drawing/2014/main" id="{A1A83F28-CD0F-AD84-88EE-60552648D3EF}"/>
                </a:ext>
              </a:extLst>
            </p:cNvPr>
            <p:cNvSpPr>
              <a:spLocks noChangeArrowheads="1"/>
            </p:cNvSpPr>
            <p:nvPr/>
          </p:nvSpPr>
          <p:spPr bwMode="auto">
            <a:xfrm>
              <a:off x="5011748" y="6632651"/>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Rectangle 1024">
              <a:extLst>
                <a:ext uri="{FF2B5EF4-FFF2-40B4-BE49-F238E27FC236}">
                  <a16:creationId xmlns:a16="http://schemas.microsoft.com/office/drawing/2014/main" id="{B4E01EBB-8158-1E0C-49A2-AA1145A24EAE}"/>
                </a:ext>
              </a:extLst>
            </p:cNvPr>
            <p:cNvSpPr>
              <a:spLocks noChangeArrowheads="1"/>
            </p:cNvSpPr>
            <p:nvPr/>
          </p:nvSpPr>
          <p:spPr bwMode="auto">
            <a:xfrm>
              <a:off x="4953011" y="6632651"/>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025">
              <a:extLst>
                <a:ext uri="{FF2B5EF4-FFF2-40B4-BE49-F238E27FC236}">
                  <a16:creationId xmlns:a16="http://schemas.microsoft.com/office/drawing/2014/main" id="{8C061248-BDAC-EAFC-7529-3B716D6C3338}"/>
                </a:ext>
              </a:extLst>
            </p:cNvPr>
            <p:cNvSpPr>
              <a:spLocks noChangeArrowheads="1"/>
            </p:cNvSpPr>
            <p:nvPr/>
          </p:nvSpPr>
          <p:spPr bwMode="auto">
            <a:xfrm>
              <a:off x="4891094" y="6632651"/>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Rectangle 1026">
              <a:extLst>
                <a:ext uri="{FF2B5EF4-FFF2-40B4-BE49-F238E27FC236}">
                  <a16:creationId xmlns:a16="http://schemas.microsoft.com/office/drawing/2014/main" id="{A6FC7388-7233-D5B0-C649-9A4E1139DFFB}"/>
                </a:ext>
              </a:extLst>
            </p:cNvPr>
            <p:cNvSpPr>
              <a:spLocks noChangeArrowheads="1"/>
            </p:cNvSpPr>
            <p:nvPr/>
          </p:nvSpPr>
          <p:spPr bwMode="auto">
            <a:xfrm>
              <a:off x="5073653" y="6678677"/>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Rectangle 1027">
              <a:extLst>
                <a:ext uri="{FF2B5EF4-FFF2-40B4-BE49-F238E27FC236}">
                  <a16:creationId xmlns:a16="http://schemas.microsoft.com/office/drawing/2014/main" id="{3931B22D-2B06-41CE-3D92-4AACCC9B9E27}"/>
                </a:ext>
              </a:extLst>
            </p:cNvPr>
            <p:cNvSpPr>
              <a:spLocks noChangeArrowheads="1"/>
            </p:cNvSpPr>
            <p:nvPr/>
          </p:nvSpPr>
          <p:spPr bwMode="auto">
            <a:xfrm>
              <a:off x="5011736" y="6678663"/>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Rectangle 1028">
              <a:extLst>
                <a:ext uri="{FF2B5EF4-FFF2-40B4-BE49-F238E27FC236}">
                  <a16:creationId xmlns:a16="http://schemas.microsoft.com/office/drawing/2014/main" id="{426ED181-EE4F-A07D-DE90-7E287FCA1DAE}"/>
                </a:ext>
              </a:extLst>
            </p:cNvPr>
            <p:cNvSpPr>
              <a:spLocks noChangeArrowheads="1"/>
            </p:cNvSpPr>
            <p:nvPr/>
          </p:nvSpPr>
          <p:spPr bwMode="auto">
            <a:xfrm>
              <a:off x="4952999" y="6678648"/>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Rectangle 1029">
              <a:extLst>
                <a:ext uri="{FF2B5EF4-FFF2-40B4-BE49-F238E27FC236}">
                  <a16:creationId xmlns:a16="http://schemas.microsoft.com/office/drawing/2014/main" id="{59DB3D33-8918-8693-E6CB-E826540A8899}"/>
                </a:ext>
              </a:extLst>
            </p:cNvPr>
            <p:cNvSpPr>
              <a:spLocks noChangeArrowheads="1"/>
            </p:cNvSpPr>
            <p:nvPr/>
          </p:nvSpPr>
          <p:spPr bwMode="auto">
            <a:xfrm>
              <a:off x="4891101" y="6678631"/>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1030">
              <a:extLst>
                <a:ext uri="{FF2B5EF4-FFF2-40B4-BE49-F238E27FC236}">
                  <a16:creationId xmlns:a16="http://schemas.microsoft.com/office/drawing/2014/main" id="{206B95F0-C373-849B-137E-5933A7FBA330}"/>
                </a:ext>
              </a:extLst>
            </p:cNvPr>
            <p:cNvSpPr>
              <a:spLocks noEditPoints="1"/>
            </p:cNvSpPr>
            <p:nvPr/>
          </p:nvSpPr>
          <p:spPr bwMode="auto">
            <a:xfrm>
              <a:off x="4929188" y="6515100"/>
              <a:ext cx="71438" cy="63500"/>
            </a:xfrm>
            <a:custGeom>
              <a:avLst/>
              <a:gdLst>
                <a:gd name="T0" fmla="*/ 100 w 423"/>
                <a:gd name="T1" fmla="*/ 276 h 376"/>
                <a:gd name="T2" fmla="*/ 323 w 423"/>
                <a:gd name="T3" fmla="*/ 276 h 376"/>
                <a:gd name="T4" fmla="*/ 323 w 423"/>
                <a:gd name="T5" fmla="*/ 100 h 376"/>
                <a:gd name="T6" fmla="*/ 100 w 423"/>
                <a:gd name="T7" fmla="*/ 100 h 376"/>
                <a:gd name="T8" fmla="*/ 100 w 423"/>
                <a:gd name="T9" fmla="*/ 276 h 376"/>
                <a:gd name="T10" fmla="*/ 423 w 423"/>
                <a:gd name="T11" fmla="*/ 376 h 376"/>
                <a:gd name="T12" fmla="*/ 0 w 423"/>
                <a:gd name="T13" fmla="*/ 376 h 376"/>
                <a:gd name="T14" fmla="*/ 0 w 423"/>
                <a:gd name="T15" fmla="*/ 0 h 376"/>
                <a:gd name="T16" fmla="*/ 423 w 423"/>
                <a:gd name="T17" fmla="*/ 0 h 376"/>
                <a:gd name="T18" fmla="*/ 423 w 423"/>
                <a:gd name="T19"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376">
                  <a:moveTo>
                    <a:pt x="100" y="276"/>
                  </a:moveTo>
                  <a:lnTo>
                    <a:pt x="323" y="276"/>
                  </a:lnTo>
                  <a:lnTo>
                    <a:pt x="323" y="100"/>
                  </a:lnTo>
                  <a:lnTo>
                    <a:pt x="100" y="100"/>
                  </a:lnTo>
                  <a:lnTo>
                    <a:pt x="100" y="276"/>
                  </a:lnTo>
                  <a:close/>
                  <a:moveTo>
                    <a:pt x="423" y="376"/>
                  </a:moveTo>
                  <a:lnTo>
                    <a:pt x="0" y="376"/>
                  </a:lnTo>
                  <a:lnTo>
                    <a:pt x="0" y="0"/>
                  </a:lnTo>
                  <a:lnTo>
                    <a:pt x="423" y="0"/>
                  </a:lnTo>
                  <a:lnTo>
                    <a:pt x="423"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0" name="Mail2" descr="{&quot;Key&quot;:&quot;POWER_USER_SHAPE_ICON&quot;,&quot;Value&quot;:&quot;POWER_USER_SHAPE_ICON_STYLE_1&quot;}">
            <a:extLst>
              <a:ext uri="{FF2B5EF4-FFF2-40B4-BE49-F238E27FC236}">
                <a16:creationId xmlns:a16="http://schemas.microsoft.com/office/drawing/2014/main" id="{64DE760B-92AA-118A-91BD-BDC73114883D}"/>
              </a:ext>
            </a:extLst>
          </p:cNvPr>
          <p:cNvGrpSpPr>
            <a:grpSpLocks noChangeAspect="1"/>
          </p:cNvGrpSpPr>
          <p:nvPr/>
        </p:nvGrpSpPr>
        <p:grpSpPr>
          <a:xfrm>
            <a:off x="1124084" y="4424306"/>
            <a:ext cx="466538" cy="420116"/>
            <a:chOff x="347663" y="3633719"/>
            <a:chExt cx="638176" cy="574664"/>
          </a:xfrm>
          <a:solidFill>
            <a:schemeClr val="bg1"/>
          </a:solidFill>
        </p:grpSpPr>
        <p:sp>
          <p:nvSpPr>
            <p:cNvPr id="171" name="Freeform 209">
              <a:extLst>
                <a:ext uri="{FF2B5EF4-FFF2-40B4-BE49-F238E27FC236}">
                  <a16:creationId xmlns:a16="http://schemas.microsoft.com/office/drawing/2014/main" id="{E750611D-7559-6A82-363E-2B97CD22DF2F}"/>
                </a:ext>
              </a:extLst>
            </p:cNvPr>
            <p:cNvSpPr>
              <a:spLocks noEditPoints="1"/>
            </p:cNvSpPr>
            <p:nvPr/>
          </p:nvSpPr>
          <p:spPr bwMode="auto">
            <a:xfrm>
              <a:off x="347663" y="3633719"/>
              <a:ext cx="638176" cy="574664"/>
            </a:xfrm>
            <a:custGeom>
              <a:avLst/>
              <a:gdLst>
                <a:gd name="T0" fmla="*/ 45 w 1067"/>
                <a:gd name="T1" fmla="*/ 469 h 962"/>
                <a:gd name="T2" fmla="*/ 107 w 1067"/>
                <a:gd name="T3" fmla="*/ 504 h 962"/>
                <a:gd name="T4" fmla="*/ 384 w 1067"/>
                <a:gd name="T5" fmla="*/ 167 h 962"/>
                <a:gd name="T6" fmla="*/ 684 w 1067"/>
                <a:gd name="T7" fmla="*/ 166 h 962"/>
                <a:gd name="T8" fmla="*/ 927 w 1067"/>
                <a:gd name="T9" fmla="*/ 166 h 962"/>
                <a:gd name="T10" fmla="*/ 927 w 1067"/>
                <a:gd name="T11" fmla="*/ 379 h 962"/>
                <a:gd name="T12" fmla="*/ 823 w 1067"/>
                <a:gd name="T13" fmla="*/ 583 h 962"/>
                <a:gd name="T14" fmla="*/ 807 w 1067"/>
                <a:gd name="T15" fmla="*/ 478 h 962"/>
                <a:gd name="T16" fmla="*/ 588 w 1067"/>
                <a:gd name="T17" fmla="*/ 495 h 962"/>
                <a:gd name="T18" fmla="*/ 541 w 1067"/>
                <a:gd name="T19" fmla="*/ 661 h 962"/>
                <a:gd name="T20" fmla="*/ 449 w 1067"/>
                <a:gd name="T21" fmla="*/ 701 h 962"/>
                <a:gd name="T22" fmla="*/ 140 w 1067"/>
                <a:gd name="T23" fmla="*/ 379 h 962"/>
                <a:gd name="T24" fmla="*/ 140 w 1067"/>
                <a:gd name="T25" fmla="*/ 166 h 962"/>
                <a:gd name="T26" fmla="*/ 534 w 1067"/>
                <a:gd name="T27" fmla="*/ 41 h 962"/>
                <a:gd name="T28" fmla="*/ 428 w 1067"/>
                <a:gd name="T29" fmla="*/ 133 h 962"/>
                <a:gd name="T30" fmla="*/ 1022 w 1067"/>
                <a:gd name="T31" fmla="*/ 469 h 962"/>
                <a:gd name="T32" fmla="*/ 961 w 1067"/>
                <a:gd name="T33" fmla="*/ 415 h 962"/>
                <a:gd name="T34" fmla="*/ 654 w 1067"/>
                <a:gd name="T35" fmla="*/ 720 h 962"/>
                <a:gd name="T36" fmla="*/ 1034 w 1067"/>
                <a:gd name="T37" fmla="*/ 917 h 962"/>
                <a:gd name="T38" fmla="*/ 790 w 1067"/>
                <a:gd name="T39" fmla="*/ 603 h 962"/>
                <a:gd name="T40" fmla="*/ 622 w 1067"/>
                <a:gd name="T41" fmla="*/ 511 h 962"/>
                <a:gd name="T42" fmla="*/ 790 w 1067"/>
                <a:gd name="T43" fmla="*/ 603 h 962"/>
                <a:gd name="T44" fmla="*/ 982 w 1067"/>
                <a:gd name="T45" fmla="*/ 928 h 962"/>
                <a:gd name="T46" fmla="*/ 534 w 1067"/>
                <a:gd name="T47" fmla="*/ 695 h 962"/>
                <a:gd name="T48" fmla="*/ 414 w 1067"/>
                <a:gd name="T49" fmla="*/ 720 h 962"/>
                <a:gd name="T50" fmla="*/ 34 w 1067"/>
                <a:gd name="T51" fmla="*/ 500 h 962"/>
                <a:gd name="T52" fmla="*/ 1067 w 1067"/>
                <a:gd name="T53" fmla="*/ 471 h 962"/>
                <a:gd name="T54" fmla="*/ 1065 w 1067"/>
                <a:gd name="T55" fmla="*/ 465 h 962"/>
                <a:gd name="T56" fmla="*/ 1062 w 1067"/>
                <a:gd name="T57" fmla="*/ 459 h 962"/>
                <a:gd name="T58" fmla="*/ 961 w 1067"/>
                <a:gd name="T59" fmla="*/ 371 h 962"/>
                <a:gd name="T60" fmla="*/ 944 w 1067"/>
                <a:gd name="T61" fmla="*/ 133 h 962"/>
                <a:gd name="T62" fmla="*/ 545 w 1067"/>
                <a:gd name="T63" fmla="*/ 6 h 962"/>
                <a:gd name="T64" fmla="*/ 378 w 1067"/>
                <a:gd name="T65" fmla="*/ 133 h 962"/>
                <a:gd name="T66" fmla="*/ 107 w 1067"/>
                <a:gd name="T67" fmla="*/ 150 h 962"/>
                <a:gd name="T68" fmla="*/ 6 w 1067"/>
                <a:gd name="T69" fmla="*/ 459 h 962"/>
                <a:gd name="T70" fmla="*/ 2 w 1067"/>
                <a:gd name="T71" fmla="*/ 464 h 962"/>
                <a:gd name="T72" fmla="*/ 1 w 1067"/>
                <a:gd name="T73" fmla="*/ 469 h 962"/>
                <a:gd name="T74" fmla="*/ 0 w 1067"/>
                <a:gd name="T75" fmla="*/ 472 h 962"/>
                <a:gd name="T76" fmla="*/ 1 w 1067"/>
                <a:gd name="T77" fmla="*/ 945 h 962"/>
                <a:gd name="T78" fmla="*/ 2 w 1067"/>
                <a:gd name="T79" fmla="*/ 952 h 962"/>
                <a:gd name="T80" fmla="*/ 4 w 1067"/>
                <a:gd name="T81" fmla="*/ 954 h 962"/>
                <a:gd name="T82" fmla="*/ 9 w 1067"/>
                <a:gd name="T83" fmla="*/ 959 h 962"/>
                <a:gd name="T84" fmla="*/ 15 w 1067"/>
                <a:gd name="T85" fmla="*/ 961 h 962"/>
                <a:gd name="T86" fmla="*/ 1050 w 1067"/>
                <a:gd name="T87" fmla="*/ 962 h 962"/>
                <a:gd name="T88" fmla="*/ 1056 w 1067"/>
                <a:gd name="T89" fmla="*/ 960 h 962"/>
                <a:gd name="T90" fmla="*/ 1062 w 1067"/>
                <a:gd name="T91" fmla="*/ 957 h 962"/>
                <a:gd name="T92" fmla="*/ 1065 w 1067"/>
                <a:gd name="T93" fmla="*/ 953 h 962"/>
                <a:gd name="T94" fmla="*/ 1066 w 1067"/>
                <a:gd name="T95" fmla="*/ 949 h 962"/>
                <a:gd name="T96" fmla="*/ 1067 w 1067"/>
                <a:gd name="T97" fmla="*/ 94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7" h="962">
                  <a:moveTo>
                    <a:pt x="107" y="504"/>
                  </a:moveTo>
                  <a:lnTo>
                    <a:pt x="45" y="469"/>
                  </a:lnTo>
                  <a:lnTo>
                    <a:pt x="107" y="415"/>
                  </a:lnTo>
                  <a:lnTo>
                    <a:pt x="107" y="504"/>
                  </a:lnTo>
                  <a:close/>
                  <a:moveTo>
                    <a:pt x="383" y="166"/>
                  </a:moveTo>
                  <a:cubicBezTo>
                    <a:pt x="384" y="166"/>
                    <a:pt x="384" y="167"/>
                    <a:pt x="384" y="167"/>
                  </a:cubicBezTo>
                  <a:cubicBezTo>
                    <a:pt x="384" y="167"/>
                    <a:pt x="384" y="166"/>
                    <a:pt x="384" y="166"/>
                  </a:cubicBezTo>
                  <a:lnTo>
                    <a:pt x="684" y="166"/>
                  </a:lnTo>
                  <a:cubicBezTo>
                    <a:pt x="684" y="166"/>
                    <a:pt x="685" y="166"/>
                    <a:pt x="685" y="166"/>
                  </a:cubicBezTo>
                  <a:lnTo>
                    <a:pt x="927" y="166"/>
                  </a:lnTo>
                  <a:lnTo>
                    <a:pt x="927" y="379"/>
                  </a:lnTo>
                  <a:lnTo>
                    <a:pt x="927" y="379"/>
                  </a:lnTo>
                  <a:lnTo>
                    <a:pt x="927" y="523"/>
                  </a:lnTo>
                  <a:lnTo>
                    <a:pt x="823" y="583"/>
                  </a:lnTo>
                  <a:lnTo>
                    <a:pt x="823" y="495"/>
                  </a:lnTo>
                  <a:cubicBezTo>
                    <a:pt x="823" y="486"/>
                    <a:pt x="816" y="478"/>
                    <a:pt x="807" y="478"/>
                  </a:cubicBezTo>
                  <a:lnTo>
                    <a:pt x="605" y="478"/>
                  </a:lnTo>
                  <a:cubicBezTo>
                    <a:pt x="596" y="478"/>
                    <a:pt x="588" y="486"/>
                    <a:pt x="588" y="495"/>
                  </a:cubicBezTo>
                  <a:lnTo>
                    <a:pt x="588" y="686"/>
                  </a:lnTo>
                  <a:lnTo>
                    <a:pt x="541" y="661"/>
                  </a:lnTo>
                  <a:cubicBezTo>
                    <a:pt x="537" y="659"/>
                    <a:pt x="531" y="659"/>
                    <a:pt x="526" y="661"/>
                  </a:cubicBezTo>
                  <a:lnTo>
                    <a:pt x="449" y="701"/>
                  </a:lnTo>
                  <a:lnTo>
                    <a:pt x="140" y="523"/>
                  </a:lnTo>
                  <a:lnTo>
                    <a:pt x="140" y="379"/>
                  </a:lnTo>
                  <a:cubicBezTo>
                    <a:pt x="140" y="379"/>
                    <a:pt x="140" y="379"/>
                    <a:pt x="140" y="379"/>
                  </a:cubicBezTo>
                  <a:lnTo>
                    <a:pt x="140" y="166"/>
                  </a:lnTo>
                  <a:lnTo>
                    <a:pt x="383" y="166"/>
                  </a:lnTo>
                  <a:close/>
                  <a:moveTo>
                    <a:pt x="534" y="41"/>
                  </a:moveTo>
                  <a:lnTo>
                    <a:pt x="639" y="133"/>
                  </a:lnTo>
                  <a:lnTo>
                    <a:pt x="428" y="133"/>
                  </a:lnTo>
                  <a:lnTo>
                    <a:pt x="534" y="41"/>
                  </a:lnTo>
                  <a:close/>
                  <a:moveTo>
                    <a:pt x="1022" y="469"/>
                  </a:moveTo>
                  <a:lnTo>
                    <a:pt x="961" y="504"/>
                  </a:lnTo>
                  <a:lnTo>
                    <a:pt x="961" y="415"/>
                  </a:lnTo>
                  <a:lnTo>
                    <a:pt x="1022" y="469"/>
                  </a:lnTo>
                  <a:close/>
                  <a:moveTo>
                    <a:pt x="654" y="720"/>
                  </a:moveTo>
                  <a:lnTo>
                    <a:pt x="1034" y="500"/>
                  </a:lnTo>
                  <a:lnTo>
                    <a:pt x="1034" y="917"/>
                  </a:lnTo>
                  <a:lnTo>
                    <a:pt x="654" y="720"/>
                  </a:lnTo>
                  <a:close/>
                  <a:moveTo>
                    <a:pt x="790" y="603"/>
                  </a:moveTo>
                  <a:lnTo>
                    <a:pt x="622" y="700"/>
                  </a:lnTo>
                  <a:lnTo>
                    <a:pt x="622" y="511"/>
                  </a:lnTo>
                  <a:lnTo>
                    <a:pt x="790" y="511"/>
                  </a:lnTo>
                  <a:lnTo>
                    <a:pt x="790" y="603"/>
                  </a:lnTo>
                  <a:close/>
                  <a:moveTo>
                    <a:pt x="534" y="695"/>
                  </a:moveTo>
                  <a:lnTo>
                    <a:pt x="982" y="928"/>
                  </a:lnTo>
                  <a:lnTo>
                    <a:pt x="85" y="928"/>
                  </a:lnTo>
                  <a:lnTo>
                    <a:pt x="534" y="695"/>
                  </a:lnTo>
                  <a:close/>
                  <a:moveTo>
                    <a:pt x="34" y="500"/>
                  </a:moveTo>
                  <a:lnTo>
                    <a:pt x="414" y="720"/>
                  </a:lnTo>
                  <a:lnTo>
                    <a:pt x="34" y="917"/>
                  </a:lnTo>
                  <a:lnTo>
                    <a:pt x="34" y="500"/>
                  </a:lnTo>
                  <a:close/>
                  <a:moveTo>
                    <a:pt x="1067" y="472"/>
                  </a:moveTo>
                  <a:cubicBezTo>
                    <a:pt x="1067" y="471"/>
                    <a:pt x="1067" y="471"/>
                    <a:pt x="1067" y="471"/>
                  </a:cubicBezTo>
                  <a:cubicBezTo>
                    <a:pt x="1067" y="470"/>
                    <a:pt x="1067" y="470"/>
                    <a:pt x="1067" y="470"/>
                  </a:cubicBezTo>
                  <a:cubicBezTo>
                    <a:pt x="1067" y="468"/>
                    <a:pt x="1066" y="466"/>
                    <a:pt x="1065" y="465"/>
                  </a:cubicBezTo>
                  <a:cubicBezTo>
                    <a:pt x="1065" y="464"/>
                    <a:pt x="1065" y="464"/>
                    <a:pt x="1065" y="464"/>
                  </a:cubicBezTo>
                  <a:cubicBezTo>
                    <a:pt x="1064" y="462"/>
                    <a:pt x="1063" y="461"/>
                    <a:pt x="1062" y="459"/>
                  </a:cubicBezTo>
                  <a:cubicBezTo>
                    <a:pt x="1061" y="459"/>
                    <a:pt x="1061" y="459"/>
                    <a:pt x="1061" y="459"/>
                  </a:cubicBezTo>
                  <a:lnTo>
                    <a:pt x="961" y="371"/>
                  </a:lnTo>
                  <a:lnTo>
                    <a:pt x="961" y="150"/>
                  </a:lnTo>
                  <a:cubicBezTo>
                    <a:pt x="961" y="141"/>
                    <a:pt x="953" y="133"/>
                    <a:pt x="944" y="133"/>
                  </a:cubicBezTo>
                  <a:lnTo>
                    <a:pt x="690" y="133"/>
                  </a:lnTo>
                  <a:lnTo>
                    <a:pt x="545" y="6"/>
                  </a:lnTo>
                  <a:cubicBezTo>
                    <a:pt x="538" y="0"/>
                    <a:pt x="529" y="0"/>
                    <a:pt x="523" y="6"/>
                  </a:cubicBezTo>
                  <a:lnTo>
                    <a:pt x="378" y="133"/>
                  </a:lnTo>
                  <a:lnTo>
                    <a:pt x="124" y="133"/>
                  </a:lnTo>
                  <a:cubicBezTo>
                    <a:pt x="114" y="133"/>
                    <a:pt x="107" y="141"/>
                    <a:pt x="107" y="150"/>
                  </a:cubicBezTo>
                  <a:lnTo>
                    <a:pt x="107" y="371"/>
                  </a:lnTo>
                  <a:lnTo>
                    <a:pt x="6" y="459"/>
                  </a:lnTo>
                  <a:cubicBezTo>
                    <a:pt x="6" y="459"/>
                    <a:pt x="6" y="459"/>
                    <a:pt x="6" y="460"/>
                  </a:cubicBezTo>
                  <a:cubicBezTo>
                    <a:pt x="4" y="461"/>
                    <a:pt x="3" y="462"/>
                    <a:pt x="2" y="464"/>
                  </a:cubicBezTo>
                  <a:cubicBezTo>
                    <a:pt x="2" y="464"/>
                    <a:pt x="2" y="465"/>
                    <a:pt x="2" y="466"/>
                  </a:cubicBezTo>
                  <a:cubicBezTo>
                    <a:pt x="1" y="467"/>
                    <a:pt x="1" y="468"/>
                    <a:pt x="1" y="469"/>
                  </a:cubicBezTo>
                  <a:cubicBezTo>
                    <a:pt x="1" y="470"/>
                    <a:pt x="0" y="470"/>
                    <a:pt x="0" y="471"/>
                  </a:cubicBezTo>
                  <a:cubicBezTo>
                    <a:pt x="0" y="471"/>
                    <a:pt x="0" y="471"/>
                    <a:pt x="0" y="472"/>
                  </a:cubicBezTo>
                  <a:lnTo>
                    <a:pt x="0" y="945"/>
                  </a:lnTo>
                  <a:cubicBezTo>
                    <a:pt x="0" y="945"/>
                    <a:pt x="1" y="945"/>
                    <a:pt x="1" y="945"/>
                  </a:cubicBezTo>
                  <a:cubicBezTo>
                    <a:pt x="1" y="947"/>
                    <a:pt x="1" y="948"/>
                    <a:pt x="1" y="949"/>
                  </a:cubicBezTo>
                  <a:cubicBezTo>
                    <a:pt x="1" y="950"/>
                    <a:pt x="2" y="951"/>
                    <a:pt x="2" y="952"/>
                  </a:cubicBezTo>
                  <a:cubicBezTo>
                    <a:pt x="2" y="952"/>
                    <a:pt x="2" y="952"/>
                    <a:pt x="2" y="953"/>
                  </a:cubicBezTo>
                  <a:cubicBezTo>
                    <a:pt x="3" y="953"/>
                    <a:pt x="3" y="954"/>
                    <a:pt x="4" y="954"/>
                  </a:cubicBezTo>
                  <a:cubicBezTo>
                    <a:pt x="4" y="955"/>
                    <a:pt x="5" y="956"/>
                    <a:pt x="6" y="957"/>
                  </a:cubicBezTo>
                  <a:cubicBezTo>
                    <a:pt x="7" y="958"/>
                    <a:pt x="8" y="958"/>
                    <a:pt x="9" y="959"/>
                  </a:cubicBezTo>
                  <a:cubicBezTo>
                    <a:pt x="9" y="959"/>
                    <a:pt x="10" y="960"/>
                    <a:pt x="11" y="960"/>
                  </a:cubicBezTo>
                  <a:cubicBezTo>
                    <a:pt x="12" y="961"/>
                    <a:pt x="14" y="961"/>
                    <a:pt x="15" y="961"/>
                  </a:cubicBezTo>
                  <a:cubicBezTo>
                    <a:pt x="16" y="961"/>
                    <a:pt x="16" y="962"/>
                    <a:pt x="17" y="962"/>
                  </a:cubicBezTo>
                  <a:lnTo>
                    <a:pt x="1050" y="962"/>
                  </a:lnTo>
                  <a:lnTo>
                    <a:pt x="1050" y="962"/>
                  </a:lnTo>
                  <a:cubicBezTo>
                    <a:pt x="1052" y="961"/>
                    <a:pt x="1054" y="961"/>
                    <a:pt x="1056" y="960"/>
                  </a:cubicBezTo>
                  <a:cubicBezTo>
                    <a:pt x="1057" y="960"/>
                    <a:pt x="1057" y="960"/>
                    <a:pt x="1058" y="960"/>
                  </a:cubicBezTo>
                  <a:cubicBezTo>
                    <a:pt x="1059" y="959"/>
                    <a:pt x="1060" y="958"/>
                    <a:pt x="1062" y="957"/>
                  </a:cubicBezTo>
                  <a:cubicBezTo>
                    <a:pt x="1062" y="957"/>
                    <a:pt x="1062" y="957"/>
                    <a:pt x="1062" y="956"/>
                  </a:cubicBezTo>
                  <a:cubicBezTo>
                    <a:pt x="1063" y="955"/>
                    <a:pt x="1064" y="954"/>
                    <a:pt x="1065" y="953"/>
                  </a:cubicBezTo>
                  <a:cubicBezTo>
                    <a:pt x="1065" y="952"/>
                    <a:pt x="1065" y="952"/>
                    <a:pt x="1065" y="952"/>
                  </a:cubicBezTo>
                  <a:cubicBezTo>
                    <a:pt x="1066" y="951"/>
                    <a:pt x="1066" y="950"/>
                    <a:pt x="1066" y="949"/>
                  </a:cubicBezTo>
                  <a:cubicBezTo>
                    <a:pt x="1067" y="948"/>
                    <a:pt x="1067" y="947"/>
                    <a:pt x="1067" y="945"/>
                  </a:cubicBezTo>
                  <a:cubicBezTo>
                    <a:pt x="1067" y="945"/>
                    <a:pt x="1067" y="945"/>
                    <a:pt x="1067" y="945"/>
                  </a:cubicBezTo>
                  <a:lnTo>
                    <a:pt x="1067" y="47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210">
              <a:extLst>
                <a:ext uri="{FF2B5EF4-FFF2-40B4-BE49-F238E27FC236}">
                  <a16:creationId xmlns:a16="http://schemas.microsoft.com/office/drawing/2014/main" id="{FA55AA9A-48AC-843A-1353-E587CA6F91E7}"/>
                </a:ext>
              </a:extLst>
            </p:cNvPr>
            <p:cNvSpPr>
              <a:spLocks noEditPoints="1"/>
            </p:cNvSpPr>
            <p:nvPr/>
          </p:nvSpPr>
          <p:spPr bwMode="auto">
            <a:xfrm>
              <a:off x="493713" y="3755955"/>
              <a:ext cx="141289" cy="130172"/>
            </a:xfrm>
            <a:custGeom>
              <a:avLst/>
              <a:gdLst>
                <a:gd name="T0" fmla="*/ 34 w 235"/>
                <a:gd name="T1" fmla="*/ 33 h 216"/>
                <a:gd name="T2" fmla="*/ 202 w 235"/>
                <a:gd name="T3" fmla="*/ 33 h 216"/>
                <a:gd name="T4" fmla="*/ 202 w 235"/>
                <a:gd name="T5" fmla="*/ 183 h 216"/>
                <a:gd name="T6" fmla="*/ 34 w 235"/>
                <a:gd name="T7" fmla="*/ 183 h 216"/>
                <a:gd name="T8" fmla="*/ 34 w 235"/>
                <a:gd name="T9" fmla="*/ 33 h 216"/>
                <a:gd name="T10" fmla="*/ 17 w 235"/>
                <a:gd name="T11" fmla="*/ 216 h 216"/>
                <a:gd name="T12" fmla="*/ 218 w 235"/>
                <a:gd name="T13" fmla="*/ 216 h 216"/>
                <a:gd name="T14" fmla="*/ 235 w 235"/>
                <a:gd name="T15" fmla="*/ 200 h 216"/>
                <a:gd name="T16" fmla="*/ 235 w 235"/>
                <a:gd name="T17" fmla="*/ 16 h 216"/>
                <a:gd name="T18" fmla="*/ 218 w 235"/>
                <a:gd name="T19" fmla="*/ 0 h 216"/>
                <a:gd name="T20" fmla="*/ 17 w 235"/>
                <a:gd name="T21" fmla="*/ 0 h 216"/>
                <a:gd name="T22" fmla="*/ 0 w 235"/>
                <a:gd name="T23" fmla="*/ 16 h 216"/>
                <a:gd name="T24" fmla="*/ 0 w 235"/>
                <a:gd name="T25" fmla="*/ 200 h 216"/>
                <a:gd name="T26" fmla="*/ 17 w 235"/>
                <a:gd name="T2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16">
                  <a:moveTo>
                    <a:pt x="34" y="33"/>
                  </a:moveTo>
                  <a:lnTo>
                    <a:pt x="202" y="33"/>
                  </a:lnTo>
                  <a:lnTo>
                    <a:pt x="202" y="183"/>
                  </a:lnTo>
                  <a:lnTo>
                    <a:pt x="34" y="183"/>
                  </a:lnTo>
                  <a:lnTo>
                    <a:pt x="34" y="33"/>
                  </a:lnTo>
                  <a:close/>
                  <a:moveTo>
                    <a:pt x="17" y="216"/>
                  </a:moveTo>
                  <a:lnTo>
                    <a:pt x="218" y="216"/>
                  </a:lnTo>
                  <a:cubicBezTo>
                    <a:pt x="228" y="216"/>
                    <a:pt x="235" y="209"/>
                    <a:pt x="235" y="200"/>
                  </a:cubicBezTo>
                  <a:lnTo>
                    <a:pt x="235" y="16"/>
                  </a:lnTo>
                  <a:cubicBezTo>
                    <a:pt x="235" y="7"/>
                    <a:pt x="228" y="0"/>
                    <a:pt x="218" y="0"/>
                  </a:cubicBezTo>
                  <a:lnTo>
                    <a:pt x="17" y="0"/>
                  </a:lnTo>
                  <a:cubicBezTo>
                    <a:pt x="8" y="0"/>
                    <a:pt x="0" y="7"/>
                    <a:pt x="0" y="16"/>
                  </a:cubicBezTo>
                  <a:lnTo>
                    <a:pt x="0" y="200"/>
                  </a:lnTo>
                  <a:cubicBezTo>
                    <a:pt x="0" y="209"/>
                    <a:pt x="8" y="216"/>
                    <a:pt x="17"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211">
              <a:extLst>
                <a:ext uri="{FF2B5EF4-FFF2-40B4-BE49-F238E27FC236}">
                  <a16:creationId xmlns:a16="http://schemas.microsoft.com/office/drawing/2014/main" id="{B38D2A1F-6BA1-F704-E501-B765DC3B2FA0}"/>
                </a:ext>
              </a:extLst>
            </p:cNvPr>
            <p:cNvSpPr>
              <a:spLocks/>
            </p:cNvSpPr>
            <p:nvPr/>
          </p:nvSpPr>
          <p:spPr bwMode="auto">
            <a:xfrm>
              <a:off x="663576" y="3755948"/>
              <a:ext cx="176214" cy="20637"/>
            </a:xfrm>
            <a:custGeom>
              <a:avLst/>
              <a:gdLst>
                <a:gd name="T0" fmla="*/ 17 w 295"/>
                <a:gd name="T1" fmla="*/ 33 h 33"/>
                <a:gd name="T2" fmla="*/ 279 w 295"/>
                <a:gd name="T3" fmla="*/ 33 h 33"/>
                <a:gd name="T4" fmla="*/ 295 w 295"/>
                <a:gd name="T5" fmla="*/ 16 h 33"/>
                <a:gd name="T6" fmla="*/ 279 w 295"/>
                <a:gd name="T7" fmla="*/ 0 h 33"/>
                <a:gd name="T8" fmla="*/ 17 w 295"/>
                <a:gd name="T9" fmla="*/ 0 h 33"/>
                <a:gd name="T10" fmla="*/ 0 w 295"/>
                <a:gd name="T11" fmla="*/ 16 h 33"/>
                <a:gd name="T12" fmla="*/ 17 w 29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95" h="33">
                  <a:moveTo>
                    <a:pt x="17" y="33"/>
                  </a:moveTo>
                  <a:lnTo>
                    <a:pt x="279" y="33"/>
                  </a:lnTo>
                  <a:cubicBezTo>
                    <a:pt x="288" y="33"/>
                    <a:pt x="295" y="25"/>
                    <a:pt x="295" y="16"/>
                  </a:cubicBezTo>
                  <a:cubicBezTo>
                    <a:pt x="295" y="7"/>
                    <a:pt x="288" y="0"/>
                    <a:pt x="279" y="0"/>
                  </a:cubicBezTo>
                  <a:lnTo>
                    <a:pt x="17" y="0"/>
                  </a:lnTo>
                  <a:cubicBezTo>
                    <a:pt x="7" y="0"/>
                    <a:pt x="0" y="7"/>
                    <a:pt x="0" y="16"/>
                  </a:cubicBezTo>
                  <a:cubicBezTo>
                    <a:pt x="0" y="25"/>
                    <a:pt x="7" y="33"/>
                    <a:pt x="1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212">
              <a:extLst>
                <a:ext uri="{FF2B5EF4-FFF2-40B4-BE49-F238E27FC236}">
                  <a16:creationId xmlns:a16="http://schemas.microsoft.com/office/drawing/2014/main" id="{EB534BCE-2A00-0072-E749-240A2E91B3E9}"/>
                </a:ext>
              </a:extLst>
            </p:cNvPr>
            <p:cNvSpPr>
              <a:spLocks/>
            </p:cNvSpPr>
            <p:nvPr/>
          </p:nvSpPr>
          <p:spPr bwMode="auto">
            <a:xfrm>
              <a:off x="663576" y="3813102"/>
              <a:ext cx="176214" cy="20637"/>
            </a:xfrm>
            <a:custGeom>
              <a:avLst/>
              <a:gdLst>
                <a:gd name="T0" fmla="*/ 17 w 295"/>
                <a:gd name="T1" fmla="*/ 34 h 34"/>
                <a:gd name="T2" fmla="*/ 279 w 295"/>
                <a:gd name="T3" fmla="*/ 34 h 34"/>
                <a:gd name="T4" fmla="*/ 295 w 295"/>
                <a:gd name="T5" fmla="*/ 17 h 34"/>
                <a:gd name="T6" fmla="*/ 279 w 295"/>
                <a:gd name="T7" fmla="*/ 0 h 34"/>
                <a:gd name="T8" fmla="*/ 17 w 295"/>
                <a:gd name="T9" fmla="*/ 0 h 34"/>
                <a:gd name="T10" fmla="*/ 0 w 295"/>
                <a:gd name="T11" fmla="*/ 17 h 34"/>
                <a:gd name="T12" fmla="*/ 17 w 29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95" h="34">
                  <a:moveTo>
                    <a:pt x="17" y="34"/>
                  </a:moveTo>
                  <a:lnTo>
                    <a:pt x="279" y="34"/>
                  </a:lnTo>
                  <a:cubicBezTo>
                    <a:pt x="288" y="34"/>
                    <a:pt x="295" y="26"/>
                    <a:pt x="295" y="17"/>
                  </a:cubicBezTo>
                  <a:cubicBezTo>
                    <a:pt x="295" y="8"/>
                    <a:pt x="288" y="0"/>
                    <a:pt x="279" y="0"/>
                  </a:cubicBezTo>
                  <a:lnTo>
                    <a:pt x="17" y="0"/>
                  </a:lnTo>
                  <a:cubicBezTo>
                    <a:pt x="7" y="0"/>
                    <a:pt x="0" y="8"/>
                    <a:pt x="0" y="17"/>
                  </a:cubicBezTo>
                  <a:cubicBezTo>
                    <a:pt x="0" y="26"/>
                    <a:pt x="7" y="34"/>
                    <a:pt x="17"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213">
              <a:extLst>
                <a:ext uri="{FF2B5EF4-FFF2-40B4-BE49-F238E27FC236}">
                  <a16:creationId xmlns:a16="http://schemas.microsoft.com/office/drawing/2014/main" id="{77569B29-BA67-2C8E-0DAB-B023A18668A2}"/>
                </a:ext>
              </a:extLst>
            </p:cNvPr>
            <p:cNvSpPr>
              <a:spLocks/>
            </p:cNvSpPr>
            <p:nvPr/>
          </p:nvSpPr>
          <p:spPr bwMode="auto">
            <a:xfrm>
              <a:off x="663577" y="3865498"/>
              <a:ext cx="176214" cy="20637"/>
            </a:xfrm>
            <a:custGeom>
              <a:avLst/>
              <a:gdLst>
                <a:gd name="T0" fmla="*/ 17 w 295"/>
                <a:gd name="T1" fmla="*/ 33 h 33"/>
                <a:gd name="T2" fmla="*/ 279 w 295"/>
                <a:gd name="T3" fmla="*/ 33 h 33"/>
                <a:gd name="T4" fmla="*/ 295 w 295"/>
                <a:gd name="T5" fmla="*/ 17 h 33"/>
                <a:gd name="T6" fmla="*/ 279 w 295"/>
                <a:gd name="T7" fmla="*/ 0 h 33"/>
                <a:gd name="T8" fmla="*/ 17 w 295"/>
                <a:gd name="T9" fmla="*/ 0 h 33"/>
                <a:gd name="T10" fmla="*/ 0 w 295"/>
                <a:gd name="T11" fmla="*/ 17 h 33"/>
                <a:gd name="T12" fmla="*/ 17 w 29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95" h="33">
                  <a:moveTo>
                    <a:pt x="17" y="33"/>
                  </a:moveTo>
                  <a:lnTo>
                    <a:pt x="279" y="33"/>
                  </a:lnTo>
                  <a:cubicBezTo>
                    <a:pt x="288" y="33"/>
                    <a:pt x="295" y="26"/>
                    <a:pt x="295" y="17"/>
                  </a:cubicBezTo>
                  <a:cubicBezTo>
                    <a:pt x="295" y="7"/>
                    <a:pt x="288" y="0"/>
                    <a:pt x="279" y="0"/>
                  </a:cubicBezTo>
                  <a:lnTo>
                    <a:pt x="17" y="0"/>
                  </a:lnTo>
                  <a:cubicBezTo>
                    <a:pt x="7" y="0"/>
                    <a:pt x="0" y="7"/>
                    <a:pt x="0" y="17"/>
                  </a:cubicBezTo>
                  <a:cubicBezTo>
                    <a:pt x="0" y="26"/>
                    <a:pt x="7" y="33"/>
                    <a:pt x="1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214">
              <a:extLst>
                <a:ext uri="{FF2B5EF4-FFF2-40B4-BE49-F238E27FC236}">
                  <a16:creationId xmlns:a16="http://schemas.microsoft.com/office/drawing/2014/main" id="{DBC08FB1-098E-7B64-A1ED-1EC743C91EC9}"/>
                </a:ext>
              </a:extLst>
            </p:cNvPr>
            <p:cNvSpPr>
              <a:spLocks/>
            </p:cNvSpPr>
            <p:nvPr/>
          </p:nvSpPr>
          <p:spPr bwMode="auto">
            <a:xfrm>
              <a:off x="493716" y="3919452"/>
              <a:ext cx="176214" cy="19049"/>
            </a:xfrm>
            <a:custGeom>
              <a:avLst/>
              <a:gdLst>
                <a:gd name="T0" fmla="*/ 17 w 295"/>
                <a:gd name="T1" fmla="*/ 33 h 33"/>
                <a:gd name="T2" fmla="*/ 279 w 295"/>
                <a:gd name="T3" fmla="*/ 33 h 33"/>
                <a:gd name="T4" fmla="*/ 295 w 295"/>
                <a:gd name="T5" fmla="*/ 17 h 33"/>
                <a:gd name="T6" fmla="*/ 279 w 295"/>
                <a:gd name="T7" fmla="*/ 0 h 33"/>
                <a:gd name="T8" fmla="*/ 17 w 295"/>
                <a:gd name="T9" fmla="*/ 0 h 33"/>
                <a:gd name="T10" fmla="*/ 0 w 295"/>
                <a:gd name="T11" fmla="*/ 17 h 33"/>
                <a:gd name="T12" fmla="*/ 17 w 29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95" h="33">
                  <a:moveTo>
                    <a:pt x="17" y="33"/>
                  </a:moveTo>
                  <a:lnTo>
                    <a:pt x="279" y="33"/>
                  </a:lnTo>
                  <a:cubicBezTo>
                    <a:pt x="288" y="33"/>
                    <a:pt x="295" y="26"/>
                    <a:pt x="295" y="17"/>
                  </a:cubicBezTo>
                  <a:cubicBezTo>
                    <a:pt x="295" y="8"/>
                    <a:pt x="288" y="0"/>
                    <a:pt x="279" y="0"/>
                  </a:cubicBezTo>
                  <a:lnTo>
                    <a:pt x="17" y="0"/>
                  </a:lnTo>
                  <a:cubicBezTo>
                    <a:pt x="8" y="0"/>
                    <a:pt x="0" y="8"/>
                    <a:pt x="0" y="17"/>
                  </a:cubicBezTo>
                  <a:cubicBezTo>
                    <a:pt x="0" y="26"/>
                    <a:pt x="8" y="33"/>
                    <a:pt x="1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215">
              <a:extLst>
                <a:ext uri="{FF2B5EF4-FFF2-40B4-BE49-F238E27FC236}">
                  <a16:creationId xmlns:a16="http://schemas.microsoft.com/office/drawing/2014/main" id="{1F449130-A83A-3FAA-6715-2E4793F5DE31}"/>
                </a:ext>
              </a:extLst>
            </p:cNvPr>
            <p:cNvSpPr>
              <a:spLocks/>
            </p:cNvSpPr>
            <p:nvPr/>
          </p:nvSpPr>
          <p:spPr bwMode="auto">
            <a:xfrm>
              <a:off x="528638" y="3976688"/>
              <a:ext cx="141289" cy="20637"/>
            </a:xfrm>
            <a:custGeom>
              <a:avLst/>
              <a:gdLst>
                <a:gd name="T0" fmla="*/ 221 w 237"/>
                <a:gd name="T1" fmla="*/ 0 h 33"/>
                <a:gd name="T2" fmla="*/ 16 w 237"/>
                <a:gd name="T3" fmla="*/ 0 h 33"/>
                <a:gd name="T4" fmla="*/ 0 w 237"/>
                <a:gd name="T5" fmla="*/ 17 h 33"/>
                <a:gd name="T6" fmla="*/ 16 w 237"/>
                <a:gd name="T7" fmla="*/ 33 h 33"/>
                <a:gd name="T8" fmla="*/ 221 w 237"/>
                <a:gd name="T9" fmla="*/ 33 h 33"/>
                <a:gd name="T10" fmla="*/ 237 w 237"/>
                <a:gd name="T11" fmla="*/ 17 h 33"/>
                <a:gd name="T12" fmla="*/ 221 w 237"/>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37" h="33">
                  <a:moveTo>
                    <a:pt x="221" y="0"/>
                  </a:moveTo>
                  <a:lnTo>
                    <a:pt x="16" y="0"/>
                  </a:lnTo>
                  <a:cubicBezTo>
                    <a:pt x="7" y="0"/>
                    <a:pt x="0" y="7"/>
                    <a:pt x="0" y="17"/>
                  </a:cubicBezTo>
                  <a:cubicBezTo>
                    <a:pt x="0" y="26"/>
                    <a:pt x="7" y="33"/>
                    <a:pt x="16" y="33"/>
                  </a:cubicBezTo>
                  <a:lnTo>
                    <a:pt x="221" y="33"/>
                  </a:lnTo>
                  <a:cubicBezTo>
                    <a:pt x="230" y="33"/>
                    <a:pt x="237" y="26"/>
                    <a:pt x="237" y="17"/>
                  </a:cubicBezTo>
                  <a:cubicBezTo>
                    <a:pt x="237" y="7"/>
                    <a:pt x="230" y="0"/>
                    <a:pt x="2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8" name="Notepad" descr="{&quot;Key&quot;:&quot;POWER_USER_SHAPE_ICON&quot;,&quot;Value&quot;:&quot;POWER_USER_SHAPE_ICON_STYLE_1&quot;}">
            <a:extLst>
              <a:ext uri="{FF2B5EF4-FFF2-40B4-BE49-F238E27FC236}">
                <a16:creationId xmlns:a16="http://schemas.microsoft.com/office/drawing/2014/main" id="{856FCED8-C6F3-BD7E-B095-74A1208D0893}"/>
              </a:ext>
            </a:extLst>
          </p:cNvPr>
          <p:cNvGrpSpPr>
            <a:grpSpLocks noChangeAspect="1"/>
          </p:cNvGrpSpPr>
          <p:nvPr/>
        </p:nvGrpSpPr>
        <p:grpSpPr>
          <a:xfrm>
            <a:off x="1882026" y="5174191"/>
            <a:ext cx="422086" cy="457352"/>
            <a:chOff x="6288083" y="2614611"/>
            <a:chExt cx="588968" cy="638177"/>
          </a:xfrm>
          <a:solidFill>
            <a:schemeClr val="bg1"/>
          </a:solidFill>
        </p:grpSpPr>
        <p:sp>
          <p:nvSpPr>
            <p:cNvPr id="179" name="Freeform 269">
              <a:extLst>
                <a:ext uri="{FF2B5EF4-FFF2-40B4-BE49-F238E27FC236}">
                  <a16:creationId xmlns:a16="http://schemas.microsoft.com/office/drawing/2014/main" id="{BFFBB7AC-EAFD-3184-5807-18C9CA499AE9}"/>
                </a:ext>
              </a:extLst>
            </p:cNvPr>
            <p:cNvSpPr>
              <a:spLocks/>
            </p:cNvSpPr>
            <p:nvPr/>
          </p:nvSpPr>
          <p:spPr bwMode="auto">
            <a:xfrm>
              <a:off x="6338882" y="2862259"/>
              <a:ext cx="320675" cy="20638"/>
            </a:xfrm>
            <a:custGeom>
              <a:avLst/>
              <a:gdLst>
                <a:gd name="T0" fmla="*/ 538 w 538"/>
                <a:gd name="T1" fmla="*/ 16 h 33"/>
                <a:gd name="T2" fmla="*/ 521 w 538"/>
                <a:gd name="T3" fmla="*/ 0 h 33"/>
                <a:gd name="T4" fmla="*/ 17 w 538"/>
                <a:gd name="T5" fmla="*/ 0 h 33"/>
                <a:gd name="T6" fmla="*/ 0 w 538"/>
                <a:gd name="T7" fmla="*/ 16 h 33"/>
                <a:gd name="T8" fmla="*/ 17 w 538"/>
                <a:gd name="T9" fmla="*/ 33 h 33"/>
                <a:gd name="T10" fmla="*/ 521 w 538"/>
                <a:gd name="T11" fmla="*/ 33 h 33"/>
                <a:gd name="T12" fmla="*/ 538 w 538"/>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538" h="33">
                  <a:moveTo>
                    <a:pt x="538" y="16"/>
                  </a:moveTo>
                  <a:cubicBezTo>
                    <a:pt x="538" y="7"/>
                    <a:pt x="531" y="0"/>
                    <a:pt x="521" y="0"/>
                  </a:cubicBezTo>
                  <a:lnTo>
                    <a:pt x="17" y="0"/>
                  </a:lnTo>
                  <a:cubicBezTo>
                    <a:pt x="8" y="0"/>
                    <a:pt x="0" y="7"/>
                    <a:pt x="0" y="16"/>
                  </a:cubicBezTo>
                  <a:cubicBezTo>
                    <a:pt x="0" y="26"/>
                    <a:pt x="8" y="33"/>
                    <a:pt x="17" y="33"/>
                  </a:cubicBezTo>
                  <a:lnTo>
                    <a:pt x="521" y="33"/>
                  </a:lnTo>
                  <a:cubicBezTo>
                    <a:pt x="531" y="33"/>
                    <a:pt x="538" y="26"/>
                    <a:pt x="53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270">
              <a:extLst>
                <a:ext uri="{FF2B5EF4-FFF2-40B4-BE49-F238E27FC236}">
                  <a16:creationId xmlns:a16="http://schemas.microsoft.com/office/drawing/2014/main" id="{192B865A-6651-0B53-3032-0128FD8AEE41}"/>
                </a:ext>
              </a:extLst>
            </p:cNvPr>
            <p:cNvSpPr>
              <a:spLocks/>
            </p:cNvSpPr>
            <p:nvPr/>
          </p:nvSpPr>
          <p:spPr bwMode="auto">
            <a:xfrm>
              <a:off x="6338882" y="2938459"/>
              <a:ext cx="314325" cy="19050"/>
            </a:xfrm>
            <a:custGeom>
              <a:avLst/>
              <a:gdLst>
                <a:gd name="T0" fmla="*/ 526 w 526"/>
                <a:gd name="T1" fmla="*/ 17 h 33"/>
                <a:gd name="T2" fmla="*/ 510 w 526"/>
                <a:gd name="T3" fmla="*/ 0 h 33"/>
                <a:gd name="T4" fmla="*/ 17 w 526"/>
                <a:gd name="T5" fmla="*/ 0 h 33"/>
                <a:gd name="T6" fmla="*/ 0 w 526"/>
                <a:gd name="T7" fmla="*/ 17 h 33"/>
                <a:gd name="T8" fmla="*/ 17 w 526"/>
                <a:gd name="T9" fmla="*/ 33 h 33"/>
                <a:gd name="T10" fmla="*/ 510 w 526"/>
                <a:gd name="T11" fmla="*/ 33 h 33"/>
                <a:gd name="T12" fmla="*/ 526 w 526"/>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526" h="33">
                  <a:moveTo>
                    <a:pt x="526" y="17"/>
                  </a:moveTo>
                  <a:cubicBezTo>
                    <a:pt x="526" y="7"/>
                    <a:pt x="519" y="0"/>
                    <a:pt x="510" y="0"/>
                  </a:cubicBezTo>
                  <a:lnTo>
                    <a:pt x="17" y="0"/>
                  </a:lnTo>
                  <a:cubicBezTo>
                    <a:pt x="8" y="0"/>
                    <a:pt x="0" y="7"/>
                    <a:pt x="0" y="17"/>
                  </a:cubicBezTo>
                  <a:cubicBezTo>
                    <a:pt x="0" y="26"/>
                    <a:pt x="8" y="33"/>
                    <a:pt x="17" y="33"/>
                  </a:cubicBezTo>
                  <a:lnTo>
                    <a:pt x="510" y="33"/>
                  </a:lnTo>
                  <a:cubicBezTo>
                    <a:pt x="519" y="33"/>
                    <a:pt x="526" y="26"/>
                    <a:pt x="526"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271">
              <a:extLst>
                <a:ext uri="{FF2B5EF4-FFF2-40B4-BE49-F238E27FC236}">
                  <a16:creationId xmlns:a16="http://schemas.microsoft.com/office/drawing/2014/main" id="{50708534-5CE2-6F5B-BE73-4153EA313253}"/>
                </a:ext>
              </a:extLst>
            </p:cNvPr>
            <p:cNvSpPr>
              <a:spLocks/>
            </p:cNvSpPr>
            <p:nvPr/>
          </p:nvSpPr>
          <p:spPr bwMode="auto">
            <a:xfrm>
              <a:off x="6338882" y="3013073"/>
              <a:ext cx="239713" cy="20638"/>
            </a:xfrm>
            <a:custGeom>
              <a:avLst/>
              <a:gdLst>
                <a:gd name="T0" fmla="*/ 402 w 402"/>
                <a:gd name="T1" fmla="*/ 17 h 33"/>
                <a:gd name="T2" fmla="*/ 386 w 402"/>
                <a:gd name="T3" fmla="*/ 0 h 33"/>
                <a:gd name="T4" fmla="*/ 17 w 402"/>
                <a:gd name="T5" fmla="*/ 0 h 33"/>
                <a:gd name="T6" fmla="*/ 0 w 402"/>
                <a:gd name="T7" fmla="*/ 17 h 33"/>
                <a:gd name="T8" fmla="*/ 17 w 402"/>
                <a:gd name="T9" fmla="*/ 33 h 33"/>
                <a:gd name="T10" fmla="*/ 386 w 402"/>
                <a:gd name="T11" fmla="*/ 33 h 33"/>
                <a:gd name="T12" fmla="*/ 402 w 402"/>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02" h="33">
                  <a:moveTo>
                    <a:pt x="402" y="17"/>
                  </a:moveTo>
                  <a:cubicBezTo>
                    <a:pt x="402" y="7"/>
                    <a:pt x="395" y="0"/>
                    <a:pt x="386" y="0"/>
                  </a:cubicBezTo>
                  <a:lnTo>
                    <a:pt x="17" y="0"/>
                  </a:lnTo>
                  <a:cubicBezTo>
                    <a:pt x="8" y="0"/>
                    <a:pt x="0" y="7"/>
                    <a:pt x="0" y="17"/>
                  </a:cubicBezTo>
                  <a:cubicBezTo>
                    <a:pt x="0" y="26"/>
                    <a:pt x="8" y="33"/>
                    <a:pt x="17" y="33"/>
                  </a:cubicBezTo>
                  <a:lnTo>
                    <a:pt x="386" y="33"/>
                  </a:lnTo>
                  <a:cubicBezTo>
                    <a:pt x="395" y="33"/>
                    <a:pt x="402" y="26"/>
                    <a:pt x="40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272">
              <a:extLst>
                <a:ext uri="{FF2B5EF4-FFF2-40B4-BE49-F238E27FC236}">
                  <a16:creationId xmlns:a16="http://schemas.microsoft.com/office/drawing/2014/main" id="{43530584-BD54-9BAF-6F2B-9A080E450CF5}"/>
                </a:ext>
              </a:extLst>
            </p:cNvPr>
            <p:cNvSpPr>
              <a:spLocks/>
            </p:cNvSpPr>
            <p:nvPr/>
          </p:nvSpPr>
          <p:spPr bwMode="auto">
            <a:xfrm>
              <a:off x="6338882" y="3089273"/>
              <a:ext cx="171450" cy="19050"/>
            </a:xfrm>
            <a:custGeom>
              <a:avLst/>
              <a:gdLst>
                <a:gd name="T0" fmla="*/ 17 w 286"/>
                <a:gd name="T1" fmla="*/ 0 h 34"/>
                <a:gd name="T2" fmla="*/ 0 w 286"/>
                <a:gd name="T3" fmla="*/ 17 h 34"/>
                <a:gd name="T4" fmla="*/ 17 w 286"/>
                <a:gd name="T5" fmla="*/ 34 h 34"/>
                <a:gd name="T6" fmla="*/ 269 w 286"/>
                <a:gd name="T7" fmla="*/ 34 h 34"/>
                <a:gd name="T8" fmla="*/ 286 w 286"/>
                <a:gd name="T9" fmla="*/ 17 h 34"/>
                <a:gd name="T10" fmla="*/ 269 w 286"/>
                <a:gd name="T11" fmla="*/ 0 h 34"/>
                <a:gd name="T12" fmla="*/ 17 w 286"/>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86" h="34">
                  <a:moveTo>
                    <a:pt x="17" y="0"/>
                  </a:moveTo>
                  <a:cubicBezTo>
                    <a:pt x="8" y="0"/>
                    <a:pt x="0" y="8"/>
                    <a:pt x="0" y="17"/>
                  </a:cubicBezTo>
                  <a:cubicBezTo>
                    <a:pt x="0" y="26"/>
                    <a:pt x="8" y="34"/>
                    <a:pt x="17" y="34"/>
                  </a:cubicBezTo>
                  <a:lnTo>
                    <a:pt x="269" y="34"/>
                  </a:lnTo>
                  <a:cubicBezTo>
                    <a:pt x="278" y="34"/>
                    <a:pt x="286" y="26"/>
                    <a:pt x="286" y="17"/>
                  </a:cubicBezTo>
                  <a:cubicBezTo>
                    <a:pt x="286" y="8"/>
                    <a:pt x="278" y="0"/>
                    <a:pt x="269" y="0"/>
                  </a:cubicBez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273">
              <a:extLst>
                <a:ext uri="{FF2B5EF4-FFF2-40B4-BE49-F238E27FC236}">
                  <a16:creationId xmlns:a16="http://schemas.microsoft.com/office/drawing/2014/main" id="{B0FBA96F-77FF-5397-AAED-66481BAA9655}"/>
                </a:ext>
              </a:extLst>
            </p:cNvPr>
            <p:cNvSpPr>
              <a:spLocks/>
            </p:cNvSpPr>
            <p:nvPr/>
          </p:nvSpPr>
          <p:spPr bwMode="auto">
            <a:xfrm>
              <a:off x="6338882" y="2786059"/>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274">
              <a:extLst>
                <a:ext uri="{FF2B5EF4-FFF2-40B4-BE49-F238E27FC236}">
                  <a16:creationId xmlns:a16="http://schemas.microsoft.com/office/drawing/2014/main" id="{639F47A3-2835-989A-B303-5F663AC6180C}"/>
                </a:ext>
              </a:extLst>
            </p:cNvPr>
            <p:cNvSpPr>
              <a:spLocks/>
            </p:cNvSpPr>
            <p:nvPr/>
          </p:nvSpPr>
          <p:spPr bwMode="auto">
            <a:xfrm>
              <a:off x="6338882" y="2711447"/>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275">
              <a:extLst>
                <a:ext uri="{FF2B5EF4-FFF2-40B4-BE49-F238E27FC236}">
                  <a16:creationId xmlns:a16="http://schemas.microsoft.com/office/drawing/2014/main" id="{1028C968-4654-EA47-039A-752CF795C63B}"/>
                </a:ext>
              </a:extLst>
            </p:cNvPr>
            <p:cNvSpPr>
              <a:spLocks/>
            </p:cNvSpPr>
            <p:nvPr/>
          </p:nvSpPr>
          <p:spPr bwMode="auto">
            <a:xfrm>
              <a:off x="6635743" y="3128958"/>
              <a:ext cx="74613" cy="76200"/>
            </a:xfrm>
            <a:custGeom>
              <a:avLst/>
              <a:gdLst>
                <a:gd name="T0" fmla="*/ 109 w 125"/>
                <a:gd name="T1" fmla="*/ 0 h 126"/>
                <a:gd name="T2" fmla="*/ 92 w 125"/>
                <a:gd name="T3" fmla="*/ 16 h 126"/>
                <a:gd name="T4" fmla="*/ 92 w 125"/>
                <a:gd name="T5" fmla="*/ 63 h 126"/>
                <a:gd name="T6" fmla="*/ 61 w 125"/>
                <a:gd name="T7" fmla="*/ 93 h 126"/>
                <a:gd name="T8" fmla="*/ 16 w 125"/>
                <a:gd name="T9" fmla="*/ 93 h 126"/>
                <a:gd name="T10" fmla="*/ 0 w 125"/>
                <a:gd name="T11" fmla="*/ 110 h 126"/>
                <a:gd name="T12" fmla="*/ 16 w 125"/>
                <a:gd name="T13" fmla="*/ 126 h 126"/>
                <a:gd name="T14" fmla="*/ 61 w 125"/>
                <a:gd name="T15" fmla="*/ 126 h 126"/>
                <a:gd name="T16" fmla="*/ 125 w 125"/>
                <a:gd name="T17" fmla="*/ 63 h 126"/>
                <a:gd name="T18" fmla="*/ 125 w 125"/>
                <a:gd name="T19" fmla="*/ 16 h 126"/>
                <a:gd name="T20" fmla="*/ 109 w 125"/>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6">
                  <a:moveTo>
                    <a:pt x="109" y="0"/>
                  </a:moveTo>
                  <a:cubicBezTo>
                    <a:pt x="99" y="0"/>
                    <a:pt x="92" y="7"/>
                    <a:pt x="92" y="16"/>
                  </a:cubicBezTo>
                  <a:lnTo>
                    <a:pt x="92" y="63"/>
                  </a:lnTo>
                  <a:cubicBezTo>
                    <a:pt x="92" y="79"/>
                    <a:pt x="78" y="93"/>
                    <a:pt x="61" y="93"/>
                  </a:cubicBezTo>
                  <a:lnTo>
                    <a:pt x="16" y="93"/>
                  </a:lnTo>
                  <a:cubicBezTo>
                    <a:pt x="7" y="93"/>
                    <a:pt x="0" y="101"/>
                    <a:pt x="0" y="110"/>
                  </a:cubicBezTo>
                  <a:cubicBezTo>
                    <a:pt x="0" y="119"/>
                    <a:pt x="7" y="126"/>
                    <a:pt x="16" y="126"/>
                  </a:cubicBezTo>
                  <a:lnTo>
                    <a:pt x="61" y="126"/>
                  </a:lnTo>
                  <a:cubicBezTo>
                    <a:pt x="97" y="126"/>
                    <a:pt x="125" y="98"/>
                    <a:pt x="125" y="63"/>
                  </a:cubicBezTo>
                  <a:lnTo>
                    <a:pt x="125" y="16"/>
                  </a:lnTo>
                  <a:cubicBezTo>
                    <a:pt x="125" y="7"/>
                    <a:pt x="118" y="0"/>
                    <a:pt x="10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276">
              <a:extLst>
                <a:ext uri="{FF2B5EF4-FFF2-40B4-BE49-F238E27FC236}">
                  <a16:creationId xmlns:a16="http://schemas.microsoft.com/office/drawing/2014/main" id="{E11FB85B-6D3D-4FF9-FC56-66AD801A7E81}"/>
                </a:ext>
              </a:extLst>
            </p:cNvPr>
            <p:cNvSpPr>
              <a:spLocks/>
            </p:cNvSpPr>
            <p:nvPr/>
          </p:nvSpPr>
          <p:spPr bwMode="auto">
            <a:xfrm>
              <a:off x="6288083" y="2614611"/>
              <a:ext cx="422275" cy="590549"/>
            </a:xfrm>
            <a:custGeom>
              <a:avLst/>
              <a:gdLst>
                <a:gd name="T0" fmla="*/ 272 w 706"/>
                <a:gd name="T1" fmla="*/ 953 h 986"/>
                <a:gd name="T2" fmla="*/ 64 w 706"/>
                <a:gd name="T3" fmla="*/ 953 h 986"/>
                <a:gd name="T4" fmla="*/ 33 w 706"/>
                <a:gd name="T5" fmla="*/ 923 h 986"/>
                <a:gd name="T6" fmla="*/ 33 w 706"/>
                <a:gd name="T7" fmla="*/ 64 h 986"/>
                <a:gd name="T8" fmla="*/ 64 w 706"/>
                <a:gd name="T9" fmla="*/ 34 h 986"/>
                <a:gd name="T10" fmla="*/ 218 w 706"/>
                <a:gd name="T11" fmla="*/ 34 h 986"/>
                <a:gd name="T12" fmla="*/ 643 w 706"/>
                <a:gd name="T13" fmla="*/ 34 h 986"/>
                <a:gd name="T14" fmla="*/ 673 w 706"/>
                <a:gd name="T15" fmla="*/ 64 h 986"/>
                <a:gd name="T16" fmla="*/ 673 w 706"/>
                <a:gd name="T17" fmla="*/ 479 h 986"/>
                <a:gd name="T18" fmla="*/ 690 w 706"/>
                <a:gd name="T19" fmla="*/ 496 h 986"/>
                <a:gd name="T20" fmla="*/ 706 w 706"/>
                <a:gd name="T21" fmla="*/ 479 h 986"/>
                <a:gd name="T22" fmla="*/ 706 w 706"/>
                <a:gd name="T23" fmla="*/ 64 h 986"/>
                <a:gd name="T24" fmla="*/ 643 w 706"/>
                <a:gd name="T25" fmla="*/ 0 h 986"/>
                <a:gd name="T26" fmla="*/ 218 w 706"/>
                <a:gd name="T27" fmla="*/ 0 h 986"/>
                <a:gd name="T28" fmla="*/ 64 w 706"/>
                <a:gd name="T29" fmla="*/ 0 h 986"/>
                <a:gd name="T30" fmla="*/ 0 w 706"/>
                <a:gd name="T31" fmla="*/ 64 h 986"/>
                <a:gd name="T32" fmla="*/ 0 w 706"/>
                <a:gd name="T33" fmla="*/ 923 h 986"/>
                <a:gd name="T34" fmla="*/ 64 w 706"/>
                <a:gd name="T35" fmla="*/ 986 h 986"/>
                <a:gd name="T36" fmla="*/ 272 w 706"/>
                <a:gd name="T37" fmla="*/ 986 h 986"/>
                <a:gd name="T38" fmla="*/ 289 w 706"/>
                <a:gd name="T39" fmla="*/ 970 h 986"/>
                <a:gd name="T40" fmla="*/ 272 w 706"/>
                <a:gd name="T41" fmla="*/ 95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6" h="986">
                  <a:moveTo>
                    <a:pt x="272" y="953"/>
                  </a:moveTo>
                  <a:lnTo>
                    <a:pt x="64" y="953"/>
                  </a:lnTo>
                  <a:cubicBezTo>
                    <a:pt x="47" y="953"/>
                    <a:pt x="33" y="939"/>
                    <a:pt x="33" y="923"/>
                  </a:cubicBezTo>
                  <a:lnTo>
                    <a:pt x="33" y="64"/>
                  </a:lnTo>
                  <a:cubicBezTo>
                    <a:pt x="33" y="47"/>
                    <a:pt x="47" y="34"/>
                    <a:pt x="64" y="34"/>
                  </a:cubicBezTo>
                  <a:lnTo>
                    <a:pt x="218" y="34"/>
                  </a:lnTo>
                  <a:lnTo>
                    <a:pt x="643" y="34"/>
                  </a:lnTo>
                  <a:cubicBezTo>
                    <a:pt x="659" y="34"/>
                    <a:pt x="673" y="47"/>
                    <a:pt x="673" y="64"/>
                  </a:cubicBezTo>
                  <a:lnTo>
                    <a:pt x="673" y="479"/>
                  </a:lnTo>
                  <a:cubicBezTo>
                    <a:pt x="673" y="488"/>
                    <a:pt x="680" y="496"/>
                    <a:pt x="690" y="496"/>
                  </a:cubicBezTo>
                  <a:cubicBezTo>
                    <a:pt x="699" y="496"/>
                    <a:pt x="706" y="488"/>
                    <a:pt x="706" y="479"/>
                  </a:cubicBezTo>
                  <a:lnTo>
                    <a:pt x="706" y="64"/>
                  </a:lnTo>
                  <a:cubicBezTo>
                    <a:pt x="706" y="29"/>
                    <a:pt x="678" y="0"/>
                    <a:pt x="643" y="0"/>
                  </a:cubicBezTo>
                  <a:lnTo>
                    <a:pt x="218" y="0"/>
                  </a:lnTo>
                  <a:lnTo>
                    <a:pt x="64" y="0"/>
                  </a:lnTo>
                  <a:cubicBezTo>
                    <a:pt x="28" y="0"/>
                    <a:pt x="0" y="29"/>
                    <a:pt x="0" y="64"/>
                  </a:cubicBezTo>
                  <a:lnTo>
                    <a:pt x="0" y="923"/>
                  </a:lnTo>
                  <a:cubicBezTo>
                    <a:pt x="0" y="958"/>
                    <a:pt x="29" y="986"/>
                    <a:pt x="64" y="986"/>
                  </a:cubicBezTo>
                  <a:lnTo>
                    <a:pt x="272" y="986"/>
                  </a:lnTo>
                  <a:cubicBezTo>
                    <a:pt x="282" y="986"/>
                    <a:pt x="289" y="979"/>
                    <a:pt x="289" y="970"/>
                  </a:cubicBezTo>
                  <a:cubicBezTo>
                    <a:pt x="289" y="961"/>
                    <a:pt x="282" y="953"/>
                    <a:pt x="272" y="9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277">
              <a:extLst>
                <a:ext uri="{FF2B5EF4-FFF2-40B4-BE49-F238E27FC236}">
                  <a16:creationId xmlns:a16="http://schemas.microsoft.com/office/drawing/2014/main" id="{CDFA5DBB-6074-98B6-B258-68F8DACE016C}"/>
                </a:ext>
              </a:extLst>
            </p:cNvPr>
            <p:cNvSpPr>
              <a:spLocks noEditPoints="1"/>
            </p:cNvSpPr>
            <p:nvPr/>
          </p:nvSpPr>
          <p:spPr bwMode="auto">
            <a:xfrm>
              <a:off x="6469063" y="2846388"/>
              <a:ext cx="407988" cy="406400"/>
            </a:xfrm>
            <a:custGeom>
              <a:avLst/>
              <a:gdLst>
                <a:gd name="T0" fmla="*/ 639 w 684"/>
                <a:gd name="T1" fmla="*/ 136 h 681"/>
                <a:gd name="T2" fmla="*/ 583 w 684"/>
                <a:gd name="T3" fmla="*/ 192 h 681"/>
                <a:gd name="T4" fmla="*/ 537 w 684"/>
                <a:gd name="T5" fmla="*/ 146 h 681"/>
                <a:gd name="T6" fmla="*/ 537 w 684"/>
                <a:gd name="T7" fmla="*/ 146 h 681"/>
                <a:gd name="T8" fmla="*/ 537 w 684"/>
                <a:gd name="T9" fmla="*/ 146 h 681"/>
                <a:gd name="T10" fmla="*/ 491 w 684"/>
                <a:gd name="T11" fmla="*/ 100 h 681"/>
                <a:gd name="T12" fmla="*/ 547 w 684"/>
                <a:gd name="T13" fmla="*/ 44 h 681"/>
                <a:gd name="T14" fmla="*/ 577 w 684"/>
                <a:gd name="T15" fmla="*/ 44 h 681"/>
                <a:gd name="T16" fmla="*/ 639 w 684"/>
                <a:gd name="T17" fmla="*/ 106 h 681"/>
                <a:gd name="T18" fmla="*/ 639 w 684"/>
                <a:gd name="T19" fmla="*/ 136 h 681"/>
                <a:gd name="T20" fmla="*/ 186 w 684"/>
                <a:gd name="T21" fmla="*/ 589 h 681"/>
                <a:gd name="T22" fmla="*/ 109 w 684"/>
                <a:gd name="T23" fmla="*/ 617 h 681"/>
                <a:gd name="T24" fmla="*/ 66 w 684"/>
                <a:gd name="T25" fmla="*/ 574 h 681"/>
                <a:gd name="T26" fmla="*/ 94 w 684"/>
                <a:gd name="T27" fmla="*/ 497 h 681"/>
                <a:gd name="T28" fmla="*/ 467 w 684"/>
                <a:gd name="T29" fmla="*/ 124 h 681"/>
                <a:gd name="T30" fmla="*/ 501 w 684"/>
                <a:gd name="T31" fmla="*/ 158 h 681"/>
                <a:gd name="T32" fmla="*/ 126 w 684"/>
                <a:gd name="T33" fmla="*/ 534 h 681"/>
                <a:gd name="T34" fmla="*/ 126 w 684"/>
                <a:gd name="T35" fmla="*/ 557 h 681"/>
                <a:gd name="T36" fmla="*/ 138 w 684"/>
                <a:gd name="T37" fmla="*/ 562 h 681"/>
                <a:gd name="T38" fmla="*/ 149 w 684"/>
                <a:gd name="T39" fmla="*/ 557 h 681"/>
                <a:gd name="T40" fmla="*/ 525 w 684"/>
                <a:gd name="T41" fmla="*/ 182 h 681"/>
                <a:gd name="T42" fmla="*/ 559 w 684"/>
                <a:gd name="T43" fmla="*/ 216 h 681"/>
                <a:gd name="T44" fmla="*/ 186 w 684"/>
                <a:gd name="T45" fmla="*/ 589 h 681"/>
                <a:gd name="T46" fmla="*/ 54 w 684"/>
                <a:gd name="T47" fmla="*/ 609 h 681"/>
                <a:gd name="T48" fmla="*/ 74 w 684"/>
                <a:gd name="T49" fmla="*/ 630 h 681"/>
                <a:gd name="T50" fmla="*/ 42 w 684"/>
                <a:gd name="T51" fmla="*/ 641 h 681"/>
                <a:gd name="T52" fmla="*/ 54 w 684"/>
                <a:gd name="T53" fmla="*/ 609 h 681"/>
                <a:gd name="T54" fmla="*/ 662 w 684"/>
                <a:gd name="T55" fmla="*/ 83 h 681"/>
                <a:gd name="T56" fmla="*/ 601 w 684"/>
                <a:gd name="T57" fmla="*/ 21 h 681"/>
                <a:gd name="T58" fmla="*/ 523 w 684"/>
                <a:gd name="T59" fmla="*/ 21 h 681"/>
                <a:gd name="T60" fmla="*/ 467 w 684"/>
                <a:gd name="T61" fmla="*/ 77 h 681"/>
                <a:gd name="T62" fmla="*/ 467 w 684"/>
                <a:gd name="T63" fmla="*/ 77 h 681"/>
                <a:gd name="T64" fmla="*/ 69 w 684"/>
                <a:gd name="T65" fmla="*/ 475 h 681"/>
                <a:gd name="T66" fmla="*/ 64 w 684"/>
                <a:gd name="T67" fmla="*/ 483 h 681"/>
                <a:gd name="T68" fmla="*/ 4 w 684"/>
                <a:gd name="T69" fmla="*/ 649 h 681"/>
                <a:gd name="T70" fmla="*/ 9 w 684"/>
                <a:gd name="T71" fmla="*/ 674 h 681"/>
                <a:gd name="T72" fmla="*/ 26 w 684"/>
                <a:gd name="T73" fmla="*/ 681 h 681"/>
                <a:gd name="T74" fmla="*/ 34 w 684"/>
                <a:gd name="T75" fmla="*/ 680 h 681"/>
                <a:gd name="T76" fmla="*/ 200 w 684"/>
                <a:gd name="T77" fmla="*/ 619 h 681"/>
                <a:gd name="T78" fmla="*/ 208 w 684"/>
                <a:gd name="T79" fmla="*/ 614 h 681"/>
                <a:gd name="T80" fmla="*/ 595 w 684"/>
                <a:gd name="T81" fmla="*/ 228 h 681"/>
                <a:gd name="T82" fmla="*/ 595 w 684"/>
                <a:gd name="T83" fmla="*/ 228 h 681"/>
                <a:gd name="T84" fmla="*/ 662 w 684"/>
                <a:gd name="T85" fmla="*/ 160 h 681"/>
                <a:gd name="T86" fmla="*/ 662 w 684"/>
                <a:gd name="T87" fmla="*/ 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81">
                  <a:moveTo>
                    <a:pt x="639" y="136"/>
                  </a:moveTo>
                  <a:lnTo>
                    <a:pt x="583" y="192"/>
                  </a:lnTo>
                  <a:lnTo>
                    <a:pt x="537" y="146"/>
                  </a:lnTo>
                  <a:lnTo>
                    <a:pt x="537" y="146"/>
                  </a:lnTo>
                  <a:cubicBezTo>
                    <a:pt x="537" y="146"/>
                    <a:pt x="537" y="146"/>
                    <a:pt x="537" y="146"/>
                  </a:cubicBezTo>
                  <a:lnTo>
                    <a:pt x="491" y="100"/>
                  </a:lnTo>
                  <a:lnTo>
                    <a:pt x="547" y="44"/>
                  </a:lnTo>
                  <a:cubicBezTo>
                    <a:pt x="555" y="36"/>
                    <a:pt x="569" y="36"/>
                    <a:pt x="577" y="44"/>
                  </a:cubicBezTo>
                  <a:lnTo>
                    <a:pt x="639" y="106"/>
                  </a:lnTo>
                  <a:cubicBezTo>
                    <a:pt x="647" y="114"/>
                    <a:pt x="647" y="128"/>
                    <a:pt x="639" y="136"/>
                  </a:cubicBezTo>
                  <a:close/>
                  <a:moveTo>
                    <a:pt x="186" y="589"/>
                  </a:moveTo>
                  <a:lnTo>
                    <a:pt x="109" y="617"/>
                  </a:lnTo>
                  <a:lnTo>
                    <a:pt x="66" y="574"/>
                  </a:lnTo>
                  <a:lnTo>
                    <a:pt x="94" y="497"/>
                  </a:lnTo>
                  <a:lnTo>
                    <a:pt x="467" y="124"/>
                  </a:lnTo>
                  <a:lnTo>
                    <a:pt x="501" y="158"/>
                  </a:lnTo>
                  <a:lnTo>
                    <a:pt x="126" y="534"/>
                  </a:lnTo>
                  <a:cubicBezTo>
                    <a:pt x="119" y="540"/>
                    <a:pt x="119" y="551"/>
                    <a:pt x="126" y="557"/>
                  </a:cubicBezTo>
                  <a:cubicBezTo>
                    <a:pt x="129" y="560"/>
                    <a:pt x="133" y="562"/>
                    <a:pt x="138" y="562"/>
                  </a:cubicBezTo>
                  <a:cubicBezTo>
                    <a:pt x="142" y="562"/>
                    <a:pt x="146" y="560"/>
                    <a:pt x="149" y="557"/>
                  </a:cubicBezTo>
                  <a:lnTo>
                    <a:pt x="525" y="182"/>
                  </a:lnTo>
                  <a:lnTo>
                    <a:pt x="559" y="216"/>
                  </a:lnTo>
                  <a:lnTo>
                    <a:pt x="186" y="589"/>
                  </a:lnTo>
                  <a:close/>
                  <a:moveTo>
                    <a:pt x="54" y="609"/>
                  </a:moveTo>
                  <a:lnTo>
                    <a:pt x="74" y="630"/>
                  </a:lnTo>
                  <a:lnTo>
                    <a:pt x="42" y="641"/>
                  </a:lnTo>
                  <a:lnTo>
                    <a:pt x="54" y="609"/>
                  </a:lnTo>
                  <a:close/>
                  <a:moveTo>
                    <a:pt x="662" y="83"/>
                  </a:moveTo>
                  <a:lnTo>
                    <a:pt x="601" y="21"/>
                  </a:lnTo>
                  <a:cubicBezTo>
                    <a:pt x="580" y="0"/>
                    <a:pt x="544" y="0"/>
                    <a:pt x="523" y="21"/>
                  </a:cubicBezTo>
                  <a:lnTo>
                    <a:pt x="467" y="77"/>
                  </a:lnTo>
                  <a:lnTo>
                    <a:pt x="467" y="77"/>
                  </a:lnTo>
                  <a:lnTo>
                    <a:pt x="69" y="475"/>
                  </a:lnTo>
                  <a:cubicBezTo>
                    <a:pt x="67" y="477"/>
                    <a:pt x="65" y="480"/>
                    <a:pt x="64" y="483"/>
                  </a:cubicBezTo>
                  <a:lnTo>
                    <a:pt x="4" y="649"/>
                  </a:lnTo>
                  <a:cubicBezTo>
                    <a:pt x="0" y="658"/>
                    <a:pt x="2" y="667"/>
                    <a:pt x="9" y="674"/>
                  </a:cubicBezTo>
                  <a:cubicBezTo>
                    <a:pt x="14" y="679"/>
                    <a:pt x="20" y="681"/>
                    <a:pt x="26" y="681"/>
                  </a:cubicBezTo>
                  <a:cubicBezTo>
                    <a:pt x="29" y="681"/>
                    <a:pt x="31" y="681"/>
                    <a:pt x="34" y="680"/>
                  </a:cubicBezTo>
                  <a:lnTo>
                    <a:pt x="200" y="619"/>
                  </a:lnTo>
                  <a:cubicBezTo>
                    <a:pt x="203" y="618"/>
                    <a:pt x="206" y="616"/>
                    <a:pt x="208" y="614"/>
                  </a:cubicBezTo>
                  <a:lnTo>
                    <a:pt x="595" y="228"/>
                  </a:lnTo>
                  <a:lnTo>
                    <a:pt x="595" y="228"/>
                  </a:lnTo>
                  <a:lnTo>
                    <a:pt x="662" y="160"/>
                  </a:lnTo>
                  <a:cubicBezTo>
                    <a:pt x="684" y="138"/>
                    <a:pt x="684" y="104"/>
                    <a:pt x="662"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3" name="Grupo 302">
            <a:extLst>
              <a:ext uri="{FF2B5EF4-FFF2-40B4-BE49-F238E27FC236}">
                <a16:creationId xmlns:a16="http://schemas.microsoft.com/office/drawing/2014/main" id="{1811DBEA-1AE5-4DB7-E886-11C2838EA054}"/>
              </a:ext>
            </a:extLst>
          </p:cNvPr>
          <p:cNvGrpSpPr/>
          <p:nvPr/>
        </p:nvGrpSpPr>
        <p:grpSpPr>
          <a:xfrm>
            <a:off x="1105820" y="3014559"/>
            <a:ext cx="472140" cy="410973"/>
            <a:chOff x="8932529" y="453747"/>
            <a:chExt cx="759070" cy="711200"/>
          </a:xfrm>
          <a:solidFill>
            <a:schemeClr val="bg1"/>
          </a:solidFill>
        </p:grpSpPr>
        <p:grpSp>
          <p:nvGrpSpPr>
            <p:cNvPr id="265" name="Computer10" descr="{&quot;Key&quot;:&quot;POWER_USER_SHAPE_ICON&quot;,&quot;Value&quot;:&quot;POWER_USER_SHAPE_ICON_STYLE_1&quot;}">
              <a:extLst>
                <a:ext uri="{FF2B5EF4-FFF2-40B4-BE49-F238E27FC236}">
                  <a16:creationId xmlns:a16="http://schemas.microsoft.com/office/drawing/2014/main" id="{35D81922-714E-A2B6-50E4-A33E6B573106}"/>
                </a:ext>
              </a:extLst>
            </p:cNvPr>
            <p:cNvGrpSpPr>
              <a:grpSpLocks noChangeAspect="1"/>
            </p:cNvGrpSpPr>
            <p:nvPr/>
          </p:nvGrpSpPr>
          <p:grpSpPr>
            <a:xfrm>
              <a:off x="8932529" y="453747"/>
              <a:ext cx="759070" cy="711200"/>
              <a:chOff x="3894138" y="1706563"/>
              <a:chExt cx="176213" cy="165100"/>
            </a:xfrm>
            <a:grpFill/>
          </p:grpSpPr>
          <p:sp>
            <p:nvSpPr>
              <p:cNvPr id="266" name="Freeform 88">
                <a:extLst>
                  <a:ext uri="{FF2B5EF4-FFF2-40B4-BE49-F238E27FC236}">
                    <a16:creationId xmlns:a16="http://schemas.microsoft.com/office/drawing/2014/main" id="{AFF9D7A7-0DA4-8BE7-E179-D70146637D1B}"/>
                  </a:ext>
                </a:extLst>
              </p:cNvPr>
              <p:cNvSpPr>
                <a:spLocks/>
              </p:cNvSpPr>
              <p:nvPr/>
            </p:nvSpPr>
            <p:spPr bwMode="auto">
              <a:xfrm>
                <a:off x="3894138" y="1754188"/>
                <a:ext cx="7938" cy="6350"/>
              </a:xfrm>
              <a:custGeom>
                <a:avLst/>
                <a:gdLst>
                  <a:gd name="T0" fmla="*/ 100 w 200"/>
                  <a:gd name="T1" fmla="*/ 201 h 201"/>
                  <a:gd name="T2" fmla="*/ 29 w 200"/>
                  <a:gd name="T3" fmla="*/ 171 h 201"/>
                  <a:gd name="T4" fmla="*/ 0 w 200"/>
                  <a:gd name="T5" fmla="*/ 100 h 201"/>
                  <a:gd name="T6" fmla="*/ 29 w 200"/>
                  <a:gd name="T7" fmla="*/ 29 h 201"/>
                  <a:gd name="T8" fmla="*/ 100 w 200"/>
                  <a:gd name="T9" fmla="*/ 0 h 201"/>
                  <a:gd name="T10" fmla="*/ 171 w 200"/>
                  <a:gd name="T11" fmla="*/ 29 h 201"/>
                  <a:gd name="T12" fmla="*/ 200 w 200"/>
                  <a:gd name="T13" fmla="*/ 100 h 201"/>
                  <a:gd name="T14" fmla="*/ 171 w 200"/>
                  <a:gd name="T15" fmla="*/ 171 h 201"/>
                  <a:gd name="T16" fmla="*/ 100 w 200"/>
                  <a:gd name="T1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1">
                    <a:moveTo>
                      <a:pt x="100" y="201"/>
                    </a:moveTo>
                    <a:cubicBezTo>
                      <a:pt x="74" y="201"/>
                      <a:pt x="48" y="189"/>
                      <a:pt x="29" y="171"/>
                    </a:cubicBezTo>
                    <a:cubicBezTo>
                      <a:pt x="11" y="152"/>
                      <a:pt x="0" y="127"/>
                      <a:pt x="0" y="100"/>
                    </a:cubicBezTo>
                    <a:cubicBezTo>
                      <a:pt x="0" y="74"/>
                      <a:pt x="11" y="48"/>
                      <a:pt x="29" y="29"/>
                    </a:cubicBezTo>
                    <a:cubicBezTo>
                      <a:pt x="48" y="10"/>
                      <a:pt x="74" y="0"/>
                      <a:pt x="100" y="0"/>
                    </a:cubicBezTo>
                    <a:cubicBezTo>
                      <a:pt x="127" y="0"/>
                      <a:pt x="152" y="10"/>
                      <a:pt x="171" y="29"/>
                    </a:cubicBezTo>
                    <a:cubicBezTo>
                      <a:pt x="189" y="48"/>
                      <a:pt x="200" y="74"/>
                      <a:pt x="200" y="100"/>
                    </a:cubicBezTo>
                    <a:cubicBezTo>
                      <a:pt x="200" y="127"/>
                      <a:pt x="189" y="152"/>
                      <a:pt x="171" y="171"/>
                    </a:cubicBezTo>
                    <a:cubicBezTo>
                      <a:pt x="152" y="189"/>
                      <a:pt x="127" y="201"/>
                      <a:pt x="100"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89">
                <a:extLst>
                  <a:ext uri="{FF2B5EF4-FFF2-40B4-BE49-F238E27FC236}">
                    <a16:creationId xmlns:a16="http://schemas.microsoft.com/office/drawing/2014/main" id="{6F7DF9F4-BDFC-9B2B-A63C-9CA4CB22014B}"/>
                  </a:ext>
                </a:extLst>
              </p:cNvPr>
              <p:cNvSpPr>
                <a:spLocks/>
              </p:cNvSpPr>
              <p:nvPr/>
            </p:nvSpPr>
            <p:spPr bwMode="auto">
              <a:xfrm>
                <a:off x="3894138" y="1706563"/>
                <a:ext cx="176213" cy="139700"/>
              </a:xfrm>
              <a:custGeom>
                <a:avLst/>
                <a:gdLst>
                  <a:gd name="T0" fmla="*/ 4565 w 4844"/>
                  <a:gd name="T1" fmla="*/ 3874 h 3874"/>
                  <a:gd name="T2" fmla="*/ 280 w 4844"/>
                  <a:gd name="T3" fmla="*/ 3874 h 3874"/>
                  <a:gd name="T4" fmla="*/ 0 w 4844"/>
                  <a:gd name="T5" fmla="*/ 3594 h 3874"/>
                  <a:gd name="T6" fmla="*/ 0 w 4844"/>
                  <a:gd name="T7" fmla="*/ 1726 h 3874"/>
                  <a:gd name="T8" fmla="*/ 100 w 4844"/>
                  <a:gd name="T9" fmla="*/ 1626 h 3874"/>
                  <a:gd name="T10" fmla="*/ 200 w 4844"/>
                  <a:gd name="T11" fmla="*/ 1726 h 3874"/>
                  <a:gd name="T12" fmla="*/ 200 w 4844"/>
                  <a:gd name="T13" fmla="*/ 3594 h 3874"/>
                  <a:gd name="T14" fmla="*/ 280 w 4844"/>
                  <a:gd name="T15" fmla="*/ 3674 h 3874"/>
                  <a:gd name="T16" fmla="*/ 4565 w 4844"/>
                  <a:gd name="T17" fmla="*/ 3674 h 3874"/>
                  <a:gd name="T18" fmla="*/ 4644 w 4844"/>
                  <a:gd name="T19" fmla="*/ 3594 h 3874"/>
                  <a:gd name="T20" fmla="*/ 4644 w 4844"/>
                  <a:gd name="T21" fmla="*/ 280 h 3874"/>
                  <a:gd name="T22" fmla="*/ 4565 w 4844"/>
                  <a:gd name="T23" fmla="*/ 200 h 3874"/>
                  <a:gd name="T24" fmla="*/ 280 w 4844"/>
                  <a:gd name="T25" fmla="*/ 200 h 3874"/>
                  <a:gd name="T26" fmla="*/ 200 w 4844"/>
                  <a:gd name="T27" fmla="*/ 280 h 3874"/>
                  <a:gd name="T28" fmla="*/ 200 w 4844"/>
                  <a:gd name="T29" fmla="*/ 1114 h 3874"/>
                  <a:gd name="T30" fmla="*/ 100 w 4844"/>
                  <a:gd name="T31" fmla="*/ 1213 h 3874"/>
                  <a:gd name="T32" fmla="*/ 0 w 4844"/>
                  <a:gd name="T33" fmla="*/ 1114 h 3874"/>
                  <a:gd name="T34" fmla="*/ 0 w 4844"/>
                  <a:gd name="T35" fmla="*/ 280 h 3874"/>
                  <a:gd name="T36" fmla="*/ 280 w 4844"/>
                  <a:gd name="T37" fmla="*/ 0 h 3874"/>
                  <a:gd name="T38" fmla="*/ 4565 w 4844"/>
                  <a:gd name="T39" fmla="*/ 0 h 3874"/>
                  <a:gd name="T40" fmla="*/ 4844 w 4844"/>
                  <a:gd name="T41" fmla="*/ 280 h 3874"/>
                  <a:gd name="T42" fmla="*/ 4844 w 4844"/>
                  <a:gd name="T43" fmla="*/ 3594 h 3874"/>
                  <a:gd name="T44" fmla="*/ 4565 w 4844"/>
                  <a:gd name="T45" fmla="*/ 3874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4" h="3874">
                    <a:moveTo>
                      <a:pt x="4565" y="3874"/>
                    </a:moveTo>
                    <a:lnTo>
                      <a:pt x="280" y="3874"/>
                    </a:lnTo>
                    <a:cubicBezTo>
                      <a:pt x="126" y="3874"/>
                      <a:pt x="0" y="3749"/>
                      <a:pt x="0" y="3594"/>
                    </a:cubicBezTo>
                    <a:lnTo>
                      <a:pt x="0" y="1726"/>
                    </a:lnTo>
                    <a:cubicBezTo>
                      <a:pt x="0" y="1671"/>
                      <a:pt x="45" y="1626"/>
                      <a:pt x="100" y="1626"/>
                    </a:cubicBezTo>
                    <a:cubicBezTo>
                      <a:pt x="155" y="1626"/>
                      <a:pt x="200" y="1671"/>
                      <a:pt x="200" y="1726"/>
                    </a:cubicBezTo>
                    <a:lnTo>
                      <a:pt x="200" y="3594"/>
                    </a:lnTo>
                    <a:cubicBezTo>
                      <a:pt x="200" y="3638"/>
                      <a:pt x="236" y="3674"/>
                      <a:pt x="280" y="3674"/>
                    </a:cubicBezTo>
                    <a:lnTo>
                      <a:pt x="4565" y="3674"/>
                    </a:lnTo>
                    <a:cubicBezTo>
                      <a:pt x="4609" y="3674"/>
                      <a:pt x="4644" y="3638"/>
                      <a:pt x="4644" y="3594"/>
                    </a:cubicBezTo>
                    <a:lnTo>
                      <a:pt x="4644" y="280"/>
                    </a:lnTo>
                    <a:cubicBezTo>
                      <a:pt x="4644" y="236"/>
                      <a:pt x="4609" y="200"/>
                      <a:pt x="4565" y="200"/>
                    </a:cubicBezTo>
                    <a:lnTo>
                      <a:pt x="280" y="200"/>
                    </a:lnTo>
                    <a:cubicBezTo>
                      <a:pt x="236" y="200"/>
                      <a:pt x="200" y="236"/>
                      <a:pt x="200" y="280"/>
                    </a:cubicBezTo>
                    <a:lnTo>
                      <a:pt x="200" y="1114"/>
                    </a:lnTo>
                    <a:cubicBezTo>
                      <a:pt x="200" y="1169"/>
                      <a:pt x="155" y="1213"/>
                      <a:pt x="100" y="1213"/>
                    </a:cubicBezTo>
                    <a:cubicBezTo>
                      <a:pt x="45" y="1213"/>
                      <a:pt x="0" y="1169"/>
                      <a:pt x="0" y="1114"/>
                    </a:cubicBezTo>
                    <a:lnTo>
                      <a:pt x="0" y="280"/>
                    </a:lnTo>
                    <a:cubicBezTo>
                      <a:pt x="0" y="126"/>
                      <a:pt x="126" y="0"/>
                      <a:pt x="280" y="0"/>
                    </a:cubicBezTo>
                    <a:lnTo>
                      <a:pt x="4565" y="0"/>
                    </a:lnTo>
                    <a:cubicBezTo>
                      <a:pt x="4719" y="0"/>
                      <a:pt x="4844" y="126"/>
                      <a:pt x="4844" y="280"/>
                    </a:cubicBezTo>
                    <a:lnTo>
                      <a:pt x="4844" y="3594"/>
                    </a:lnTo>
                    <a:cubicBezTo>
                      <a:pt x="4844" y="3749"/>
                      <a:pt x="4719" y="3874"/>
                      <a:pt x="4565" y="38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90">
                <a:extLst>
                  <a:ext uri="{FF2B5EF4-FFF2-40B4-BE49-F238E27FC236}">
                    <a16:creationId xmlns:a16="http://schemas.microsoft.com/office/drawing/2014/main" id="{975EA519-9EBC-28BC-C1FD-B1EAD478330B}"/>
                  </a:ext>
                </a:extLst>
              </p:cNvPr>
              <p:cNvSpPr>
                <a:spLocks/>
              </p:cNvSpPr>
              <p:nvPr/>
            </p:nvSpPr>
            <p:spPr bwMode="auto">
              <a:xfrm>
                <a:off x="3897313" y="1809750"/>
                <a:ext cx="171450" cy="6350"/>
              </a:xfrm>
              <a:custGeom>
                <a:avLst/>
                <a:gdLst>
                  <a:gd name="T0" fmla="*/ 4617 w 4717"/>
                  <a:gd name="T1" fmla="*/ 200 h 200"/>
                  <a:gd name="T2" fmla="*/ 100 w 4717"/>
                  <a:gd name="T3" fmla="*/ 200 h 200"/>
                  <a:gd name="T4" fmla="*/ 0 w 4717"/>
                  <a:gd name="T5" fmla="*/ 100 h 200"/>
                  <a:gd name="T6" fmla="*/ 100 w 4717"/>
                  <a:gd name="T7" fmla="*/ 0 h 200"/>
                  <a:gd name="T8" fmla="*/ 4617 w 4717"/>
                  <a:gd name="T9" fmla="*/ 0 h 200"/>
                  <a:gd name="T10" fmla="*/ 4717 w 4717"/>
                  <a:gd name="T11" fmla="*/ 100 h 200"/>
                  <a:gd name="T12" fmla="*/ 4617 w 4717"/>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717" h="200">
                    <a:moveTo>
                      <a:pt x="4617" y="200"/>
                    </a:moveTo>
                    <a:lnTo>
                      <a:pt x="100" y="200"/>
                    </a:lnTo>
                    <a:cubicBezTo>
                      <a:pt x="44" y="200"/>
                      <a:pt x="0" y="156"/>
                      <a:pt x="0" y="100"/>
                    </a:cubicBezTo>
                    <a:cubicBezTo>
                      <a:pt x="0" y="45"/>
                      <a:pt x="44" y="0"/>
                      <a:pt x="100" y="0"/>
                    </a:cubicBezTo>
                    <a:lnTo>
                      <a:pt x="4617" y="0"/>
                    </a:lnTo>
                    <a:cubicBezTo>
                      <a:pt x="4673" y="0"/>
                      <a:pt x="4717" y="45"/>
                      <a:pt x="4717" y="100"/>
                    </a:cubicBezTo>
                    <a:cubicBezTo>
                      <a:pt x="4717" y="156"/>
                      <a:pt x="4673" y="200"/>
                      <a:pt x="4617"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91">
                <a:extLst>
                  <a:ext uri="{FF2B5EF4-FFF2-40B4-BE49-F238E27FC236}">
                    <a16:creationId xmlns:a16="http://schemas.microsoft.com/office/drawing/2014/main" id="{DF65EC7C-23AE-232A-E89C-0622642B9B35}"/>
                  </a:ext>
                </a:extLst>
              </p:cNvPr>
              <p:cNvSpPr>
                <a:spLocks/>
              </p:cNvSpPr>
              <p:nvPr/>
            </p:nvSpPr>
            <p:spPr bwMode="auto">
              <a:xfrm>
                <a:off x="3971925" y="1824038"/>
                <a:ext cx="22225" cy="7938"/>
              </a:xfrm>
              <a:custGeom>
                <a:avLst/>
                <a:gdLst>
                  <a:gd name="T0" fmla="*/ 523 w 622"/>
                  <a:gd name="T1" fmla="*/ 201 h 201"/>
                  <a:gd name="T2" fmla="*/ 100 w 622"/>
                  <a:gd name="T3" fmla="*/ 201 h 201"/>
                  <a:gd name="T4" fmla="*/ 0 w 622"/>
                  <a:gd name="T5" fmla="*/ 101 h 201"/>
                  <a:gd name="T6" fmla="*/ 100 w 622"/>
                  <a:gd name="T7" fmla="*/ 0 h 201"/>
                  <a:gd name="T8" fmla="*/ 523 w 622"/>
                  <a:gd name="T9" fmla="*/ 0 h 201"/>
                  <a:gd name="T10" fmla="*/ 622 w 622"/>
                  <a:gd name="T11" fmla="*/ 101 h 201"/>
                  <a:gd name="T12" fmla="*/ 523 w 622"/>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622" h="201">
                    <a:moveTo>
                      <a:pt x="523" y="201"/>
                    </a:moveTo>
                    <a:lnTo>
                      <a:pt x="100" y="201"/>
                    </a:lnTo>
                    <a:cubicBezTo>
                      <a:pt x="45" y="201"/>
                      <a:pt x="0" y="156"/>
                      <a:pt x="0" y="101"/>
                    </a:cubicBezTo>
                    <a:cubicBezTo>
                      <a:pt x="0" y="45"/>
                      <a:pt x="45" y="0"/>
                      <a:pt x="100" y="0"/>
                    </a:cubicBezTo>
                    <a:lnTo>
                      <a:pt x="523" y="0"/>
                    </a:lnTo>
                    <a:cubicBezTo>
                      <a:pt x="578" y="0"/>
                      <a:pt x="622" y="45"/>
                      <a:pt x="622" y="101"/>
                    </a:cubicBezTo>
                    <a:cubicBezTo>
                      <a:pt x="622" y="156"/>
                      <a:pt x="578" y="201"/>
                      <a:pt x="52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Rectangle 92">
                <a:extLst>
                  <a:ext uri="{FF2B5EF4-FFF2-40B4-BE49-F238E27FC236}">
                    <a16:creationId xmlns:a16="http://schemas.microsoft.com/office/drawing/2014/main" id="{0FA4F6EF-5CDA-AA23-55D2-0665DA521841}"/>
                  </a:ext>
                </a:extLst>
              </p:cNvPr>
              <p:cNvSpPr>
                <a:spLocks noChangeArrowheads="1"/>
              </p:cNvSpPr>
              <p:nvPr/>
            </p:nvSpPr>
            <p:spPr bwMode="auto">
              <a:xfrm>
                <a:off x="3957638" y="1846263"/>
                <a:ext cx="79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Rectangle 93">
                <a:extLst>
                  <a:ext uri="{FF2B5EF4-FFF2-40B4-BE49-F238E27FC236}">
                    <a16:creationId xmlns:a16="http://schemas.microsoft.com/office/drawing/2014/main" id="{09278048-E64C-74A6-ED31-B7578DA4306A}"/>
                  </a:ext>
                </a:extLst>
              </p:cNvPr>
              <p:cNvSpPr>
                <a:spLocks noChangeArrowheads="1"/>
              </p:cNvSpPr>
              <p:nvPr/>
            </p:nvSpPr>
            <p:spPr bwMode="auto">
              <a:xfrm>
                <a:off x="3998913" y="1846263"/>
                <a:ext cx="79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Rectangle 94">
                <a:extLst>
                  <a:ext uri="{FF2B5EF4-FFF2-40B4-BE49-F238E27FC236}">
                    <a16:creationId xmlns:a16="http://schemas.microsoft.com/office/drawing/2014/main" id="{7F441EDC-E7E8-1AC8-4F65-6E596554FA21}"/>
                  </a:ext>
                </a:extLst>
              </p:cNvPr>
              <p:cNvSpPr>
                <a:spLocks noChangeArrowheads="1"/>
              </p:cNvSpPr>
              <p:nvPr/>
            </p:nvSpPr>
            <p:spPr bwMode="auto">
              <a:xfrm>
                <a:off x="3944938" y="1865313"/>
                <a:ext cx="74613"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4" name="Cursor" descr="{&quot;Key&quot;:&quot;POWER_USER_SHAPE_ICON&quot;,&quot;Value&quot;:&quot;POWER_USER_SHAPE_ICON_STYLE_1&quot;}">
              <a:extLst>
                <a:ext uri="{FF2B5EF4-FFF2-40B4-BE49-F238E27FC236}">
                  <a16:creationId xmlns:a16="http://schemas.microsoft.com/office/drawing/2014/main" id="{BF45FAEB-F46F-0A0A-8423-CA528F98E5AC}"/>
                </a:ext>
              </a:extLst>
            </p:cNvPr>
            <p:cNvSpPr>
              <a:spLocks noChangeAspect="1"/>
            </p:cNvSpPr>
            <p:nvPr>
              <p:custDataLst>
                <p:tags r:id="rId2"/>
              </p:custDataLst>
            </p:nvPr>
          </p:nvSpPr>
          <p:spPr bwMode="auto">
            <a:xfrm>
              <a:off x="9223157" y="584049"/>
              <a:ext cx="144666" cy="240801"/>
            </a:xfrm>
            <a:custGeom>
              <a:avLst/>
              <a:gdLst>
                <a:gd name="T0" fmla="*/ 413 w 422"/>
                <a:gd name="T1" fmla="*/ 4 h 721"/>
                <a:gd name="T2" fmla="*/ 386 w 422"/>
                <a:gd name="T3" fmla="*/ 9 h 721"/>
                <a:gd name="T4" fmla="*/ 9 w 422"/>
                <a:gd name="T5" fmla="*/ 355 h 721"/>
                <a:gd name="T6" fmla="*/ 1 w 422"/>
                <a:gd name="T7" fmla="*/ 377 h 721"/>
                <a:gd name="T8" fmla="*/ 16 w 422"/>
                <a:gd name="T9" fmla="*/ 396 h 721"/>
                <a:gd name="T10" fmla="*/ 145 w 422"/>
                <a:gd name="T11" fmla="*/ 453 h 721"/>
                <a:gd name="T12" fmla="*/ 64 w 422"/>
                <a:gd name="T13" fmla="*/ 635 h 721"/>
                <a:gd name="T14" fmla="*/ 88 w 422"/>
                <a:gd name="T15" fmla="*/ 694 h 721"/>
                <a:gd name="T16" fmla="*/ 125 w 422"/>
                <a:gd name="T17" fmla="*/ 710 h 721"/>
                <a:gd name="T18" fmla="*/ 184 w 422"/>
                <a:gd name="T19" fmla="*/ 689 h 721"/>
                <a:gd name="T20" fmla="*/ 265 w 422"/>
                <a:gd name="T21" fmla="*/ 506 h 721"/>
                <a:gd name="T22" fmla="*/ 393 w 422"/>
                <a:gd name="T23" fmla="*/ 563 h 721"/>
                <a:gd name="T24" fmla="*/ 422 w 422"/>
                <a:gd name="T25" fmla="*/ 540 h 721"/>
                <a:gd name="T26" fmla="*/ 422 w 422"/>
                <a:gd name="T27" fmla="*/ 27 h 721"/>
                <a:gd name="T28" fmla="*/ 413 w 422"/>
                <a:gd name="T29" fmla="*/ 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721">
                  <a:moveTo>
                    <a:pt x="413" y="4"/>
                  </a:moveTo>
                  <a:cubicBezTo>
                    <a:pt x="404" y="0"/>
                    <a:pt x="393" y="2"/>
                    <a:pt x="386" y="9"/>
                  </a:cubicBezTo>
                  <a:lnTo>
                    <a:pt x="9" y="355"/>
                  </a:lnTo>
                  <a:cubicBezTo>
                    <a:pt x="3" y="360"/>
                    <a:pt x="0" y="369"/>
                    <a:pt x="1" y="377"/>
                  </a:cubicBezTo>
                  <a:cubicBezTo>
                    <a:pt x="2" y="385"/>
                    <a:pt x="8" y="392"/>
                    <a:pt x="16" y="396"/>
                  </a:cubicBezTo>
                  <a:lnTo>
                    <a:pt x="145" y="453"/>
                  </a:lnTo>
                  <a:lnTo>
                    <a:pt x="64" y="635"/>
                  </a:lnTo>
                  <a:cubicBezTo>
                    <a:pt x="54" y="657"/>
                    <a:pt x="65" y="684"/>
                    <a:pt x="88" y="694"/>
                  </a:cubicBezTo>
                  <a:lnTo>
                    <a:pt x="125" y="710"/>
                  </a:lnTo>
                  <a:cubicBezTo>
                    <a:pt x="148" y="721"/>
                    <a:pt x="175" y="711"/>
                    <a:pt x="184" y="689"/>
                  </a:cubicBezTo>
                  <a:lnTo>
                    <a:pt x="265" y="506"/>
                  </a:lnTo>
                  <a:lnTo>
                    <a:pt x="393" y="563"/>
                  </a:lnTo>
                  <a:cubicBezTo>
                    <a:pt x="396" y="564"/>
                    <a:pt x="422" y="567"/>
                    <a:pt x="422" y="540"/>
                  </a:cubicBezTo>
                  <a:lnTo>
                    <a:pt x="422" y="27"/>
                  </a:lnTo>
                  <a:cubicBezTo>
                    <a:pt x="422" y="17"/>
                    <a:pt x="422" y="8"/>
                    <a:pt x="413" y="4"/>
                  </a:cubicBezTo>
                </a:path>
              </a:pathLst>
            </a:custGeom>
            <a:grpFill/>
            <a:ln w="19050">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504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97091" y="1257301"/>
            <a:ext cx="10389231" cy="4756638"/>
          </a:xfrm>
        </p:spPr>
        <p:txBody>
          <a:bodyPr/>
          <a:lstStyle/>
          <a:p>
            <a:pPr marL="534988" lvl="1" indent="-357188" algn="just">
              <a:spcAft>
                <a:spcPts val="1200"/>
              </a:spcAft>
              <a:buClr>
                <a:srgbClr val="C00000"/>
              </a:buClr>
              <a:buSzPct val="100000"/>
              <a:buFont typeface="Wingdings" pitchFamily="2" charset="2"/>
              <a:buChar char="§"/>
            </a:pPr>
            <a:r>
              <a:rPr lang="en-GB" sz="2200" dirty="0">
                <a:solidFill>
                  <a:schemeClr val="tx2"/>
                </a:solidFill>
                <a:ea typeface="Arial Unicode MS" panose="020B0604020202020204" pitchFamily="34" charset="-128"/>
              </a:rPr>
              <a:t>Check the compliance of the proposal with the criteria of the Programme </a:t>
            </a:r>
          </a:p>
          <a:p>
            <a:pPr marL="177800" lvl="1" indent="0" algn="just">
              <a:spcAft>
                <a:spcPts val="1200"/>
              </a:spcAft>
              <a:buClr>
                <a:srgbClr val="C00000"/>
              </a:buClr>
              <a:buSzPct val="100000"/>
              <a:buNone/>
            </a:pPr>
            <a:r>
              <a:rPr lang="en-GB" sz="2200" dirty="0">
                <a:solidFill>
                  <a:schemeClr val="tx2"/>
                </a:solidFill>
                <a:ea typeface="Arial Unicode MS" panose="020B0604020202020204" pitchFamily="34" charset="-128"/>
              </a:rPr>
              <a:t>     Eligibility Criteria</a:t>
            </a:r>
            <a:r>
              <a:rPr lang="en-GB" sz="2000" dirty="0">
                <a:solidFill>
                  <a:schemeClr val="tx2"/>
                </a:solidFill>
                <a:ea typeface="Arial Unicode MS" panose="020B0604020202020204" pitchFamily="34" charset="-128"/>
              </a:rPr>
              <a:t>  (1)</a:t>
            </a:r>
          </a:p>
          <a:p>
            <a:pPr marL="877888" lvl="2" indent="-342900" algn="just">
              <a:spcBef>
                <a:spcPts val="0"/>
              </a:spcBef>
              <a:spcAft>
                <a:spcPts val="1200"/>
              </a:spcAft>
              <a:buClr>
                <a:srgbClr val="C00000"/>
              </a:buClr>
              <a:buFont typeface="Wingdings" panose="05000000000000000000" pitchFamily="2" charset="2"/>
              <a:buChar char="v"/>
            </a:pPr>
            <a:r>
              <a:rPr lang="en-GB" sz="1500" dirty="0">
                <a:solidFill>
                  <a:schemeClr val="tx2"/>
                </a:solidFill>
                <a:ea typeface="Arial Unicode MS" panose="020B0604020202020204" pitchFamily="34" charset="-128"/>
              </a:rPr>
              <a:t>Applicants (coordinators and full partners) are any eligible participating HEI established in an </a:t>
            </a:r>
            <a:r>
              <a:rPr lang="en-US" sz="1500" dirty="0">
                <a:solidFill>
                  <a:schemeClr val="tx2"/>
                </a:solidFill>
                <a:ea typeface="Arial Unicode MS" panose="020B0604020202020204" pitchFamily="34" charset="-128"/>
              </a:rPr>
              <a:t>EU Member State or third country associated to the </a:t>
            </a:r>
            <a:r>
              <a:rPr lang="en-US" sz="1500" dirty="0" err="1">
                <a:solidFill>
                  <a:schemeClr val="tx2"/>
                </a:solidFill>
                <a:ea typeface="Arial Unicode MS" panose="020B0604020202020204" pitchFamily="34" charset="-128"/>
              </a:rPr>
              <a:t>Programme</a:t>
            </a:r>
            <a:r>
              <a:rPr lang="en-US" sz="1500" dirty="0">
                <a:solidFill>
                  <a:schemeClr val="tx2"/>
                </a:solidFill>
                <a:ea typeface="Arial Unicode MS" panose="020B0604020202020204" pitchFamily="34" charset="-128"/>
              </a:rPr>
              <a:t> or in a third country not associated to the Programme (consult the </a:t>
            </a:r>
            <a:r>
              <a:rPr lang="fr-FR" sz="1500" dirty="0">
                <a:hlinkClick r:id="rId2"/>
              </a:rPr>
              <a:t>The Erasmus+ Programme Guide </a:t>
            </a:r>
            <a:r>
              <a:rPr lang="en-US" sz="1500" dirty="0">
                <a:solidFill>
                  <a:schemeClr val="tx2"/>
                </a:solidFill>
                <a:ea typeface="Arial Unicode MS" panose="020B0604020202020204" pitchFamily="34" charset="-128"/>
              </a:rPr>
              <a:t> for any restrictions)</a:t>
            </a:r>
            <a:endParaRPr lang="en-GB" sz="1500" dirty="0">
              <a:solidFill>
                <a:schemeClr val="tx2"/>
              </a:solidFill>
              <a:ea typeface="Arial Unicode MS" panose="020B0604020202020204" pitchFamily="34" charset="-128"/>
            </a:endParaRPr>
          </a:p>
          <a:p>
            <a:pPr marL="877888" lvl="2" indent="-342900" algn="just">
              <a:spcBef>
                <a:spcPts val="0"/>
              </a:spcBef>
              <a:spcAft>
                <a:spcPts val="1200"/>
              </a:spcAft>
              <a:buClr>
                <a:srgbClr val="C00000"/>
              </a:buClr>
              <a:buFont typeface="Wingdings" panose="05000000000000000000" pitchFamily="2" charset="2"/>
              <a:buChar char="v"/>
            </a:pPr>
            <a:r>
              <a:rPr lang="en-US" sz="1500" dirty="0">
                <a:solidFill>
                  <a:schemeClr val="tx2"/>
                </a:solidFill>
                <a:ea typeface="Arial Unicode MS" panose="020B0604020202020204" pitchFamily="34" charset="-128"/>
              </a:rPr>
              <a:t>Associations or </a:t>
            </a:r>
            <a:r>
              <a:rPr lang="en-US" sz="1500" dirty="0" err="1">
                <a:solidFill>
                  <a:schemeClr val="tx2"/>
                </a:solidFill>
                <a:ea typeface="Arial Unicode MS" panose="020B0604020202020204" pitchFamily="34" charset="-128"/>
              </a:rPr>
              <a:t>organisations</a:t>
            </a:r>
            <a:r>
              <a:rPr lang="en-US" sz="1500" dirty="0">
                <a:solidFill>
                  <a:schemeClr val="tx2"/>
                </a:solidFill>
                <a:ea typeface="Arial Unicode MS" panose="020B0604020202020204" pitchFamily="34" charset="-128"/>
              </a:rPr>
              <a:t> of HEIs, public or private </a:t>
            </a:r>
            <a:r>
              <a:rPr lang="en-US" sz="1500" dirty="0" err="1">
                <a:solidFill>
                  <a:schemeClr val="tx2"/>
                </a:solidFill>
                <a:ea typeface="Arial Unicode MS" panose="020B0604020202020204" pitchFamily="34" charset="-128"/>
              </a:rPr>
              <a:t>organisations</a:t>
            </a:r>
            <a:r>
              <a:rPr lang="en-US" sz="1500" dirty="0">
                <a:solidFill>
                  <a:schemeClr val="tx2"/>
                </a:solidFill>
                <a:ea typeface="Arial Unicode MS" panose="020B0604020202020204" pitchFamily="34" charset="-128"/>
              </a:rPr>
              <a:t> (including their affiliated entities) that contribute directly and actively to the delivery of EMJM established in an EU Member State, third country associated to the </a:t>
            </a:r>
            <a:r>
              <a:rPr lang="en-US" sz="1500" dirty="0" err="1">
                <a:solidFill>
                  <a:schemeClr val="tx2"/>
                </a:solidFill>
                <a:ea typeface="Arial Unicode MS" panose="020B0604020202020204" pitchFamily="34" charset="-128"/>
              </a:rPr>
              <a:t>Programme</a:t>
            </a:r>
            <a:r>
              <a:rPr lang="en-US" sz="1500" dirty="0">
                <a:solidFill>
                  <a:schemeClr val="tx2"/>
                </a:solidFill>
                <a:ea typeface="Arial Unicode MS" panose="020B0604020202020204" pitchFamily="34" charset="-128"/>
              </a:rPr>
              <a:t> or in an eligible third country not associated to the </a:t>
            </a:r>
            <a:r>
              <a:rPr lang="en-US" sz="1500" dirty="0" err="1">
                <a:solidFill>
                  <a:schemeClr val="tx2"/>
                </a:solidFill>
                <a:ea typeface="Arial Unicode MS" panose="020B0604020202020204" pitchFamily="34" charset="-128"/>
              </a:rPr>
              <a:t>Programme</a:t>
            </a:r>
            <a:r>
              <a:rPr lang="en-US" sz="1500" dirty="0">
                <a:solidFill>
                  <a:schemeClr val="tx2"/>
                </a:solidFill>
                <a:ea typeface="Arial Unicode MS" panose="020B0604020202020204" pitchFamily="34" charset="-128"/>
              </a:rPr>
              <a:t>, may also participate but not as coordinator</a:t>
            </a:r>
          </a:p>
          <a:p>
            <a:pPr marL="877888" lvl="2" indent="-342900" algn="just">
              <a:spcBef>
                <a:spcPts val="0"/>
              </a:spcBef>
              <a:spcAft>
                <a:spcPts val="1200"/>
              </a:spcAft>
              <a:buClr>
                <a:srgbClr val="C00000"/>
              </a:buClr>
              <a:buFont typeface="Wingdings" panose="05000000000000000000" pitchFamily="2" charset="2"/>
              <a:buChar char="v"/>
            </a:pPr>
            <a:r>
              <a:rPr lang="en-US" sz="1500" dirty="0">
                <a:solidFill>
                  <a:schemeClr val="tx2"/>
                </a:solidFill>
                <a:ea typeface="Arial Unicode MS" panose="020B0604020202020204" pitchFamily="34" charset="-128"/>
              </a:rPr>
              <a:t>HEIs established in an EU Member State or third country associated to the Programme must hold a valid Erasmus Charter for Higher Education (ECHE)</a:t>
            </a:r>
          </a:p>
          <a:p>
            <a:pPr marL="877888" lvl="2" indent="-342900" algn="just">
              <a:spcBef>
                <a:spcPts val="0"/>
              </a:spcBef>
              <a:spcAft>
                <a:spcPts val="1200"/>
              </a:spcAft>
              <a:buClr>
                <a:srgbClr val="C00000"/>
              </a:buClr>
              <a:buFont typeface="Wingdings" panose="05000000000000000000" pitchFamily="2" charset="2"/>
              <a:buChar char="v"/>
            </a:pPr>
            <a:r>
              <a:rPr lang="en-GB" sz="1500" dirty="0">
                <a:solidFill>
                  <a:schemeClr val="tx2"/>
                </a:solidFill>
                <a:ea typeface="Arial Unicode MS" panose="020B0604020202020204" pitchFamily="34" charset="-128"/>
              </a:rPr>
              <a:t>Full HEI partners have fulfilled the external Quality Assurance requirements of their jurisdiction for the joint programme</a:t>
            </a:r>
          </a:p>
          <a:p>
            <a:pPr marL="877888" lvl="2" indent="-342900" algn="just">
              <a:spcBef>
                <a:spcPts val="0"/>
              </a:spcBef>
              <a:spcAft>
                <a:spcPts val="1200"/>
              </a:spcAft>
              <a:buClr>
                <a:srgbClr val="C00000"/>
              </a:buClr>
              <a:buFont typeface="Wingdings" panose="05000000000000000000" pitchFamily="2" charset="2"/>
              <a:buChar char="v"/>
            </a:pPr>
            <a:r>
              <a:rPr lang="en-GB" sz="1500" dirty="0">
                <a:solidFill>
                  <a:schemeClr val="tx2"/>
                </a:solidFill>
                <a:ea typeface="Arial Unicode MS" panose="020B0604020202020204" pitchFamily="34" charset="-128"/>
              </a:rPr>
              <a:t>Minimum Consortium: 3 full partner HEIs from 3 different countries, at least 2 </a:t>
            </a:r>
            <a:r>
              <a:rPr lang="en-US" sz="1500" dirty="0">
                <a:solidFill>
                  <a:schemeClr val="tx2"/>
                </a:solidFill>
                <a:ea typeface="Arial Unicode MS" panose="020B0604020202020204" pitchFamily="34" charset="-128"/>
              </a:rPr>
              <a:t>EU Member States or third countries associated to the </a:t>
            </a:r>
            <a:r>
              <a:rPr lang="en-US" sz="1500" dirty="0" err="1">
                <a:solidFill>
                  <a:schemeClr val="tx2"/>
                </a:solidFill>
                <a:ea typeface="Arial Unicode MS" panose="020B0604020202020204" pitchFamily="34" charset="-128"/>
              </a:rPr>
              <a:t>Programme</a:t>
            </a:r>
            <a:endParaRPr lang="en-GB" sz="1500" dirty="0">
              <a:solidFill>
                <a:schemeClr val="tx2"/>
              </a:solidFill>
              <a:ea typeface="Arial Unicode MS" panose="020B0604020202020204" pitchFamily="34" charset="-128"/>
            </a:endParaRPr>
          </a:p>
          <a:p>
            <a:pPr marL="534988" lvl="2" indent="0">
              <a:spcBef>
                <a:spcPts val="0"/>
              </a:spcBef>
              <a:spcAft>
                <a:spcPts val="1200"/>
              </a:spcAft>
              <a:buClr>
                <a:srgbClr val="C00000"/>
              </a:buClr>
              <a:buNone/>
            </a:pPr>
            <a:endParaRPr lang="en-US" sz="1600" dirty="0">
              <a:solidFill>
                <a:schemeClr val="tx2"/>
              </a:solidFill>
              <a:ea typeface="Arial Unicode MS" panose="020B0604020202020204" pitchFamily="34" charset="-128"/>
            </a:endParaRPr>
          </a:p>
          <a:p>
            <a:pPr marL="877888" lvl="2" indent="-342900">
              <a:spcBef>
                <a:spcPts val="0"/>
              </a:spcBef>
              <a:spcAft>
                <a:spcPts val="1200"/>
              </a:spcAft>
              <a:buClr>
                <a:srgbClr val="C00000"/>
              </a:buClr>
              <a:buFont typeface="Wingdings" panose="05000000000000000000" pitchFamily="2" charset="2"/>
              <a:buChar char="v"/>
            </a:pPr>
            <a:endParaRPr lang="en-IE" sz="800" dirty="0">
              <a:solidFill>
                <a:schemeClr val="tx2"/>
              </a:solidFill>
              <a:ea typeface="Arial Unicode MS" panose="020B0604020202020204" pitchFamily="34" charset="-128"/>
            </a:endParaRPr>
          </a:p>
          <a:p>
            <a:pPr marL="877888" lvl="2" indent="-342900">
              <a:spcBef>
                <a:spcPts val="0"/>
              </a:spcBef>
              <a:spcAft>
                <a:spcPts val="1200"/>
              </a:spcAft>
              <a:buClr>
                <a:srgbClr val="C00000"/>
              </a:buClr>
              <a:buFont typeface="Wingdings" panose="05000000000000000000" pitchFamily="2" charset="2"/>
              <a:buChar char="v"/>
            </a:pPr>
            <a:endParaRPr lang="en-GB" sz="1600" dirty="0">
              <a:solidFill>
                <a:schemeClr val="tx2"/>
              </a:solidFill>
              <a:ea typeface="Arial Unicode MS" panose="020B0604020202020204" pitchFamily="34" charset="-128"/>
            </a:endParaRPr>
          </a:p>
        </p:txBody>
      </p:sp>
      <p:sp>
        <p:nvSpPr>
          <p:cNvPr id="7" name="Title 6"/>
          <p:cNvSpPr>
            <a:spLocks noGrp="1"/>
          </p:cNvSpPr>
          <p:nvPr>
            <p:ph type="title"/>
          </p:nvPr>
        </p:nvSpPr>
        <p:spPr>
          <a:xfrm>
            <a:off x="970722" y="363476"/>
            <a:ext cx="10515600" cy="782357"/>
          </a:xfrm>
        </p:spPr>
        <p:txBody>
          <a:bodyPr/>
          <a:lstStyle/>
          <a:p>
            <a:br>
              <a:rPr lang="fr-BE" dirty="0"/>
            </a:br>
            <a:r>
              <a:rPr lang="fr-BE" dirty="0"/>
              <a:t>Application </a:t>
            </a:r>
            <a:r>
              <a:rPr lang="fr-BE" dirty="0" err="1"/>
              <a:t>requirements</a:t>
            </a:r>
            <a:r>
              <a:rPr lang="fr-BE" dirty="0"/>
              <a:t> (</a:t>
            </a:r>
            <a:r>
              <a:rPr lang="fr-BE" dirty="0" err="1"/>
              <a:t>cont</a:t>
            </a:r>
            <a:r>
              <a:rPr lang="fr-BE" dirty="0"/>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spTree>
    <p:extLst>
      <p:ext uri="{BB962C8B-B14F-4D97-AF65-F5344CB8AC3E}">
        <p14:creationId xmlns:p14="http://schemas.microsoft.com/office/powerpoint/2010/main" val="363652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33906" y="1415562"/>
            <a:ext cx="10389231" cy="5226283"/>
          </a:xfrm>
        </p:spPr>
        <p:txBody>
          <a:bodyPr/>
          <a:lstStyle/>
          <a:p>
            <a:pPr marL="534988" lvl="1" indent="-357188" algn="just">
              <a:spcAft>
                <a:spcPts val="1200"/>
              </a:spcAft>
              <a:buClr>
                <a:srgbClr val="C00000"/>
              </a:buClr>
              <a:buSzPct val="100000"/>
              <a:buFont typeface="Wingdings" pitchFamily="2" charset="2"/>
              <a:buChar char="§"/>
            </a:pPr>
            <a:r>
              <a:rPr lang="en-GB" sz="2200" dirty="0">
                <a:solidFill>
                  <a:schemeClr val="tx2"/>
                </a:solidFill>
                <a:ea typeface="Arial Unicode MS" panose="020B0604020202020204" pitchFamily="34" charset="-128"/>
              </a:rPr>
              <a:t>Check the compliance of the proposal with the criteria of the Programme </a:t>
            </a:r>
          </a:p>
          <a:p>
            <a:pPr marL="177800" lvl="1" indent="0" algn="just">
              <a:spcAft>
                <a:spcPts val="1200"/>
              </a:spcAft>
              <a:buClr>
                <a:srgbClr val="C00000"/>
              </a:buClr>
              <a:buSzPct val="100000"/>
              <a:buNone/>
            </a:pPr>
            <a:r>
              <a:rPr lang="en-GB" sz="2200" dirty="0">
                <a:solidFill>
                  <a:schemeClr val="tx2"/>
                </a:solidFill>
                <a:ea typeface="Arial Unicode MS" panose="020B0604020202020204" pitchFamily="34" charset="-128"/>
              </a:rPr>
              <a:t>     Eligibility Criteria</a:t>
            </a:r>
            <a:r>
              <a:rPr lang="en-GB" dirty="0">
                <a:solidFill>
                  <a:schemeClr val="tx2"/>
                </a:solidFill>
                <a:ea typeface="Arial Unicode MS" panose="020B0604020202020204" pitchFamily="34" charset="-128"/>
              </a:rPr>
              <a:t>  (2)</a:t>
            </a:r>
          </a:p>
          <a:p>
            <a:pPr marL="877888" lvl="2" indent="-342900" algn="just">
              <a:spcBef>
                <a:spcPts val="0"/>
              </a:spcBef>
              <a:spcAft>
                <a:spcPts val="1200"/>
              </a:spcAft>
              <a:buClr>
                <a:srgbClr val="C00000"/>
              </a:buClr>
              <a:buFont typeface="Wingdings" panose="05000000000000000000" pitchFamily="2" charset="2"/>
              <a:buChar char="v"/>
            </a:pPr>
            <a:r>
              <a:rPr lang="en-US" sz="1600" dirty="0">
                <a:solidFill>
                  <a:srgbClr val="034EA2"/>
                </a:solidFill>
              </a:rPr>
              <a:t>EMJM involves a compulsory physical student mobility of at least 2 study periods in 2 countries </a:t>
            </a:r>
            <a:r>
              <a:rPr lang="en-US" sz="1600" dirty="0">
                <a:solidFill>
                  <a:schemeClr val="tx2"/>
                </a:solidFill>
                <a:ea typeface="Arial Unicode MS" panose="020B0604020202020204" pitchFamily="34" charset="-128"/>
              </a:rPr>
              <a:t>(of which at least one EU Member State or third country associated to the Programme and both different from the country of residence of students at enrollment stage). </a:t>
            </a:r>
          </a:p>
          <a:p>
            <a:pPr marL="877888" lvl="2" indent="-342900" algn="just">
              <a:spcBef>
                <a:spcPts val="0"/>
              </a:spcBef>
              <a:spcAft>
                <a:spcPts val="1200"/>
              </a:spcAft>
              <a:buClr>
                <a:srgbClr val="C00000"/>
              </a:buClr>
              <a:buFont typeface="Wingdings" panose="05000000000000000000" pitchFamily="2" charset="2"/>
              <a:buChar char="v"/>
            </a:pPr>
            <a:r>
              <a:rPr lang="en-US" sz="1600" dirty="0">
                <a:solidFill>
                  <a:schemeClr val="tx2"/>
                </a:solidFill>
                <a:ea typeface="Arial Unicode MS" panose="020B0604020202020204" pitchFamily="34" charset="-128"/>
              </a:rPr>
              <a:t>Eligible duration: the consortium will receive a grant agreement for a duration of 74 months to finance at least 4 editions of the EMJM</a:t>
            </a:r>
          </a:p>
          <a:p>
            <a:pPr marL="877888" lvl="2" indent="-342900" algn="just">
              <a:spcBef>
                <a:spcPts val="0"/>
              </a:spcBef>
              <a:spcAft>
                <a:spcPts val="1200"/>
              </a:spcAft>
              <a:buClr>
                <a:srgbClr val="C00000"/>
              </a:buClr>
              <a:buFont typeface="Wingdings" panose="05000000000000000000" pitchFamily="2" charset="2"/>
              <a:buChar char="v"/>
            </a:pPr>
            <a:r>
              <a:rPr lang="fr-BE" sz="1600" dirty="0">
                <a:solidFill>
                  <a:schemeClr val="tx2"/>
                </a:solidFill>
                <a:ea typeface="Arial Unicode MS" panose="020B0604020202020204" pitchFamily="34" charset="-128"/>
              </a:rPr>
              <a:t>Deadline for applications: </a:t>
            </a:r>
            <a:r>
              <a:rPr lang="en-US" sz="1600" b="1">
                <a:solidFill>
                  <a:srgbClr val="E76C53"/>
                </a:solidFill>
                <a:ea typeface="Arial Unicode MS" panose="020B0604020202020204" pitchFamily="34" charset="-128"/>
              </a:rPr>
              <a:t>please refer to the Funding &amp; Tender Opportunities Portal </a:t>
            </a:r>
            <a:endParaRPr lang="en-US" sz="1600" b="1" dirty="0">
              <a:solidFill>
                <a:schemeClr val="tx2"/>
              </a:solidFill>
              <a:ea typeface="Arial Unicode MS" panose="020B0604020202020204" pitchFamily="34" charset="-128"/>
            </a:endParaRPr>
          </a:p>
          <a:p>
            <a:pPr marL="534988" lvl="2" indent="0" algn="just">
              <a:spcBef>
                <a:spcPts val="0"/>
              </a:spcBef>
              <a:spcAft>
                <a:spcPts val="1200"/>
              </a:spcAft>
              <a:buClr>
                <a:srgbClr val="C00000"/>
              </a:buClr>
              <a:buNone/>
            </a:pPr>
            <a:endParaRPr lang="en-GB" sz="800" dirty="0">
              <a:solidFill>
                <a:schemeClr val="tx2"/>
              </a:solidFill>
              <a:ea typeface="Arial Unicode MS" panose="020B0604020202020204" pitchFamily="34" charset="-128"/>
            </a:endParaRPr>
          </a:p>
          <a:p>
            <a:pPr marL="534988" lvl="2" indent="0" algn="just">
              <a:spcBef>
                <a:spcPts val="0"/>
              </a:spcBef>
              <a:spcAft>
                <a:spcPts val="1200"/>
              </a:spcAft>
              <a:buClr>
                <a:srgbClr val="C00000"/>
              </a:buClr>
              <a:buNone/>
            </a:pPr>
            <a:r>
              <a:rPr lang="en-GB" sz="2200" dirty="0">
                <a:solidFill>
                  <a:schemeClr val="tx2"/>
                </a:solidFill>
                <a:ea typeface="Arial Unicode MS" panose="020B0604020202020204" pitchFamily="34" charset="-128"/>
              </a:rPr>
              <a:t>Exclusion and Selection Criteria</a:t>
            </a:r>
            <a:r>
              <a:rPr lang="en-US" dirty="0"/>
              <a:t> </a:t>
            </a:r>
          </a:p>
          <a:p>
            <a:pPr marL="820738" lvl="2" indent="-285750">
              <a:spcBef>
                <a:spcPts val="0"/>
              </a:spcBef>
              <a:spcAft>
                <a:spcPts val="1200"/>
              </a:spcAft>
              <a:buClr>
                <a:srgbClr val="C00000"/>
              </a:buClr>
              <a:buFont typeface="Wingdings" panose="05000000000000000000" pitchFamily="2" charset="2"/>
              <a:buChar char="v"/>
            </a:pPr>
            <a:r>
              <a:rPr lang="en-GB" sz="1600" dirty="0">
                <a:solidFill>
                  <a:schemeClr val="tx2"/>
                </a:solidFill>
                <a:ea typeface="Arial Unicode MS" panose="020B0604020202020204" pitchFamily="34" charset="-128"/>
              </a:rPr>
              <a:t>Applicant is not in any of the exclusion situations described in Articles 136-141 of the Financial    Regulation (Part C of the Erasmus + Programme Guide)</a:t>
            </a:r>
          </a:p>
          <a:p>
            <a:pPr marL="820738" lvl="2" indent="-285750">
              <a:spcBef>
                <a:spcPts val="0"/>
              </a:spcBef>
              <a:spcAft>
                <a:spcPts val="1200"/>
              </a:spcAft>
              <a:buClr>
                <a:srgbClr val="C00000"/>
              </a:buClr>
              <a:buFont typeface="Wingdings" panose="05000000000000000000" pitchFamily="2" charset="2"/>
              <a:buChar char="v"/>
            </a:pPr>
            <a:r>
              <a:rPr lang="en-GB" sz="1600" dirty="0">
                <a:solidFill>
                  <a:schemeClr val="tx2"/>
                </a:solidFill>
                <a:ea typeface="Arial Unicode MS" panose="020B0604020202020204" pitchFamily="34" charset="-128"/>
              </a:rPr>
              <a:t>The applicants’ financial and operational capacity are adequate</a:t>
            </a:r>
          </a:p>
        </p:txBody>
      </p:sp>
      <p:sp>
        <p:nvSpPr>
          <p:cNvPr id="7" name="Title 6"/>
          <p:cNvSpPr>
            <a:spLocks noGrp="1"/>
          </p:cNvSpPr>
          <p:nvPr>
            <p:ph type="title"/>
          </p:nvPr>
        </p:nvSpPr>
        <p:spPr/>
        <p:txBody>
          <a:bodyPr/>
          <a:lstStyle/>
          <a:p>
            <a:br>
              <a:rPr lang="fr-BE" dirty="0"/>
            </a:br>
            <a:r>
              <a:rPr lang="fr-BE" dirty="0"/>
              <a:t>Application </a:t>
            </a:r>
            <a:r>
              <a:rPr lang="fr-BE" dirty="0" err="1"/>
              <a:t>requirements</a:t>
            </a:r>
            <a:r>
              <a:rPr lang="fr-BE" dirty="0"/>
              <a:t> (</a:t>
            </a:r>
            <a:r>
              <a:rPr lang="fr-BE" dirty="0" err="1"/>
              <a:t>cont</a:t>
            </a:r>
            <a:r>
              <a:rPr lang="fr-BE" dirty="0"/>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spTree>
    <p:extLst>
      <p:ext uri="{BB962C8B-B14F-4D97-AF65-F5344CB8AC3E}">
        <p14:creationId xmlns:p14="http://schemas.microsoft.com/office/powerpoint/2010/main" val="351204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54668" y="1625600"/>
            <a:ext cx="9943448" cy="4669692"/>
          </a:xfrm>
        </p:spPr>
        <p:txBody>
          <a:bodyPr/>
          <a:lstStyle/>
          <a:p>
            <a:pPr marL="177800" lvl="1" indent="0">
              <a:spcAft>
                <a:spcPts val="1200"/>
              </a:spcAft>
              <a:buClr>
                <a:srgbClr val="C00000"/>
              </a:buClr>
              <a:buSzPct val="100000"/>
              <a:buNone/>
            </a:pPr>
            <a:endParaRPr lang="en-GB" sz="2400" b="1" dirty="0">
              <a:solidFill>
                <a:schemeClr val="tx2"/>
              </a:solidFill>
              <a:ea typeface="Arial Unicode MS" panose="020B0604020202020204" pitchFamily="34" charset="-128"/>
            </a:endParaRPr>
          </a:p>
          <a:p>
            <a:pPr marL="534988" lvl="1" indent="-357188" algn="just">
              <a:spcAft>
                <a:spcPts val="1200"/>
              </a:spcAft>
              <a:buClr>
                <a:srgbClr val="C00000"/>
              </a:buClr>
              <a:buSzPct val="100000"/>
              <a:buFont typeface="Wingdings" pitchFamily="2" charset="2"/>
              <a:buChar char="§"/>
            </a:pPr>
            <a:r>
              <a:rPr lang="en-US" sz="2200" dirty="0">
                <a:solidFill>
                  <a:schemeClr val="tx2"/>
                </a:solidFill>
                <a:ea typeface="Arial Unicode MS" panose="020B0604020202020204" pitchFamily="34" charset="-128"/>
              </a:rPr>
              <a:t>Log into the Funding &amp; Tenders Portal and select your topic. </a:t>
            </a:r>
          </a:p>
          <a:p>
            <a:pPr marL="534988" lvl="1" indent="-357188" algn="just">
              <a:spcAft>
                <a:spcPts val="1200"/>
              </a:spcAft>
              <a:buClr>
                <a:srgbClr val="C00000"/>
              </a:buClr>
              <a:buSzPct val="100000"/>
              <a:buFont typeface="Wingdings" pitchFamily="2" charset="2"/>
              <a:buChar char="§"/>
            </a:pPr>
            <a:r>
              <a:rPr lang="en-US" sz="2200" dirty="0">
                <a:solidFill>
                  <a:schemeClr val="tx2"/>
                </a:solidFill>
                <a:ea typeface="Arial Unicode MS" panose="020B0604020202020204" pitchFamily="34" charset="-128"/>
              </a:rPr>
              <a:t>Make</a:t>
            </a:r>
            <a:r>
              <a:rPr lang="en-GB" sz="2200" dirty="0">
                <a:solidFill>
                  <a:schemeClr val="tx2"/>
                </a:solidFill>
                <a:ea typeface="Arial Unicode MS" panose="020B0604020202020204" pitchFamily="34" charset="-128"/>
              </a:rPr>
              <a:t> sure you are in the correct Call for proposals and Type of action.</a:t>
            </a:r>
          </a:p>
          <a:p>
            <a:pPr marL="534988" lvl="1" indent="-357188" algn="just">
              <a:spcAft>
                <a:spcPts val="1200"/>
              </a:spcAft>
              <a:buClr>
                <a:srgbClr val="C00000"/>
              </a:buClr>
              <a:buSzPct val="100000"/>
              <a:buFont typeface="Wingdings" pitchFamily="2" charset="2"/>
              <a:buChar char="§"/>
            </a:pPr>
            <a:r>
              <a:rPr lang="en-IE" sz="2200" dirty="0">
                <a:solidFill>
                  <a:schemeClr val="tx2"/>
                </a:solidFill>
                <a:ea typeface="Arial Unicode MS" panose="020B0604020202020204" pitchFamily="34" charset="-128"/>
              </a:rPr>
              <a:t>Scroll down on the Call for Proposals page to get access to the Electronic Submission Service</a:t>
            </a:r>
            <a:endParaRPr lang="en-GB" sz="2200" dirty="0">
              <a:solidFill>
                <a:schemeClr val="tx2"/>
              </a:solidFill>
              <a:ea typeface="Arial Unicode MS" panose="020B0604020202020204" pitchFamily="34" charset="-128"/>
            </a:endParaRPr>
          </a:p>
          <a:p>
            <a:pPr marL="177800" lvl="1" indent="0" algn="just">
              <a:spcAft>
                <a:spcPts val="1200"/>
              </a:spcAft>
              <a:buClr>
                <a:srgbClr val="C00000"/>
              </a:buClr>
              <a:buSzPct val="100000"/>
              <a:buNone/>
            </a:pPr>
            <a:endParaRPr lang="en-IE" sz="2200" dirty="0">
              <a:solidFill>
                <a:schemeClr val="tx2"/>
              </a:solidFill>
              <a:ea typeface="Arial Unicode MS" panose="020B0604020202020204" pitchFamily="34" charset="-128"/>
            </a:endParaRPr>
          </a:p>
          <a:p>
            <a:pPr marL="177800" lvl="1" indent="0" algn="just">
              <a:spcAft>
                <a:spcPts val="1200"/>
              </a:spcAft>
              <a:buClr>
                <a:srgbClr val="C00000"/>
              </a:buClr>
              <a:buSzPct val="100000"/>
              <a:buNone/>
            </a:pPr>
            <a:endParaRPr lang="en-GB" sz="800" dirty="0">
              <a:solidFill>
                <a:schemeClr val="tx2"/>
              </a:solidFill>
              <a:ea typeface="Arial Unicode MS" panose="020B0604020202020204" pitchFamily="34" charset="-128"/>
            </a:endParaRPr>
          </a:p>
          <a:p>
            <a:pPr marL="534988" lvl="1" indent="-357188" algn="just">
              <a:spcAft>
                <a:spcPts val="1200"/>
              </a:spcAft>
              <a:buClr>
                <a:srgbClr val="C00000"/>
              </a:buClr>
              <a:buSzPct val="100000"/>
              <a:buFont typeface="Wingdings" pitchFamily="2" charset="2"/>
              <a:buChar char="§"/>
            </a:pPr>
            <a:r>
              <a:rPr lang="en-GB" sz="2200" dirty="0">
                <a:solidFill>
                  <a:schemeClr val="tx2"/>
                </a:solidFill>
                <a:ea typeface="Arial Unicode MS" panose="020B0604020202020204" pitchFamily="34" charset="-128"/>
              </a:rPr>
              <a:t>Familiarise yourself with the Portal navigation system. You can edit information             and move between parts of the form</a:t>
            </a:r>
          </a:p>
          <a:p>
            <a:pPr marL="177800" lvl="1" indent="0">
              <a:spcAft>
                <a:spcPts val="1200"/>
              </a:spcAft>
              <a:buClr>
                <a:srgbClr val="C00000"/>
              </a:buClr>
              <a:buSzPct val="100000"/>
              <a:buNone/>
            </a:pPr>
            <a:endParaRPr lang="en-GB" sz="2200" dirty="0">
              <a:solidFill>
                <a:schemeClr val="tx2"/>
              </a:solidFill>
              <a:ea typeface="Arial Unicode MS" panose="020B0604020202020204" pitchFamily="34" charset="-128"/>
            </a:endParaRPr>
          </a:p>
          <a:p>
            <a:pPr marL="177800" lvl="1" indent="0">
              <a:spcAft>
                <a:spcPts val="1200"/>
              </a:spcAft>
              <a:buClr>
                <a:srgbClr val="C00000"/>
              </a:buClr>
              <a:buSzPct val="100000"/>
              <a:buNone/>
            </a:pPr>
            <a:endParaRPr lang="en-GB" sz="2200" dirty="0">
              <a:solidFill>
                <a:schemeClr val="tx2"/>
              </a:solidFill>
              <a:ea typeface="Arial Unicode MS" panose="020B0604020202020204" pitchFamily="34" charset="-128"/>
            </a:endParaRPr>
          </a:p>
        </p:txBody>
      </p:sp>
      <p:sp>
        <p:nvSpPr>
          <p:cNvPr id="7" name="Title 6"/>
          <p:cNvSpPr>
            <a:spLocks noGrp="1"/>
          </p:cNvSpPr>
          <p:nvPr>
            <p:ph type="title"/>
          </p:nvPr>
        </p:nvSpPr>
        <p:spPr/>
        <p:txBody>
          <a:bodyPr/>
          <a:lstStyle/>
          <a:p>
            <a:r>
              <a:rPr lang="fr-BE" dirty="0" err="1"/>
              <a:t>Get</a:t>
            </a:r>
            <a:r>
              <a:rPr lang="fr-BE" dirty="0"/>
              <a:t> </a:t>
            </a:r>
            <a:r>
              <a:rPr lang="fr-BE" dirty="0" err="1"/>
              <a:t>started</a:t>
            </a:r>
            <a:endParaRPr lang="fr-BE" dirty="0"/>
          </a:p>
        </p:txBody>
      </p:sp>
      <p:sp>
        <p:nvSpPr>
          <p:cNvPr id="4" name="Right Arrow 3"/>
          <p:cNvSpPr/>
          <p:nvPr/>
        </p:nvSpPr>
        <p:spPr>
          <a:xfrm>
            <a:off x="6944298" y="1351590"/>
            <a:ext cx="712814" cy="316523"/>
          </a:xfrm>
          <a:prstGeom prst="right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3398249" y="5484722"/>
            <a:ext cx="933450" cy="390525"/>
          </a:xfrm>
          <a:prstGeom prst="rect">
            <a:avLst/>
          </a:prstGeom>
        </p:spPr>
      </p:pic>
      <p:pic>
        <p:nvPicPr>
          <p:cNvPr id="11" name="Picture 10"/>
          <p:cNvPicPr>
            <a:picLocks noChangeAspect="1"/>
          </p:cNvPicPr>
          <p:nvPr/>
        </p:nvPicPr>
        <p:blipFill>
          <a:blip r:embed="rId3"/>
          <a:stretch>
            <a:fillRect/>
          </a:stretch>
        </p:blipFill>
        <p:spPr>
          <a:xfrm>
            <a:off x="4559119" y="3810515"/>
            <a:ext cx="6639669" cy="990600"/>
          </a:xfrm>
          <a:prstGeom prst="rect">
            <a:avLst/>
          </a:prstGeom>
          <a:ln>
            <a:solidFill>
              <a:srgbClr val="B3D7FF"/>
            </a:solidFill>
          </a:ln>
        </p:spPr>
      </p:pic>
      <p:pic>
        <p:nvPicPr>
          <p:cNvPr id="9" name="Picture 8">
            <a:extLst>
              <a:ext uri="{FF2B5EF4-FFF2-40B4-BE49-F238E27FC236}">
                <a16:creationId xmlns:a16="http://schemas.microsoft.com/office/drawing/2014/main" id="{469F9F71-86BD-D839-9FCB-AC7ECD93E9F3}"/>
              </a:ext>
            </a:extLst>
          </p:cNvPr>
          <p:cNvPicPr>
            <a:picLocks noChangeAspect="1"/>
          </p:cNvPicPr>
          <p:nvPr/>
        </p:nvPicPr>
        <p:blipFill>
          <a:blip r:embed="rId4"/>
          <a:stretch>
            <a:fillRect/>
          </a:stretch>
        </p:blipFill>
        <p:spPr>
          <a:xfrm>
            <a:off x="9012671" y="5487715"/>
            <a:ext cx="2285445" cy="387532"/>
          </a:xfrm>
          <a:prstGeom prst="rect">
            <a:avLst/>
          </a:prstGeom>
        </p:spPr>
      </p:pic>
      <p:pic>
        <p:nvPicPr>
          <p:cNvPr id="3" name="Picture 2">
            <a:extLst>
              <a:ext uri="{FF2B5EF4-FFF2-40B4-BE49-F238E27FC236}">
                <a16:creationId xmlns:a16="http://schemas.microsoft.com/office/drawing/2014/main" id="{C0D9833C-A1F7-5357-C3E3-B9EAC19DCD7D}"/>
              </a:ext>
            </a:extLst>
          </p:cNvPr>
          <p:cNvPicPr>
            <a:picLocks noChangeAspect="1"/>
          </p:cNvPicPr>
          <p:nvPr/>
        </p:nvPicPr>
        <p:blipFill>
          <a:blip r:embed="rId5"/>
          <a:stretch>
            <a:fillRect/>
          </a:stretch>
        </p:blipFill>
        <p:spPr>
          <a:xfrm>
            <a:off x="7935322" y="851641"/>
            <a:ext cx="3362794" cy="1219370"/>
          </a:xfrm>
          <a:prstGeom prst="rect">
            <a:avLst/>
          </a:prstGeom>
        </p:spPr>
      </p:pic>
    </p:spTree>
    <p:extLst>
      <p:ext uri="{BB962C8B-B14F-4D97-AF65-F5344CB8AC3E}">
        <p14:creationId xmlns:p14="http://schemas.microsoft.com/office/powerpoint/2010/main" val="339781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5B81A-69AC-448C-ACD6-EAA6F95C99EE}"/>
              </a:ext>
            </a:extLst>
          </p:cNvPr>
          <p:cNvSpPr>
            <a:spLocks noGrp="1"/>
          </p:cNvSpPr>
          <p:nvPr>
            <p:ph type="title"/>
          </p:nvPr>
        </p:nvSpPr>
        <p:spPr/>
        <p:txBody>
          <a:bodyPr>
            <a:normAutofit/>
          </a:bodyPr>
          <a:lstStyle/>
          <a:p>
            <a:r>
              <a:rPr lang="en-GB" dirty="0"/>
              <a:t>Application package</a:t>
            </a:r>
          </a:p>
        </p:txBody>
      </p:sp>
      <p:grpSp>
        <p:nvGrpSpPr>
          <p:cNvPr id="2" name="Group 1">
            <a:extLst>
              <a:ext uri="{FF2B5EF4-FFF2-40B4-BE49-F238E27FC236}">
                <a16:creationId xmlns:a16="http://schemas.microsoft.com/office/drawing/2014/main" id="{318230B4-5E2A-1159-DD92-8164DE89DF16}"/>
              </a:ext>
            </a:extLst>
          </p:cNvPr>
          <p:cNvGrpSpPr>
            <a:grpSpLocks noChangeAspect="1"/>
          </p:cNvGrpSpPr>
          <p:nvPr/>
        </p:nvGrpSpPr>
        <p:grpSpPr>
          <a:xfrm>
            <a:off x="940498" y="1545444"/>
            <a:ext cx="3073775" cy="4624654"/>
            <a:chOff x="786809" y="1326912"/>
            <a:chExt cx="3381153" cy="5087119"/>
          </a:xfrm>
        </p:grpSpPr>
        <p:sp>
          <p:nvSpPr>
            <p:cNvPr id="5" name="Freeform: Shape 1985">
              <a:extLst>
                <a:ext uri="{FF2B5EF4-FFF2-40B4-BE49-F238E27FC236}">
                  <a16:creationId xmlns:a16="http://schemas.microsoft.com/office/drawing/2014/main" id="{AE721744-7FD9-4A23-9D69-16BE8E47CF2F}"/>
                </a:ext>
              </a:extLst>
            </p:cNvPr>
            <p:cNvSpPr>
              <a:spLocks/>
            </p:cNvSpPr>
            <p:nvPr/>
          </p:nvSpPr>
          <p:spPr bwMode="auto">
            <a:xfrm>
              <a:off x="786809" y="2156833"/>
              <a:ext cx="3381153" cy="4257198"/>
            </a:xfrm>
            <a:custGeom>
              <a:avLst/>
              <a:gdLst>
                <a:gd name="connsiteX0" fmla="*/ 169336 w 1220753"/>
                <a:gd name="connsiteY0" fmla="*/ 99880 h 1537046"/>
                <a:gd name="connsiteX1" fmla="*/ 94329 w 1220753"/>
                <a:gd name="connsiteY1" fmla="*/ 175236 h 1537046"/>
                <a:gd name="connsiteX2" fmla="*/ 94329 w 1220753"/>
                <a:gd name="connsiteY2" fmla="*/ 1365851 h 1537046"/>
                <a:gd name="connsiteX3" fmla="*/ 169336 w 1220753"/>
                <a:gd name="connsiteY3" fmla="*/ 1442713 h 1537046"/>
                <a:gd name="connsiteX4" fmla="*/ 1049913 w 1220753"/>
                <a:gd name="connsiteY4" fmla="*/ 1442713 h 1537046"/>
                <a:gd name="connsiteX5" fmla="*/ 1126420 w 1220753"/>
                <a:gd name="connsiteY5" fmla="*/ 1365851 h 1537046"/>
                <a:gd name="connsiteX6" fmla="*/ 1126420 w 1220753"/>
                <a:gd name="connsiteY6" fmla="*/ 175236 h 1537046"/>
                <a:gd name="connsiteX7" fmla="*/ 1049913 w 1220753"/>
                <a:gd name="connsiteY7" fmla="*/ 99880 h 1537046"/>
                <a:gd name="connsiteX8" fmla="*/ 134132 w 1220753"/>
                <a:gd name="connsiteY8" fmla="*/ 0 h 1537046"/>
                <a:gd name="connsiteX9" fmla="*/ 1086621 w 1220753"/>
                <a:gd name="connsiteY9" fmla="*/ 0 h 1537046"/>
                <a:gd name="connsiteX10" fmla="*/ 1220753 w 1220753"/>
                <a:gd name="connsiteY10" fmla="*/ 132219 h 1537046"/>
                <a:gd name="connsiteX11" fmla="*/ 1220753 w 1220753"/>
                <a:gd name="connsiteY11" fmla="*/ 1403325 h 1537046"/>
                <a:gd name="connsiteX12" fmla="*/ 1086621 w 1220753"/>
                <a:gd name="connsiteY12" fmla="*/ 1537046 h 1537046"/>
                <a:gd name="connsiteX13" fmla="*/ 134132 w 1220753"/>
                <a:gd name="connsiteY13" fmla="*/ 1537046 h 1537046"/>
                <a:gd name="connsiteX14" fmla="*/ 0 w 1220753"/>
                <a:gd name="connsiteY14" fmla="*/ 1403325 h 1537046"/>
                <a:gd name="connsiteX15" fmla="*/ 0 w 1220753"/>
                <a:gd name="connsiteY15" fmla="*/ 132219 h 1537046"/>
                <a:gd name="connsiteX16" fmla="*/ 134132 w 1220753"/>
                <a:gd name="connsiteY16" fmla="*/ 0 h 15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753" h="1537046">
                  <a:moveTo>
                    <a:pt x="169336" y="99880"/>
                  </a:moveTo>
                  <a:cubicBezTo>
                    <a:pt x="127332" y="99880"/>
                    <a:pt x="94329" y="133037"/>
                    <a:pt x="94329" y="175236"/>
                  </a:cubicBezTo>
                  <a:lnTo>
                    <a:pt x="94329" y="1365851"/>
                  </a:lnTo>
                  <a:cubicBezTo>
                    <a:pt x="94329" y="1408050"/>
                    <a:pt x="127332" y="1442713"/>
                    <a:pt x="169336" y="1442713"/>
                  </a:cubicBezTo>
                  <a:lnTo>
                    <a:pt x="1049913" y="1442713"/>
                  </a:lnTo>
                  <a:cubicBezTo>
                    <a:pt x="1091917" y="1442713"/>
                    <a:pt x="1126420" y="1408050"/>
                    <a:pt x="1126420" y="1365851"/>
                  </a:cubicBezTo>
                  <a:lnTo>
                    <a:pt x="1126420" y="175236"/>
                  </a:lnTo>
                  <a:cubicBezTo>
                    <a:pt x="1126420" y="133037"/>
                    <a:pt x="1091917" y="99880"/>
                    <a:pt x="1049913" y="99880"/>
                  </a:cubicBezTo>
                  <a:close/>
                  <a:moveTo>
                    <a:pt x="134132" y="0"/>
                  </a:moveTo>
                  <a:lnTo>
                    <a:pt x="1086621" y="0"/>
                  </a:lnTo>
                  <a:cubicBezTo>
                    <a:pt x="1158962" y="0"/>
                    <a:pt x="1220753" y="60100"/>
                    <a:pt x="1220753" y="132219"/>
                  </a:cubicBezTo>
                  <a:lnTo>
                    <a:pt x="1220753" y="1403325"/>
                  </a:lnTo>
                  <a:cubicBezTo>
                    <a:pt x="1220753" y="1476947"/>
                    <a:pt x="1158962" y="1537046"/>
                    <a:pt x="1086621" y="1537046"/>
                  </a:cubicBezTo>
                  <a:lnTo>
                    <a:pt x="134132" y="1537046"/>
                  </a:lnTo>
                  <a:cubicBezTo>
                    <a:pt x="60284" y="1537046"/>
                    <a:pt x="0" y="1476947"/>
                    <a:pt x="0" y="1403325"/>
                  </a:cubicBezTo>
                  <a:lnTo>
                    <a:pt x="0" y="132219"/>
                  </a:lnTo>
                  <a:cubicBezTo>
                    <a:pt x="0" y="60100"/>
                    <a:pt x="60284" y="0"/>
                    <a:pt x="134132" y="0"/>
                  </a:cubicBezTo>
                  <a:close/>
                </a:path>
              </a:pathLst>
            </a:custGeom>
            <a:solidFill>
              <a:srgbClr val="0088CE"/>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2233">
              <a:extLst>
                <a:ext uri="{FF2B5EF4-FFF2-40B4-BE49-F238E27FC236}">
                  <a16:creationId xmlns:a16="http://schemas.microsoft.com/office/drawing/2014/main" id="{ADFF7861-968E-43EF-A532-0B037B66F0B5}"/>
                </a:ext>
              </a:extLst>
            </p:cNvPr>
            <p:cNvSpPr>
              <a:spLocks/>
            </p:cNvSpPr>
            <p:nvPr/>
          </p:nvSpPr>
          <p:spPr bwMode="auto">
            <a:xfrm>
              <a:off x="1447666" y="1618927"/>
              <a:ext cx="2059431" cy="630130"/>
            </a:xfrm>
            <a:custGeom>
              <a:avLst/>
              <a:gdLst>
                <a:gd name="T0" fmla="*/ 283 w 494"/>
                <a:gd name="T1" fmla="*/ 0 h 149"/>
                <a:gd name="T2" fmla="*/ 247 w 494"/>
                <a:gd name="T3" fmla="*/ 40 h 149"/>
                <a:gd name="T4" fmla="*/ 210 w 494"/>
                <a:gd name="T5" fmla="*/ 0 h 149"/>
                <a:gd name="T6" fmla="*/ 0 w 494"/>
                <a:gd name="T7" fmla="*/ 0 h 149"/>
                <a:gd name="T8" fmla="*/ 0 w 494"/>
                <a:gd name="T9" fmla="*/ 149 h 149"/>
                <a:gd name="T10" fmla="*/ 494 w 494"/>
                <a:gd name="T11" fmla="*/ 149 h 149"/>
                <a:gd name="T12" fmla="*/ 494 w 494"/>
                <a:gd name="T13" fmla="*/ 0 h 149"/>
                <a:gd name="T14" fmla="*/ 283 w 49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49">
                  <a:moveTo>
                    <a:pt x="283" y="0"/>
                  </a:moveTo>
                  <a:cubicBezTo>
                    <a:pt x="282" y="22"/>
                    <a:pt x="266" y="40"/>
                    <a:pt x="247" y="40"/>
                  </a:cubicBezTo>
                  <a:cubicBezTo>
                    <a:pt x="228" y="40"/>
                    <a:pt x="212" y="22"/>
                    <a:pt x="210" y="0"/>
                  </a:cubicBezTo>
                  <a:lnTo>
                    <a:pt x="0" y="0"/>
                  </a:lnTo>
                  <a:lnTo>
                    <a:pt x="0" y="149"/>
                  </a:lnTo>
                  <a:lnTo>
                    <a:pt x="494" y="149"/>
                  </a:lnTo>
                  <a:lnTo>
                    <a:pt x="494" y="0"/>
                  </a:lnTo>
                  <a:lnTo>
                    <a:pt x="283" y="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2234">
              <a:extLst>
                <a:ext uri="{FF2B5EF4-FFF2-40B4-BE49-F238E27FC236}">
                  <a16:creationId xmlns:a16="http://schemas.microsoft.com/office/drawing/2014/main" id="{B7E34238-4359-42E8-93A4-86D6A38D77A8}"/>
                </a:ext>
              </a:extLst>
            </p:cNvPr>
            <p:cNvSpPr>
              <a:spLocks noChangeArrowheads="1"/>
            </p:cNvSpPr>
            <p:nvPr/>
          </p:nvSpPr>
          <p:spPr bwMode="auto">
            <a:xfrm>
              <a:off x="1447666" y="2079995"/>
              <a:ext cx="2059431" cy="169064"/>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Freeform 2235">
              <a:extLst>
                <a:ext uri="{FF2B5EF4-FFF2-40B4-BE49-F238E27FC236}">
                  <a16:creationId xmlns:a16="http://schemas.microsoft.com/office/drawing/2014/main" id="{54F9002D-1A5F-4D2D-9C47-C2D8E4B6008A}"/>
                </a:ext>
              </a:extLst>
            </p:cNvPr>
            <p:cNvSpPr>
              <a:spLocks noEditPoints="1"/>
            </p:cNvSpPr>
            <p:nvPr/>
          </p:nvSpPr>
          <p:spPr bwMode="auto">
            <a:xfrm>
              <a:off x="2200735" y="1326912"/>
              <a:ext cx="553281" cy="537917"/>
            </a:xfrm>
            <a:custGeom>
              <a:avLst/>
              <a:gdLst>
                <a:gd name="T0" fmla="*/ 66 w 132"/>
                <a:gd name="T1" fmla="*/ 93 h 132"/>
                <a:gd name="T2" fmla="*/ 39 w 132"/>
                <a:gd name="T3" fmla="*/ 66 h 132"/>
                <a:gd name="T4" fmla="*/ 66 w 132"/>
                <a:gd name="T5" fmla="*/ 39 h 132"/>
                <a:gd name="T6" fmla="*/ 93 w 132"/>
                <a:gd name="T7" fmla="*/ 66 h 132"/>
                <a:gd name="T8" fmla="*/ 66 w 132"/>
                <a:gd name="T9" fmla="*/ 93 h 132"/>
                <a:gd name="T10" fmla="*/ 66 w 132"/>
                <a:gd name="T11" fmla="*/ 0 h 132"/>
                <a:gd name="T12" fmla="*/ 0 w 132"/>
                <a:gd name="T13" fmla="*/ 66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93"/>
                  </a:moveTo>
                  <a:cubicBezTo>
                    <a:pt x="51" y="93"/>
                    <a:pt x="39" y="81"/>
                    <a:pt x="39" y="66"/>
                  </a:cubicBezTo>
                  <a:cubicBezTo>
                    <a:pt x="39" y="51"/>
                    <a:pt x="51" y="39"/>
                    <a:pt x="66" y="39"/>
                  </a:cubicBezTo>
                  <a:cubicBezTo>
                    <a:pt x="81" y="39"/>
                    <a:pt x="93" y="51"/>
                    <a:pt x="93" y="66"/>
                  </a:cubicBezTo>
                  <a:cubicBezTo>
                    <a:pt x="93" y="81"/>
                    <a:pt x="81" y="93"/>
                    <a:pt x="66" y="93"/>
                  </a:cubicBezTo>
                  <a:close/>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2236">
              <a:extLst>
                <a:ext uri="{FF2B5EF4-FFF2-40B4-BE49-F238E27FC236}">
                  <a16:creationId xmlns:a16="http://schemas.microsoft.com/office/drawing/2014/main" id="{FEAE216B-4657-4416-BCE0-741B549F9786}"/>
                </a:ext>
              </a:extLst>
            </p:cNvPr>
            <p:cNvSpPr>
              <a:spLocks noChangeArrowheads="1"/>
            </p:cNvSpPr>
            <p:nvPr/>
          </p:nvSpPr>
          <p:spPr bwMode="auto">
            <a:xfrm>
              <a:off x="1447666" y="2033882"/>
              <a:ext cx="2059431" cy="46110"/>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2237">
              <a:extLst>
                <a:ext uri="{FF2B5EF4-FFF2-40B4-BE49-F238E27FC236}">
                  <a16:creationId xmlns:a16="http://schemas.microsoft.com/office/drawing/2014/main" id="{6AEE5AC7-E68B-4357-8558-11C8D95D994A}"/>
                </a:ext>
              </a:extLst>
            </p:cNvPr>
            <p:cNvSpPr>
              <a:spLocks noChangeArrowheads="1"/>
            </p:cNvSpPr>
            <p:nvPr/>
          </p:nvSpPr>
          <p:spPr bwMode="auto">
            <a:xfrm>
              <a:off x="1632094" y="1588189"/>
              <a:ext cx="353489" cy="92213"/>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2238">
              <a:extLst>
                <a:ext uri="{FF2B5EF4-FFF2-40B4-BE49-F238E27FC236}">
                  <a16:creationId xmlns:a16="http://schemas.microsoft.com/office/drawing/2014/main" id="{8E5F94DC-FB85-4BC0-8EB6-92EF7D164AF2}"/>
                </a:ext>
              </a:extLst>
            </p:cNvPr>
            <p:cNvSpPr>
              <a:spLocks noChangeArrowheads="1"/>
            </p:cNvSpPr>
            <p:nvPr/>
          </p:nvSpPr>
          <p:spPr bwMode="auto">
            <a:xfrm>
              <a:off x="2969180" y="1588189"/>
              <a:ext cx="353489" cy="76849"/>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2239">
              <a:extLst>
                <a:ext uri="{FF2B5EF4-FFF2-40B4-BE49-F238E27FC236}">
                  <a16:creationId xmlns:a16="http://schemas.microsoft.com/office/drawing/2014/main" id="{F5DAEBB6-5091-443B-91FC-BD9D0690E36F}"/>
                </a:ext>
              </a:extLst>
            </p:cNvPr>
            <p:cNvSpPr>
              <a:spLocks noEditPoints="1"/>
            </p:cNvSpPr>
            <p:nvPr/>
          </p:nvSpPr>
          <p:spPr bwMode="auto">
            <a:xfrm>
              <a:off x="1293977" y="2909916"/>
              <a:ext cx="845293" cy="829921"/>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2240">
              <a:extLst>
                <a:ext uri="{FF2B5EF4-FFF2-40B4-BE49-F238E27FC236}">
                  <a16:creationId xmlns:a16="http://schemas.microsoft.com/office/drawing/2014/main" id="{39D64B28-F430-4FB9-8D87-EC954BE0E24C}"/>
                </a:ext>
              </a:extLst>
            </p:cNvPr>
            <p:cNvSpPr>
              <a:spLocks noChangeArrowheads="1"/>
            </p:cNvSpPr>
            <p:nvPr/>
          </p:nvSpPr>
          <p:spPr bwMode="auto">
            <a:xfrm>
              <a:off x="2292948" y="2986757"/>
              <a:ext cx="507179"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2241">
              <a:extLst>
                <a:ext uri="{FF2B5EF4-FFF2-40B4-BE49-F238E27FC236}">
                  <a16:creationId xmlns:a16="http://schemas.microsoft.com/office/drawing/2014/main" id="{5D48DE15-7372-42F0-B247-3F9BD99B11A1}"/>
                </a:ext>
              </a:extLst>
            </p:cNvPr>
            <p:cNvSpPr>
              <a:spLocks noChangeArrowheads="1"/>
            </p:cNvSpPr>
            <p:nvPr/>
          </p:nvSpPr>
          <p:spPr bwMode="auto">
            <a:xfrm>
              <a:off x="2292948" y="3186557"/>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2242">
              <a:extLst>
                <a:ext uri="{FF2B5EF4-FFF2-40B4-BE49-F238E27FC236}">
                  <a16:creationId xmlns:a16="http://schemas.microsoft.com/office/drawing/2014/main" id="{FCDAC809-BCAF-422A-AEF4-AC355CC5FDBC}"/>
                </a:ext>
              </a:extLst>
            </p:cNvPr>
            <p:cNvSpPr>
              <a:spLocks noChangeArrowheads="1"/>
            </p:cNvSpPr>
            <p:nvPr/>
          </p:nvSpPr>
          <p:spPr bwMode="auto">
            <a:xfrm>
              <a:off x="2292948" y="3386348"/>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Rectangle 2243">
              <a:extLst>
                <a:ext uri="{FF2B5EF4-FFF2-40B4-BE49-F238E27FC236}">
                  <a16:creationId xmlns:a16="http://schemas.microsoft.com/office/drawing/2014/main" id="{4DED901B-0B36-46FC-86CD-3A43EE8D27C8}"/>
                </a:ext>
              </a:extLst>
            </p:cNvPr>
            <p:cNvSpPr>
              <a:spLocks noChangeArrowheads="1"/>
            </p:cNvSpPr>
            <p:nvPr/>
          </p:nvSpPr>
          <p:spPr bwMode="auto">
            <a:xfrm>
              <a:off x="2292948" y="3586148"/>
              <a:ext cx="1337097" cy="92213"/>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Freeform 2244">
              <a:extLst>
                <a:ext uri="{FF2B5EF4-FFF2-40B4-BE49-F238E27FC236}">
                  <a16:creationId xmlns:a16="http://schemas.microsoft.com/office/drawing/2014/main" id="{B1790A10-A007-4416-9583-45077D2E14DF}"/>
                </a:ext>
              </a:extLst>
            </p:cNvPr>
            <p:cNvSpPr>
              <a:spLocks/>
            </p:cNvSpPr>
            <p:nvPr/>
          </p:nvSpPr>
          <p:spPr bwMode="auto">
            <a:xfrm>
              <a:off x="1447666" y="3125080"/>
              <a:ext cx="553281" cy="368853"/>
            </a:xfrm>
            <a:custGeom>
              <a:avLst/>
              <a:gdLst>
                <a:gd name="T0" fmla="*/ 132 w 132"/>
                <a:gd name="T1" fmla="*/ 16 h 92"/>
                <a:gd name="T2" fmla="*/ 131 w 132"/>
                <a:gd name="T3" fmla="*/ 13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3"/>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Freeform 2245">
              <a:extLst>
                <a:ext uri="{FF2B5EF4-FFF2-40B4-BE49-F238E27FC236}">
                  <a16:creationId xmlns:a16="http://schemas.microsoft.com/office/drawing/2014/main" id="{F1CA2BE3-90C5-41DC-A66A-F55D4C76D49D}"/>
                </a:ext>
              </a:extLst>
            </p:cNvPr>
            <p:cNvSpPr>
              <a:spLocks noEditPoints="1"/>
            </p:cNvSpPr>
            <p:nvPr/>
          </p:nvSpPr>
          <p:spPr bwMode="auto">
            <a:xfrm>
              <a:off x="1293977" y="3893527"/>
              <a:ext cx="845293" cy="829921"/>
            </a:xfrm>
            <a:custGeom>
              <a:avLst/>
              <a:gdLst>
                <a:gd name="T0" fmla="*/ 33 w 205"/>
                <a:gd name="T1" fmla="*/ 18 h 199"/>
                <a:gd name="T2" fmla="*/ 18 w 205"/>
                <a:gd name="T3" fmla="*/ 33 h 199"/>
                <a:gd name="T4" fmla="*/ 18 w 205"/>
                <a:gd name="T5" fmla="*/ 167 h 199"/>
                <a:gd name="T6" fmla="*/ 33 w 205"/>
                <a:gd name="T7" fmla="*/ 182 h 199"/>
                <a:gd name="T8" fmla="*/ 172 w 205"/>
                <a:gd name="T9" fmla="*/ 182 h 199"/>
                <a:gd name="T10" fmla="*/ 187 w 205"/>
                <a:gd name="T11" fmla="*/ 167 h 199"/>
                <a:gd name="T12" fmla="*/ 187 w 205"/>
                <a:gd name="T13" fmla="*/ 33 h 199"/>
                <a:gd name="T14" fmla="*/ 172 w 205"/>
                <a:gd name="T15" fmla="*/ 18 h 199"/>
                <a:gd name="T16" fmla="*/ 33 w 205"/>
                <a:gd name="T17" fmla="*/ 18 h 199"/>
                <a:gd name="T18" fmla="*/ 172 w 205"/>
                <a:gd name="T19" fmla="*/ 199 h 199"/>
                <a:gd name="T20" fmla="*/ 33 w 205"/>
                <a:gd name="T21" fmla="*/ 199 h 199"/>
                <a:gd name="T22" fmla="*/ 0 w 205"/>
                <a:gd name="T23" fmla="*/ 167 h 199"/>
                <a:gd name="T24" fmla="*/ 0 w 205"/>
                <a:gd name="T25" fmla="*/ 33 h 199"/>
                <a:gd name="T26" fmla="*/ 33 w 205"/>
                <a:gd name="T27" fmla="*/ 0 h 199"/>
                <a:gd name="T28" fmla="*/ 172 w 205"/>
                <a:gd name="T29" fmla="*/ 0 h 199"/>
                <a:gd name="T30" fmla="*/ 205 w 205"/>
                <a:gd name="T31" fmla="*/ 33 h 199"/>
                <a:gd name="T32" fmla="*/ 205 w 205"/>
                <a:gd name="T33" fmla="*/ 167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5"/>
                    <a:pt x="18" y="33"/>
                  </a:cubicBezTo>
                  <a:lnTo>
                    <a:pt x="18" y="167"/>
                  </a:lnTo>
                  <a:cubicBezTo>
                    <a:pt x="18" y="175"/>
                    <a:pt x="25" y="182"/>
                    <a:pt x="33" y="182"/>
                  </a:cubicBezTo>
                  <a:lnTo>
                    <a:pt x="172" y="182"/>
                  </a:lnTo>
                  <a:cubicBezTo>
                    <a:pt x="180" y="182"/>
                    <a:pt x="187" y="175"/>
                    <a:pt x="187" y="167"/>
                  </a:cubicBezTo>
                  <a:lnTo>
                    <a:pt x="187" y="33"/>
                  </a:lnTo>
                  <a:cubicBezTo>
                    <a:pt x="187" y="25"/>
                    <a:pt x="180" y="18"/>
                    <a:pt x="172" y="18"/>
                  </a:cubicBezTo>
                  <a:lnTo>
                    <a:pt x="33" y="18"/>
                  </a:lnTo>
                  <a:close/>
                  <a:moveTo>
                    <a:pt x="172" y="199"/>
                  </a:moveTo>
                  <a:lnTo>
                    <a:pt x="33" y="199"/>
                  </a:lnTo>
                  <a:cubicBezTo>
                    <a:pt x="15" y="199"/>
                    <a:pt x="0" y="185"/>
                    <a:pt x="0" y="167"/>
                  </a:cubicBezTo>
                  <a:lnTo>
                    <a:pt x="0" y="33"/>
                  </a:lnTo>
                  <a:cubicBezTo>
                    <a:pt x="0" y="15"/>
                    <a:pt x="15" y="0"/>
                    <a:pt x="33" y="0"/>
                  </a:cubicBezTo>
                  <a:lnTo>
                    <a:pt x="172" y="0"/>
                  </a:lnTo>
                  <a:cubicBezTo>
                    <a:pt x="190" y="0"/>
                    <a:pt x="205" y="15"/>
                    <a:pt x="205" y="33"/>
                  </a:cubicBezTo>
                  <a:lnTo>
                    <a:pt x="205" y="167"/>
                  </a:lnTo>
                  <a:cubicBezTo>
                    <a:pt x="205" y="185"/>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2246">
              <a:extLst>
                <a:ext uri="{FF2B5EF4-FFF2-40B4-BE49-F238E27FC236}">
                  <a16:creationId xmlns:a16="http://schemas.microsoft.com/office/drawing/2014/main" id="{376101E8-8D1E-4BF1-B968-DE4D7060E22B}"/>
                </a:ext>
              </a:extLst>
            </p:cNvPr>
            <p:cNvSpPr>
              <a:spLocks noChangeArrowheads="1"/>
            </p:cNvSpPr>
            <p:nvPr/>
          </p:nvSpPr>
          <p:spPr bwMode="auto">
            <a:xfrm>
              <a:off x="2292948" y="3985742"/>
              <a:ext cx="507179" cy="92213"/>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Rectangle 2247">
              <a:extLst>
                <a:ext uri="{FF2B5EF4-FFF2-40B4-BE49-F238E27FC236}">
                  <a16:creationId xmlns:a16="http://schemas.microsoft.com/office/drawing/2014/main" id="{E5B4C060-F8B1-4DC1-9846-A106C69722CA}"/>
                </a:ext>
              </a:extLst>
            </p:cNvPr>
            <p:cNvSpPr>
              <a:spLocks noChangeArrowheads="1"/>
            </p:cNvSpPr>
            <p:nvPr/>
          </p:nvSpPr>
          <p:spPr bwMode="auto">
            <a:xfrm>
              <a:off x="2292948" y="4185531"/>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248">
              <a:extLst>
                <a:ext uri="{FF2B5EF4-FFF2-40B4-BE49-F238E27FC236}">
                  <a16:creationId xmlns:a16="http://schemas.microsoft.com/office/drawing/2014/main" id="{ECA03F2C-26DB-4413-8A76-7292C6A0B87E}"/>
                </a:ext>
              </a:extLst>
            </p:cNvPr>
            <p:cNvSpPr>
              <a:spLocks noChangeArrowheads="1"/>
            </p:cNvSpPr>
            <p:nvPr/>
          </p:nvSpPr>
          <p:spPr bwMode="auto">
            <a:xfrm>
              <a:off x="2292948" y="4385333"/>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249">
              <a:extLst>
                <a:ext uri="{FF2B5EF4-FFF2-40B4-BE49-F238E27FC236}">
                  <a16:creationId xmlns:a16="http://schemas.microsoft.com/office/drawing/2014/main" id="{35C278D8-6D86-4903-BCD3-345BE1E2DA3B}"/>
                </a:ext>
              </a:extLst>
            </p:cNvPr>
            <p:cNvSpPr>
              <a:spLocks noChangeArrowheads="1"/>
            </p:cNvSpPr>
            <p:nvPr/>
          </p:nvSpPr>
          <p:spPr bwMode="auto">
            <a:xfrm>
              <a:off x="2292948" y="4569761"/>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Freeform 2250">
              <a:extLst>
                <a:ext uri="{FF2B5EF4-FFF2-40B4-BE49-F238E27FC236}">
                  <a16:creationId xmlns:a16="http://schemas.microsoft.com/office/drawing/2014/main" id="{0A67BD67-5C39-4170-AC47-B3AFE8FD4D81}"/>
                </a:ext>
              </a:extLst>
            </p:cNvPr>
            <p:cNvSpPr>
              <a:spLocks/>
            </p:cNvSpPr>
            <p:nvPr/>
          </p:nvSpPr>
          <p:spPr bwMode="auto">
            <a:xfrm>
              <a:off x="1447666" y="4108693"/>
              <a:ext cx="553281" cy="38422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7 h 92"/>
                <a:gd name="T14" fmla="*/ 13 w 132"/>
                <a:gd name="T15" fmla="*/ 19 h 92"/>
                <a:gd name="T16" fmla="*/ 2 w 132"/>
                <a:gd name="T17" fmla="*/ 30 h 92"/>
                <a:gd name="T18" fmla="*/ 2 w 132"/>
                <a:gd name="T19" fmla="*/ 38 h 92"/>
                <a:gd name="T20" fmla="*/ 54 w 132"/>
                <a:gd name="T21" fmla="*/ 89 h 92"/>
                <a:gd name="T22" fmla="*/ 61 w 132"/>
                <a:gd name="T23" fmla="*/ 89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7"/>
                  </a:lnTo>
                  <a:lnTo>
                    <a:pt x="13" y="19"/>
                  </a:lnTo>
                  <a:lnTo>
                    <a:pt x="2" y="30"/>
                  </a:lnTo>
                  <a:cubicBezTo>
                    <a:pt x="0" y="32"/>
                    <a:pt x="0" y="36"/>
                    <a:pt x="2" y="38"/>
                  </a:cubicBezTo>
                  <a:lnTo>
                    <a:pt x="54" y="89"/>
                  </a:lnTo>
                  <a:cubicBezTo>
                    <a:pt x="56" y="92"/>
                    <a:pt x="59" y="92"/>
                    <a:pt x="61" y="89"/>
                  </a:cubicBezTo>
                  <a:lnTo>
                    <a:pt x="131" y="20"/>
                  </a:lnTo>
                  <a:lnTo>
                    <a:pt x="132" y="16"/>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Freeform 2251">
              <a:extLst>
                <a:ext uri="{FF2B5EF4-FFF2-40B4-BE49-F238E27FC236}">
                  <a16:creationId xmlns:a16="http://schemas.microsoft.com/office/drawing/2014/main" id="{E10E24C8-3114-422A-91EC-47898F34DC43}"/>
                </a:ext>
              </a:extLst>
            </p:cNvPr>
            <p:cNvSpPr>
              <a:spLocks noEditPoints="1"/>
            </p:cNvSpPr>
            <p:nvPr/>
          </p:nvSpPr>
          <p:spPr bwMode="auto">
            <a:xfrm>
              <a:off x="1293977" y="4877137"/>
              <a:ext cx="845293" cy="829921"/>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Rectangle 2252">
              <a:extLst>
                <a:ext uri="{FF2B5EF4-FFF2-40B4-BE49-F238E27FC236}">
                  <a16:creationId xmlns:a16="http://schemas.microsoft.com/office/drawing/2014/main" id="{5F472B22-CBF7-4A75-83AC-C12AC4496CBC}"/>
                </a:ext>
              </a:extLst>
            </p:cNvPr>
            <p:cNvSpPr>
              <a:spLocks noChangeArrowheads="1"/>
            </p:cNvSpPr>
            <p:nvPr/>
          </p:nvSpPr>
          <p:spPr bwMode="auto">
            <a:xfrm>
              <a:off x="2292948" y="4953978"/>
              <a:ext cx="507179"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253">
              <a:extLst>
                <a:ext uri="{FF2B5EF4-FFF2-40B4-BE49-F238E27FC236}">
                  <a16:creationId xmlns:a16="http://schemas.microsoft.com/office/drawing/2014/main" id="{92AE2DA3-9382-4501-88B3-576A30126C05}"/>
                </a:ext>
              </a:extLst>
            </p:cNvPr>
            <p:cNvSpPr>
              <a:spLocks noChangeArrowheads="1"/>
            </p:cNvSpPr>
            <p:nvPr/>
          </p:nvSpPr>
          <p:spPr bwMode="auto">
            <a:xfrm>
              <a:off x="2292948" y="5153780"/>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ctangle 2254">
              <a:extLst>
                <a:ext uri="{FF2B5EF4-FFF2-40B4-BE49-F238E27FC236}">
                  <a16:creationId xmlns:a16="http://schemas.microsoft.com/office/drawing/2014/main" id="{839ADF4C-6347-4AED-A0E5-AD2E00E94DC4}"/>
                </a:ext>
              </a:extLst>
            </p:cNvPr>
            <p:cNvSpPr>
              <a:spLocks noChangeArrowheads="1"/>
            </p:cNvSpPr>
            <p:nvPr/>
          </p:nvSpPr>
          <p:spPr bwMode="auto">
            <a:xfrm>
              <a:off x="2292948" y="5353569"/>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angle 2255">
              <a:extLst>
                <a:ext uri="{FF2B5EF4-FFF2-40B4-BE49-F238E27FC236}">
                  <a16:creationId xmlns:a16="http://schemas.microsoft.com/office/drawing/2014/main" id="{7B494483-BEA4-4DE4-9C8C-A69A251D865A}"/>
                </a:ext>
              </a:extLst>
            </p:cNvPr>
            <p:cNvSpPr>
              <a:spLocks noChangeArrowheads="1"/>
            </p:cNvSpPr>
            <p:nvPr/>
          </p:nvSpPr>
          <p:spPr bwMode="auto">
            <a:xfrm>
              <a:off x="2292948" y="5553372"/>
              <a:ext cx="1337097" cy="92213"/>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Freeform 2256">
              <a:extLst>
                <a:ext uri="{FF2B5EF4-FFF2-40B4-BE49-F238E27FC236}">
                  <a16:creationId xmlns:a16="http://schemas.microsoft.com/office/drawing/2014/main" id="{D8679D34-B90D-4A86-9D5B-0F510713BBAC}"/>
                </a:ext>
              </a:extLst>
            </p:cNvPr>
            <p:cNvSpPr>
              <a:spLocks/>
            </p:cNvSpPr>
            <p:nvPr/>
          </p:nvSpPr>
          <p:spPr bwMode="auto">
            <a:xfrm>
              <a:off x="1447666" y="5076929"/>
              <a:ext cx="553281" cy="38422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57" name="Grupo 56">
            <a:extLst>
              <a:ext uri="{FF2B5EF4-FFF2-40B4-BE49-F238E27FC236}">
                <a16:creationId xmlns:a16="http://schemas.microsoft.com/office/drawing/2014/main" id="{8F4FBCFC-62A3-961C-8B8D-73B0BA802C25}"/>
              </a:ext>
            </a:extLst>
          </p:cNvPr>
          <p:cNvGrpSpPr/>
          <p:nvPr/>
        </p:nvGrpSpPr>
        <p:grpSpPr>
          <a:xfrm>
            <a:off x="4475335" y="1818095"/>
            <a:ext cx="6831814" cy="4079352"/>
            <a:chOff x="4778939" y="1850514"/>
            <a:chExt cx="6831814" cy="4079352"/>
          </a:xfrm>
        </p:grpSpPr>
        <p:sp>
          <p:nvSpPr>
            <p:cNvPr id="30" name="Oval 29">
              <a:extLst>
                <a:ext uri="{FF2B5EF4-FFF2-40B4-BE49-F238E27FC236}">
                  <a16:creationId xmlns:a16="http://schemas.microsoft.com/office/drawing/2014/main" id="{34CCEE75-A0BC-4180-A474-7F71CA01FF22}"/>
                </a:ext>
              </a:extLst>
            </p:cNvPr>
            <p:cNvSpPr>
              <a:spLocks noChangeAspect="1"/>
            </p:cNvSpPr>
            <p:nvPr/>
          </p:nvSpPr>
          <p:spPr>
            <a:xfrm>
              <a:off x="4778939" y="255688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14FF1FBE-E5B0-43AE-92EC-BD0445622534}"/>
                </a:ext>
              </a:extLst>
            </p:cNvPr>
            <p:cNvSpPr>
              <a:spLocks noChangeAspect="1"/>
            </p:cNvSpPr>
            <p:nvPr/>
          </p:nvSpPr>
          <p:spPr>
            <a:xfrm>
              <a:off x="4778939" y="3828468"/>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6619D6B6-40A5-4A50-8536-8198AC71C1C1}"/>
                </a:ext>
              </a:extLst>
            </p:cNvPr>
            <p:cNvSpPr>
              <a:spLocks noChangeAspect="1"/>
            </p:cNvSpPr>
            <p:nvPr/>
          </p:nvSpPr>
          <p:spPr>
            <a:xfrm>
              <a:off x="4778939" y="5096813"/>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9" name="Grupo 38">
              <a:extLst>
                <a:ext uri="{FF2B5EF4-FFF2-40B4-BE49-F238E27FC236}">
                  <a16:creationId xmlns:a16="http://schemas.microsoft.com/office/drawing/2014/main" id="{50EAAA52-ECEB-5FD2-67AB-2C1A26F85045}"/>
                </a:ext>
              </a:extLst>
            </p:cNvPr>
            <p:cNvGrpSpPr/>
            <p:nvPr/>
          </p:nvGrpSpPr>
          <p:grpSpPr>
            <a:xfrm>
              <a:off x="5613991" y="2482771"/>
              <a:ext cx="5996762" cy="923329"/>
              <a:chOff x="5534642" y="2268052"/>
              <a:chExt cx="5996762" cy="923329"/>
            </a:xfrm>
          </p:grpSpPr>
          <p:sp>
            <p:nvSpPr>
              <p:cNvPr id="33" name="TextBox 32">
                <a:extLst>
                  <a:ext uri="{FF2B5EF4-FFF2-40B4-BE49-F238E27FC236}">
                    <a16:creationId xmlns:a16="http://schemas.microsoft.com/office/drawing/2014/main" id="{1D725343-AF1E-4082-87E7-D152328895AE}"/>
                  </a:ext>
                </a:extLst>
              </p:cNvPr>
              <p:cNvSpPr txBox="1"/>
              <p:nvPr/>
            </p:nvSpPr>
            <p:spPr>
              <a:xfrm>
                <a:off x="5534642" y="2268052"/>
                <a:ext cx="5996762"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858B"/>
                    </a:solidFill>
                    <a:effectLst/>
                    <a:uLnTx/>
                    <a:uFillTx/>
                    <a:latin typeface="Arial"/>
                    <a:ea typeface="+mn-ea"/>
                    <a:cs typeface="+mn-cs"/>
                  </a:rPr>
                  <a:t>Part A – Administrative Forms</a:t>
                </a:r>
              </a:p>
            </p:txBody>
          </p:sp>
          <p:sp>
            <p:nvSpPr>
              <p:cNvPr id="38" name="TextBox 32">
                <a:extLst>
                  <a:ext uri="{FF2B5EF4-FFF2-40B4-BE49-F238E27FC236}">
                    <a16:creationId xmlns:a16="http://schemas.microsoft.com/office/drawing/2014/main" id="{5735BF61-3E97-7480-FA7D-9EAE962D37B3}"/>
                  </a:ext>
                </a:extLst>
              </p:cNvPr>
              <p:cNvSpPr txBox="1"/>
              <p:nvPr/>
            </p:nvSpPr>
            <p:spPr>
              <a:xfrm>
                <a:off x="5534642" y="2606606"/>
                <a:ext cx="5996762"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Contains general information about the project, data on the applicant organisation and contact persons</a:t>
                </a:r>
              </a:p>
            </p:txBody>
          </p:sp>
        </p:grpSp>
        <p:sp>
          <p:nvSpPr>
            <p:cNvPr id="40" name="TextBox 1">
              <a:extLst>
                <a:ext uri="{FF2B5EF4-FFF2-40B4-BE49-F238E27FC236}">
                  <a16:creationId xmlns:a16="http://schemas.microsoft.com/office/drawing/2014/main" id="{A81D8008-3C30-A028-A7D3-62C10169F1DF}"/>
                </a:ext>
              </a:extLst>
            </p:cNvPr>
            <p:cNvSpPr txBox="1"/>
            <p:nvPr/>
          </p:nvSpPr>
          <p:spPr>
            <a:xfrm>
              <a:off x="4899616" y="2674224"/>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A</a:t>
              </a:r>
            </a:p>
          </p:txBody>
        </p:sp>
        <p:grpSp>
          <p:nvGrpSpPr>
            <p:cNvPr id="41" name="Grupo 40">
              <a:extLst>
                <a:ext uri="{FF2B5EF4-FFF2-40B4-BE49-F238E27FC236}">
                  <a16:creationId xmlns:a16="http://schemas.microsoft.com/office/drawing/2014/main" id="{9F553596-681D-B7AB-7E54-8D86AF8CE708}"/>
                </a:ext>
              </a:extLst>
            </p:cNvPr>
            <p:cNvGrpSpPr/>
            <p:nvPr/>
          </p:nvGrpSpPr>
          <p:grpSpPr>
            <a:xfrm>
              <a:off x="5613991" y="3744654"/>
              <a:ext cx="5996762" cy="923329"/>
              <a:chOff x="5534642" y="2268052"/>
              <a:chExt cx="5996762" cy="923329"/>
            </a:xfrm>
          </p:grpSpPr>
          <p:sp>
            <p:nvSpPr>
              <p:cNvPr id="42" name="TextBox 32">
                <a:extLst>
                  <a:ext uri="{FF2B5EF4-FFF2-40B4-BE49-F238E27FC236}">
                    <a16:creationId xmlns:a16="http://schemas.microsoft.com/office/drawing/2014/main" id="{26FD323B-C929-5623-D1D8-75FB627094D4}"/>
                  </a:ext>
                </a:extLst>
              </p:cNvPr>
              <p:cNvSpPr txBox="1"/>
              <p:nvPr/>
            </p:nvSpPr>
            <p:spPr>
              <a:xfrm>
                <a:off x="5534642" y="2268052"/>
                <a:ext cx="5996762"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75000"/>
                      </a:srgbClr>
                    </a:solidFill>
                    <a:effectLst/>
                    <a:uLnTx/>
                    <a:uFillTx/>
                    <a:latin typeface="Arial"/>
                    <a:ea typeface="+mn-ea"/>
                    <a:cs typeface="+mn-cs"/>
                  </a:rPr>
                  <a:t>Part B – Technical description &amp; annexes </a:t>
                </a:r>
              </a:p>
            </p:txBody>
          </p:sp>
          <p:sp>
            <p:nvSpPr>
              <p:cNvPr id="43" name="TextBox 32">
                <a:extLst>
                  <a:ext uri="{FF2B5EF4-FFF2-40B4-BE49-F238E27FC236}">
                    <a16:creationId xmlns:a16="http://schemas.microsoft.com/office/drawing/2014/main" id="{3C7D9F50-2ECC-ECDA-52CC-8B11251717BE}"/>
                  </a:ext>
                </a:extLst>
              </p:cNvPr>
              <p:cNvSpPr txBox="1"/>
              <p:nvPr/>
            </p:nvSpPr>
            <p:spPr>
              <a:xfrm>
                <a:off x="5534642" y="2606606"/>
                <a:ext cx="5996762"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Contains the narrative part of the project, the work package</a:t>
                </a:r>
                <a:r>
                  <a:rPr lang="en-GB" sz="1600" dirty="0">
                    <a:solidFill>
                      <a:srgbClr val="4D4D4D"/>
                    </a:solidFill>
                    <a:latin typeface="Arial"/>
                  </a:rPr>
                  <a:t>s</a:t>
                </a:r>
                <a:r>
                  <a:rPr kumimoji="0" lang="en-GB" sz="1600" b="0" i="0" u="none" strike="noStrike" kern="1200" cap="none" spc="0" normalizeH="0" baseline="0" noProof="0" dirty="0">
                    <a:ln>
                      <a:noFill/>
                    </a:ln>
                    <a:solidFill>
                      <a:srgbClr val="4D4D4D"/>
                    </a:solidFill>
                    <a:effectLst/>
                    <a:uLnTx/>
                    <a:uFillTx/>
                    <a:latin typeface="Arial"/>
                    <a:ea typeface="+mn-ea"/>
                    <a:cs typeface="+mn-cs"/>
                  </a:rPr>
                  <a:t>, milestones and deliverables</a:t>
                </a:r>
              </a:p>
            </p:txBody>
          </p:sp>
        </p:grpSp>
        <p:sp>
          <p:nvSpPr>
            <p:cNvPr id="46" name="TextBox 1">
              <a:extLst>
                <a:ext uri="{FF2B5EF4-FFF2-40B4-BE49-F238E27FC236}">
                  <a16:creationId xmlns:a16="http://schemas.microsoft.com/office/drawing/2014/main" id="{B8507C30-C562-1323-0664-262C47FA8575}"/>
                </a:ext>
              </a:extLst>
            </p:cNvPr>
            <p:cNvSpPr txBox="1"/>
            <p:nvPr/>
          </p:nvSpPr>
          <p:spPr>
            <a:xfrm>
              <a:off x="4899616" y="3945812"/>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B</a:t>
              </a:r>
            </a:p>
          </p:txBody>
        </p:sp>
        <p:sp>
          <p:nvSpPr>
            <p:cNvPr id="47" name="TextBox 1">
              <a:extLst>
                <a:ext uri="{FF2B5EF4-FFF2-40B4-BE49-F238E27FC236}">
                  <a16:creationId xmlns:a16="http://schemas.microsoft.com/office/drawing/2014/main" id="{44D5FBD9-07B3-23F0-1F80-C1B4FFB24AB6}"/>
                </a:ext>
              </a:extLst>
            </p:cNvPr>
            <p:cNvSpPr txBox="1"/>
            <p:nvPr/>
          </p:nvSpPr>
          <p:spPr>
            <a:xfrm>
              <a:off x="4899616" y="5207695"/>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C</a:t>
              </a:r>
            </a:p>
          </p:txBody>
        </p:sp>
        <p:grpSp>
          <p:nvGrpSpPr>
            <p:cNvPr id="48" name="Grupo 47">
              <a:extLst>
                <a:ext uri="{FF2B5EF4-FFF2-40B4-BE49-F238E27FC236}">
                  <a16:creationId xmlns:a16="http://schemas.microsoft.com/office/drawing/2014/main" id="{0FD1AF71-BF2E-CC3C-FF03-664EF572066B}"/>
                </a:ext>
              </a:extLst>
            </p:cNvPr>
            <p:cNvGrpSpPr/>
            <p:nvPr/>
          </p:nvGrpSpPr>
          <p:grpSpPr>
            <a:xfrm>
              <a:off x="5613991" y="5006537"/>
              <a:ext cx="5996762" cy="923329"/>
              <a:chOff x="5534642" y="2268052"/>
              <a:chExt cx="5996762" cy="923329"/>
            </a:xfrm>
          </p:grpSpPr>
          <p:sp>
            <p:nvSpPr>
              <p:cNvPr id="49" name="TextBox 32">
                <a:extLst>
                  <a:ext uri="{FF2B5EF4-FFF2-40B4-BE49-F238E27FC236}">
                    <a16:creationId xmlns:a16="http://schemas.microsoft.com/office/drawing/2014/main" id="{2A966DC2-F895-A0D1-FCBC-F36F1A2AF32B}"/>
                  </a:ext>
                </a:extLst>
              </p:cNvPr>
              <p:cNvSpPr txBox="1"/>
              <p:nvPr/>
            </p:nvSpPr>
            <p:spPr>
              <a:xfrm>
                <a:off x="5534642" y="2268052"/>
                <a:ext cx="5996762"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C08A"/>
                    </a:solidFill>
                    <a:effectLst/>
                    <a:uLnTx/>
                    <a:uFillTx/>
                    <a:latin typeface="Arial"/>
                    <a:ea typeface="+mn-ea"/>
                    <a:cs typeface="+mn-cs"/>
                  </a:rPr>
                  <a:t>Part C – Key Performance Indicators (KPI)</a:t>
                </a:r>
              </a:p>
            </p:txBody>
          </p:sp>
          <p:sp>
            <p:nvSpPr>
              <p:cNvPr id="50" name="TextBox 32">
                <a:extLst>
                  <a:ext uri="{FF2B5EF4-FFF2-40B4-BE49-F238E27FC236}">
                    <a16:creationId xmlns:a16="http://schemas.microsoft.com/office/drawing/2014/main" id="{6E2193D6-CB99-6DC8-28E9-10DE6EDAE6C2}"/>
                  </a:ext>
                </a:extLst>
              </p:cNvPr>
              <p:cNvSpPr txBox="1"/>
              <p:nvPr/>
            </p:nvSpPr>
            <p:spPr>
              <a:xfrm>
                <a:off x="5534642" y="2606606"/>
                <a:ext cx="5996762"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Specificities about EMJM/EMDM (nº of ECTS, accreditation, type of degrees to be awarded, </a:t>
                </a:r>
                <a:r>
                  <a:rPr lang="en-GB" sz="1600" dirty="0">
                    <a:solidFill>
                      <a:srgbClr val="4D4D4D"/>
                    </a:solidFill>
                    <a:latin typeface="Arial"/>
                  </a:rPr>
                  <a:t>etc.</a:t>
                </a:r>
                <a:r>
                  <a:rPr kumimoji="0" lang="en-GB" sz="1600" b="0" i="0" u="none" strike="noStrike" kern="1200" cap="none" spc="0" normalizeH="0" baseline="0" noProof="0" dirty="0">
                    <a:ln>
                      <a:noFill/>
                    </a:ln>
                    <a:solidFill>
                      <a:srgbClr val="4D4D4D"/>
                    </a:solidFill>
                    <a:effectLst/>
                    <a:uLnTx/>
                    <a:uFillTx/>
                    <a:latin typeface="Arial"/>
                    <a:ea typeface="+mn-ea"/>
                    <a:cs typeface="+mn-cs"/>
                  </a:rPr>
                  <a:t>)</a:t>
                </a:r>
              </a:p>
            </p:txBody>
          </p:sp>
        </p:grpSp>
        <p:sp>
          <p:nvSpPr>
            <p:cNvPr id="56" name="CuadroTexto 55">
              <a:extLst>
                <a:ext uri="{FF2B5EF4-FFF2-40B4-BE49-F238E27FC236}">
                  <a16:creationId xmlns:a16="http://schemas.microsoft.com/office/drawing/2014/main" id="{1903E6E7-5A03-CED6-F2D2-4FC3ED9BDBF3}"/>
                </a:ext>
              </a:extLst>
            </p:cNvPr>
            <p:cNvSpPr txBox="1"/>
            <p:nvPr/>
          </p:nvSpPr>
          <p:spPr>
            <a:xfrm>
              <a:off x="4778939" y="1850514"/>
              <a:ext cx="683181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The application form is structured in three parts:</a:t>
              </a:r>
            </a:p>
          </p:txBody>
        </p:sp>
      </p:grpSp>
      <p:sp>
        <p:nvSpPr>
          <p:cNvPr id="58" name="Flecha: pentágono 57">
            <a:extLst>
              <a:ext uri="{FF2B5EF4-FFF2-40B4-BE49-F238E27FC236}">
                <a16:creationId xmlns:a16="http://schemas.microsoft.com/office/drawing/2014/main" id="{9F3A463A-B629-8306-CD05-298932B0D48A}"/>
              </a:ext>
            </a:extLst>
          </p:cNvPr>
          <p:cNvSpPr/>
          <p:nvPr/>
        </p:nvSpPr>
        <p:spPr>
          <a:xfrm flipH="1">
            <a:off x="9088096" y="857850"/>
            <a:ext cx="3082834" cy="717532"/>
          </a:xfrm>
          <a:prstGeom prst="homePlat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60" name="CuadroTexto 59">
            <a:extLst>
              <a:ext uri="{FF2B5EF4-FFF2-40B4-BE49-F238E27FC236}">
                <a16:creationId xmlns:a16="http://schemas.microsoft.com/office/drawing/2014/main" id="{D78F8734-ABE4-EED3-2AE3-E464FB8FA149}"/>
              </a:ext>
            </a:extLst>
          </p:cNvPr>
          <p:cNvSpPr txBox="1"/>
          <p:nvPr/>
        </p:nvSpPr>
        <p:spPr>
          <a:xfrm>
            <a:off x="9457509" y="857850"/>
            <a:ext cx="2734491"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00000"/>
              </a:buClr>
              <a:buSzPct val="100000"/>
              <a:buFontTx/>
              <a:buNone/>
              <a:tabLst/>
              <a:defRPr/>
            </a:pPr>
            <a:r>
              <a:rPr kumimoji="0" lang="en-GB" sz="1100" b="0"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Complete </a:t>
            </a:r>
            <a:r>
              <a:rPr kumimoji="0" lang="en-GB" sz="1100" b="1"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Part A &amp; C (KPI) </a:t>
            </a:r>
            <a:r>
              <a:rPr kumimoji="0" lang="en-GB" sz="1100" b="0"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directly on the Portal. Prepare </a:t>
            </a:r>
            <a:r>
              <a:rPr kumimoji="0" lang="en-GB" sz="1100" b="1"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Part B</a:t>
            </a:r>
            <a:r>
              <a:rPr kumimoji="0" lang="en-GB" sz="1100" b="0"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 in advance and upload it together with the annexes</a:t>
            </a:r>
          </a:p>
        </p:txBody>
      </p:sp>
    </p:spTree>
    <p:extLst>
      <p:ext uri="{BB962C8B-B14F-4D97-AF65-F5344CB8AC3E}">
        <p14:creationId xmlns:p14="http://schemas.microsoft.com/office/powerpoint/2010/main" val="987966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Icons_in_circles_1"/>
</p:tagLst>
</file>

<file path=ppt/tags/tag10.xml><?xml version="1.0" encoding="utf-8"?>
<p:tagLst xmlns:a="http://schemas.openxmlformats.org/drawingml/2006/main" xmlns:r="http://schemas.openxmlformats.org/officeDocument/2006/relationships" xmlns:p="http://schemas.openxmlformats.org/presentationml/2006/main">
  <p:tag name="POWER_USER_ID_TEMPLATES" val="Hexagons_1"/>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information*tourist center*help"/>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s_POWER_USER_SEPARATOR_ICONS_gears_POWER_USER_SEPARATOR_ICONS_machine_POWER_USER_SEPARATOR_ICONS_turn_POWER_USER_SEPARATOR_ICONS_whee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s_POWER_USER_SEPARATOR_ICONS_gears_POWER_USER_SEPARATOR_ICONS_machine_POWER_USER_SEPARATOR_ICONS_turn_POWER_USER_SEPARATOR_ICONS_whee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s_POWER_USER_SEPARATOR_ICONS_gears_POWER_USER_SEPARATOR_ICONS_machine_POWER_USER_SEPARATOR_ICONS_turn_POWER_USER_SEPARATOR_ICONS_wheel"/>
</p:tagLst>
</file>

<file path=ppt/tags/tag17.xml><?xml version="1.0" encoding="utf-8"?>
<p:tagLst xmlns:a="http://schemas.openxmlformats.org/drawingml/2006/main" xmlns:r="http://schemas.openxmlformats.org/officeDocument/2006/relationships" xmlns:p="http://schemas.openxmlformats.org/presentationml/2006/main">
  <p:tag name="POWER_USER_ID_TEMPLATES" val="World_with_icons_2"/>
</p:tagLst>
</file>

<file path=ppt/tags/tag1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1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2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2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2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2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2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alendar_POWER_USER_SEPARATOR_ICONS_data_POWER_USER_SEPARATOR_ICONS_line_POWER_USER_SEPARATOR_ICONS_month_POWER_USER_SEPARATOR_ICONS_time_POWER_USER_SEPARATOR_ICONS_deadline"/>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xml><?xml version="1.0" encoding="utf-8"?>
<p:tagLst xmlns:a="http://schemas.openxmlformats.org/drawingml/2006/main" xmlns:r="http://schemas.openxmlformats.org/officeDocument/2006/relationships" xmlns:p="http://schemas.openxmlformats.org/presentationml/2006/main">
  <p:tag name="POWER_USER_ID_TEMPLATES" val="Value_chain_5"/>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10260</TotalTime>
  <Words>3590</Words>
  <Application>Microsoft Office PowerPoint</Application>
  <PresentationFormat>Widescreen</PresentationFormat>
  <Paragraphs>382</Paragraphs>
  <Slides>30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Unicode MS</vt:lpstr>
      <vt:lpstr>Calibri</vt:lpstr>
      <vt:lpstr>Rockwell Extra Bold</vt:lpstr>
      <vt:lpstr>Wingdings</vt:lpstr>
      <vt:lpstr>Office Theme</vt:lpstr>
      <vt:lpstr>Erasmus+</vt:lpstr>
      <vt:lpstr>EMJM – How to apply</vt:lpstr>
      <vt:lpstr>Preliminary steps Preparation</vt:lpstr>
      <vt:lpstr>Get prepared</vt:lpstr>
      <vt:lpstr>Application requirements</vt:lpstr>
      <vt:lpstr> Application requirements (cont.)</vt:lpstr>
      <vt:lpstr> Application requirements (cont.)</vt:lpstr>
      <vt:lpstr>Get started</vt:lpstr>
      <vt:lpstr>Application package</vt:lpstr>
      <vt:lpstr>EMJM Application package  Part B and annexes</vt:lpstr>
      <vt:lpstr>Part A - Create proposal</vt:lpstr>
      <vt:lpstr>Part A - Participants</vt:lpstr>
      <vt:lpstr>Part A - Administrative forms</vt:lpstr>
      <vt:lpstr>Part A – General information</vt:lpstr>
      <vt:lpstr>Part A – Participants &amp; Budget</vt:lpstr>
      <vt:lpstr>Part C – Key performance indicators (KPI)</vt:lpstr>
      <vt:lpstr>Part C – (KPI): Guidance &amp; tips </vt:lpstr>
      <vt:lpstr>Part C – (KPI): Guidance and tips (cont.) </vt:lpstr>
      <vt:lpstr>Part B – Technical description &amp; Annexes</vt:lpstr>
      <vt:lpstr>EMJM Part B – Technical description</vt:lpstr>
      <vt:lpstr>Part B – Technical description (cont.)</vt:lpstr>
      <vt:lpstr>Part B – Technical description (cont.)</vt:lpstr>
      <vt:lpstr>Part B – Technical description (cont.)</vt:lpstr>
      <vt:lpstr>Part B – Proof of Accreditation</vt:lpstr>
      <vt:lpstr>Part B – Proof of Accreditation (cont.)</vt:lpstr>
      <vt:lpstr>Part B – Detailed budget table and calculator</vt:lpstr>
      <vt:lpstr>Validate &amp; submit your proposal </vt:lpstr>
      <vt:lpstr>General advice When writing your proposal make sure it is: </vt:lpstr>
      <vt:lpstr>Other information sources </vt:lpstr>
      <vt:lpstr>Good luck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HOPCKE Dagmar (EACEA)</cp:lastModifiedBy>
  <cp:revision>589</cp:revision>
  <dcterms:created xsi:type="dcterms:W3CDTF">2019-08-09T12:06:42Z</dcterms:created>
  <dcterms:modified xsi:type="dcterms:W3CDTF">2025-11-14T09:20:15Z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y fmtid="{D5CDD505-2E9C-101B-9397-08002B2CF9AE}" pid="3" name="MSIP_Label_6bd9ddd1-4d20-43f6-abfa-fc3c07406f94_Enabled">
    <vt:lpwstr>true</vt:lpwstr>
  </property>
  <property fmtid="{D5CDD505-2E9C-101B-9397-08002B2CF9AE}" pid="4" name="MSIP_Label_6bd9ddd1-4d20-43f6-abfa-fc3c07406f94_SetDate">
    <vt:lpwstr>2023-10-11T09:32:01Z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39d73022-bff2-4c05-9e28-2e57e5c47a3a</vt:lpwstr>
  </property>
  <property fmtid="{D5CDD505-2E9C-101B-9397-08002B2CF9AE}" pid="9" name="MSIP_Label_6bd9ddd1-4d20-43f6-abfa-fc3c07406f94_ContentBits">
    <vt:lpwstr>0</vt:lpwstr>
  </property>
</Properties>
</file>