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77" r:id="rId3"/>
    <p:sldId id="308" r:id="rId4"/>
    <p:sldId id="309" r:id="rId5"/>
    <p:sldId id="310" r:id="rId6"/>
    <p:sldId id="311" r:id="rId7"/>
    <p:sldId id="378" r:id="rId8"/>
    <p:sldId id="312" r:id="rId9"/>
    <p:sldId id="313" r:id="rId10"/>
    <p:sldId id="314" r:id="rId11"/>
    <p:sldId id="316" r:id="rId12"/>
    <p:sldId id="317" r:id="rId13"/>
    <p:sldId id="318" r:id="rId14"/>
    <p:sldId id="319" r:id="rId15"/>
    <p:sldId id="321" r:id="rId16"/>
    <p:sldId id="323" r:id="rId17"/>
    <p:sldId id="324" r:id="rId18"/>
    <p:sldId id="325" r:id="rId19"/>
    <p:sldId id="327" r:id="rId20"/>
    <p:sldId id="381" r:id="rId21"/>
    <p:sldId id="336" r:id="rId22"/>
    <p:sldId id="338" r:id="rId23"/>
    <p:sldId id="339" r:id="rId24"/>
    <p:sldId id="340" r:id="rId25"/>
    <p:sldId id="343" r:id="rId26"/>
    <p:sldId id="359" r:id="rId27"/>
    <p:sldId id="361" r:id="rId28"/>
    <p:sldId id="365" r:id="rId29"/>
    <p:sldId id="366" r:id="rId30"/>
    <p:sldId id="367" r:id="rId31"/>
    <p:sldId id="368" r:id="rId32"/>
    <p:sldId id="349" r:id="rId33"/>
    <p:sldId id="350" r:id="rId34"/>
    <p:sldId id="351" r:id="rId35"/>
    <p:sldId id="353" r:id="rId36"/>
    <p:sldId id="355" r:id="rId37"/>
    <p:sldId id="357" r:id="rId38"/>
    <p:sldId id="358" r:id="rId39"/>
    <p:sldId id="370" r:id="rId40"/>
    <p:sldId id="380" r:id="rId41"/>
    <p:sldId id="382" r:id="rId42"/>
  </p:sldIdLst>
  <p:sldSz cx="9144000" cy="5143500" type="screen16x9"/>
  <p:notesSz cx="9144000" cy="51435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Isabel Caro Mu?oz" userId="ba5a8278-9445-4510-9ee4-61de3a89415a" providerId="ADAL" clId="{87CF68BB-2E36-4BEF-84F2-545C382B6508}"/>
    <pc:docChg chg="modSld">
      <pc:chgData name="Ana Isabel Caro Mu?oz" userId="ba5a8278-9445-4510-9ee4-61de3a89415a" providerId="ADAL" clId="{87CF68BB-2E36-4BEF-84F2-545C382B6508}" dt="2022-06-06T12:56:33.617" v="1"/>
      <pc:docMkLst>
        <pc:docMk/>
      </pc:docMkLst>
      <pc:sldChg chg="modSp mod">
        <pc:chgData name="Ana Isabel Caro Mu?oz" userId="ba5a8278-9445-4510-9ee4-61de3a89415a" providerId="ADAL" clId="{87CF68BB-2E36-4BEF-84F2-545C382B6508}" dt="2022-06-06T12:56:33.617" v="1"/>
        <pc:sldMkLst>
          <pc:docMk/>
          <pc:sldMk cId="2284429023" sldId="366"/>
        </pc:sldMkLst>
        <pc:spChg chg="mod">
          <ac:chgData name="Ana Isabel Caro Mu?oz" userId="ba5a8278-9445-4510-9ee4-61de3a89415a" providerId="ADAL" clId="{87CF68BB-2E36-4BEF-84F2-545C382B6508}" dt="2022-06-06T12:56:33.617" v="1"/>
          <ac:spMkLst>
            <pc:docMk/>
            <pc:sldMk cId="2284429023" sldId="366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% participación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84-4247-A678-4FD7549BA55F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84-4247-A678-4FD7549BA5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84-4247-A678-4FD7549BA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5-4F1E-922F-22B2953E733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15-4F1E-922F-22B2953E7339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15-4F1E-922F-22B2953E7339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15-4F1E-922F-22B2953E7339}"/>
              </c:ext>
            </c:extLst>
          </c:dPt>
          <c:dLbls>
            <c:dLbl>
              <c:idx val="2"/>
              <c:layout>
                <c:manualLayout>
                  <c:x val="1.6024168853893263E-2"/>
                  <c:y val="9.37339082614673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15-4F1E-922F-22B2953E7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Servicio de Prevención</c:v>
                </c:pt>
                <c:pt idx="1">
                  <c:v>Otros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15-4F1E-922F-22B2953E7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Ámbito de aplicación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Full1!$A$2:$A$7</c:f>
              <c:strCache>
                <c:ptCount val="6"/>
                <c:pt idx="0">
                  <c:v>Personal de Administración y Servicios</c:v>
                </c:pt>
                <c:pt idx="1">
                  <c:v>Personal Docente e Investigador</c:v>
                </c:pt>
                <c:pt idx="2">
                  <c:v>Prsonal Investigador en Formación</c:v>
                </c:pt>
                <c:pt idx="3">
                  <c:v>Alumnado</c:v>
                </c:pt>
                <c:pt idx="4">
                  <c:v>Personal de Empresa o Entidad Externa</c:v>
                </c:pt>
                <c:pt idx="5">
                  <c:v>Otros</c:v>
                </c:pt>
              </c:strCache>
            </c:strRef>
          </c:cat>
          <c:val>
            <c:numRef>
              <c:f>Full1!$B$2:$B$7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38</c:v>
                </c:pt>
                <c:pt idx="3">
                  <c:v>14</c:v>
                </c:pt>
                <c:pt idx="4">
                  <c:v>17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7-4BB0-A659-62EB2746F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996720"/>
        <c:axId val="165984656"/>
      </c:barChart>
      <c:catAx>
        <c:axId val="16599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s-ES"/>
          </a:p>
        </c:txPr>
        <c:crossAx val="165984656"/>
        <c:crosses val="autoZero"/>
        <c:auto val="1"/>
        <c:lblAlgn val="ctr"/>
        <c:lblOffset val="100"/>
        <c:noMultiLvlLbl val="0"/>
      </c:catAx>
      <c:valAx>
        <c:axId val="1659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599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284776902887"/>
          <c:y val="4.9148433899402266E-2"/>
          <c:w val="0.82284930008748902"/>
          <c:h val="0.90170313220119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Full1!$A$2:$A$13</c:f>
              <c:strCache>
                <c:ptCount val="12"/>
                <c:pt idx="0">
                  <c:v>Más de 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NS/NC</c:v>
                </c:pt>
              </c:strCache>
            </c:strRef>
          </c:cat>
          <c:val>
            <c:numRef>
              <c:f>Full1!$B$2:$B$13</c:f>
              <c:numCache>
                <c:formatCode>General</c:formatCode>
                <c:ptCount val="12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7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4-44DE-AD50-553565E95AF5}"/>
            </c:ext>
          </c:extLst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Informes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Full1!$A$2:$A$13</c:f>
              <c:strCache>
                <c:ptCount val="12"/>
                <c:pt idx="0">
                  <c:v>Más de 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NS/NC</c:v>
                </c:pt>
              </c:strCache>
            </c:strRef>
          </c:cat>
          <c:val>
            <c:numRef>
              <c:f>Full1!$C$2:$C$13</c:f>
              <c:numCache>
                <c:formatCode>General</c:formatCode>
                <c:ptCount val="12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6</c:v>
                </c:pt>
                <c:pt idx="8">
                  <c:v>4</c:v>
                </c:pt>
                <c:pt idx="9">
                  <c:v>9</c:v>
                </c:pt>
                <c:pt idx="10">
                  <c:v>6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E-4725-8A8A-45387B6DC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996720"/>
        <c:axId val="165984656"/>
      </c:barChart>
      <c:catAx>
        <c:axId val="16599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s-ES"/>
          </a:p>
        </c:txPr>
        <c:crossAx val="165984656"/>
        <c:crosses val="autoZero"/>
        <c:auto val="1"/>
        <c:lblAlgn val="ctr"/>
        <c:lblOffset val="100"/>
        <c:noMultiLvlLbl val="0"/>
      </c:catAx>
      <c:valAx>
        <c:axId val="16598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99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DD-40A3-981A-169DAD2EF0E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DD-40A3-981A-169DAD2EF0EF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DD-40A3-981A-169DAD2EF0EF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DD-40A3-981A-169DAD2EF0EF}"/>
              </c:ext>
            </c:extLst>
          </c:dPt>
          <c:dLbls>
            <c:dLbl>
              <c:idx val="1"/>
              <c:layout>
                <c:manualLayout>
                  <c:x val="2.7258262919292134E-2"/>
                  <c:y val="8.2689067888751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DD-40A3-981A-169DAD2EF0EF}"/>
                </c:ext>
              </c:extLst>
            </c:dLbl>
            <c:dLbl>
              <c:idx val="2"/>
              <c:layout>
                <c:manualLayout>
                  <c:x val="1.6024168853893263E-2"/>
                  <c:y val="9.37339082614673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DD-40A3-981A-169DAD2EF0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DD-40A3-981A-169DAD2EF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Participantes per CCAA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Full1!$A$2:$A$18</c:f>
              <c:strCache>
                <c:ptCount val="17"/>
                <c:pt idx="0">
                  <c:v>Andalucía</c:v>
                </c:pt>
                <c:pt idx="1">
                  <c:v>Aragón</c:v>
                </c:pt>
                <c:pt idx="2">
                  <c:v>Asturias</c:v>
                </c:pt>
                <c:pt idx="3">
                  <c:v>Baleares</c:v>
                </c:pt>
                <c:pt idx="4">
                  <c:v>Canarias</c:v>
                </c:pt>
                <c:pt idx="5">
                  <c:v>Cantabria</c:v>
                </c:pt>
                <c:pt idx="6">
                  <c:v>Castilla-La Mancha</c:v>
                </c:pt>
                <c:pt idx="7">
                  <c:v>Castilla y León</c:v>
                </c:pt>
                <c:pt idx="8">
                  <c:v>Cataluña</c:v>
                </c:pt>
                <c:pt idx="9">
                  <c:v>Comunidad Valenciana</c:v>
                </c:pt>
                <c:pt idx="10">
                  <c:v>Extremadura</c:v>
                </c:pt>
                <c:pt idx="11">
                  <c:v>Galicia</c:v>
                </c:pt>
                <c:pt idx="12">
                  <c:v>La Rioja</c:v>
                </c:pt>
                <c:pt idx="13">
                  <c:v>Madrid</c:v>
                </c:pt>
                <c:pt idx="14">
                  <c:v>Murcia</c:v>
                </c:pt>
                <c:pt idx="15">
                  <c:v>Navarra</c:v>
                </c:pt>
                <c:pt idx="16">
                  <c:v>País Vasco</c:v>
                </c:pt>
              </c:strCache>
            </c:strRef>
          </c:cat>
          <c:val>
            <c:numRef>
              <c:f>Full1!$B$2:$B$18</c:f>
              <c:numCache>
                <c:formatCode>General</c:formatCode>
                <c:ptCount val="17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8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6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D-4BAE-A332-0A98FC78D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996720"/>
        <c:axId val="165984656"/>
      </c:barChart>
      <c:catAx>
        <c:axId val="16599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5984656"/>
        <c:crosses val="autoZero"/>
        <c:auto val="1"/>
        <c:lblAlgn val="ctr"/>
        <c:lblOffset val="100"/>
        <c:noMultiLvlLbl val="0"/>
      </c:catAx>
      <c:valAx>
        <c:axId val="1659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599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3F-4612-AB56-254FEFFDFA0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3F-4612-AB56-254FEFFDFA01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3F-4612-AB56-254FEFFDFA01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3F-4612-AB56-254FEFFDFA01}"/>
              </c:ext>
            </c:extLst>
          </c:dPt>
          <c:dLbls>
            <c:dLbl>
              <c:idx val="1"/>
              <c:layout>
                <c:manualLayout>
                  <c:x val="0.20602114830027091"/>
                  <c:y val="-5.88950455267165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F-4612-AB56-254FEFFDFA01}"/>
                </c:ext>
              </c:extLst>
            </c:dLbl>
            <c:dLbl>
              <c:idx val="2"/>
              <c:layout>
                <c:manualLayout>
                  <c:x val="0.13679713948799879"/>
                  <c:y val="0.138449335941363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F-4612-AB56-254FEFFDF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Igualdad</c:v>
                </c:pt>
                <c:pt idx="1">
                  <c:v>Servicio de Prevención</c:v>
                </c:pt>
                <c:pt idx="2">
                  <c:v>Otros</c:v>
                </c:pt>
              </c:strCache>
            </c:strRef>
          </c:cat>
          <c:val>
            <c:numRef>
              <c:f>Full1!$B$2:$B$4</c:f>
              <c:numCache>
                <c:formatCode>0%</c:formatCode>
                <c:ptCount val="3"/>
                <c:pt idx="0">
                  <c:v>0.68</c:v>
                </c:pt>
                <c:pt idx="1">
                  <c:v>0.05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3F-4612-AB56-254FEFFDF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Ámbito de aplicación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Full1!$A$2:$A$7</c:f>
              <c:strCache>
                <c:ptCount val="6"/>
                <c:pt idx="0">
                  <c:v>Personal de Administración y Servicios</c:v>
                </c:pt>
                <c:pt idx="1">
                  <c:v>Personal Docente e Investigador</c:v>
                </c:pt>
                <c:pt idx="2">
                  <c:v>Prsonal Investigador en Formación</c:v>
                </c:pt>
                <c:pt idx="3">
                  <c:v>Alumnado</c:v>
                </c:pt>
                <c:pt idx="4">
                  <c:v>Personal de Empresa o Entidad Externa</c:v>
                </c:pt>
                <c:pt idx="5">
                  <c:v>Otros</c:v>
                </c:pt>
              </c:strCache>
            </c:strRef>
          </c:cat>
          <c:val>
            <c:numRef>
              <c:f>Full1!$B$2:$B$7</c:f>
              <c:numCache>
                <c:formatCode>General</c:formatCode>
                <c:ptCount val="6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37</c:v>
                </c:pt>
                <c:pt idx="4">
                  <c:v>32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8-4A6C-A487-F33E5221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996720"/>
        <c:axId val="165984656"/>
      </c:barChart>
      <c:catAx>
        <c:axId val="16599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s-ES"/>
          </a:p>
        </c:txPr>
        <c:crossAx val="165984656"/>
        <c:crosses val="autoZero"/>
        <c:auto val="1"/>
        <c:lblAlgn val="ctr"/>
        <c:lblOffset val="100"/>
        <c:noMultiLvlLbl val="0"/>
      </c:catAx>
      <c:valAx>
        <c:axId val="16598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99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Full1!$A$2:$A$10</c:f>
              <c:strCache>
                <c:ptCount val="9"/>
                <c:pt idx="0">
                  <c:v>Más de 10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NS/NC</c:v>
                </c:pt>
              </c:strCache>
            </c:strRef>
          </c:cat>
          <c:val>
            <c:numRef>
              <c:f>Full1!$B$2:$B$10</c:f>
              <c:numCache>
                <c:formatCode>General</c:formatCode>
                <c:ptCount val="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4-4EC8-8794-1CB739187312}"/>
            </c:ext>
          </c:extLst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Informes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Full1!$A$2:$A$10</c:f>
              <c:strCache>
                <c:ptCount val="9"/>
                <c:pt idx="0">
                  <c:v>Más de 10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NS/NC</c:v>
                </c:pt>
              </c:strCache>
            </c:strRef>
          </c:cat>
          <c:val>
            <c:numRef>
              <c:f>Full1!$C$2:$C$10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6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9-4B5B-8492-F5B971CB5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996720"/>
        <c:axId val="165984656"/>
      </c:barChart>
      <c:catAx>
        <c:axId val="16599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s-ES"/>
          </a:p>
        </c:txPr>
        <c:crossAx val="165984656"/>
        <c:crosses val="autoZero"/>
        <c:auto val="1"/>
        <c:lblAlgn val="ctr"/>
        <c:lblOffset val="100"/>
        <c:noMultiLvlLbl val="0"/>
      </c:catAx>
      <c:valAx>
        <c:axId val="16598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99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19-4532-8184-416BEFDB4C4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9-4532-8184-416BEFDB4C48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9-4532-8184-416BEFDB4C48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19-4532-8184-416BEFDB4C48}"/>
              </c:ext>
            </c:extLst>
          </c:dPt>
          <c:dLbls>
            <c:dLbl>
              <c:idx val="2"/>
              <c:layout>
                <c:manualLayout>
                  <c:x val="8.3153798483522889E-2"/>
                  <c:y val="0.129448193975753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19-4532-8184-416BEFDB4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En proceso</c:v>
                </c:pt>
              </c:strCache>
            </c:strRef>
          </c:cat>
          <c:val>
            <c:numRef>
              <c:f>Full1!$B$2:$B$4</c:f>
              <c:numCache>
                <c:formatCode>0%</c:formatCode>
                <c:ptCount val="3"/>
                <c:pt idx="0">
                  <c:v>0.37</c:v>
                </c:pt>
                <c:pt idx="1">
                  <c:v>0.53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19-4532-8184-416BEFDB4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Código Ética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92-45C1-B45F-55DF113439A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92-45C1-B45F-55DF113439A2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92-45C1-B45F-55DF113439A2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FD-4C58-A8FC-1F2037E9278F}"/>
              </c:ext>
            </c:extLst>
          </c:dPt>
          <c:dLbls>
            <c:dLbl>
              <c:idx val="1"/>
              <c:layout>
                <c:manualLayout>
                  <c:x val="0.16746486326305987"/>
                  <c:y val="-0.179756307235860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92-45C1-B45F-55DF113439A2}"/>
                </c:ext>
              </c:extLst>
            </c:dLbl>
            <c:dLbl>
              <c:idx val="2"/>
              <c:layout>
                <c:manualLayout>
                  <c:x val="0.1399005164676996"/>
                  <c:y val="9.55481382857244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92-45C1-B45F-55DF113439A2}"/>
                </c:ext>
              </c:extLst>
            </c:dLbl>
            <c:dLbl>
              <c:idx val="3"/>
              <c:layout>
                <c:manualLayout>
                  <c:x val="6.333926001185336E-2"/>
                  <c:y val="0.108769694453477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FD-4C58-A8FC-1F2037E92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Full1!$A$2:$A$5</c:f>
              <c:strCache>
                <c:ptCount val="4"/>
                <c:pt idx="0">
                  <c:v>Si</c:v>
                </c:pt>
                <c:pt idx="1">
                  <c:v>Poseen código ético para investigación/práctica científica</c:v>
                </c:pt>
                <c:pt idx="2">
                  <c:v>No</c:v>
                </c:pt>
                <c:pt idx="3">
                  <c:v>En proceso</c:v>
                </c:pt>
              </c:strCache>
            </c:strRef>
          </c:cat>
          <c:val>
            <c:numRef>
              <c:f>Full1!$B$2:$B$5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0.11</c:v>
                </c:pt>
                <c:pt idx="2">
                  <c:v>0.25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92-45C1-B45F-55DF11343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7B-4E5C-9571-377F1AB0B6D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7B-4E5C-9571-377F1AB0B6D3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7B-4E5C-9571-377F1AB0B6D3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7B-4E5C-9571-377F1AB0B6D3}"/>
              </c:ext>
            </c:extLst>
          </c:dPt>
          <c:dLbls>
            <c:dLbl>
              <c:idx val="2"/>
              <c:layout>
                <c:manualLayout>
                  <c:x val="1.6024168853893263E-2"/>
                  <c:y val="9.37339082614673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7B-4E5C-9571-377F1AB0B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Servicio de Prevención</c:v>
                </c:pt>
                <c:pt idx="1">
                  <c:v>Otros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7B-4E5C-9571-377F1AB0B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Ámbito de aplicación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Full1!$A$2:$A$7</c:f>
              <c:strCache>
                <c:ptCount val="6"/>
                <c:pt idx="0">
                  <c:v>Personal de Administración y Servicios</c:v>
                </c:pt>
                <c:pt idx="1">
                  <c:v>Personal Docente e Investigador</c:v>
                </c:pt>
                <c:pt idx="2">
                  <c:v>Prsonal Investigador en Formación</c:v>
                </c:pt>
                <c:pt idx="3">
                  <c:v>Alumnado</c:v>
                </c:pt>
                <c:pt idx="4">
                  <c:v>Personal de Empresa o Entidad Externa</c:v>
                </c:pt>
                <c:pt idx="5">
                  <c:v>Otros</c:v>
                </c:pt>
              </c:strCache>
            </c:strRef>
          </c:cat>
          <c:val>
            <c:numRef>
              <c:f>Full1!$B$2:$B$7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4</c:v>
                </c:pt>
                <c:pt idx="4">
                  <c:v>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5-42B6-8AC5-5897AC1F8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996720"/>
        <c:axId val="165984656"/>
      </c:barChart>
      <c:catAx>
        <c:axId val="16599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s-ES"/>
          </a:p>
        </c:txPr>
        <c:crossAx val="165984656"/>
        <c:crosses val="autoZero"/>
        <c:auto val="1"/>
        <c:lblAlgn val="ctr"/>
        <c:lblOffset val="100"/>
        <c:noMultiLvlLbl val="0"/>
      </c:catAx>
      <c:valAx>
        <c:axId val="16598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99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826689632546"/>
          <c:y val="4.5267504380125202E-2"/>
          <c:w val="0.83945066437007876"/>
          <c:h val="0.909464991239749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Full1!$A$2:$A$8</c:f>
              <c:strCache>
                <c:ptCount val="7"/>
                <c:pt idx="0">
                  <c:v>Más de 10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strCache>
            </c:strRef>
          </c:cat>
          <c:val>
            <c:numRef>
              <c:f>Full1!$B$2:$B$8</c:f>
              <c:numCache>
                <c:formatCode>General</c:formatCode>
                <c:ptCount val="7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C-4ED0-AB2E-E233194C9B69}"/>
            </c:ext>
          </c:extLst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Informes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Full1!$A$2:$A$8</c:f>
              <c:strCache>
                <c:ptCount val="7"/>
                <c:pt idx="0">
                  <c:v>Más de 10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strCache>
            </c:strRef>
          </c:cat>
          <c:val>
            <c:numRef>
              <c:f>Full1!$C$2:$C$8</c:f>
              <c:numCache>
                <c:formatCode>General</c:formatCode>
                <c:ptCount val="7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E-4495-B935-5C312F195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996720"/>
        <c:axId val="165984656"/>
      </c:barChart>
      <c:catAx>
        <c:axId val="16599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s-ES"/>
          </a:p>
        </c:txPr>
        <c:crossAx val="165984656"/>
        <c:crosses val="autoZero"/>
        <c:auto val="1"/>
        <c:lblAlgn val="ctr"/>
        <c:lblOffset val="100"/>
        <c:noMultiLvlLbl val="0"/>
      </c:catAx>
      <c:valAx>
        <c:axId val="16598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99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Campañas informativas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7-4F74-A6C9-95A6B8D5C4A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7-4F74-A6C9-95A6B8D5C4A5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7-4F74-A6C9-95A6B8D5C4A5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7-4F74-A6C9-95A6B8D5C4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Full1!$A$2:$A$5</c:f>
              <c:strCache>
                <c:ptCount val="4"/>
                <c:pt idx="0">
                  <c:v>Si</c:v>
                </c:pt>
                <c:pt idx="1">
                  <c:v>No</c:v>
                </c:pt>
                <c:pt idx="2">
                  <c:v>En proceso</c:v>
                </c:pt>
                <c:pt idx="3">
                  <c:v>NS/NC</c:v>
                </c:pt>
              </c:strCache>
            </c:strRef>
          </c:cat>
          <c:val>
            <c:numRef>
              <c:f>Full1!$B$2:$B$5</c:f>
              <c:numCache>
                <c:formatCode>0%</c:formatCode>
                <c:ptCount val="4"/>
                <c:pt idx="0">
                  <c:v>0.35</c:v>
                </c:pt>
                <c:pt idx="1">
                  <c:v>0.31</c:v>
                </c:pt>
                <c:pt idx="2">
                  <c:v>0.17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E7-4F74-A6C9-95A6B8D5C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FA-4D5B-9B05-9C128852A67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FA-4D5B-9B05-9C128852A677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FA-4D5B-9B05-9C128852A677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FA-4D5B-9B05-9C128852A677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FA-4D5B-9B05-9C128852A677}"/>
              </c:ext>
            </c:extLst>
          </c:dPt>
          <c:dLbls>
            <c:dLbl>
              <c:idx val="0"/>
              <c:layout>
                <c:manualLayout>
                  <c:x val="-0.12473630249343833"/>
                  <c:y val="0.169121128313186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FA-4D5B-9B05-9C128852A677}"/>
                </c:ext>
              </c:extLst>
            </c:dLbl>
            <c:dLbl>
              <c:idx val="2"/>
              <c:layout>
                <c:manualLayout>
                  <c:x val="9.3570374015747984E-2"/>
                  <c:y val="-0.153297379802604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FA-4D5B-9B05-9C128852A677}"/>
                </c:ext>
              </c:extLst>
            </c:dLbl>
            <c:dLbl>
              <c:idx val="3"/>
              <c:layout>
                <c:manualLayout>
                  <c:x val="0.16961552657480314"/>
                  <c:y val="0.215158225707727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FA-4D5B-9B05-9C128852A677}"/>
                </c:ext>
              </c:extLst>
            </c:dLbl>
            <c:dLbl>
              <c:idx val="4"/>
              <c:layout>
                <c:manualLayout>
                  <c:x val="4.5834358595800477E-2"/>
                  <c:y val="9.08974664841060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FA-4D5B-9B05-9C128852A6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Full1!$A$2:$A$6</c:f>
              <c:strCache>
                <c:ptCount val="5"/>
                <c:pt idx="0">
                  <c:v>Sí, procedimiento propio de mediación</c:v>
                </c:pt>
                <c:pt idx="1">
                  <c:v>Sí, incorporado en otro procedimiento</c:v>
                </c:pt>
                <c:pt idx="2">
                  <c:v>No</c:v>
                </c:pt>
                <c:pt idx="3">
                  <c:v>No. Se realiza mediación sin procedimiento</c:v>
                </c:pt>
                <c:pt idx="4">
                  <c:v>En proceso</c:v>
                </c:pt>
              </c:strCache>
            </c:strRef>
          </c:cat>
          <c:val>
            <c:numRef>
              <c:f>Full1!$B$2:$B$6</c:f>
              <c:numCache>
                <c:formatCode>0%</c:formatCode>
                <c:ptCount val="5"/>
                <c:pt idx="0">
                  <c:v>0.12</c:v>
                </c:pt>
                <c:pt idx="1">
                  <c:v>0.3</c:v>
                </c:pt>
                <c:pt idx="2">
                  <c:v>0.37</c:v>
                </c:pt>
                <c:pt idx="3">
                  <c:v>0.16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FA-4D5B-9B05-9C128852A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FA-4D5B-9B05-9C128852A67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FA-4D5B-9B05-9C128852A677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FA-4D5B-9B05-9C128852A677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FA-4D5B-9B05-9C128852A677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FA-4D5B-9B05-9C128852A677}"/>
              </c:ext>
            </c:extLst>
          </c:dPt>
          <c:dLbls>
            <c:dLbl>
              <c:idx val="0"/>
              <c:layout>
                <c:manualLayout>
                  <c:x val="-0.21344594022521379"/>
                  <c:y val="-0.197102591179468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FA-4D5B-9B05-9C128852A677}"/>
                </c:ext>
              </c:extLst>
            </c:dLbl>
            <c:dLbl>
              <c:idx val="2"/>
              <c:layout>
                <c:manualLayout>
                  <c:x val="9.3570374015747984E-2"/>
                  <c:y val="-0.153297379802604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FA-4D5B-9B05-9C128852A677}"/>
                </c:ext>
              </c:extLst>
            </c:dLbl>
            <c:dLbl>
              <c:idx val="3"/>
              <c:layout>
                <c:manualLayout>
                  <c:x val="0.16961552657480314"/>
                  <c:y val="0.215158225707727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FA-4D5B-9B05-9C128852A677}"/>
                </c:ext>
              </c:extLst>
            </c:dLbl>
            <c:dLbl>
              <c:idx val="4"/>
              <c:layout>
                <c:manualLayout>
                  <c:x val="4.5834358595800477E-2"/>
                  <c:y val="9.08974664841060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FA-4D5B-9B05-9C128852A6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Gabinete Atención Psicológica</c:v>
                </c:pt>
                <c:pt idx="1">
                  <c:v>Otros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FA-4D5B-9B05-9C128852A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25-4794-AD61-2CAF18995E3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25-4794-AD61-2CAF18995E3D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25-4794-AD61-2CAF18995E3D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25-4794-AD61-2CAF18995E3D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25-4794-AD61-2CAF18995E3D}"/>
              </c:ext>
            </c:extLst>
          </c:dPt>
          <c:dLbls>
            <c:dLbl>
              <c:idx val="2"/>
              <c:layout>
                <c:manualLayout>
                  <c:x val="0.12820831984299508"/>
                  <c:y val="0.192247760031164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25-4794-AD61-2CAF18995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Full1!$B$2:$B$4</c:f>
              <c:numCache>
                <c:formatCode>0%</c:formatCode>
                <c:ptCount val="3"/>
                <c:pt idx="0">
                  <c:v>0.68</c:v>
                </c:pt>
                <c:pt idx="1">
                  <c:v>0.12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25-4794-AD61-2CAF18995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FB-4BA0-A5A8-659DFACBDF9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FB-4BA0-A5A8-659DFACBDF98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FB-4BA0-A5A8-659DFACBDF98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FB-4BA0-A5A8-659DFACBDF98}"/>
              </c:ext>
            </c:extLst>
          </c:dPt>
          <c:dLbls>
            <c:dLbl>
              <c:idx val="1"/>
              <c:layout>
                <c:manualLayout>
                  <c:x val="5.7521447878716651E-2"/>
                  <c:y val="0.168503320715835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FB-4BA0-A5A8-659DFACBDF98}"/>
                </c:ext>
              </c:extLst>
            </c:dLbl>
            <c:dLbl>
              <c:idx val="2"/>
              <c:layout>
                <c:manualLayout>
                  <c:x val="1.6024168853893263E-2"/>
                  <c:y val="9.37339082614673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FB-4BA0-A5A8-659DFACBD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En proceso</c:v>
                </c:pt>
              </c:strCache>
            </c:strRef>
          </c:cat>
          <c:val>
            <c:numRef>
              <c:f>Full1!$B$2:$B$4</c:f>
              <c:numCache>
                <c:formatCode>0%</c:formatCode>
                <c:ptCount val="3"/>
                <c:pt idx="0">
                  <c:v>0.93</c:v>
                </c:pt>
                <c:pt idx="1">
                  <c:v>0.05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FB-4BA0-A5A8-659DFACBD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F8-41E5-826C-B5A37E02918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F8-41E5-826C-B5A37E029183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F8-41E5-826C-B5A37E029183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F8-41E5-826C-B5A37E029183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F8-41E5-826C-B5A37E029183}"/>
              </c:ext>
            </c:extLst>
          </c:dPt>
          <c:dLbls>
            <c:dLbl>
              <c:idx val="2"/>
              <c:layout>
                <c:manualLayout>
                  <c:x val="7.1579663653154463E-2"/>
                  <c:y val="0.110827818435903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F8-41E5-826C-B5A37E029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En proceso</c:v>
                </c:pt>
              </c:strCache>
            </c:strRef>
          </c:cat>
          <c:val>
            <c:numRef>
              <c:f>Full1!$B$2:$B$4</c:f>
              <c:numCache>
                <c:formatCode>0%</c:formatCode>
                <c:ptCount val="3"/>
                <c:pt idx="0">
                  <c:v>0.23</c:v>
                </c:pt>
                <c:pt idx="1">
                  <c:v>0.7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F8-41E5-826C-B5A37E029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F8-41E5-826C-B5A37E02918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F8-41E5-826C-B5A37E029183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F8-41E5-826C-B5A37E029183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F8-41E5-826C-B5A37E029183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F8-41E5-826C-B5A37E029183}"/>
              </c:ext>
            </c:extLst>
          </c:dPt>
          <c:dLbls>
            <c:dLbl>
              <c:idx val="2"/>
              <c:layout>
                <c:manualLayout>
                  <c:x val="7.1579663653154463E-2"/>
                  <c:y val="0.110827818435903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F8-41E5-826C-B5A37E029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Servicio de prevención</c:v>
                </c:pt>
                <c:pt idx="1">
                  <c:v>Otros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F8-41E5-826C-B5A37E029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F8-41E5-826C-B5A37E02918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F8-41E5-826C-B5A37E029183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F8-41E5-826C-B5A37E029183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F8-41E5-826C-B5A37E029183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F8-41E5-826C-B5A37E029183}"/>
              </c:ext>
            </c:extLst>
          </c:dPt>
          <c:dLbls>
            <c:dLbl>
              <c:idx val="2"/>
              <c:layout>
                <c:manualLayout>
                  <c:x val="7.1579663653154463E-2"/>
                  <c:y val="0.110827818435903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F8-41E5-826C-B5A37E029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F8-41E5-826C-B5A37E029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F8-41E5-826C-B5A37E02918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F8-41E5-826C-B5A37E029183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F8-41E5-826C-B5A37E029183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F8-41E5-826C-B5A37E029183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F8-41E5-826C-B5A37E029183}"/>
              </c:ext>
            </c:extLst>
          </c:dPt>
          <c:dLbls>
            <c:dLbl>
              <c:idx val="2"/>
              <c:layout>
                <c:manualLayout>
                  <c:x val="7.1579663653154463E-2"/>
                  <c:y val="0.110827818435903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F8-41E5-826C-B5A37E029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F8-41E5-826C-B5A37E029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5-4A91-B741-F0C80CD16E0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5-4A91-B741-F0C80CD16E02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5-4A91-B741-F0C80CD16E02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5-4A91-B741-F0C80CD16E02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5-4A91-B741-F0C80CD16E02}"/>
              </c:ext>
            </c:extLst>
          </c:dPt>
          <c:dLbls>
            <c:dLbl>
              <c:idx val="2"/>
              <c:layout>
                <c:manualLayout>
                  <c:x val="0.1240487994556236"/>
                  <c:y val="0.169036191770940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25-4A91-B741-F0C80CD16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Full1!$B$2:$B$4</c:f>
              <c:numCache>
                <c:formatCode>0.00%</c:formatCode>
                <c:ptCount val="3"/>
                <c:pt idx="0">
                  <c:v>0.44</c:v>
                </c:pt>
                <c:pt idx="1">
                  <c:v>0.42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25-4A91-B741-F0C80CD1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5-4A91-B741-F0C80CD16E0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5-4A91-B741-F0C80CD16E02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5-4A91-B741-F0C80CD16E02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5-4A91-B741-F0C80CD16E02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5-4A91-B741-F0C80CD16E02}"/>
              </c:ext>
            </c:extLst>
          </c:dPt>
          <c:dLbls>
            <c:dLbl>
              <c:idx val="1"/>
              <c:layout>
                <c:manualLayout>
                  <c:x val="0.16794449304947989"/>
                  <c:y val="0.110041979817110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5-4A91-B741-F0C80CD16E02}"/>
                </c:ext>
              </c:extLst>
            </c:dLbl>
            <c:dLbl>
              <c:idx val="2"/>
              <c:layout>
                <c:manualLayout>
                  <c:x val="0.10553028093710508"/>
                  <c:y val="0.133215670913772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25-4A91-B741-F0C80CD16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Por denuncia</c:v>
                </c:pt>
                <c:pt idx="1">
                  <c:v>De oficio</c:v>
                </c:pt>
                <c:pt idx="2">
                  <c:v>Otros</c:v>
                </c:pt>
              </c:strCache>
            </c:strRef>
          </c:cat>
          <c:val>
            <c:numRef>
              <c:f>Full1!$B$2:$B$4</c:f>
              <c:numCache>
                <c:formatCode>0.00%</c:formatCode>
                <c:ptCount val="3"/>
                <c:pt idx="0">
                  <c:v>0.84</c:v>
                </c:pt>
                <c:pt idx="1">
                  <c:v>0.05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25-4A91-B741-F0C80CD1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5-4A91-B741-F0C80CD16E0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5-4A91-B741-F0C80CD16E02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5-4A91-B741-F0C80CD16E02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5-4A91-B741-F0C80CD16E02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5-4A91-B741-F0C80CD16E02}"/>
              </c:ext>
            </c:extLst>
          </c:dPt>
          <c:dLbls>
            <c:dLbl>
              <c:idx val="1"/>
              <c:layout>
                <c:manualLayout>
                  <c:x val="0.22658646835812191"/>
                  <c:y val="-2.87625385044157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5-4A91-B741-F0C80CD16E02}"/>
                </c:ext>
              </c:extLst>
            </c:dLbl>
            <c:dLbl>
              <c:idx val="2"/>
              <c:layout>
                <c:manualLayout>
                  <c:x val="0.10553028093710508"/>
                  <c:y val="0.133215670913772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25-4A91-B741-F0C80CD16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Full1!$B$2:$B$3</c:f>
              <c:numCache>
                <c:formatCode>0.00%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25-4A91-B741-F0C80CD1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5-4A91-B741-F0C80CD16E0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5-4A91-B741-F0C80CD16E02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5-4A91-B741-F0C80CD16E02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5-4A91-B741-F0C80CD16E02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5-4A91-B741-F0C80CD16E02}"/>
              </c:ext>
            </c:extLst>
          </c:dPt>
          <c:dLbls>
            <c:dLbl>
              <c:idx val="1"/>
              <c:layout>
                <c:manualLayout>
                  <c:x val="0.19263585107417128"/>
                  <c:y val="-0.14070166618306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5-4A91-B741-F0C80CD16E02}"/>
                </c:ext>
              </c:extLst>
            </c:dLbl>
            <c:dLbl>
              <c:idx val="2"/>
              <c:layout>
                <c:manualLayout>
                  <c:x val="0.14256731797414213"/>
                  <c:y val="0.164558626663794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25-4A91-B741-F0C80CD16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Full1!$B$2:$B$4</c:f>
              <c:numCache>
                <c:formatCode>0.00%</c:formatCode>
                <c:ptCount val="3"/>
                <c:pt idx="0">
                  <c:v>0.42</c:v>
                </c:pt>
                <c:pt idx="1">
                  <c:v>0.4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25-4A91-B741-F0C80CD1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Número de informes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Full1!$A$2:$A$6</c:f>
              <c:strCach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NS/NC</c:v>
                </c:pt>
              </c:strCache>
            </c:strRef>
          </c:cat>
          <c:val>
            <c:numRef>
              <c:f>Full1!$B$2:$B$6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1-42E9-9357-AE4850C1E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996720"/>
        <c:axId val="165984656"/>
      </c:barChart>
      <c:catAx>
        <c:axId val="16599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s-ES"/>
          </a:p>
        </c:txPr>
        <c:crossAx val="165984656"/>
        <c:crosses val="autoZero"/>
        <c:auto val="1"/>
        <c:lblAlgn val="ctr"/>
        <c:lblOffset val="100"/>
        <c:noMultiLvlLbl val="0"/>
      </c:catAx>
      <c:valAx>
        <c:axId val="16598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599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5F-4BAB-9FAF-ADA81E0BB68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5F-4BAB-9FAF-ADA81E0BB687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5F-4BAB-9FAF-ADA81E0BB687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5F-4BAB-9FAF-ADA81E0BB687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5F-4BAB-9FAF-ADA81E0BB687}"/>
              </c:ext>
            </c:extLst>
          </c:dPt>
          <c:dLbls>
            <c:dLbl>
              <c:idx val="1"/>
              <c:layout>
                <c:manualLayout>
                  <c:x val="-0.13324317099251493"/>
                  <c:y val="-0.1675670568259422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5F-4BAB-9FAF-ADA81E0BB687}"/>
                </c:ext>
              </c:extLst>
            </c:dLbl>
            <c:dLbl>
              <c:idx val="2"/>
              <c:layout>
                <c:manualLayout>
                  <c:x val="0.21972781180130257"/>
                  <c:y val="3.366282806537727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5F-4BAB-9FAF-ADA81E0BB6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Penal</c:v>
                </c:pt>
                <c:pt idx="1">
                  <c:v>Civil</c:v>
                </c:pt>
                <c:pt idx="2">
                  <c:v>Contencioso-Administrativo</c:v>
                </c:pt>
              </c:strCache>
            </c:strRef>
          </c:cat>
          <c:val>
            <c:numRef>
              <c:f>Full1!$B$2:$B$4</c:f>
              <c:numCache>
                <c:formatCode>0.00%</c:formatCode>
                <c:ptCount val="3"/>
                <c:pt idx="0">
                  <c:v>0.28000000000000003</c:v>
                </c:pt>
                <c:pt idx="1">
                  <c:v>0.22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5F-4BAB-9FAF-ADA81E0BB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5-4A91-B741-F0C80CD16E0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5-4A91-B741-F0C80CD16E02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5-4A91-B741-F0C80CD16E02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5-4A91-B741-F0C80CD16E02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5-4A91-B741-F0C80CD16E02}"/>
              </c:ext>
            </c:extLst>
          </c:dPt>
          <c:dLbls>
            <c:dLbl>
              <c:idx val="2"/>
              <c:layout>
                <c:manualLayout>
                  <c:x val="7.1579663653154463E-2"/>
                  <c:y val="0.110827818435903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25-4A91-B741-F0C80CD16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25-4A91-B741-F0C80CD1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8-4F1F-8687-F83BF85E31E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8-4F1F-8687-F83BF85E31E1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8-4F1F-8687-F83BF85E31E1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8-4F1F-8687-F83BF85E31E1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58-4F1F-8687-F83BF85E31E1}"/>
              </c:ext>
            </c:extLst>
          </c:dPt>
          <c:dLbls>
            <c:dLbl>
              <c:idx val="2"/>
              <c:layout>
                <c:manualLayout>
                  <c:x val="0.16066024074576885"/>
                  <c:y val="0.213443059200933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58-4F1F-8687-F83BF85E3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Sí, sólo en algunos procedimientos</c:v>
                </c:pt>
              </c:strCache>
            </c:strRef>
          </c:cat>
          <c:val>
            <c:numRef>
              <c:f>Full1!$B$2:$B$4</c:f>
              <c:numCache>
                <c:formatCode>0%</c:formatCode>
                <c:ptCount val="3"/>
                <c:pt idx="0">
                  <c:v>0.49</c:v>
                </c:pt>
                <c:pt idx="1">
                  <c:v>0.3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58-4F1F-8687-F83BF85E3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8-4F1F-8687-F83BF85E31E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8-4F1F-8687-F83BF85E31E1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8-4F1F-8687-F83BF85E31E1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8-4F1F-8687-F83BF85E31E1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58-4F1F-8687-F83BF85E31E1}"/>
              </c:ext>
            </c:extLst>
          </c:dPt>
          <c:dLbls>
            <c:dLbl>
              <c:idx val="2"/>
              <c:layout>
                <c:manualLayout>
                  <c:x val="0.23537288442392976"/>
                  <c:y val="2.825787401574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58-4F1F-8687-F83BF85E3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Full1!$A$2:$A$4</c:f>
              <c:strCache>
                <c:ptCount val="3"/>
                <c:pt idx="0">
                  <c:v>Sí, en todos los procedimientos</c:v>
                </c:pt>
                <c:pt idx="1">
                  <c:v>No</c:v>
                </c:pt>
                <c:pt idx="2">
                  <c:v>Sí, sólo en algunos procedimientos</c:v>
                </c:pt>
              </c:strCache>
            </c:strRef>
          </c:cat>
          <c:val>
            <c:numRef>
              <c:f>Full1!$B$2:$B$4</c:f>
              <c:numCache>
                <c:formatCode>0%</c:formatCode>
                <c:ptCount val="3"/>
                <c:pt idx="0">
                  <c:v>0.35</c:v>
                </c:pt>
                <c:pt idx="1">
                  <c:v>0.19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58-4F1F-8687-F83BF85E3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5-4A91-B741-F0C80CD16E0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5-4A91-B741-F0C80CD16E02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5-4A91-B741-F0C80CD16E02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5-4A91-B741-F0C80CD16E02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5-4A91-B741-F0C80CD16E02}"/>
              </c:ext>
            </c:extLst>
          </c:dPt>
          <c:dLbls>
            <c:dLbl>
              <c:idx val="1"/>
              <c:layout>
                <c:manualLayout>
                  <c:x val="9.2975600272188194E-2"/>
                  <c:y val="0.174651128928137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5-4A91-B741-F0C80CD16E02}"/>
                </c:ext>
              </c:extLst>
            </c:dLbl>
            <c:dLbl>
              <c:idx val="2"/>
              <c:layout>
                <c:manualLayout>
                  <c:x val="7.1579663653154463E-2"/>
                  <c:y val="0.110827818435903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25-4A91-B741-F0C80CD16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25-4A91-B741-F0C80CD1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B5-4C88-AAE6-73C24836B66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B5-4C88-AAE6-73C24836B662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B5-4C88-AAE6-73C24836B662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B5-4C88-AAE6-73C24836B662}"/>
              </c:ext>
            </c:extLst>
          </c:dPt>
          <c:dLbls>
            <c:dLbl>
              <c:idx val="1"/>
              <c:layout>
                <c:manualLayout>
                  <c:x val="0.20602114830027091"/>
                  <c:y val="-5.88950455267165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B5-4C88-AAE6-73C24836B662}"/>
                </c:ext>
              </c:extLst>
            </c:dLbl>
            <c:dLbl>
              <c:idx val="2"/>
              <c:layout>
                <c:manualLayout>
                  <c:x val="0.13679713948799879"/>
                  <c:y val="0.138449335941363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B5-4C88-AAE6-73C24836B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Full1!$B$2:$B$3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B5-4C88-AAE6-73C24836B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16-4D9B-B16C-58027DBDAA4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16-4D9B-B16C-58027DBDAA4D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16-4D9B-B16C-58027DBDAA4D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16-4D9B-B16C-58027DBDAA4D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16-4D9B-B16C-58027DBDAA4D}"/>
              </c:ext>
            </c:extLst>
          </c:dPt>
          <c:dLbls>
            <c:dLbl>
              <c:idx val="2"/>
              <c:layout>
                <c:manualLayout>
                  <c:x val="0.20619503331314354"/>
                  <c:y val="6.13773004163470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16-4D9B-B16C-58027DBDAA4D}"/>
                </c:ext>
              </c:extLst>
            </c:dLbl>
            <c:dLbl>
              <c:idx val="3"/>
              <c:layout>
                <c:manualLayout>
                  <c:x val="0.15377205733898647"/>
                  <c:y val="0.177014327012022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16-4D9B-B16C-58027DBDAA4D}"/>
                </c:ext>
              </c:extLst>
            </c:dLbl>
            <c:dLbl>
              <c:idx val="4"/>
              <c:layout>
                <c:manualLayout>
                  <c:x val="7.2505955986270951E-2"/>
                  <c:y val="9.31257463913272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16-4D9B-B16C-58027DBDAA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Full1!$A$2:$A$6</c:f>
              <c:strCache>
                <c:ptCount val="5"/>
                <c:pt idx="0">
                  <c:v>No contestan</c:v>
                </c:pt>
                <c:pt idx="1">
                  <c:v>Otras causas</c:v>
                </c:pt>
                <c:pt idx="2">
                  <c:v>No hay colaboración</c:v>
                </c:pt>
                <c:pt idx="3">
                  <c:v>No se continúa el proceso</c:v>
                </c:pt>
                <c:pt idx="4">
                  <c:v>No se atreven a implementar</c:v>
                </c:pt>
              </c:strCache>
            </c:strRef>
          </c:cat>
          <c:val>
            <c:numRef>
              <c:f>Full1!$B$2:$B$6</c:f>
              <c:numCache>
                <c:formatCode>0%</c:formatCode>
                <c:ptCount val="5"/>
                <c:pt idx="0">
                  <c:v>0.46</c:v>
                </c:pt>
                <c:pt idx="1">
                  <c:v>0.26</c:v>
                </c:pt>
                <c:pt idx="2">
                  <c:v>0.12</c:v>
                </c:pt>
                <c:pt idx="3">
                  <c:v>0.09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16-4D9B-B16C-58027DBDA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2-491E-894A-F274C5D998D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52-491E-894A-F274C5D998DB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52-491E-894A-F274C5D998DB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52-491E-894A-F274C5D998DB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52-491E-894A-F274C5D998DB}"/>
              </c:ext>
            </c:extLst>
          </c:dPt>
          <c:dLbls>
            <c:dLbl>
              <c:idx val="0"/>
              <c:layout>
                <c:manualLayout>
                  <c:x val="-0.14572142023913678"/>
                  <c:y val="0.213677665291838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52-491E-894A-F274C5D998DB}"/>
                </c:ext>
              </c:extLst>
            </c:dLbl>
            <c:dLbl>
              <c:idx val="2"/>
              <c:layout>
                <c:manualLayout>
                  <c:x val="0.1844268782808399"/>
                  <c:y val="4.48940187408367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52-491E-894A-F274C5D998DB}"/>
                </c:ext>
              </c:extLst>
            </c:dLbl>
            <c:dLbl>
              <c:idx val="3"/>
              <c:layout>
                <c:manualLayout>
                  <c:x val="0.13231335666375035"/>
                  <c:y val="0.219941882264716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52-491E-894A-F274C5D99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Full1!$A$2:$A$5</c:f>
              <c:strCache>
                <c:ptCount val="4"/>
                <c:pt idx="0">
                  <c:v>Totalmente resuelto</c:v>
                </c:pt>
                <c:pt idx="1">
                  <c:v>Parcialmente resuelto</c:v>
                </c:pt>
                <c:pt idx="2">
                  <c:v>Sin resolver</c:v>
                </c:pt>
                <c:pt idx="3">
                  <c:v>No contestan</c:v>
                </c:pt>
              </c:strCache>
            </c:strRef>
          </c:cat>
          <c:val>
            <c:numRef>
              <c:f>Full1!$B$2:$B$5</c:f>
              <c:numCache>
                <c:formatCode>0%</c:formatCode>
                <c:ptCount val="4"/>
                <c:pt idx="0">
                  <c:v>0.19</c:v>
                </c:pt>
                <c:pt idx="1">
                  <c:v>0.56000000000000005</c:v>
                </c:pt>
                <c:pt idx="2">
                  <c:v>7.0000000000000007E-2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52-491E-894A-F274C5D99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Procedimiento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2-491E-894A-F274C5D998D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52-491E-894A-F274C5D998DB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52-491E-894A-F274C5D998DB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52-491E-894A-F274C5D998DB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52-491E-894A-F274C5D998DB}"/>
              </c:ext>
            </c:extLst>
          </c:dPt>
          <c:dLbls>
            <c:dLbl>
              <c:idx val="0"/>
              <c:layout>
                <c:manualLayout>
                  <c:x val="-0.16134637467191601"/>
                  <c:y val="0.243592181032431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52-491E-894A-F274C5D998DB}"/>
                </c:ext>
              </c:extLst>
            </c:dLbl>
            <c:dLbl>
              <c:idx val="2"/>
              <c:layout>
                <c:manualLayout>
                  <c:x val="0.1844268782808399"/>
                  <c:y val="1.49794787601718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52-491E-894A-F274C5D998DB}"/>
                </c:ext>
              </c:extLst>
            </c:dLbl>
            <c:dLbl>
              <c:idx val="3"/>
              <c:layout>
                <c:manualLayout>
                  <c:x val="0.13231335666375035"/>
                  <c:y val="0.219941882264716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52-491E-894A-F274C5D99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Full1!$A$2:$A$5</c:f>
              <c:strCache>
                <c:ptCount val="4"/>
                <c:pt idx="0">
                  <c:v>Sí, en todos los procedimientos</c:v>
                </c:pt>
                <c:pt idx="1">
                  <c:v>Sí, sólo en algunos</c:v>
                </c:pt>
                <c:pt idx="2">
                  <c:v>No</c:v>
                </c:pt>
                <c:pt idx="3">
                  <c:v>No contestan</c:v>
                </c:pt>
              </c:strCache>
            </c:strRef>
          </c:cat>
          <c:val>
            <c:numRef>
              <c:f>Full1!$B$2:$B$5</c:f>
              <c:numCache>
                <c:formatCode>0%</c:formatCode>
                <c:ptCount val="4"/>
                <c:pt idx="0">
                  <c:v>0.23</c:v>
                </c:pt>
                <c:pt idx="1">
                  <c:v>0.47</c:v>
                </c:pt>
                <c:pt idx="2">
                  <c:v>0.11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52-491E-894A-F274C5D99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33" y="129693"/>
            <a:ext cx="1959119" cy="639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571999" y="0"/>
                </a:lnTo>
                <a:lnTo>
                  <a:pt x="4571999" y="5143499"/>
                </a:lnTo>
                <a:close/>
              </a:path>
            </a:pathLst>
          </a:custGeom>
          <a:solidFill>
            <a:srgbClr val="CCA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029675" y="4495499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0" y="0"/>
                </a:moveTo>
                <a:lnTo>
                  <a:pt x="4682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9352" y="1315554"/>
            <a:ext cx="7485294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4874" y="2829834"/>
            <a:ext cx="8374251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CCA67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hlink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CCA67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5842" y="1553627"/>
            <a:ext cx="2806700" cy="322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4ECE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62263" y="1821492"/>
            <a:ext cx="2701925" cy="279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E201B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CCA67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233" y="129693"/>
            <a:ext cx="1959119" cy="639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3819" y="381859"/>
            <a:ext cx="5256360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CCA67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1827" y="2221693"/>
            <a:ext cx="6020345" cy="170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hlink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8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3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8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4012" y="756699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39" h="1125220">
                <a:moveTo>
                  <a:pt x="0" y="1124949"/>
                </a:moveTo>
                <a:lnTo>
                  <a:pt x="0" y="0"/>
                </a:lnTo>
                <a:lnTo>
                  <a:pt x="1081624" y="0"/>
                </a:lnTo>
              </a:path>
            </a:pathLst>
          </a:custGeom>
          <a:ln w="28574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18349" y="3266725"/>
            <a:ext cx="1082040" cy="1125220"/>
          </a:xfrm>
          <a:custGeom>
            <a:avLst/>
            <a:gdLst/>
            <a:ahLst/>
            <a:cxnLst/>
            <a:rect l="l" t="t" r="r" b="b"/>
            <a:pathLst>
              <a:path w="1082039" h="1125220">
                <a:moveTo>
                  <a:pt x="1081624" y="0"/>
                </a:moveTo>
                <a:lnTo>
                  <a:pt x="1081624" y="1124949"/>
                </a:lnTo>
                <a:lnTo>
                  <a:pt x="0" y="1124949"/>
                </a:lnTo>
              </a:path>
            </a:pathLst>
          </a:custGeom>
          <a:ln w="28574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19194" y="2415714"/>
            <a:ext cx="242633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5044">
              <a:lnSpc>
                <a:spcPct val="100000"/>
              </a:lnSpc>
              <a:spcBef>
                <a:spcPts val="100"/>
              </a:spcBef>
            </a:pP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</a:t>
            </a:r>
            <a:r>
              <a:rPr sz="1200" spc="-7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sz="1200" spc="-1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sz="1200" spc="-7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2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Jaén  </a:t>
            </a:r>
            <a:r>
              <a:rPr sz="1200" spc="-2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(coordinadora)</a:t>
            </a:r>
            <a:endParaRPr sz="12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</a:t>
            </a:r>
            <a:r>
              <a:rPr sz="1200" spc="-7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4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Alcalá</a:t>
            </a:r>
            <a:r>
              <a:rPr sz="1200" spc="-7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sz="1200" spc="-1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sz="1200" spc="-7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Henares 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</a:t>
            </a:r>
            <a:r>
              <a:rPr sz="1200" spc="-7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2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Autónom</a:t>
            </a:r>
            <a:r>
              <a:rPr sz="1200" spc="-2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sz="1200" spc="-7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sz="1200" spc="-1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sz="1200" spc="-7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Madrid  Universidad de </a:t>
            </a:r>
            <a:r>
              <a:rPr sz="1200" spc="-3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Córdoba </a:t>
            </a:r>
            <a:endParaRPr lang="ca-ES" sz="1200" spc="-25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</a:t>
            </a:r>
            <a:r>
              <a:rPr sz="1200" spc="-7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sz="1200" spc="-1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sz="1200" spc="-7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2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</a:t>
            </a:r>
            <a:r>
              <a:rPr sz="1200" spc="-3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sz="1200" spc="-7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25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Coruña</a:t>
            </a:r>
            <a:r>
              <a:rPr sz="1200" spc="-2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ca-ES" sz="1200" spc="-25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</a:t>
            </a:r>
            <a:r>
              <a:rPr sz="1200" spc="-7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</a:t>
            </a:r>
            <a:r>
              <a:rPr sz="1200" spc="-8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2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Elche</a:t>
            </a:r>
            <a:endParaRPr sz="12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374015">
              <a:lnSpc>
                <a:spcPct val="100000"/>
              </a:lnSpc>
            </a:pP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</a:t>
            </a:r>
            <a:r>
              <a:rPr sz="1200" spc="-7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sz="1200" spc="-1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sz="1200" spc="-7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2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Extremadura 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</a:t>
            </a:r>
            <a:r>
              <a:rPr sz="1200" spc="-7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sz="1200" spc="-1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sz="1200" spc="-7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2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Málaga 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 de </a:t>
            </a:r>
            <a:r>
              <a:rPr sz="1200" spc="-2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Oviedo </a:t>
            </a:r>
            <a:r>
              <a:rPr sz="1200" spc="-2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 de </a:t>
            </a:r>
            <a:r>
              <a:rPr sz="1200" spc="-3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Santiago </a:t>
            </a:r>
            <a:r>
              <a:rPr sz="1200" spc="-2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 de </a:t>
            </a:r>
            <a:r>
              <a:rPr sz="1200" spc="-6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Vic </a:t>
            </a:r>
            <a:endParaRPr lang="ca-ES" sz="1200" spc="-55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374015">
              <a:lnSpc>
                <a:spcPct val="100000"/>
              </a:lnSpc>
            </a:pP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Universidad</a:t>
            </a:r>
            <a:r>
              <a:rPr sz="1200" spc="-7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1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sz="1200" spc="-1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sz="1200" spc="-75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4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Zaragoza</a:t>
            </a:r>
            <a:endParaRPr sz="12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2602" y="1334231"/>
            <a:ext cx="305879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50">
                <a:solidFill>
                  <a:srgbClr val="000000"/>
                </a:solidFill>
              </a:rPr>
              <a:t>Diagnóstico de la  gestión de riesgos  psicosociales en las  </a:t>
            </a:r>
            <a:r>
              <a:rPr sz="3200" spc="-150" err="1">
                <a:solidFill>
                  <a:srgbClr val="000000"/>
                </a:solidFill>
              </a:rPr>
              <a:t>Universidades</a:t>
            </a:r>
            <a:r>
              <a:rPr sz="3200" spc="-150">
                <a:solidFill>
                  <a:srgbClr val="000000"/>
                </a:solidFill>
              </a:rPr>
              <a:t>  </a:t>
            </a:r>
            <a:r>
              <a:rPr sz="3200" spc="-150" err="1">
                <a:solidFill>
                  <a:srgbClr val="000000"/>
                </a:solidFill>
              </a:rPr>
              <a:t>españolas</a:t>
            </a:r>
            <a:endParaRPr sz="3200" spc="-1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2. Procedimiento escrito sobre acoso laboral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129925"/>
              </p:ext>
            </p:extLst>
          </p:nvPr>
        </p:nvGraphicFramePr>
        <p:xfrm>
          <a:off x="3709012" y="1146279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34975" y="3322713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Número de solicitudes e informes recibidos en los últimos 5 años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4E45FDC-4AD2-41DE-BC4B-3CFE6D8E7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59095"/>
              </p:ext>
            </p:extLst>
          </p:nvPr>
        </p:nvGraphicFramePr>
        <p:xfrm>
          <a:off x="4675366" y="1146279"/>
          <a:ext cx="4533901" cy="285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D0F0F4E-D871-61F5-41DE-8AC643D0434F}"/>
              </a:ext>
            </a:extLst>
          </p:cNvPr>
          <p:cNvSpPr txBox="1"/>
          <p:nvPr/>
        </p:nvSpPr>
        <p:spPr>
          <a:xfrm>
            <a:off x="279093" y="4018445"/>
            <a:ext cx="401381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Microsoft Sans Serif"/>
              </a:rPr>
              <a:t>El procedimiento se activa en muy pocas ocasiones, ya que en la mayoría de las universidades en los últimos 5 años (80%), se ha solicitado y activado menos de 10 veces.</a:t>
            </a:r>
          </a:p>
        </p:txBody>
      </p:sp>
    </p:spTree>
    <p:extLst>
      <p:ext uri="{BB962C8B-B14F-4D97-AF65-F5344CB8AC3E}">
        <p14:creationId xmlns:p14="http://schemas.microsoft.com/office/powerpoint/2010/main" val="143500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23043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3. Procedimiento escrito sobre acoso sexual y/o por razón de sexo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84186" y="3742767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>
                <a:latin typeface="Microsoft Sans Serif"/>
                <a:cs typeface="Microsoft Sans Serif"/>
              </a:rPr>
              <a:t>¿Cuántas universidades disponen de procedimiento?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997744"/>
              </p:ext>
            </p:extLst>
          </p:nvPr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61BAC3B-4F58-AC5D-CEBA-0A4EFACA26B7}"/>
              </a:ext>
            </a:extLst>
          </p:cNvPr>
          <p:cNvSpPr txBox="1"/>
          <p:nvPr/>
        </p:nvSpPr>
        <p:spPr>
          <a:xfrm>
            <a:off x="260274" y="4305530"/>
            <a:ext cx="423736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latin typeface="Microsoft Sans Serif"/>
              </a:rPr>
              <a:t>La mayoría de las universidades disponen de protocolo de actuación ante casos de acoso sexual (95%).</a:t>
            </a:r>
            <a:endParaRPr lang="es-ES" sz="1400" dirty="0">
              <a:latin typeface="Microsoft Sans Serif"/>
              <a:ea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7583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23043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3. Procedimiento escrito sobre acoso sexual y/o por razón de sexo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83365" y="3814444"/>
            <a:ext cx="36036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89"/>
              </a:lnSpc>
              <a:spcBef>
                <a:spcPts val="525"/>
              </a:spcBef>
            </a:pPr>
            <a:r>
              <a:rPr lang="es-ES" sz="1800" spc="-150">
                <a:latin typeface="Microsoft Sans Serif"/>
                <a:cs typeface="Microsoft Sans Serif"/>
              </a:rPr>
              <a:t>¿Qué servicio gestiona el  procedimiento de acoso sexual en las  universidades?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146267"/>
              </p:ext>
            </p:extLst>
          </p:nvPr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CDBC5A0-7FB6-4F07-B343-26A8E5CED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146267"/>
              </p:ext>
            </p:extLst>
          </p:nvPr>
        </p:nvGraphicFramePr>
        <p:xfrm>
          <a:off x="4538254" y="1121864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àfic 12">
            <a:extLst>
              <a:ext uri="{FF2B5EF4-FFF2-40B4-BE49-F238E27FC236}">
                <a16:creationId xmlns:a16="http://schemas.microsoft.com/office/drawing/2014/main" id="{F6322A27-4C55-451B-91B1-5562E34BD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547202"/>
              </p:ext>
            </p:extLst>
          </p:nvPr>
        </p:nvGraphicFramePr>
        <p:xfrm>
          <a:off x="4262518" y="1028699"/>
          <a:ext cx="5172236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FB00A63-9EF7-4721-0D11-1EE98D426F3F}"/>
              </a:ext>
            </a:extLst>
          </p:cNvPr>
          <p:cNvSpPr txBox="1"/>
          <p:nvPr/>
        </p:nvSpPr>
        <p:spPr>
          <a:xfrm>
            <a:off x="205189" y="4388157"/>
            <a:ext cx="436818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latin typeface="Microsoft Sans Serif"/>
                <a:ea typeface="Microsoft Sans Serif"/>
                <a:cs typeface="Microsoft Sans Serif"/>
              </a:rPr>
              <a:t>El Servicio de Prevención únicamente gestiona el procedimiento en un 5%. Lo gestiona igualdad en un 68% de universidades.</a:t>
            </a:r>
          </a:p>
        </p:txBody>
      </p:sp>
    </p:spTree>
    <p:extLst>
      <p:ext uri="{BB962C8B-B14F-4D97-AF65-F5344CB8AC3E}">
        <p14:creationId xmlns:p14="http://schemas.microsoft.com/office/powerpoint/2010/main" val="167387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8" y="1069254"/>
            <a:ext cx="4114800" cy="23043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3. Procedimiento escrito sobre acoso sexual y/o por razón de sexo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84185" y="3470216"/>
            <a:ext cx="3603625" cy="62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lang="es-ES" sz="1800" spc="-150" dirty="0">
                <a:latin typeface="Microsoft Sans Serif"/>
                <a:cs typeface="Microsoft Sans Serif"/>
              </a:rPr>
              <a:t>¿Qué colectivos están  incluidos en el  procedimiento?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/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CDBC5A0-7FB6-4F07-B343-26A8E5CEDAFA}"/>
              </a:ext>
            </a:extLst>
          </p:cNvPr>
          <p:cNvGraphicFramePr/>
          <p:nvPr/>
        </p:nvGraphicFramePr>
        <p:xfrm>
          <a:off x="4538254" y="1121864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àfic 13">
            <a:extLst>
              <a:ext uri="{FF2B5EF4-FFF2-40B4-BE49-F238E27FC236}">
                <a16:creationId xmlns:a16="http://schemas.microsoft.com/office/drawing/2014/main" id="{49E060F9-E2A7-4DE5-9D59-3D34E3D1A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794925"/>
              </p:ext>
            </p:extLst>
          </p:nvPr>
        </p:nvGraphicFramePr>
        <p:xfrm>
          <a:off x="4602185" y="1089098"/>
          <a:ext cx="4486195" cy="281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061B159-BD57-3A2A-93F5-E8618C2529C6}"/>
              </a:ext>
            </a:extLst>
          </p:cNvPr>
          <p:cNvSpPr txBox="1"/>
          <p:nvPr/>
        </p:nvSpPr>
        <p:spPr>
          <a:xfrm>
            <a:off x="46822" y="4188475"/>
            <a:ext cx="474689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latin typeface="Microsoft Sans Serif"/>
                <a:cs typeface="Segoe UI"/>
              </a:rPr>
              <a:t>El procedimiento afecta al 100% del PAS, PDI y PI.​</a:t>
            </a:r>
            <a:endParaRPr lang="es-ES" sz="1400" dirty="0">
              <a:latin typeface="Microsoft Sans Serif"/>
              <a:ea typeface="Microsoft Sans Serif"/>
              <a:cs typeface="Segoe UI"/>
            </a:endParaRPr>
          </a:p>
          <a:p>
            <a:pPr algn="ctr"/>
            <a:r>
              <a:rPr lang="es-ES" sz="1400" dirty="0">
                <a:latin typeface="Microsoft Sans Serif"/>
                <a:cs typeface="Segoe UI"/>
              </a:rPr>
              <a:t>El alumnado se incluye en un 90%, el personal de empresas externas un 78% y otros el 17%.</a:t>
            </a:r>
            <a:endParaRPr lang="es-ES" sz="1400" dirty="0">
              <a:latin typeface="Microsoft Sans Serif"/>
              <a:ea typeface="Microsoft Sans Serif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101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8" y="920484"/>
            <a:ext cx="4114800" cy="23043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3. Procedimiento escrito sobre acoso sexual y/o por razón de sexo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84185" y="3224833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Número de solicitudes e informes recibidas en los últimos 5 años</a:t>
            </a:r>
          </a:p>
        </p:txBody>
      </p:sp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F51B107-9747-4AD4-8092-9B38CAD2B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63427"/>
              </p:ext>
            </p:extLst>
          </p:nvPr>
        </p:nvGraphicFramePr>
        <p:xfrm>
          <a:off x="4686302" y="1099378"/>
          <a:ext cx="4319154" cy="2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114400B-720E-99A6-5500-24A48DB2ABB3}"/>
              </a:ext>
            </a:extLst>
          </p:cNvPr>
          <p:cNvSpPr txBox="1"/>
          <p:nvPr/>
        </p:nvSpPr>
        <p:spPr>
          <a:xfrm>
            <a:off x="138545" y="3928678"/>
            <a:ext cx="420485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Microsoft Sans Serif"/>
              </a:rPr>
              <a:t>El procedimiento se activa en muy pocas ocasiones, ya que en la mayoría de las universidades en los últimos 5 años (75%), se ha solicitado y activado menos de 10 veces. Es de destacar que no todas las solicitudes acaban en un informe final.</a:t>
            </a:r>
          </a:p>
        </p:txBody>
      </p:sp>
    </p:spTree>
    <p:extLst>
      <p:ext uri="{BB962C8B-B14F-4D97-AF65-F5344CB8AC3E}">
        <p14:creationId xmlns:p14="http://schemas.microsoft.com/office/powerpoint/2010/main" val="365666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4. Procedimiento para la gestión de conflictos laborales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84186" y="3269771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¿Cuántas universidades disponen de procedimiento?</a:t>
            </a:r>
          </a:p>
        </p:txBody>
      </p:sp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907BB2C9-FBB9-4EB9-8F9E-A3FDB2F01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489577"/>
              </p:ext>
            </p:extLst>
          </p:nvPr>
        </p:nvGraphicFramePr>
        <p:xfrm>
          <a:off x="4381500" y="1047749"/>
          <a:ext cx="4953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QuadreDeText 11">
            <a:extLst>
              <a:ext uri="{FF2B5EF4-FFF2-40B4-BE49-F238E27FC236}">
                <a16:creationId xmlns:a16="http://schemas.microsoft.com/office/drawing/2014/main" id="{2FC40B82-D6F8-4296-94E8-8704361D462A}"/>
              </a:ext>
            </a:extLst>
          </p:cNvPr>
          <p:cNvSpPr txBox="1"/>
          <p:nvPr/>
        </p:nvSpPr>
        <p:spPr>
          <a:xfrm>
            <a:off x="156879" y="4095749"/>
            <a:ext cx="4258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37% de la Universidades</a:t>
            </a:r>
            <a:r>
              <a:rPr lang="es-ES" sz="14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participantes</a:t>
            </a:r>
            <a:r>
              <a:rPr lang="es-ES" sz="14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disponen de un procedimiento de gestión de conflictos</a:t>
            </a:r>
            <a:r>
              <a:rPr lang="es-E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405412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4. Procedimiento para la gestión de conflictos laborales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00340" y="3321759"/>
            <a:ext cx="369043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89"/>
              </a:lnSpc>
              <a:spcBef>
                <a:spcPts val="525"/>
              </a:spcBef>
            </a:pPr>
            <a:r>
              <a:rPr lang="es-ES" sz="1800" spc="-150" dirty="0">
                <a:latin typeface="Microsoft Sans Serif"/>
                <a:cs typeface="Microsoft Sans Serif"/>
              </a:rPr>
              <a:t>¿Qué servicio gestiona el  procedimiento de conflictos laborales en las  universidades?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/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CDBC5A0-7FB6-4F07-B343-26A8E5CEDAFA}"/>
              </a:ext>
            </a:extLst>
          </p:cNvPr>
          <p:cNvGraphicFramePr/>
          <p:nvPr/>
        </p:nvGraphicFramePr>
        <p:xfrm>
          <a:off x="4538254" y="1121864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àfic 12">
            <a:extLst>
              <a:ext uri="{FF2B5EF4-FFF2-40B4-BE49-F238E27FC236}">
                <a16:creationId xmlns:a16="http://schemas.microsoft.com/office/drawing/2014/main" id="{F6322A27-4C55-451B-91B1-5562E34BDBED}"/>
              </a:ext>
            </a:extLst>
          </p:cNvPr>
          <p:cNvGraphicFramePr/>
          <p:nvPr/>
        </p:nvGraphicFramePr>
        <p:xfrm>
          <a:off x="4262518" y="1028699"/>
          <a:ext cx="5172236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àfic 13">
            <a:extLst>
              <a:ext uri="{FF2B5EF4-FFF2-40B4-BE49-F238E27FC236}">
                <a16:creationId xmlns:a16="http://schemas.microsoft.com/office/drawing/2014/main" id="{3C74AC8A-0C59-469A-AC6A-D8CA3A9FC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119518"/>
              </p:ext>
            </p:extLst>
          </p:nvPr>
        </p:nvGraphicFramePr>
        <p:xfrm>
          <a:off x="4448336" y="973241"/>
          <a:ext cx="48006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QuadreDeText 14">
            <a:extLst>
              <a:ext uri="{FF2B5EF4-FFF2-40B4-BE49-F238E27FC236}">
                <a16:creationId xmlns:a16="http://schemas.microsoft.com/office/drawing/2014/main" id="{1C97C260-03DC-482C-BFC4-6B2444E70F76}"/>
              </a:ext>
            </a:extLst>
          </p:cNvPr>
          <p:cNvSpPr txBox="1"/>
          <p:nvPr/>
        </p:nvSpPr>
        <p:spPr>
          <a:xfrm>
            <a:off x="76263" y="4143292"/>
            <a:ext cx="4338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el 60% de las universidades lo gestiona el 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Servicio de Prevención</a:t>
            </a:r>
          </a:p>
        </p:txBody>
      </p:sp>
    </p:spTree>
    <p:extLst>
      <p:ext uri="{BB962C8B-B14F-4D97-AF65-F5344CB8AC3E}">
        <p14:creationId xmlns:p14="http://schemas.microsoft.com/office/powerpoint/2010/main" val="252427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4. Procedimiento para la gestión de conflictos laborales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84186" y="3295302"/>
            <a:ext cx="3603625" cy="62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lang="es-ES" sz="1800" spc="-150" dirty="0">
                <a:latin typeface="Microsoft Sans Serif"/>
                <a:cs typeface="Microsoft Sans Serif"/>
              </a:rPr>
              <a:t>¿Qué colectivos están  incluidos en el  procedimiento?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/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CDBC5A0-7FB6-4F07-B343-26A8E5CEDAFA}"/>
              </a:ext>
            </a:extLst>
          </p:cNvPr>
          <p:cNvGraphicFramePr/>
          <p:nvPr/>
        </p:nvGraphicFramePr>
        <p:xfrm>
          <a:off x="4538254" y="1121864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àfic 12">
            <a:extLst>
              <a:ext uri="{FF2B5EF4-FFF2-40B4-BE49-F238E27FC236}">
                <a16:creationId xmlns:a16="http://schemas.microsoft.com/office/drawing/2014/main" id="{5E3AC056-3EAA-45D7-9DAB-96A2E357C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514681"/>
              </p:ext>
            </p:extLst>
          </p:nvPr>
        </p:nvGraphicFramePr>
        <p:xfrm>
          <a:off x="4667249" y="841102"/>
          <a:ext cx="4381501" cy="2905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uadroTexto 5">
            <a:extLst>
              <a:ext uri="{FF2B5EF4-FFF2-40B4-BE49-F238E27FC236}">
                <a16:creationId xmlns:a16="http://schemas.microsoft.com/office/drawing/2014/main" id="{F351136E-6E75-439F-9BCB-70FFEB29B0E6}"/>
              </a:ext>
            </a:extLst>
          </p:cNvPr>
          <p:cNvSpPr txBox="1"/>
          <p:nvPr/>
        </p:nvSpPr>
        <p:spPr>
          <a:xfrm>
            <a:off x="53946" y="4113183"/>
            <a:ext cx="474689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latin typeface="Microsoft Sans Serif"/>
                <a:cs typeface="Segoe UI"/>
              </a:rPr>
              <a:t>El procedimiento afecta al 100% del PAS, PDI y PI.​</a:t>
            </a:r>
            <a:endParaRPr lang="es-ES" sz="1400" dirty="0">
              <a:latin typeface="Microsoft Sans Serif"/>
              <a:ea typeface="Microsoft Sans Serif"/>
              <a:cs typeface="Segoe UI"/>
            </a:endParaRPr>
          </a:p>
          <a:p>
            <a:pPr algn="ctr"/>
            <a:r>
              <a:rPr lang="es-ES" sz="1400" dirty="0">
                <a:latin typeface="Microsoft Sans Serif"/>
                <a:cs typeface="Segoe UI"/>
              </a:rPr>
              <a:t>El alumnado se incluye en un 26%, el personal de empresas externas un 53% y otros el 13%.</a:t>
            </a:r>
            <a:endParaRPr lang="es-ES" sz="1400" dirty="0">
              <a:latin typeface="Microsoft Sans Serif"/>
              <a:ea typeface="Microsoft Sans Serif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1555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4. Procedimiento para la gestión de conflictos laborales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65137" y="3390795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Número de solicitudes recibidas e informes emitidos en los últimos 5 años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DD7E476D-0079-4C66-BBD7-480A7E8BA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627544"/>
              </p:ext>
            </p:extLst>
          </p:nvPr>
        </p:nvGraphicFramePr>
        <p:xfrm>
          <a:off x="4667250" y="971551"/>
          <a:ext cx="4572000" cy="308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5">
            <a:extLst>
              <a:ext uri="{FF2B5EF4-FFF2-40B4-BE49-F238E27FC236}">
                <a16:creationId xmlns:a16="http://schemas.microsoft.com/office/drawing/2014/main" id="{597DA7EC-3B03-4469-987B-A964FB75C523}"/>
              </a:ext>
            </a:extLst>
          </p:cNvPr>
          <p:cNvSpPr txBox="1"/>
          <p:nvPr/>
        </p:nvSpPr>
        <p:spPr>
          <a:xfrm>
            <a:off x="190499" y="3957617"/>
            <a:ext cx="411480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Microsoft Sans Serif"/>
              </a:rPr>
              <a:t>El procedimiento se activa en muy pocas ocasiones, ya que en la mayoría de las universidades en los últimos 5 años (73%), se ha solicitado y activado menos de 10 veces.</a:t>
            </a:r>
            <a:endParaRPr lang="es-ES" sz="1400" dirty="0"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28297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8" y="1059095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5. Procedimiento de mediación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511175" y="2197740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¿Cuántas universidades disponen de procedimiento?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4F035A1F-9340-4E02-BA73-9AE3EA4A5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825751"/>
              </p:ext>
            </p:extLst>
          </p:nvPr>
        </p:nvGraphicFramePr>
        <p:xfrm>
          <a:off x="4495800" y="1133773"/>
          <a:ext cx="4724400" cy="287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QuadreDeText 12">
            <a:extLst>
              <a:ext uri="{FF2B5EF4-FFF2-40B4-BE49-F238E27FC236}">
                <a16:creationId xmlns:a16="http://schemas.microsoft.com/office/drawing/2014/main" id="{52167585-80E4-4E12-AC57-23E52986ECD4}"/>
              </a:ext>
            </a:extLst>
          </p:cNvPr>
          <p:cNvSpPr txBox="1"/>
          <p:nvPr/>
        </p:nvSpPr>
        <p:spPr>
          <a:xfrm>
            <a:off x="294968" y="2843942"/>
            <a:ext cx="404843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65"/>
              </a:lnSpc>
              <a:spcAft>
                <a:spcPts val="800"/>
              </a:spcAft>
            </a:pPr>
            <a:r>
              <a:rPr lang="es-ES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77% de las universidades contemplan la mediación como herramienta inicial en la gestión de conflictos.</a:t>
            </a:r>
          </a:p>
          <a:p>
            <a:pPr algn="ctr">
              <a:lnSpc>
                <a:spcPts val="1465"/>
              </a:lnSpc>
              <a:spcAft>
                <a:spcPts val="800"/>
              </a:spcAft>
            </a:pPr>
            <a:r>
              <a:rPr lang="es-ES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ellas, sólo el 12% afirma tener un procedimiento propio (aunque se evidencia en los enlaces que solo uno de los procedimientos es específicamente de mediación) y u</a:t>
            </a:r>
            <a:r>
              <a:rPr lang="es-ES" sz="13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 30% lo tiene incorporado en otro procedimiento (en su mayor parte en el protocolo de acoso laboral/sexual (54%) y gestión de conflictos (31%))</a:t>
            </a:r>
          </a:p>
        </p:txBody>
      </p:sp>
    </p:spTree>
    <p:extLst>
      <p:ext uri="{BB962C8B-B14F-4D97-AF65-F5344CB8AC3E}">
        <p14:creationId xmlns:p14="http://schemas.microsoft.com/office/powerpoint/2010/main" val="106138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6960" y="1282466"/>
            <a:ext cx="3090475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sz="3750" spc="-150">
                <a:solidFill>
                  <a:schemeClr val="accent6">
                    <a:lumMod val="50000"/>
                  </a:schemeClr>
                </a:solidFill>
              </a:rPr>
              <a:t>Porcentaje de  participación en el  cuestionario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1497" y="3533697"/>
            <a:ext cx="3581399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_tradnl" sz="1200" spc="-55">
                <a:latin typeface="Microsoft Sans Serif"/>
                <a:ea typeface="Microsoft Sans Serif"/>
                <a:cs typeface="Microsoft Sans Serif"/>
              </a:rPr>
              <a:t>Han participado un total de 43 universidades, por lo que existe </a:t>
            </a:r>
            <a:r>
              <a:rPr lang="es-ES_tradnl" sz="1200" spc="-15">
                <a:latin typeface="Microsoft Sans Serif"/>
                <a:ea typeface="Microsoft Sans Serif"/>
                <a:cs typeface="Microsoft Sans Serif"/>
              </a:rPr>
              <a:t>una </a:t>
            </a:r>
            <a:r>
              <a:rPr lang="es-ES_tradnl" sz="1200" spc="-40">
                <a:latin typeface="Microsoft Sans Serif"/>
                <a:ea typeface="Microsoft Sans Serif"/>
                <a:cs typeface="Microsoft Sans Serif"/>
              </a:rPr>
              <a:t>probabilidad razonable </a:t>
            </a:r>
            <a:r>
              <a:rPr lang="es-ES_tradnl" sz="1200" spc="-20">
                <a:latin typeface="Microsoft Sans Serif"/>
                <a:ea typeface="Microsoft Sans Serif"/>
                <a:cs typeface="Microsoft Sans Serif"/>
              </a:rPr>
              <a:t>d</a:t>
            </a:r>
            <a:r>
              <a:rPr lang="es-ES_tradnl" sz="1200" spc="-15">
                <a:latin typeface="Microsoft Sans Serif"/>
                <a:ea typeface="Microsoft Sans Serif"/>
                <a:cs typeface="Microsoft Sans Serif"/>
              </a:rPr>
              <a:t>e</a:t>
            </a:r>
            <a:r>
              <a:rPr lang="es-ES_tradnl" sz="1200" spc="-11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_tradnl" sz="1200" spc="-25">
                <a:latin typeface="Microsoft Sans Serif"/>
                <a:ea typeface="Microsoft Sans Serif"/>
                <a:cs typeface="Microsoft Sans Serif"/>
              </a:rPr>
              <a:t>representación</a:t>
            </a:r>
            <a:r>
              <a:rPr lang="es-ES_tradnl" sz="1200" spc="-11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_tradnl" sz="1200" spc="-20">
                <a:latin typeface="Microsoft Sans Serif"/>
                <a:ea typeface="Microsoft Sans Serif"/>
                <a:cs typeface="Microsoft Sans Serif"/>
              </a:rPr>
              <a:t>d</a:t>
            </a:r>
            <a:r>
              <a:rPr lang="es-ES_tradnl" sz="1200" spc="-15">
                <a:latin typeface="Microsoft Sans Serif"/>
                <a:ea typeface="Microsoft Sans Serif"/>
                <a:cs typeface="Microsoft Sans Serif"/>
              </a:rPr>
              <a:t>e</a:t>
            </a:r>
            <a:r>
              <a:rPr lang="es-ES_tradnl" sz="1200" spc="-11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_tradnl" sz="1200" spc="-30">
                <a:latin typeface="Microsoft Sans Serif"/>
                <a:ea typeface="Microsoft Sans Serif"/>
                <a:cs typeface="Microsoft Sans Serif"/>
              </a:rPr>
              <a:t>l</a:t>
            </a:r>
            <a:r>
              <a:rPr lang="es-ES_tradnl" sz="1200" spc="-40">
                <a:latin typeface="Microsoft Sans Serif"/>
                <a:ea typeface="Microsoft Sans Serif"/>
                <a:cs typeface="Microsoft Sans Serif"/>
              </a:rPr>
              <a:t>a</a:t>
            </a:r>
            <a:r>
              <a:rPr lang="es-ES_tradnl" sz="1200" spc="-105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_tradnl" sz="1200" spc="-20">
                <a:latin typeface="Microsoft Sans Serif"/>
                <a:ea typeface="Microsoft Sans Serif"/>
                <a:cs typeface="Microsoft Sans Serif"/>
              </a:rPr>
              <a:t>muestra.</a:t>
            </a:r>
            <a:endParaRPr lang="es-ES_tradnl" sz="1200" spc="-30">
              <a:latin typeface="Microsoft Sans Serif"/>
              <a:ea typeface="Microsoft Sans Serif"/>
              <a:cs typeface="Microsoft Sans Serif"/>
            </a:endParaRPr>
          </a:p>
        </p:txBody>
      </p:sp>
      <p:graphicFrame>
        <p:nvGraphicFramePr>
          <p:cNvPr id="13" name="Gràfic 12">
            <a:extLst>
              <a:ext uri="{FF2B5EF4-FFF2-40B4-BE49-F238E27FC236}">
                <a16:creationId xmlns:a16="http://schemas.microsoft.com/office/drawing/2014/main" id="{ABC54442-CA98-4E01-A765-E3584BFFC6B0}"/>
              </a:ext>
            </a:extLst>
          </p:cNvPr>
          <p:cNvGraphicFramePr/>
          <p:nvPr/>
        </p:nvGraphicFramePr>
        <p:xfrm>
          <a:off x="4876800" y="1282466"/>
          <a:ext cx="3962400" cy="257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029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500" y="1687471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5. Procedimiento de mediación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517370" y="3125587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¿Qué servicio gestiona el procedimiento de mediación?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4F035A1F-9340-4E02-BA73-9AE3EA4A5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662602"/>
              </p:ext>
            </p:extLst>
          </p:nvPr>
        </p:nvGraphicFramePr>
        <p:xfrm>
          <a:off x="4495800" y="1133773"/>
          <a:ext cx="4724400" cy="287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QuadreDeText 12">
            <a:extLst>
              <a:ext uri="{FF2B5EF4-FFF2-40B4-BE49-F238E27FC236}">
                <a16:creationId xmlns:a16="http://schemas.microsoft.com/office/drawing/2014/main" id="{52167585-80E4-4E12-AC57-23E52986ECD4}"/>
              </a:ext>
            </a:extLst>
          </p:cNvPr>
          <p:cNvSpPr txBox="1"/>
          <p:nvPr/>
        </p:nvSpPr>
        <p:spPr>
          <a:xfrm>
            <a:off x="294968" y="3991880"/>
            <a:ext cx="404843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65"/>
              </a:lnSpc>
              <a:spcAft>
                <a:spcPts val="800"/>
              </a:spcAft>
            </a:pPr>
            <a:r>
              <a:rPr lang="es-ES" sz="13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Servicio de Prevención no gestiona en ninguna universidad este procedimiento. </a:t>
            </a:r>
          </a:p>
        </p:txBody>
      </p:sp>
    </p:spTree>
    <p:extLst>
      <p:ext uri="{BB962C8B-B14F-4D97-AF65-F5344CB8AC3E}">
        <p14:creationId xmlns:p14="http://schemas.microsoft.com/office/powerpoint/2010/main" val="3269362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5. Procedimiento de mediación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/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CDBC5A0-7FB6-4F07-B343-26A8E5CEDAFA}"/>
              </a:ext>
            </a:extLst>
          </p:cNvPr>
          <p:cNvGraphicFramePr/>
          <p:nvPr/>
        </p:nvGraphicFramePr>
        <p:xfrm>
          <a:off x="4538254" y="1121864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àfic 12">
            <a:extLst>
              <a:ext uri="{FF2B5EF4-FFF2-40B4-BE49-F238E27FC236}">
                <a16:creationId xmlns:a16="http://schemas.microsoft.com/office/drawing/2014/main" id="{F6322A27-4C55-451B-91B1-5562E34BDBED}"/>
              </a:ext>
            </a:extLst>
          </p:cNvPr>
          <p:cNvGraphicFramePr/>
          <p:nvPr/>
        </p:nvGraphicFramePr>
        <p:xfrm>
          <a:off x="4262518" y="1028699"/>
          <a:ext cx="5172236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bject 4">
            <a:extLst>
              <a:ext uri="{FF2B5EF4-FFF2-40B4-BE49-F238E27FC236}">
                <a16:creationId xmlns:a16="http://schemas.microsoft.com/office/drawing/2014/main" id="{F23D3110-5C70-4413-8385-8CF385363EA3}"/>
              </a:ext>
            </a:extLst>
          </p:cNvPr>
          <p:cNvSpPr txBox="1"/>
          <p:nvPr/>
        </p:nvSpPr>
        <p:spPr>
          <a:xfrm>
            <a:off x="392193" y="2789467"/>
            <a:ext cx="3603625" cy="5538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 marR="5080" indent="-156210" algn="ctr">
              <a:lnSpc>
                <a:spcPct val="100899"/>
              </a:lnSpc>
              <a:spcBef>
                <a:spcPts val="95"/>
              </a:spcBef>
            </a:pPr>
            <a:r>
              <a:rPr lang="es-ES" sz="1800" spc="-150" dirty="0">
                <a:latin typeface="Microsoft Sans Serif"/>
                <a:cs typeface="Microsoft Sans Serif"/>
              </a:rPr>
              <a:t>¿Existen personas mediadoras cualificadas en las universidades?</a:t>
            </a:r>
          </a:p>
        </p:txBody>
      </p:sp>
      <p:graphicFrame>
        <p:nvGraphicFramePr>
          <p:cNvPr id="14" name="Gràfic 13">
            <a:extLst>
              <a:ext uri="{FF2B5EF4-FFF2-40B4-BE49-F238E27FC236}">
                <a16:creationId xmlns:a16="http://schemas.microsoft.com/office/drawing/2014/main" id="{08AA4C35-3B6E-4820-A85A-05435C9D9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381721"/>
              </p:ext>
            </p:extLst>
          </p:nvPr>
        </p:nvGraphicFramePr>
        <p:xfrm>
          <a:off x="4652881" y="1081273"/>
          <a:ext cx="4410564" cy="293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QuadreDeText 15">
            <a:extLst>
              <a:ext uri="{FF2B5EF4-FFF2-40B4-BE49-F238E27FC236}">
                <a16:creationId xmlns:a16="http://schemas.microsoft.com/office/drawing/2014/main" id="{E0EEF218-AE9D-4CBC-9342-6855D5DEE5A1}"/>
              </a:ext>
            </a:extLst>
          </p:cNvPr>
          <p:cNvSpPr txBox="1"/>
          <p:nvPr/>
        </p:nvSpPr>
        <p:spPr>
          <a:xfrm>
            <a:off x="228599" y="3512772"/>
            <a:ext cx="4221934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65"/>
              </a:lnSpc>
              <a:spcAft>
                <a:spcPts val="800"/>
              </a:spcAft>
            </a:pP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Aunque el 56% no tienen una entidad dedicada a la mediación, el 68% cuenta con personas mediadoras cualificadas y/o reconocidas que, mayoritariamente, proceden de la propia universidad.</a:t>
            </a:r>
          </a:p>
        </p:txBody>
      </p:sp>
    </p:spTree>
    <p:extLst>
      <p:ext uri="{BB962C8B-B14F-4D97-AF65-F5344CB8AC3E}">
        <p14:creationId xmlns:p14="http://schemas.microsoft.com/office/powerpoint/2010/main" val="901070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6. Violencia en el lugar de trabajo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/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CDBC5A0-7FB6-4F07-B343-26A8E5CEDAFA}"/>
              </a:ext>
            </a:extLst>
          </p:cNvPr>
          <p:cNvGraphicFramePr/>
          <p:nvPr/>
        </p:nvGraphicFramePr>
        <p:xfrm>
          <a:off x="4538254" y="1121864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àfic 12">
            <a:extLst>
              <a:ext uri="{FF2B5EF4-FFF2-40B4-BE49-F238E27FC236}">
                <a16:creationId xmlns:a16="http://schemas.microsoft.com/office/drawing/2014/main" id="{F6322A27-4C55-451B-91B1-5562E34BDBED}"/>
              </a:ext>
            </a:extLst>
          </p:cNvPr>
          <p:cNvGraphicFramePr/>
          <p:nvPr/>
        </p:nvGraphicFramePr>
        <p:xfrm>
          <a:off x="4262518" y="1028699"/>
          <a:ext cx="5172236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bject 4">
            <a:extLst>
              <a:ext uri="{FF2B5EF4-FFF2-40B4-BE49-F238E27FC236}">
                <a16:creationId xmlns:a16="http://schemas.microsoft.com/office/drawing/2014/main" id="{F23D3110-5C70-4413-8385-8CF385363EA3}"/>
              </a:ext>
            </a:extLst>
          </p:cNvPr>
          <p:cNvSpPr txBox="1"/>
          <p:nvPr/>
        </p:nvSpPr>
        <p:spPr>
          <a:xfrm>
            <a:off x="504152" y="2761392"/>
            <a:ext cx="3603625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 marR="5080" indent="-156210" algn="ctr">
              <a:lnSpc>
                <a:spcPct val="100899"/>
              </a:lnSpc>
              <a:spcBef>
                <a:spcPts val="95"/>
              </a:spcBef>
            </a:pPr>
            <a:r>
              <a:rPr lang="es-ES" sz="1800" spc="-150" dirty="0">
                <a:latin typeface="Microsoft Sans Serif"/>
                <a:cs typeface="Microsoft Sans Serif"/>
              </a:rPr>
              <a:t>¿Cuántas universidades cuentan con un procedimiento sobre violencia en el lugar de trabajo?</a:t>
            </a:r>
          </a:p>
        </p:txBody>
      </p:sp>
      <p:graphicFrame>
        <p:nvGraphicFramePr>
          <p:cNvPr id="16" name="Gràfic 15">
            <a:extLst>
              <a:ext uri="{FF2B5EF4-FFF2-40B4-BE49-F238E27FC236}">
                <a16:creationId xmlns:a16="http://schemas.microsoft.com/office/drawing/2014/main" id="{F707681C-1E17-4751-9BC0-8963F30BA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020836"/>
              </p:ext>
            </p:extLst>
          </p:nvPr>
        </p:nvGraphicFramePr>
        <p:xfrm>
          <a:off x="4800601" y="1064714"/>
          <a:ext cx="41148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QuadreDeText 13">
            <a:extLst>
              <a:ext uri="{FF2B5EF4-FFF2-40B4-BE49-F238E27FC236}">
                <a16:creationId xmlns:a16="http://schemas.microsoft.com/office/drawing/2014/main" id="{0E54162B-9CFA-488C-BF5D-760A843FB6BB}"/>
              </a:ext>
            </a:extLst>
          </p:cNvPr>
          <p:cNvSpPr txBox="1"/>
          <p:nvPr/>
        </p:nvSpPr>
        <p:spPr>
          <a:xfrm>
            <a:off x="236392" y="3840289"/>
            <a:ext cx="42582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</a:t>
            </a:r>
            <a:r>
              <a:rPr lang="es-E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23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% de la Universidades</a:t>
            </a:r>
            <a:r>
              <a:rPr lang="es-ES" sz="14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participantes</a:t>
            </a:r>
            <a:r>
              <a:rPr lang="es-ES" sz="14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disponen de un procedimiento de violencia en el lugar de trabajo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585331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6. Violencia en el lugar de trabajo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/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CDBC5A0-7FB6-4F07-B343-26A8E5CEDAFA}"/>
              </a:ext>
            </a:extLst>
          </p:cNvPr>
          <p:cNvGraphicFramePr/>
          <p:nvPr/>
        </p:nvGraphicFramePr>
        <p:xfrm>
          <a:off x="4538254" y="1121864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àfic 12">
            <a:extLst>
              <a:ext uri="{FF2B5EF4-FFF2-40B4-BE49-F238E27FC236}">
                <a16:creationId xmlns:a16="http://schemas.microsoft.com/office/drawing/2014/main" id="{F6322A27-4C55-451B-91B1-5562E34BDBED}"/>
              </a:ext>
            </a:extLst>
          </p:cNvPr>
          <p:cNvGraphicFramePr/>
          <p:nvPr/>
        </p:nvGraphicFramePr>
        <p:xfrm>
          <a:off x="4262518" y="1028699"/>
          <a:ext cx="5172236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bject 4">
            <a:extLst>
              <a:ext uri="{FF2B5EF4-FFF2-40B4-BE49-F238E27FC236}">
                <a16:creationId xmlns:a16="http://schemas.microsoft.com/office/drawing/2014/main" id="{F23D3110-5C70-4413-8385-8CF385363EA3}"/>
              </a:ext>
            </a:extLst>
          </p:cNvPr>
          <p:cNvSpPr txBox="1"/>
          <p:nvPr/>
        </p:nvSpPr>
        <p:spPr>
          <a:xfrm>
            <a:off x="473076" y="3068994"/>
            <a:ext cx="3603625" cy="274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 marR="5080" indent="-156210" algn="ctr">
              <a:lnSpc>
                <a:spcPct val="100899"/>
              </a:lnSpc>
              <a:spcBef>
                <a:spcPts val="95"/>
              </a:spcBef>
            </a:pPr>
            <a:r>
              <a:rPr lang="es-ES" sz="1800" spc="-150" dirty="0">
                <a:latin typeface="Microsoft Sans Serif"/>
                <a:cs typeface="Microsoft Sans Serif"/>
              </a:rPr>
              <a:t>¿Quién gestiona el procedimiento?</a:t>
            </a:r>
          </a:p>
        </p:txBody>
      </p:sp>
      <p:graphicFrame>
        <p:nvGraphicFramePr>
          <p:cNvPr id="16" name="Gràfic 15">
            <a:extLst>
              <a:ext uri="{FF2B5EF4-FFF2-40B4-BE49-F238E27FC236}">
                <a16:creationId xmlns:a16="http://schemas.microsoft.com/office/drawing/2014/main" id="{F707681C-1E17-4751-9BC0-8963F30BA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626913"/>
              </p:ext>
            </p:extLst>
          </p:nvPr>
        </p:nvGraphicFramePr>
        <p:xfrm>
          <a:off x="4800601" y="1064714"/>
          <a:ext cx="41148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QuadreDeText 13">
            <a:extLst>
              <a:ext uri="{FF2B5EF4-FFF2-40B4-BE49-F238E27FC236}">
                <a16:creationId xmlns:a16="http://schemas.microsoft.com/office/drawing/2014/main" id="{FD202A93-4379-493E-B524-CA67CE61F01E}"/>
              </a:ext>
            </a:extLst>
          </p:cNvPr>
          <p:cNvSpPr txBox="1"/>
          <p:nvPr/>
        </p:nvSpPr>
        <p:spPr>
          <a:xfrm>
            <a:off x="236392" y="3840289"/>
            <a:ext cx="4258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</a:t>
            </a:r>
            <a:r>
              <a:rPr lang="es-E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30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% de los procedimientos lo gestiona el Servicio de Prevención.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09566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6. Violencia en el lugar de trabajo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/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CDBC5A0-7FB6-4F07-B343-26A8E5CEDAFA}"/>
              </a:ext>
            </a:extLst>
          </p:cNvPr>
          <p:cNvGraphicFramePr/>
          <p:nvPr/>
        </p:nvGraphicFramePr>
        <p:xfrm>
          <a:off x="4538254" y="1121864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àfic 12">
            <a:extLst>
              <a:ext uri="{FF2B5EF4-FFF2-40B4-BE49-F238E27FC236}">
                <a16:creationId xmlns:a16="http://schemas.microsoft.com/office/drawing/2014/main" id="{F6322A27-4C55-451B-91B1-5562E34BDBED}"/>
              </a:ext>
            </a:extLst>
          </p:cNvPr>
          <p:cNvGraphicFramePr/>
          <p:nvPr/>
        </p:nvGraphicFramePr>
        <p:xfrm>
          <a:off x="4262518" y="1028699"/>
          <a:ext cx="5172236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bject 4">
            <a:extLst>
              <a:ext uri="{FF2B5EF4-FFF2-40B4-BE49-F238E27FC236}">
                <a16:creationId xmlns:a16="http://schemas.microsoft.com/office/drawing/2014/main" id="{F23D3110-5C70-4413-8385-8CF385363EA3}"/>
              </a:ext>
            </a:extLst>
          </p:cNvPr>
          <p:cNvSpPr txBox="1"/>
          <p:nvPr/>
        </p:nvSpPr>
        <p:spPr>
          <a:xfrm>
            <a:off x="504152" y="2919001"/>
            <a:ext cx="3603625" cy="5538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 marR="5080" indent="-156210" algn="ctr">
              <a:lnSpc>
                <a:spcPct val="100899"/>
              </a:lnSpc>
              <a:spcBef>
                <a:spcPts val="95"/>
              </a:spcBef>
            </a:pPr>
            <a:r>
              <a:rPr lang="es-ES" sz="1800" spc="-150" dirty="0">
                <a:latin typeface="Microsoft Sans Serif"/>
                <a:cs typeface="Microsoft Sans Serif"/>
              </a:rPr>
              <a:t>¿Cuántas universidades ofrecen ayuda psicológica?</a:t>
            </a:r>
          </a:p>
        </p:txBody>
      </p:sp>
      <p:graphicFrame>
        <p:nvGraphicFramePr>
          <p:cNvPr id="16" name="Gràfic 15">
            <a:extLst>
              <a:ext uri="{FF2B5EF4-FFF2-40B4-BE49-F238E27FC236}">
                <a16:creationId xmlns:a16="http://schemas.microsoft.com/office/drawing/2014/main" id="{F707681C-1E17-4751-9BC0-8963F30BA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905235"/>
              </p:ext>
            </p:extLst>
          </p:nvPr>
        </p:nvGraphicFramePr>
        <p:xfrm>
          <a:off x="4800601" y="1064714"/>
          <a:ext cx="41148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QuadreDeText 13">
            <a:extLst>
              <a:ext uri="{FF2B5EF4-FFF2-40B4-BE49-F238E27FC236}">
                <a16:creationId xmlns:a16="http://schemas.microsoft.com/office/drawing/2014/main" id="{06A86680-E597-4AE3-BA4F-8FC0FCBEDFF9}"/>
              </a:ext>
            </a:extLst>
          </p:cNvPr>
          <p:cNvSpPr txBox="1"/>
          <p:nvPr/>
        </p:nvSpPr>
        <p:spPr>
          <a:xfrm>
            <a:off x="236392" y="3840289"/>
            <a:ext cx="42582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</a:t>
            </a:r>
            <a:r>
              <a:rPr lang="es-E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90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% de las universidades ofrecen ayuda psicológica a través de los gabinetes de atención psicológica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85997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6. Violencia en el lugar de trabajo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/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CDBC5A0-7FB6-4F07-B343-26A8E5CEDAFA}"/>
              </a:ext>
            </a:extLst>
          </p:cNvPr>
          <p:cNvGraphicFramePr/>
          <p:nvPr/>
        </p:nvGraphicFramePr>
        <p:xfrm>
          <a:off x="4538254" y="1121864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àfic 12">
            <a:extLst>
              <a:ext uri="{FF2B5EF4-FFF2-40B4-BE49-F238E27FC236}">
                <a16:creationId xmlns:a16="http://schemas.microsoft.com/office/drawing/2014/main" id="{F6322A27-4C55-451B-91B1-5562E34BDBED}"/>
              </a:ext>
            </a:extLst>
          </p:cNvPr>
          <p:cNvGraphicFramePr/>
          <p:nvPr/>
        </p:nvGraphicFramePr>
        <p:xfrm>
          <a:off x="4262518" y="1028699"/>
          <a:ext cx="5172236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bject 4">
            <a:extLst>
              <a:ext uri="{FF2B5EF4-FFF2-40B4-BE49-F238E27FC236}">
                <a16:creationId xmlns:a16="http://schemas.microsoft.com/office/drawing/2014/main" id="{F23D3110-5C70-4413-8385-8CF385363EA3}"/>
              </a:ext>
            </a:extLst>
          </p:cNvPr>
          <p:cNvSpPr txBox="1"/>
          <p:nvPr/>
        </p:nvSpPr>
        <p:spPr>
          <a:xfrm>
            <a:off x="504152" y="2976152"/>
            <a:ext cx="3603625" cy="5538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 marR="5080" indent="-156210" algn="ctr">
              <a:lnSpc>
                <a:spcPct val="100899"/>
              </a:lnSpc>
              <a:spcBef>
                <a:spcPts val="95"/>
              </a:spcBef>
            </a:pPr>
            <a:r>
              <a:rPr lang="es-ES" sz="1800" spc="-150" dirty="0">
                <a:latin typeface="Microsoft Sans Serif"/>
                <a:cs typeface="Microsoft Sans Serif"/>
              </a:rPr>
              <a:t>¿Cuántas universidades ofrecen ayuda jurídica?</a:t>
            </a:r>
          </a:p>
        </p:txBody>
      </p:sp>
      <p:graphicFrame>
        <p:nvGraphicFramePr>
          <p:cNvPr id="16" name="Gràfic 15">
            <a:extLst>
              <a:ext uri="{FF2B5EF4-FFF2-40B4-BE49-F238E27FC236}">
                <a16:creationId xmlns:a16="http://schemas.microsoft.com/office/drawing/2014/main" id="{F707681C-1E17-4751-9BC0-8963F30BA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83612"/>
              </p:ext>
            </p:extLst>
          </p:nvPr>
        </p:nvGraphicFramePr>
        <p:xfrm>
          <a:off x="4800601" y="1200150"/>
          <a:ext cx="4114800" cy="283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QuadreDeText 13">
            <a:extLst>
              <a:ext uri="{FF2B5EF4-FFF2-40B4-BE49-F238E27FC236}">
                <a16:creationId xmlns:a16="http://schemas.microsoft.com/office/drawing/2014/main" id="{B6FDD181-3813-4D92-9277-10FB9D4E0114}"/>
              </a:ext>
            </a:extLst>
          </p:cNvPr>
          <p:cNvSpPr txBox="1"/>
          <p:nvPr/>
        </p:nvSpPr>
        <p:spPr>
          <a:xfrm>
            <a:off x="236392" y="3840289"/>
            <a:ext cx="42582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7</a:t>
            </a:r>
            <a:r>
              <a:rPr lang="es-E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% de las universidades ofrecen ayuda jurídica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425231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681" y="1031321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7. Intervención de la autoridad administrativa laboral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42119" y="2972755"/>
            <a:ext cx="371792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¿En cuántas universidades ha intervenido la Inspección de Trabajo y Seguridad Social en relación a los riesgos psicosociales?</a:t>
            </a:r>
          </a:p>
        </p:txBody>
      </p:sp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D98005A9-E7D2-439D-ABB8-1CEAF4C40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648109"/>
              </p:ext>
            </p:extLst>
          </p:nvPr>
        </p:nvGraphicFramePr>
        <p:xfrm>
          <a:off x="4800601" y="1200150"/>
          <a:ext cx="4114800" cy="283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QuadreDeText 12">
            <a:extLst>
              <a:ext uri="{FF2B5EF4-FFF2-40B4-BE49-F238E27FC236}">
                <a16:creationId xmlns:a16="http://schemas.microsoft.com/office/drawing/2014/main" id="{B59EEAC3-D45E-4346-9F6D-402449872228}"/>
              </a:ext>
            </a:extLst>
          </p:cNvPr>
          <p:cNvSpPr txBox="1"/>
          <p:nvPr/>
        </p:nvSpPr>
        <p:spPr>
          <a:xfrm>
            <a:off x="243681" y="4036513"/>
            <a:ext cx="4258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Inspección de Trabajo y Seguridad Social ha intervenido en un </a:t>
            </a:r>
            <a:r>
              <a:rPr lang="es-E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44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% de las universidades.</a:t>
            </a:r>
          </a:p>
        </p:txBody>
      </p:sp>
    </p:spTree>
    <p:extLst>
      <p:ext uri="{BB962C8B-B14F-4D97-AF65-F5344CB8AC3E}">
        <p14:creationId xmlns:p14="http://schemas.microsoft.com/office/powerpoint/2010/main" val="7772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064309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7. Intervención de la autoridad administrativa laboral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27037" y="2871855"/>
            <a:ext cx="37179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¿Cuál ha sido la vía de conocimiento de estos casos por parte de la Inspección?</a:t>
            </a:r>
          </a:p>
        </p:txBody>
      </p:sp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D98005A9-E7D2-439D-ABB8-1CEAF4C40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902747"/>
              </p:ext>
            </p:extLst>
          </p:nvPr>
        </p:nvGraphicFramePr>
        <p:xfrm>
          <a:off x="4800601" y="1200150"/>
          <a:ext cx="4114800" cy="283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QuadreDeText 11">
            <a:extLst>
              <a:ext uri="{FF2B5EF4-FFF2-40B4-BE49-F238E27FC236}">
                <a16:creationId xmlns:a16="http://schemas.microsoft.com/office/drawing/2014/main" id="{6F9F8332-795C-481C-AA4A-2B9A609C286F}"/>
              </a:ext>
            </a:extLst>
          </p:cNvPr>
          <p:cNvSpPr txBox="1"/>
          <p:nvPr/>
        </p:nvSpPr>
        <p:spPr>
          <a:xfrm>
            <a:off x="233593" y="3670524"/>
            <a:ext cx="4258237" cy="1227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Más del 80% de dichas intervenciones lo han hecho por denuncia, destacando la adop</a:t>
            </a:r>
            <a:r>
              <a:rPr lang="es-ES_tradnl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ción de medidas preventivas propuestas por inspección en el 1</a:t>
            </a:r>
            <a:r>
              <a:rPr lang="es-ES_tradnl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00% de los casos en los que la inspección así lo ha determinado. </a:t>
            </a:r>
          </a:p>
        </p:txBody>
      </p:sp>
    </p:spTree>
    <p:extLst>
      <p:ext uri="{BB962C8B-B14F-4D97-AF65-F5344CB8AC3E}">
        <p14:creationId xmlns:p14="http://schemas.microsoft.com/office/powerpoint/2010/main" val="339342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085850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7. Intervención de la autoridad administrativa laboral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54026" y="3218442"/>
            <a:ext cx="37179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¿Cuántas universidades han recibido un seguimiento por parte de Inspección?</a:t>
            </a:r>
          </a:p>
        </p:txBody>
      </p:sp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D98005A9-E7D2-439D-ABB8-1CEAF4C40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725960"/>
              </p:ext>
            </p:extLst>
          </p:nvPr>
        </p:nvGraphicFramePr>
        <p:xfrm>
          <a:off x="4800601" y="1200150"/>
          <a:ext cx="4114800" cy="283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QuadreDeText 11">
            <a:extLst>
              <a:ext uri="{FF2B5EF4-FFF2-40B4-BE49-F238E27FC236}">
                <a16:creationId xmlns:a16="http://schemas.microsoft.com/office/drawing/2014/main" id="{CCCB9B11-F317-4DE8-8537-7A54A1321A8B}"/>
              </a:ext>
            </a:extLst>
          </p:cNvPr>
          <p:cNvSpPr txBox="1"/>
          <p:nvPr/>
        </p:nvSpPr>
        <p:spPr>
          <a:xfrm>
            <a:off x="228599" y="4121491"/>
            <a:ext cx="4114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labor de seguimiento de la Inspección no ha sido de lo más diligente (sólo en un 42% se realiza seguimiento)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60998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681" y="959397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8. Procedimientos en vía judicial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42119" y="2742074"/>
            <a:ext cx="371792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¿Cuántas universidades han tenido algún caso relacionado con los riesgos psicosociales en vía judicial?</a:t>
            </a:r>
          </a:p>
        </p:txBody>
      </p:sp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D98005A9-E7D2-439D-ABB8-1CEAF4C40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857526"/>
              </p:ext>
            </p:extLst>
          </p:nvPr>
        </p:nvGraphicFramePr>
        <p:xfrm>
          <a:off x="4800601" y="1200150"/>
          <a:ext cx="4114800" cy="283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QuadreDeText 11">
            <a:extLst>
              <a:ext uri="{FF2B5EF4-FFF2-40B4-BE49-F238E27FC236}">
                <a16:creationId xmlns:a16="http://schemas.microsoft.com/office/drawing/2014/main" id="{2DDBAB83-0BB6-407B-913C-2803820802E0}"/>
              </a:ext>
            </a:extLst>
          </p:cNvPr>
          <p:cNvSpPr txBox="1"/>
          <p:nvPr/>
        </p:nvSpPr>
        <p:spPr>
          <a:xfrm>
            <a:off x="191086" y="3778200"/>
            <a:ext cx="4308286" cy="99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lo que respecta a los procedimientos incoados en vía judicial, debemos indicar que el número es escaso. No se llega al 50% las Universidades que han tenido algún caso.</a:t>
            </a:r>
          </a:p>
        </p:txBody>
      </p:sp>
    </p:spTree>
    <p:extLst>
      <p:ext uri="{BB962C8B-B14F-4D97-AF65-F5344CB8AC3E}">
        <p14:creationId xmlns:p14="http://schemas.microsoft.com/office/powerpoint/2010/main" val="228442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2002426"/>
            <a:ext cx="3090475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Participación por CCAA</a:t>
            </a:r>
          </a:p>
        </p:txBody>
      </p:sp>
      <p:graphicFrame>
        <p:nvGraphicFramePr>
          <p:cNvPr id="8" name="Gràfic 7">
            <a:extLst>
              <a:ext uri="{FF2B5EF4-FFF2-40B4-BE49-F238E27FC236}">
                <a16:creationId xmlns:a16="http://schemas.microsoft.com/office/drawing/2014/main" id="{1B9098BF-79BD-4B1E-91C1-A2E3FABF6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852141"/>
              </p:ext>
            </p:extLst>
          </p:nvPr>
        </p:nvGraphicFramePr>
        <p:xfrm>
          <a:off x="4662767" y="1085850"/>
          <a:ext cx="4390465" cy="297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275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8. Procedimientos en vía judicial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503239" y="3256574"/>
            <a:ext cx="37179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¿En cuántas ocasiones se ha dado algún caso en vía judicial?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D85A64C4-D274-48C6-AADF-CFFDCBE7F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908851"/>
              </p:ext>
            </p:extLst>
          </p:nvPr>
        </p:nvGraphicFramePr>
        <p:xfrm>
          <a:off x="4740274" y="1085848"/>
          <a:ext cx="4632327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QuadreDeText 12">
            <a:extLst>
              <a:ext uri="{FF2B5EF4-FFF2-40B4-BE49-F238E27FC236}">
                <a16:creationId xmlns:a16="http://schemas.microsoft.com/office/drawing/2014/main" id="{484B6BF6-2CED-4BAA-9C76-0D3E6FCFE563}"/>
              </a:ext>
            </a:extLst>
          </p:cNvPr>
          <p:cNvSpPr txBox="1"/>
          <p:nvPr/>
        </p:nvSpPr>
        <p:spPr>
          <a:xfrm>
            <a:off x="188500" y="4023075"/>
            <a:ext cx="41949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</a:t>
            </a:r>
            <a:r>
              <a:rPr lang="es-ES_tradnl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número de procesos judiciales no parece que exceda de la unidad –al menos según los datos recabados en la encuesta-.  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1152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8. Procedimientos en vía judicial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73076" y="3397331"/>
            <a:ext cx="37179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¿En qué Orden Jurisdiccional se ha producido?</a:t>
            </a:r>
          </a:p>
        </p:txBody>
      </p:sp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6A62169C-043D-47D7-A662-A0BFB7F89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098388"/>
              </p:ext>
            </p:extLst>
          </p:nvPr>
        </p:nvGraphicFramePr>
        <p:xfrm>
          <a:off x="4800601" y="1200150"/>
          <a:ext cx="4114800" cy="283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QuadreDeText 11">
            <a:extLst>
              <a:ext uri="{FF2B5EF4-FFF2-40B4-BE49-F238E27FC236}">
                <a16:creationId xmlns:a16="http://schemas.microsoft.com/office/drawing/2014/main" id="{D546EE3A-1F59-4C91-9CA3-1A89573354F5}"/>
              </a:ext>
            </a:extLst>
          </p:cNvPr>
          <p:cNvSpPr txBox="1"/>
          <p:nvPr/>
        </p:nvSpPr>
        <p:spPr>
          <a:xfrm>
            <a:off x="282764" y="4206884"/>
            <a:ext cx="415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Predomina el contencioso administrativo</a:t>
            </a:r>
            <a:r>
              <a:rPr lang="es-ES_tradnl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(50%)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274221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9. Planificación de medidas preventivas y su implementación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85717" y="3469691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>
                <a:latin typeface="Microsoft Sans Serif"/>
                <a:cs typeface="Microsoft Sans Serif"/>
              </a:rPr>
              <a:t>¿Cuántas universidades han adoptado medidas correctoras?</a:t>
            </a:r>
          </a:p>
        </p:txBody>
      </p:sp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D98005A9-E7D2-439D-ABB8-1CEAF4C40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173561"/>
              </p:ext>
            </p:extLst>
          </p:nvPr>
        </p:nvGraphicFramePr>
        <p:xfrm>
          <a:off x="4800601" y="1200150"/>
          <a:ext cx="4114800" cy="283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QuadreDeText 11">
            <a:extLst>
              <a:ext uri="{FF2B5EF4-FFF2-40B4-BE49-F238E27FC236}">
                <a16:creationId xmlns:a16="http://schemas.microsoft.com/office/drawing/2014/main" id="{DA721E6A-7EA9-4D20-9977-F938434E943F}"/>
              </a:ext>
            </a:extLst>
          </p:cNvPr>
          <p:cNvSpPr txBox="1"/>
          <p:nvPr/>
        </p:nvSpPr>
        <p:spPr>
          <a:xfrm>
            <a:off x="189245" y="4165894"/>
            <a:ext cx="41541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las 43 universidades que han participado en el cuestionario, un 88% de ellas han adoptado medidas correctoras</a:t>
            </a:r>
            <a:r>
              <a:rPr lang="es-ES" sz="14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ca-ES" sz="14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40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9. Planificación de medidas preventivas y su implementación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84186" y="3270678"/>
            <a:ext cx="360362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¿Cuántas universidades disponen de un órgano específico para la gestión y seguimiento?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9717851E-FBDD-491C-BC07-41FE5ED83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073932"/>
              </p:ext>
            </p:extLst>
          </p:nvPr>
        </p:nvGraphicFramePr>
        <p:xfrm>
          <a:off x="4648200" y="1200149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QuadreDeText 12">
            <a:extLst>
              <a:ext uri="{FF2B5EF4-FFF2-40B4-BE49-F238E27FC236}">
                <a16:creationId xmlns:a16="http://schemas.microsoft.com/office/drawing/2014/main" id="{6B10EFE4-C2EA-4A46-9498-031F8DBB0536}"/>
              </a:ext>
            </a:extLst>
          </p:cNvPr>
          <p:cNvSpPr txBox="1"/>
          <p:nvPr/>
        </p:nvSpPr>
        <p:spPr>
          <a:xfrm>
            <a:off x="228599" y="4171948"/>
            <a:ext cx="4114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Casi la mitad de las universidades (49</a:t>
            </a:r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%) cuentan con órgano de gestión y seguimiento en todos los procedimientos.</a:t>
            </a:r>
            <a:endParaRPr lang="ca-ES" sz="14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06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9. Planificación de medidas preventivas y su implementación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84186" y="3213828"/>
            <a:ext cx="360362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¿En cuántas universidades interviene el Servicio de Prevención de Riesgos Laborales?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9717851E-FBDD-491C-BC07-41FE5ED83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507373"/>
              </p:ext>
            </p:extLst>
          </p:nvPr>
        </p:nvGraphicFramePr>
        <p:xfrm>
          <a:off x="4648200" y="1200149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QuadreDeText 12">
            <a:extLst>
              <a:ext uri="{FF2B5EF4-FFF2-40B4-BE49-F238E27FC236}">
                <a16:creationId xmlns:a16="http://schemas.microsoft.com/office/drawing/2014/main" id="{857DC223-CB43-4A34-90DB-54D0439ADB54}"/>
              </a:ext>
            </a:extLst>
          </p:cNvPr>
          <p:cNvSpPr txBox="1"/>
          <p:nvPr/>
        </p:nvSpPr>
        <p:spPr>
          <a:xfrm>
            <a:off x="303068" y="4233889"/>
            <a:ext cx="4040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el 81% el SPRL interviene en todos o algunos de los procedimientos.</a:t>
            </a:r>
            <a:endParaRPr lang="ca-ES" sz="14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73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564" y="1128151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9. Planificación de medidas preventivas y su implementación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333318" y="3154600"/>
            <a:ext cx="385768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¿Cuántas universidades han comunicado las medidas al centro, servicio, unidad, departamento responsable de su ejecución?</a:t>
            </a:r>
          </a:p>
        </p:txBody>
      </p:sp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D98005A9-E7D2-439D-ABB8-1CEAF4C40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257542"/>
              </p:ext>
            </p:extLst>
          </p:nvPr>
        </p:nvGraphicFramePr>
        <p:xfrm>
          <a:off x="4800601" y="1200150"/>
          <a:ext cx="4114800" cy="283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QuadreDeText 11">
            <a:extLst>
              <a:ext uri="{FF2B5EF4-FFF2-40B4-BE49-F238E27FC236}">
                <a16:creationId xmlns:a16="http://schemas.microsoft.com/office/drawing/2014/main" id="{6BCB4DC5-1F1C-4DC1-BEC8-23D3E165126F}"/>
              </a:ext>
            </a:extLst>
          </p:cNvPr>
          <p:cNvSpPr txBox="1"/>
          <p:nvPr/>
        </p:nvSpPr>
        <p:spPr>
          <a:xfrm>
            <a:off x="433818" y="4149484"/>
            <a:ext cx="3782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el 88% se han comunicado las medidas</a:t>
            </a:r>
          </a:p>
        </p:txBody>
      </p:sp>
    </p:spTree>
    <p:extLst>
      <p:ext uri="{BB962C8B-B14F-4D97-AF65-F5344CB8AC3E}">
        <p14:creationId xmlns:p14="http://schemas.microsoft.com/office/powerpoint/2010/main" val="684425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308" y="1033402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9. Planificación de medidas preventivas y su implementación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447617" y="2890235"/>
            <a:ext cx="38195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¿Cuál es el porcentaje de implementación de las medida?</a:t>
            </a:r>
          </a:p>
        </p:txBody>
      </p:sp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D0CB84C0-1620-458A-BF2D-115119EF2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676508"/>
              </p:ext>
            </p:extLst>
          </p:nvPr>
        </p:nvGraphicFramePr>
        <p:xfrm>
          <a:off x="4381500" y="1001876"/>
          <a:ext cx="49530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QuadreDeText 13">
            <a:extLst>
              <a:ext uri="{FF2B5EF4-FFF2-40B4-BE49-F238E27FC236}">
                <a16:creationId xmlns:a16="http://schemas.microsoft.com/office/drawing/2014/main" id="{DC889314-3106-4EDC-9C14-B7B51D6B3658}"/>
              </a:ext>
            </a:extLst>
          </p:cNvPr>
          <p:cNvSpPr txBox="1"/>
          <p:nvPr/>
        </p:nvSpPr>
        <p:spPr>
          <a:xfrm>
            <a:off x="322595" y="3476355"/>
            <a:ext cx="3982705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3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Sólo en el 27,9% se han implementado las medidas totalmente.</a:t>
            </a:r>
          </a:p>
          <a:p>
            <a:pPr algn="ctr"/>
            <a:endParaRPr lang="es-ES"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s-ES" sz="13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ellas: </a:t>
            </a:r>
            <a:r>
              <a:rPr lang="es-ES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prácticamente el 50% no indica cuáles son las causas, </a:t>
            </a:r>
            <a:r>
              <a:rPr lang="es-ES" sz="13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12% comenta que no hay colaboración y el 25% contesta que existen otras causas.</a:t>
            </a:r>
          </a:p>
        </p:txBody>
      </p:sp>
    </p:spTree>
    <p:extLst>
      <p:ext uri="{BB962C8B-B14F-4D97-AF65-F5344CB8AC3E}">
        <p14:creationId xmlns:p14="http://schemas.microsoft.com/office/powerpoint/2010/main" val="2055871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9. Planificación de medidas preventivas y su implementación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376207" y="3316301"/>
            <a:ext cx="38195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¿Cuáles han sido los resultados obtenidos?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5EA7B07E-AA6F-4669-A4F5-FDD5CBA9E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250458"/>
              </p:ext>
            </p:extLst>
          </p:nvPr>
        </p:nvGraphicFramePr>
        <p:xfrm>
          <a:off x="4419600" y="1092262"/>
          <a:ext cx="48768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QuadreDeText 12">
            <a:extLst>
              <a:ext uri="{FF2B5EF4-FFF2-40B4-BE49-F238E27FC236}">
                <a16:creationId xmlns:a16="http://schemas.microsoft.com/office/drawing/2014/main" id="{5A4250F1-9906-475F-BE9A-2E42F346BADF}"/>
              </a:ext>
            </a:extLst>
          </p:cNvPr>
          <p:cNvSpPr txBox="1"/>
          <p:nvPr/>
        </p:nvSpPr>
        <p:spPr>
          <a:xfrm>
            <a:off x="259773" y="3851960"/>
            <a:ext cx="39693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Después de implementar las medidas propuestas, sólo en el 19% de los casos quedan totalmente resueltos.</a:t>
            </a:r>
            <a:endParaRPr lang="ca-ES" sz="14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20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9. Planificación de medidas preventivas y su implementación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376207" y="3322713"/>
            <a:ext cx="38195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 dirty="0">
                <a:latin typeface="Microsoft Sans Serif"/>
                <a:cs typeface="Microsoft Sans Serif"/>
              </a:rPr>
              <a:t>¿Cuántas universidades realizan seguimiento de la eficacia de las medidas preventivas?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5EA7B07E-AA6F-4669-A4F5-FDD5CBA9E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119270"/>
              </p:ext>
            </p:extLst>
          </p:nvPr>
        </p:nvGraphicFramePr>
        <p:xfrm>
          <a:off x="4419600" y="1092262"/>
          <a:ext cx="48768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QuadreDeText 12">
            <a:extLst>
              <a:ext uri="{FF2B5EF4-FFF2-40B4-BE49-F238E27FC236}">
                <a16:creationId xmlns:a16="http://schemas.microsoft.com/office/drawing/2014/main" id="{B1E56BC3-82DD-4656-A0C4-D82527A15A85}"/>
              </a:ext>
            </a:extLst>
          </p:cNvPr>
          <p:cNvSpPr txBox="1"/>
          <p:nvPr/>
        </p:nvSpPr>
        <p:spPr>
          <a:xfrm>
            <a:off x="376207" y="4149704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el 23% se hace seguimiento en todos los procedimientos.</a:t>
            </a:r>
            <a:endParaRPr lang="ca-ES" sz="14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03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26276" y="-6484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571999" y="0"/>
                </a:lnTo>
                <a:lnTo>
                  <a:pt x="4571999" y="514349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363" y="2002426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Conclusiones generales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177840"/>
              </p:ext>
            </p:extLst>
          </p:nvPr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QuadreDeText 11">
            <a:extLst>
              <a:ext uri="{FF2B5EF4-FFF2-40B4-BE49-F238E27FC236}">
                <a16:creationId xmlns:a16="http://schemas.microsoft.com/office/drawing/2014/main" id="{57631D72-E0E8-47C7-A80E-0730AFC3C581}"/>
              </a:ext>
            </a:extLst>
          </p:cNvPr>
          <p:cNvSpPr txBox="1"/>
          <p:nvPr/>
        </p:nvSpPr>
        <p:spPr>
          <a:xfrm>
            <a:off x="5029674" y="177788"/>
            <a:ext cx="376520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000"/>
              <a:tabLst>
                <a:tab pos="457200" algn="l"/>
              </a:tabLst>
            </a:pPr>
            <a:r>
              <a:rPr lang="es-ES" sz="11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65% de las universidades disponen de un código ético (pero se evidencia que sólo un 57% </a:t>
            </a:r>
            <a:r>
              <a:rPr lang="es-ES" sz="11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 códigos éticos como tal). Y e</a:t>
            </a:r>
            <a:r>
              <a:rPr lang="es-ES" sz="11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 35% realiza campañas informativas.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s-ES" sz="1100" dirty="0"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s-ES" sz="11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mayoría de las universidades disponen de procedimiento de acoso laboral y sexual. En el 41% de los casos están unidos.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s-ES" sz="11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s-ES" sz="11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gestión de conflictos, mediación y violencia en el lugar de trabajo, aunque hay solicitudes y se emiten informes, la mayoría de las universidades no disponen de procedimientos escritos y se ha evidenciado que en muchas ocasiones lo que tienen es un procedimiento de acoso laboral.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s-ES" sz="11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s-ES" sz="11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gestión de procedimientos de acoso sexual y mediación es realizada en muy pocos casos por el Servicio de Prevención. No siendo así en el resto de procedimientos (acoso laboral – 53%, gestión de conflictos – 60% y violencia en lugar de trabajo – 30%).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s-ES" sz="1100" dirty="0"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s-ES" sz="11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PAS, PDI y PI de las universidades están incluidos en el ámbito de aplicación de todos los procedimientos escritos. Sin embargo, el alumnado y empresas externas sólo están incluidos en menos de la mitad de dichos procedimientos a excepción del procedimiento de acoso sexual, donde se incluye mayoritariamente.</a:t>
            </a:r>
            <a:endParaRPr lang="es-ES" sz="1100" dirty="0">
              <a:solidFill>
                <a:schemeClr val="bg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0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1. Código Ético de Conducta</a:t>
            </a:r>
          </a:p>
        </p:txBody>
      </p:sp>
      <p:graphicFrame>
        <p:nvGraphicFramePr>
          <p:cNvPr id="7" name="Gràfic 6">
            <a:extLst>
              <a:ext uri="{FF2B5EF4-FFF2-40B4-BE49-F238E27FC236}">
                <a16:creationId xmlns:a16="http://schemas.microsoft.com/office/drawing/2014/main" id="{6E22A2CD-E99A-4E01-A731-B52C06459A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349870"/>
              </p:ext>
            </p:extLst>
          </p:nvPr>
        </p:nvGraphicFramePr>
        <p:xfrm>
          <a:off x="4495800" y="1104901"/>
          <a:ext cx="4724400" cy="293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3356630C-7D71-4BA0-BAE3-25336D1BF985}"/>
              </a:ext>
            </a:extLst>
          </p:cNvPr>
          <p:cNvSpPr txBox="1"/>
          <p:nvPr/>
        </p:nvSpPr>
        <p:spPr>
          <a:xfrm>
            <a:off x="517316" y="2883708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>
                <a:latin typeface="Microsoft Sans Serif"/>
                <a:cs typeface="Microsoft Sans Serif"/>
              </a:rPr>
              <a:t>¿Cuántas universidades disponen de Código Ético de Conducta?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A370DD-FE53-E00D-B710-2239E69ACCD9}"/>
              </a:ext>
            </a:extLst>
          </p:cNvPr>
          <p:cNvSpPr txBox="1"/>
          <p:nvPr/>
        </p:nvSpPr>
        <p:spPr>
          <a:xfrm>
            <a:off x="294701" y="3761571"/>
            <a:ext cx="41685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rPr>
              <a:t>El 65% de las universidades dicen disponer de un código ético. Sin embargo, sólo el 57% disponen de un código ético como tal</a:t>
            </a:r>
          </a:p>
        </p:txBody>
      </p:sp>
    </p:spTree>
    <p:extLst>
      <p:ext uri="{BB962C8B-B14F-4D97-AF65-F5344CB8AC3E}">
        <p14:creationId xmlns:p14="http://schemas.microsoft.com/office/powerpoint/2010/main" val="3743677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571999" y="0"/>
                </a:lnTo>
                <a:lnTo>
                  <a:pt x="4571999" y="514349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363" y="2002426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Conclusiones generales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57631D72-E0E8-47C7-A80E-0730AFC3C581}"/>
              </a:ext>
            </a:extLst>
          </p:cNvPr>
          <p:cNvSpPr txBox="1"/>
          <p:nvPr/>
        </p:nvSpPr>
        <p:spPr>
          <a:xfrm>
            <a:off x="4975398" y="771255"/>
            <a:ext cx="3765203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buSzPts val="1000"/>
              <a:tabLst>
                <a:tab pos="457200" algn="l"/>
              </a:tabLst>
            </a:pPr>
            <a:r>
              <a:rPr lang="es-ES_tradnl" sz="12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Los procedimientos escritos se activan en muy pocas ocasiones, </a:t>
            </a:r>
            <a:r>
              <a:rPr lang="es-ES" sz="12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ya que en la mayoría de las universidades en los últimos 5 años, se ha solicitado y activado menos de 10 veces.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s-ES_tradnl" sz="12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es-ES" sz="12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La Inspección de Trabajo y Seguridad Social ha intervenido en esta materia en un 44% de las universidades (en más del 80% lo ha hecho por denuncia). Es de destacar que se han adoptado por parte de las universidades el 100% de las medidas preventivas propuestas, sin embargo, solo se ha realizado seguimiento por la Inspección en el 42% de los casos. </a:t>
            </a:r>
            <a:endParaRPr lang="es-ES_tradnl" sz="1200" dirty="0">
              <a:solidFill>
                <a:schemeClr val="bg1"/>
              </a:solidFill>
              <a:latin typeface="Microsoft Sans Serif"/>
              <a:ea typeface="Microsoft Sans Serif"/>
              <a:cs typeface="Microsoft Sans Serif"/>
            </a:endParaRPr>
          </a:p>
          <a:p>
            <a:pPr algn="just">
              <a:tabLst>
                <a:tab pos="457200" algn="l"/>
              </a:tabLst>
            </a:pPr>
            <a:endParaRPr lang="es-ES" sz="12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es-ES" sz="12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En lo que respecta a los procedimientos incoados en vía judicial, menos del 50% de las universidades ha tenido algún caso, siendo el contencioso administrativo el orden jurisdiccional utilizado en un 50% de los casos.</a:t>
            </a:r>
            <a:endParaRPr lang="es-ES" sz="1200" dirty="0">
              <a:solidFill>
                <a:schemeClr val="bg1"/>
              </a:solidFill>
              <a:latin typeface="Calibri"/>
              <a:ea typeface="Microsoft Sans Serif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247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4571999" y="0"/>
                </a:lnTo>
                <a:lnTo>
                  <a:pt x="4571999" y="514349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363" y="2002426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Conclusiones generales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57631D72-E0E8-47C7-A80E-0730AFC3C581}"/>
              </a:ext>
            </a:extLst>
          </p:cNvPr>
          <p:cNvSpPr txBox="1"/>
          <p:nvPr/>
        </p:nvSpPr>
        <p:spPr>
          <a:xfrm>
            <a:off x="4975398" y="1048254"/>
            <a:ext cx="3765203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 sz="1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la mayoría </a:t>
            </a:r>
            <a:r>
              <a:rPr lang="es-ES" sz="12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los procedimientos de gestión psicosocial se planifican y comunican a los medidas preventivas (88%) </a:t>
            </a:r>
          </a:p>
          <a:p>
            <a:pPr algn="just"/>
            <a:endParaRPr lang="es-ES" sz="12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s-ES" sz="12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Servicio de Prevención interviene en todos o algunos de los procedimientos (81%).</a:t>
            </a:r>
          </a:p>
          <a:p>
            <a:pPr algn="just"/>
            <a:endParaRPr lang="es-ES" sz="12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s-ES" sz="1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Aunque casi la mitad de las universidades (49%) cuentan con órgano de gestión y seguimiento en todos los procedimientos, solamente en un 23% se hace seguimiento. </a:t>
            </a:r>
          </a:p>
          <a:p>
            <a:pPr algn="just"/>
            <a:endParaRPr lang="es-ES" sz="12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s-ES" sz="1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 de destacar que la implantación total de medidas sólo se realiza en menos del 30% de los casos y sólo el 19% de los casos quedan totalmente resueltos.</a:t>
            </a:r>
          </a:p>
        </p:txBody>
      </p:sp>
    </p:spTree>
    <p:extLst>
      <p:ext uri="{BB962C8B-B14F-4D97-AF65-F5344CB8AC3E}">
        <p14:creationId xmlns:p14="http://schemas.microsoft.com/office/powerpoint/2010/main" val="16244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13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1. Código Ético de Conducta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356630C-7D71-4BA0-BAE3-25336D1BF985}"/>
              </a:ext>
            </a:extLst>
          </p:cNvPr>
          <p:cNvSpPr txBox="1"/>
          <p:nvPr/>
        </p:nvSpPr>
        <p:spPr>
          <a:xfrm>
            <a:off x="484186" y="2771515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>
                <a:latin typeface="Microsoft Sans Serif"/>
                <a:cs typeface="Microsoft Sans Serif"/>
              </a:rPr>
              <a:t>¿Las universidades disponen de campañas informativas?</a:t>
            </a:r>
          </a:p>
        </p:txBody>
      </p:sp>
      <p:graphicFrame>
        <p:nvGraphicFramePr>
          <p:cNvPr id="8" name="Gràfic 7">
            <a:extLst>
              <a:ext uri="{FF2B5EF4-FFF2-40B4-BE49-F238E27FC236}">
                <a16:creationId xmlns:a16="http://schemas.microsoft.com/office/drawing/2014/main" id="{3E9FA57A-4700-4247-A7C8-1E6D7F910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264374"/>
              </p:ext>
            </p:extLst>
          </p:nvPr>
        </p:nvGraphicFramePr>
        <p:xfrm>
          <a:off x="4267200" y="1047748"/>
          <a:ext cx="5181600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QuadreDeText 8">
            <a:extLst>
              <a:ext uri="{FF2B5EF4-FFF2-40B4-BE49-F238E27FC236}">
                <a16:creationId xmlns:a16="http://schemas.microsoft.com/office/drawing/2014/main" id="{258CEBD5-6ED8-42D8-DB65-16A34DCC715B}"/>
              </a:ext>
            </a:extLst>
          </p:cNvPr>
          <p:cNvSpPr txBox="1"/>
          <p:nvPr/>
        </p:nvSpPr>
        <p:spPr>
          <a:xfrm>
            <a:off x="457200" y="3581392"/>
            <a:ext cx="365760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_tradnl" sz="1400" dirty="0">
                <a:solidFill>
                  <a:srgbClr val="000000"/>
                </a:solidFill>
                <a:effectLst/>
                <a:latin typeface="Microsoft Sans Serif"/>
                <a:ea typeface="Microsoft Sans Serif"/>
                <a:cs typeface="Microsoft Sans Serif"/>
              </a:rPr>
              <a:t>Un </a:t>
            </a:r>
            <a:r>
              <a:rPr lang="es-ES_tradnl" sz="1400" dirty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rPr>
              <a:t>35</a:t>
            </a:r>
            <a:r>
              <a:rPr lang="es-ES_tradnl" sz="1400" dirty="0">
                <a:solidFill>
                  <a:srgbClr val="000000"/>
                </a:solidFill>
                <a:effectLst/>
                <a:latin typeface="Microsoft Sans Serif"/>
                <a:ea typeface="Microsoft Sans Serif"/>
                <a:cs typeface="Microsoft Sans Serif"/>
              </a:rPr>
              <a:t>% de las universidades realiza campañas informativas sobre comportamientos no permitidos en el entorno </a:t>
            </a:r>
            <a:r>
              <a:rPr lang="es-ES_tradnl" sz="1400" dirty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rPr>
              <a:t>universitario.</a:t>
            </a:r>
            <a:endParaRPr lang="es-ES_tradnl" sz="1400" dirty="0">
              <a:latin typeface="Microsoft Sans Serif"/>
              <a:ea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17284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2. Procedimiento escrito sobre acoso laboral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356630C-7D71-4BA0-BAE3-25336D1BF985}"/>
              </a:ext>
            </a:extLst>
          </p:cNvPr>
          <p:cNvSpPr txBox="1"/>
          <p:nvPr/>
        </p:nvSpPr>
        <p:spPr>
          <a:xfrm>
            <a:off x="484186" y="3184371"/>
            <a:ext cx="3603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>
                <a:latin typeface="Microsoft Sans Serif"/>
                <a:cs typeface="Microsoft Sans Serif"/>
              </a:rPr>
              <a:t>¿Cuántas universidades disponen de procedimiento?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539808"/>
              </p:ext>
            </p:extLst>
          </p:nvPr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F516D17-204E-EEDB-78A6-4AB2EE4B9963}"/>
              </a:ext>
            </a:extLst>
          </p:cNvPr>
          <p:cNvSpPr txBox="1"/>
          <p:nvPr/>
        </p:nvSpPr>
        <p:spPr>
          <a:xfrm>
            <a:off x="521924" y="3820126"/>
            <a:ext cx="378337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Microsoft Sans Serif"/>
              </a:rPr>
              <a:t>La mayoría de las universidades (93%) disponen de protocolo de actuación ante casos de acoso laboral (40 si frente a 2 no y una lo tiene en proceso de elaboración).</a:t>
            </a:r>
            <a:endParaRPr lang="es-E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3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 dirty="0">
                <a:solidFill>
                  <a:schemeClr val="accent6">
                    <a:lumMod val="50000"/>
                  </a:schemeClr>
                </a:solidFill>
              </a:rPr>
              <a:t>2. Procedimiento escrito sobre acoso laboral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81964947-AD83-4EEA-BF54-96F6C5E152FE}"/>
              </a:ext>
            </a:extLst>
          </p:cNvPr>
          <p:cNvSpPr txBox="1"/>
          <p:nvPr/>
        </p:nvSpPr>
        <p:spPr>
          <a:xfrm>
            <a:off x="354137" y="3174605"/>
            <a:ext cx="3860800" cy="94019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lang="es-ES" sz="1800" spc="-150" dirty="0">
                <a:latin typeface="Microsoft Sans Serif"/>
                <a:cs typeface="Microsoft Sans Serif"/>
              </a:rPr>
              <a:t>¿</a:t>
            </a:r>
            <a:r>
              <a:rPr lang="es-ES" spc="-150" dirty="0">
                <a:latin typeface="Microsoft Sans Serif"/>
                <a:cs typeface="Microsoft Sans Serif"/>
              </a:rPr>
              <a:t>En cuántas universidades está unido el procedimiento de acoso sexual con el de acoso laboral</a:t>
            </a:r>
            <a:r>
              <a:rPr lang="es-ES" sz="1800" spc="-150" dirty="0">
                <a:latin typeface="Microsoft Sans Serif"/>
                <a:cs typeface="Microsoft Sans Serif"/>
              </a:rPr>
              <a:t>?</a:t>
            </a:r>
          </a:p>
        </p:txBody>
      </p:sp>
      <p:graphicFrame>
        <p:nvGraphicFramePr>
          <p:cNvPr id="12" name="Gràfic 11">
            <a:extLst>
              <a:ext uri="{FF2B5EF4-FFF2-40B4-BE49-F238E27FC236}">
                <a16:creationId xmlns:a16="http://schemas.microsoft.com/office/drawing/2014/main" id="{6679DBEA-B4C7-4D24-B3AC-82BA7C8C2726}"/>
              </a:ext>
            </a:extLst>
          </p:cNvPr>
          <p:cNvGraphicFramePr/>
          <p:nvPr/>
        </p:nvGraphicFramePr>
        <p:xfrm>
          <a:off x="4547618" y="1130713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àfic 8">
            <a:extLst>
              <a:ext uri="{FF2B5EF4-FFF2-40B4-BE49-F238E27FC236}">
                <a16:creationId xmlns:a16="http://schemas.microsoft.com/office/drawing/2014/main" id="{CCDBC5A0-7FB6-4F07-B343-26A8E5CEDAFA}"/>
              </a:ext>
            </a:extLst>
          </p:cNvPr>
          <p:cNvGraphicFramePr/>
          <p:nvPr/>
        </p:nvGraphicFramePr>
        <p:xfrm>
          <a:off x="4538254" y="1121864"/>
          <a:ext cx="4620764" cy="290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061B159-BD57-3A2A-93F5-E8618C2529C6}"/>
              </a:ext>
            </a:extLst>
          </p:cNvPr>
          <p:cNvSpPr txBox="1"/>
          <p:nvPr/>
        </p:nvSpPr>
        <p:spPr>
          <a:xfrm>
            <a:off x="-88909" y="4276138"/>
            <a:ext cx="47468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latin typeface="Microsoft Sans Serif"/>
                <a:cs typeface="Segoe UI"/>
              </a:rPr>
              <a:t>Un 41% de las universidades tienen un mismo procedimiento para acoso laboral y acoso sexual</a:t>
            </a:r>
            <a:endParaRPr lang="es-ES" dirty="0"/>
          </a:p>
        </p:txBody>
      </p:sp>
      <p:graphicFrame>
        <p:nvGraphicFramePr>
          <p:cNvPr id="8" name="Gràfic 12">
            <a:extLst>
              <a:ext uri="{FF2B5EF4-FFF2-40B4-BE49-F238E27FC236}">
                <a16:creationId xmlns:a16="http://schemas.microsoft.com/office/drawing/2014/main" id="{E71FCE16-3DA8-B5CB-A715-F797B1E12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002869"/>
              </p:ext>
            </p:extLst>
          </p:nvPr>
        </p:nvGraphicFramePr>
        <p:xfrm>
          <a:off x="4262518" y="1028699"/>
          <a:ext cx="5172236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355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2. Procedimiento escrito sobre acoso laboral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356630C-7D71-4BA0-BAE3-25336D1BF985}"/>
              </a:ext>
            </a:extLst>
          </p:cNvPr>
          <p:cNvSpPr txBox="1"/>
          <p:nvPr/>
        </p:nvSpPr>
        <p:spPr>
          <a:xfrm>
            <a:off x="484186" y="3197232"/>
            <a:ext cx="3603625" cy="8438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1800" spc="-5">
                <a:latin typeface="Microsoft Sans Serif"/>
                <a:ea typeface="Microsoft Sans Serif"/>
                <a:cs typeface="Microsoft Sans Serif"/>
              </a:rPr>
              <a:t>¿Qué</a:t>
            </a:r>
            <a:r>
              <a:rPr lang="es-ES" sz="1800" spc="-105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" sz="1800" spc="-30">
                <a:latin typeface="Microsoft Sans Serif"/>
                <a:ea typeface="Microsoft Sans Serif"/>
                <a:cs typeface="Microsoft Sans Serif"/>
              </a:rPr>
              <a:t>unidad</a:t>
            </a:r>
            <a:r>
              <a:rPr lang="es-ES" sz="1800" spc="-10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" sz="1800" spc="-55">
                <a:latin typeface="Microsoft Sans Serif"/>
                <a:ea typeface="Microsoft Sans Serif"/>
                <a:cs typeface="Microsoft Sans Serif"/>
              </a:rPr>
              <a:t>organizativa</a:t>
            </a:r>
            <a:r>
              <a:rPr lang="es-ES" sz="1800" spc="-105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" sz="1800" spc="-50">
                <a:latin typeface="Microsoft Sans Serif"/>
                <a:ea typeface="Microsoft Sans Serif"/>
                <a:cs typeface="Microsoft Sans Serif"/>
              </a:rPr>
              <a:t>gestiona</a:t>
            </a:r>
            <a:r>
              <a:rPr lang="es-ES" spc="-50"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es-ES" sz="1800" spc="-555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" sz="1800" spc="-45">
                <a:latin typeface="Microsoft Sans Serif"/>
                <a:ea typeface="Microsoft Sans Serif"/>
                <a:cs typeface="Microsoft Sans Serif"/>
              </a:rPr>
              <a:t>e</a:t>
            </a:r>
            <a:r>
              <a:rPr lang="es-ES" sz="1800" spc="-20">
                <a:latin typeface="Microsoft Sans Serif"/>
                <a:ea typeface="Microsoft Sans Serif"/>
                <a:cs typeface="Microsoft Sans Serif"/>
              </a:rPr>
              <a:t>l</a:t>
            </a:r>
            <a:r>
              <a:rPr lang="es-ES" sz="1800" spc="-11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" sz="1800" spc="-35">
                <a:latin typeface="Microsoft Sans Serif"/>
                <a:ea typeface="Microsoft Sans Serif"/>
                <a:cs typeface="Microsoft Sans Serif"/>
              </a:rPr>
              <a:t>procedimiento</a:t>
            </a:r>
            <a:r>
              <a:rPr lang="es-ES" sz="1800" spc="-11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" sz="1800" spc="-20">
                <a:latin typeface="Microsoft Sans Serif"/>
                <a:ea typeface="Microsoft Sans Serif"/>
                <a:cs typeface="Microsoft Sans Serif"/>
              </a:rPr>
              <a:t>d</a:t>
            </a:r>
            <a:r>
              <a:rPr lang="es-ES" sz="1800" spc="-15">
                <a:latin typeface="Microsoft Sans Serif"/>
                <a:ea typeface="Microsoft Sans Serif"/>
                <a:cs typeface="Microsoft Sans Serif"/>
              </a:rPr>
              <a:t>e</a:t>
            </a:r>
            <a:r>
              <a:rPr lang="es-ES" sz="1800" spc="-11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" sz="1800" spc="-40">
                <a:latin typeface="Microsoft Sans Serif"/>
                <a:ea typeface="Microsoft Sans Serif"/>
                <a:cs typeface="Microsoft Sans Serif"/>
              </a:rPr>
              <a:t>acos</a:t>
            </a:r>
            <a:r>
              <a:rPr lang="es-ES" sz="1800" spc="-35">
                <a:latin typeface="Microsoft Sans Serif"/>
                <a:ea typeface="Microsoft Sans Serif"/>
                <a:cs typeface="Microsoft Sans Serif"/>
              </a:rPr>
              <a:t>o</a:t>
            </a:r>
            <a:r>
              <a:rPr lang="es-ES" sz="1800" spc="-11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" spc="-50">
                <a:latin typeface="Microsoft Sans Serif"/>
                <a:ea typeface="Microsoft Sans Serif"/>
                <a:cs typeface="Microsoft Sans Serif"/>
              </a:rPr>
              <a:t>laboral </a:t>
            </a:r>
            <a:r>
              <a:rPr lang="es-ES" spc="-10">
                <a:latin typeface="Microsoft Sans Serif"/>
                <a:ea typeface="Microsoft Sans Serif"/>
                <a:cs typeface="Microsoft Sans Serif"/>
              </a:rPr>
              <a:t>e</a:t>
            </a:r>
            <a:r>
              <a:rPr lang="es-ES" spc="-5">
                <a:latin typeface="Microsoft Sans Serif"/>
                <a:ea typeface="Microsoft Sans Serif"/>
                <a:cs typeface="Microsoft Sans Serif"/>
              </a:rPr>
              <a:t>n</a:t>
            </a:r>
            <a:r>
              <a:rPr lang="es-ES" sz="1800" spc="-11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" sz="1800" spc="-45">
                <a:latin typeface="Microsoft Sans Serif"/>
                <a:ea typeface="Microsoft Sans Serif"/>
                <a:cs typeface="Microsoft Sans Serif"/>
              </a:rPr>
              <a:t>la</a:t>
            </a:r>
            <a:r>
              <a:rPr lang="es-ES" sz="1800" spc="-50">
                <a:latin typeface="Microsoft Sans Serif"/>
                <a:ea typeface="Microsoft Sans Serif"/>
                <a:cs typeface="Microsoft Sans Serif"/>
              </a:rPr>
              <a:t>s</a:t>
            </a:r>
            <a:r>
              <a:rPr lang="es-ES" sz="1800" spc="-105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s-ES" sz="1800" spc="-30">
                <a:latin typeface="Microsoft Sans Serif"/>
                <a:ea typeface="Microsoft Sans Serif"/>
                <a:cs typeface="Microsoft Sans Serif"/>
              </a:rPr>
              <a:t>universidades?</a:t>
            </a:r>
            <a:endParaRPr lang="es-ES" sz="1800">
              <a:latin typeface="Microsoft Sans Serif"/>
              <a:ea typeface="Microsoft Sans Serif"/>
              <a:cs typeface="Microsoft Sans Serif"/>
            </a:endParaRPr>
          </a:p>
        </p:txBody>
      </p:sp>
      <p:graphicFrame>
        <p:nvGraphicFramePr>
          <p:cNvPr id="8" name="Gràfic 7">
            <a:extLst>
              <a:ext uri="{FF2B5EF4-FFF2-40B4-BE49-F238E27FC236}">
                <a16:creationId xmlns:a16="http://schemas.microsoft.com/office/drawing/2014/main" id="{DC7CEAEE-D000-42F5-9BEC-F0A4BDF26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038926"/>
              </p:ext>
            </p:extLst>
          </p:nvPr>
        </p:nvGraphicFramePr>
        <p:xfrm>
          <a:off x="4267200" y="1047750"/>
          <a:ext cx="5181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EE4D05F-E65A-4534-E101-8EC367DC70BC}"/>
              </a:ext>
            </a:extLst>
          </p:cNvPr>
          <p:cNvSpPr txBox="1"/>
          <p:nvPr/>
        </p:nvSpPr>
        <p:spPr>
          <a:xfrm>
            <a:off x="267159" y="4140277"/>
            <a:ext cx="414096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latin typeface="Microsoft Sans Serif"/>
              </a:rPr>
              <a:t>La gestión del procedimiento se realiza casi igualitariamente por el SPRL (53% - 21 universidades) y por otras unidades (47% - 19 universidades).</a:t>
            </a:r>
            <a:endParaRPr lang="es-E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02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9675" y="4495499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29">
                  <a:moveTo>
                    <a:pt x="0" y="0"/>
                  </a:moveTo>
                  <a:lnTo>
                    <a:pt x="468299" y="0"/>
                  </a:lnTo>
                </a:path>
              </a:pathLst>
            </a:custGeom>
            <a:grpFill/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9" y="1433103"/>
            <a:ext cx="4114800" cy="1721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lang="es-ES_tradnl" sz="3750" spc="-150">
                <a:solidFill>
                  <a:schemeClr val="accent6">
                    <a:lumMod val="50000"/>
                  </a:schemeClr>
                </a:solidFill>
              </a:rPr>
              <a:t>2. Procedimiento escrito sobre acoso laboral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356630C-7D71-4BA0-BAE3-25336D1BF985}"/>
              </a:ext>
            </a:extLst>
          </p:cNvPr>
          <p:cNvSpPr txBox="1"/>
          <p:nvPr/>
        </p:nvSpPr>
        <p:spPr>
          <a:xfrm>
            <a:off x="484186" y="3369519"/>
            <a:ext cx="36036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_tradnl" spc="-150">
                <a:latin typeface="Microsoft Sans Serif"/>
                <a:cs typeface="Microsoft Sans Serif"/>
              </a:rPr>
              <a:t>¿Qué colectivos están incluidos?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871D5917-D481-4023-92A1-04668E5F18C0}"/>
              </a:ext>
            </a:extLst>
          </p:cNvPr>
          <p:cNvGraphicFramePr/>
          <p:nvPr/>
        </p:nvGraphicFramePr>
        <p:xfrm>
          <a:off x="4305300" y="1085850"/>
          <a:ext cx="5105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àfic 7">
            <a:extLst>
              <a:ext uri="{FF2B5EF4-FFF2-40B4-BE49-F238E27FC236}">
                <a16:creationId xmlns:a16="http://schemas.microsoft.com/office/drawing/2014/main" id="{FD190BD7-AD66-494D-A129-EC1B29103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483915"/>
              </p:ext>
            </p:extLst>
          </p:nvPr>
        </p:nvGraphicFramePr>
        <p:xfrm>
          <a:off x="4800600" y="1220454"/>
          <a:ext cx="4114800" cy="283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763605E-6CA5-45E6-9BBD-EFA19AA1B692}"/>
              </a:ext>
            </a:extLst>
          </p:cNvPr>
          <p:cNvSpPr txBox="1"/>
          <p:nvPr/>
        </p:nvSpPr>
        <p:spPr>
          <a:xfrm>
            <a:off x="225845" y="3789114"/>
            <a:ext cx="42993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Microsoft Sans Serif"/>
              </a:rPr>
              <a:t>El procedimiento afecta al 100% del PAS y PDI, 95% del PI.</a:t>
            </a:r>
            <a:endParaRPr lang="es-E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s-ES" sz="1400" dirty="0">
                <a:solidFill>
                  <a:srgbClr val="000000"/>
                </a:solidFill>
                <a:latin typeface="Microsoft Sans Serif"/>
              </a:rPr>
              <a:t>Menos del 50% incluyen el alumnado (35%), personal de empresa (42%) u otros (10%)</a:t>
            </a:r>
            <a:endParaRPr lang="es-ES" sz="1400" dirty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15756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2118</Words>
  <Application>Microsoft Office PowerPoint</Application>
  <PresentationFormat>Presentación en pantalla (16:9)</PresentationFormat>
  <Paragraphs>147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Lucida Sans Unicode</vt:lpstr>
      <vt:lpstr>Microsoft Sans Serif</vt:lpstr>
      <vt:lpstr>Roboto</vt:lpstr>
      <vt:lpstr>Office Theme</vt:lpstr>
      <vt:lpstr>Diagnóstico de la  gestión de riesgos  psicosociales en las  Universidades  españolas</vt:lpstr>
      <vt:lpstr>Porcentaje de  participación en el  cuestionario</vt:lpstr>
      <vt:lpstr>Participación por CCAA</vt:lpstr>
      <vt:lpstr>1. Código Ético de Conducta</vt:lpstr>
      <vt:lpstr>1. Código Ético de Conducta</vt:lpstr>
      <vt:lpstr>2. Procedimiento escrito sobre acoso laboral</vt:lpstr>
      <vt:lpstr>2. Procedimiento escrito sobre acoso laboral</vt:lpstr>
      <vt:lpstr>2. Procedimiento escrito sobre acoso laboral</vt:lpstr>
      <vt:lpstr>2. Procedimiento escrito sobre acoso laboral</vt:lpstr>
      <vt:lpstr>2. Procedimiento escrito sobre acoso laboral</vt:lpstr>
      <vt:lpstr>3. Procedimiento escrito sobre acoso sexual y/o por razón de sexo</vt:lpstr>
      <vt:lpstr>3. Procedimiento escrito sobre acoso sexual y/o por razón de sexo</vt:lpstr>
      <vt:lpstr>3. Procedimiento escrito sobre acoso sexual y/o por razón de sexo</vt:lpstr>
      <vt:lpstr>3. Procedimiento escrito sobre acoso sexual y/o por razón de sexo</vt:lpstr>
      <vt:lpstr>4. Procedimiento para la gestión de conflictos laborales</vt:lpstr>
      <vt:lpstr>4. Procedimiento para la gestión de conflictos laborales</vt:lpstr>
      <vt:lpstr>4. Procedimiento para la gestión de conflictos laborales</vt:lpstr>
      <vt:lpstr>4. Procedimiento para la gestión de conflictos laborales</vt:lpstr>
      <vt:lpstr>5. Procedimiento de mediación</vt:lpstr>
      <vt:lpstr>5. Procedimiento de mediación</vt:lpstr>
      <vt:lpstr>5. Procedimiento de mediación</vt:lpstr>
      <vt:lpstr>6. Violencia en el lugar de trabajo</vt:lpstr>
      <vt:lpstr>6. Violencia en el lugar de trabajo</vt:lpstr>
      <vt:lpstr>6. Violencia en el lugar de trabajo</vt:lpstr>
      <vt:lpstr>6. Violencia en el lugar de trabajo</vt:lpstr>
      <vt:lpstr>7. Intervención de la autoridad administrativa laboral</vt:lpstr>
      <vt:lpstr>7. Intervención de la autoridad administrativa laboral</vt:lpstr>
      <vt:lpstr>7. Intervención de la autoridad administrativa laboral</vt:lpstr>
      <vt:lpstr>8. Procedimientos en vía judicial</vt:lpstr>
      <vt:lpstr>8. Procedimientos en vía judicial</vt:lpstr>
      <vt:lpstr>8. Procedimientos en vía judicial</vt:lpstr>
      <vt:lpstr>9. Planificación de medidas preventivas y su implementación</vt:lpstr>
      <vt:lpstr>9. Planificación de medidas preventivas y su implementación</vt:lpstr>
      <vt:lpstr>9. Planificación de medidas preventivas y su implementación</vt:lpstr>
      <vt:lpstr>9. Planificación de medidas preventivas y su implementación</vt:lpstr>
      <vt:lpstr>9. Planificación de medidas preventivas y su implementación</vt:lpstr>
      <vt:lpstr>9. Planificación de medidas preventivas y su implementación</vt:lpstr>
      <vt:lpstr>9. Planificación de medidas preventivas y su implementación</vt:lpstr>
      <vt:lpstr>Conclusiones generales</vt:lpstr>
      <vt:lpstr>Conclusiones generales</vt:lpstr>
      <vt:lpstr>Conclusiones generales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Borrador presentación CRUE-1.pptx</dc:title>
  <cp:lastModifiedBy>Ana Isabel Caro Mu?oz</cp:lastModifiedBy>
  <cp:revision>7</cp:revision>
  <dcterms:created xsi:type="dcterms:W3CDTF">2022-05-24T09:50:26Z</dcterms:created>
  <dcterms:modified xsi:type="dcterms:W3CDTF">2022-06-06T12:56:43Z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